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4645"/>
  </p:normalViewPr>
  <p:slideViewPr>
    <p:cSldViewPr snapToGrid="0" snapToObjects="1">
      <p:cViewPr varScale="1">
        <p:scale>
          <a:sx n="130" d="100"/>
          <a:sy n="130" d="100"/>
        </p:scale>
        <p:origin x="224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F93A-B021-E040-B408-22A204226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C0892-FB49-4C41-9BAE-258FCABC7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4EE89-5CC1-9949-9AB6-10439CBC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D7E46-7932-7E40-9D2C-36ABB32B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ED5D1-5D64-8A42-A348-443F8CE9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2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0A290-7376-AB48-9D63-F53BFF46B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772C7-E3CC-1041-8E67-5D24BC1F6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8CA85-8ABC-654E-B502-CDA211E63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2D57E-EAE2-054C-B3CD-CC03A72B2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D6BD-03C8-4942-ADDD-01BE1AA6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2EE569-52E3-E54B-A2DE-018C841374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D403A-1748-0744-B6CB-71258B41A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F3C1E-F931-C846-8B80-C6369B26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ECE6F-4568-0948-AE7D-AD8F7B6E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B0C94-8941-D54B-9D5D-619B4BDC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4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589C-6529-5D43-BFDD-5378FFC43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B057D-3F29-924B-B68A-F0956F375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05FE4-6E9E-B04D-8BA5-B5DFF6B6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358F3-1B92-FF47-B5A1-FFC3C1A8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1E13-B311-A84E-A76B-51CDB6A0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9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E771-E4E4-9047-8747-6FF34BE21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9891F-EE80-DE4A-8A10-F348A47D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09C96-C5DA-734D-B4FF-DC7C9C7EA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C59B8-96DD-4F4D-9224-9187125D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F4B13-3F02-D744-96EA-AC9DFE86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9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32F02-0F86-0F43-91CF-E8992904A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305B-EB31-3F4A-979B-A83C1901E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56C31-CCF8-D44B-AE12-260C400A2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D5E70-72A8-1541-A4BC-15510CEE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30F6-614B-0C4C-A5F7-B4D7F8D8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D054F-A4AD-624D-82C0-60488CF10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2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315E-0A43-1649-A3C7-E5893862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222A1-C1FC-6F40-8C40-574671F24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A1308-A2AA-2540-9B9F-0D1058A97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C3DC3-5D20-DB4A-8028-A746A4927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EF637-2EF0-4A43-9EBB-1D95CFD25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9A91F-47B0-B64A-B726-644E3A97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A4F3F-79B6-9242-983E-1538B96E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184154-AB65-E647-87ED-93B43568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4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9662F-1EEF-FB42-BCDE-63DDFAB9D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A9652-72D5-954C-B402-37F85A71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5CC06-6401-0F44-B1DA-0F283A9B8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23206-CC25-BB48-BA2B-319148D96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8E6652-8417-3C46-8600-5B7C4A070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D2019-76F9-144D-A4E0-B6513262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62C08-B8B9-CC43-ADD7-30547FBF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3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114B7-C21D-3D4E-A2E4-5A35C16B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FB64F-F8E8-514E-8388-043495E4B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248BF-6B6C-C045-9CE9-F06D8791D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B0C34-8DB9-884C-90AE-F387CCFA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26099-414D-9C4C-8A65-120CF904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3A5C0-9DE4-D440-85CD-373BEE00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6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A2697-7F77-BF48-8601-92F937D94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3AEF7-083E-7F41-BC12-2005E6E47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A526F-DC2F-1E4F-87D7-BE3D8BC02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623A5-EE7F-4D49-8248-2B515F6D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74D78-5FC7-704F-93D8-81EFAB07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08293-4CEC-1049-B152-78A0FCF6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37907B-2390-1F4B-B148-C95C56E26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F2358-6FF3-6E4F-9A1A-90B271A28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9D90-1C11-EB47-BB27-4E88F7354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BCC0-DC12-C64C-9038-E0C093A1B8BE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49180-102C-D748-9852-C7C7E7C26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A3572-8E7E-194F-93E3-6FD6E3A35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7B220-1D5D-874A-8EFD-6499FD34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0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265F-6375-364F-8D75-CE5C7330F5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Gun2 with Tee electrode High Voltage conditioning to 200 kV w/o field emission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617C7-94F2-274E-9231-8D38BECCFC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C. Hernandez-Garcia</a:t>
            </a:r>
          </a:p>
          <a:p>
            <a:r>
              <a:rPr lang="en-US" dirty="0"/>
              <a:t>February 2021</a:t>
            </a:r>
          </a:p>
        </p:txBody>
      </p:sp>
    </p:spTree>
    <p:extLst>
      <p:ext uri="{BB962C8B-B14F-4D97-AF65-F5344CB8AC3E}">
        <p14:creationId xmlns:p14="http://schemas.microsoft.com/office/powerpoint/2010/main" val="293136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4608B-0847-7442-8D54-7791B37C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"/>
            <a:ext cx="11877261" cy="1292087"/>
          </a:xfrm>
        </p:spPr>
        <p:txBody>
          <a:bodyPr>
            <a:normAutofit/>
          </a:bodyPr>
          <a:lstStyle/>
          <a:p>
            <a:r>
              <a:rPr lang="en-US" dirty="0"/>
              <a:t>Present configuration.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293A691-3CAB-9440-AB27-32B872627B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1203" y="1080190"/>
            <a:ext cx="3055194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8A6C6-0592-6144-8E8C-CDCF6F513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17842" y="1298850"/>
            <a:ext cx="8112042" cy="4806981"/>
          </a:xfrm>
        </p:spPr>
        <p:txBody>
          <a:bodyPr>
            <a:normAutofit/>
          </a:bodyPr>
          <a:lstStyle/>
          <a:p>
            <a:r>
              <a:rPr lang="en-US" dirty="0"/>
              <a:t>No conditioning resistor inside HVPS tank</a:t>
            </a:r>
          </a:p>
          <a:p>
            <a:r>
              <a:rPr lang="en-US" dirty="0"/>
              <a:t>HVPS filled to 60 </a:t>
            </a:r>
            <a:r>
              <a:rPr lang="en-US" dirty="0" err="1"/>
              <a:t>psig</a:t>
            </a:r>
            <a:r>
              <a:rPr lang="en-US" dirty="0"/>
              <a:t> SF6 (need to check)</a:t>
            </a:r>
          </a:p>
          <a:p>
            <a:r>
              <a:rPr lang="en-US" dirty="0"/>
              <a:t>Electrode operated at 200 kV, no field emission back in Sept 24 2020</a:t>
            </a:r>
          </a:p>
          <a:p>
            <a:r>
              <a:rPr lang="en-US" dirty="0"/>
              <a:t>It took 2 shifts</a:t>
            </a:r>
          </a:p>
          <a:p>
            <a:r>
              <a:rPr lang="en-US" dirty="0"/>
              <a:t>But we are planning for 10 shifts because this time conditioning will start from 0 V and </a:t>
            </a:r>
            <a:r>
              <a:rPr lang="en-US" dirty="0" err="1"/>
              <a:t>bakeout</a:t>
            </a:r>
            <a:r>
              <a:rPr lang="en-US" dirty="0"/>
              <a:t> after anode flange vacuum work, rather than from 130kV as it was in Sept 2020</a:t>
            </a:r>
          </a:p>
          <a:p>
            <a:r>
              <a:rPr lang="en-US" dirty="0"/>
              <a:t>Who from CIS can help with HV conditioning shift?</a:t>
            </a:r>
          </a:p>
        </p:txBody>
      </p:sp>
    </p:spTree>
    <p:extLst>
      <p:ext uri="{BB962C8B-B14F-4D97-AF65-F5344CB8AC3E}">
        <p14:creationId xmlns:p14="http://schemas.microsoft.com/office/powerpoint/2010/main" val="271402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CDA7-1CE0-D743-9220-7CA385C7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3730"/>
          </a:xfrm>
        </p:spPr>
        <p:txBody>
          <a:bodyPr/>
          <a:lstStyle/>
          <a:p>
            <a:r>
              <a:rPr lang="en-US" b="1" i="1" dirty="0"/>
              <a:t>Tentative</a:t>
            </a:r>
            <a:r>
              <a:rPr lang="en-US" dirty="0"/>
              <a:t> schedule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CADCA41-7573-7444-85A0-122A3734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19" y="775252"/>
            <a:ext cx="8902149" cy="629147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Make sure backup electrode is available</a:t>
            </a:r>
          </a:p>
          <a:p>
            <a:pPr lvl="1"/>
            <a:r>
              <a:rPr lang="en-US" sz="2000" dirty="0"/>
              <a:t>It is safely stored in cabinet outside TL1137 clean room.</a:t>
            </a:r>
          </a:p>
          <a:p>
            <a:r>
              <a:rPr lang="en-US" sz="2400" dirty="0"/>
              <a:t>Gun bake</a:t>
            </a:r>
          </a:p>
          <a:p>
            <a:r>
              <a:rPr lang="en-US" sz="2400" dirty="0" err="1"/>
              <a:t>Regrease</a:t>
            </a:r>
            <a:r>
              <a:rPr lang="en-US" sz="2400" dirty="0"/>
              <a:t> ceramic after bake</a:t>
            </a:r>
          </a:p>
          <a:p>
            <a:r>
              <a:rPr lang="en-US" sz="2400" dirty="0"/>
              <a:t>Install </a:t>
            </a:r>
            <a:r>
              <a:rPr lang="en-US" sz="2400" dirty="0" err="1"/>
              <a:t>DecaRad</a:t>
            </a:r>
            <a:r>
              <a:rPr lang="en-US" sz="2400" dirty="0"/>
              <a:t> and place detectors around gun</a:t>
            </a:r>
          </a:p>
          <a:p>
            <a:r>
              <a:rPr lang="en-US" sz="2400" dirty="0"/>
              <a:t>Connect anode to pico-ammeter for monitoring anode current during HV conditioning</a:t>
            </a:r>
          </a:p>
          <a:p>
            <a:r>
              <a:rPr lang="en-US" sz="2400" dirty="0"/>
              <a:t>R30 resistor tank</a:t>
            </a:r>
          </a:p>
          <a:p>
            <a:pPr lvl="1"/>
            <a:r>
              <a:rPr lang="en-US" sz="1600" dirty="0"/>
              <a:t>Currently in UITF</a:t>
            </a:r>
          </a:p>
          <a:p>
            <a:pPr lvl="1"/>
            <a:r>
              <a:rPr lang="en-US" sz="1600" dirty="0"/>
              <a:t>Evacuate SF6</a:t>
            </a:r>
          </a:p>
          <a:p>
            <a:pPr lvl="1"/>
            <a:r>
              <a:rPr lang="en-US" sz="1600" dirty="0"/>
              <a:t>Replace broken pressure gauge</a:t>
            </a:r>
          </a:p>
          <a:p>
            <a:pPr lvl="1"/>
            <a:r>
              <a:rPr lang="en-US" sz="1600" dirty="0"/>
              <a:t>Backfill to </a:t>
            </a:r>
            <a:r>
              <a:rPr lang="en-US" sz="1600" dirty="0" err="1"/>
              <a:t>psig</a:t>
            </a:r>
            <a:r>
              <a:rPr lang="en-US" sz="1600" dirty="0"/>
              <a:t> N2 and bubble test</a:t>
            </a:r>
          </a:p>
          <a:p>
            <a:pPr lvl="1"/>
            <a:r>
              <a:rPr lang="en-US" sz="1600" dirty="0"/>
              <a:t>Evacuate and back fill using UITF DILO cart to 10 </a:t>
            </a:r>
            <a:r>
              <a:rPr lang="en-US" sz="1600" dirty="0" err="1"/>
              <a:t>psig</a:t>
            </a:r>
            <a:r>
              <a:rPr lang="en-US" sz="1600" dirty="0"/>
              <a:t> of SF6</a:t>
            </a:r>
          </a:p>
          <a:p>
            <a:pPr lvl="1"/>
            <a:r>
              <a:rPr lang="en-US" sz="1600" dirty="0"/>
              <a:t>Crane tank down to tunnel</a:t>
            </a:r>
          </a:p>
          <a:p>
            <a:pPr lvl="1"/>
            <a:r>
              <a:rPr lang="en-US" sz="1600" dirty="0"/>
              <a:t>Connect tank to gun and to HVPS</a:t>
            </a:r>
          </a:p>
          <a:p>
            <a:r>
              <a:rPr lang="en-US" sz="2400" dirty="0"/>
              <a:t>Check HV interlock made up</a:t>
            </a:r>
          </a:p>
          <a:p>
            <a:r>
              <a:rPr lang="en-US" sz="2400" dirty="0"/>
              <a:t>HVPS setpoints/controls ready</a:t>
            </a:r>
          </a:p>
          <a:p>
            <a:r>
              <a:rPr lang="en-US" sz="2400" dirty="0"/>
              <a:t>HV conditioning (not sure yet start date, nor if 1 or 2 shifts per day)</a:t>
            </a:r>
          </a:p>
          <a:p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FE38DA-9F9D-CA4D-BAFF-257DF8D58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53453"/>
              </p:ext>
            </p:extLst>
          </p:nvPr>
        </p:nvGraphicFramePr>
        <p:xfrm>
          <a:off x="8766311" y="699784"/>
          <a:ext cx="3170584" cy="44849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646">
                  <a:extLst>
                    <a:ext uri="{9D8B030D-6E8A-4147-A177-3AD203B41FA5}">
                      <a16:colId xmlns:a16="http://schemas.microsoft.com/office/drawing/2014/main" val="2474208363"/>
                    </a:ext>
                  </a:extLst>
                </a:gridCol>
                <a:gridCol w="792646">
                  <a:extLst>
                    <a:ext uri="{9D8B030D-6E8A-4147-A177-3AD203B41FA5}">
                      <a16:colId xmlns:a16="http://schemas.microsoft.com/office/drawing/2014/main" val="112704487"/>
                    </a:ext>
                  </a:extLst>
                </a:gridCol>
                <a:gridCol w="792646">
                  <a:extLst>
                    <a:ext uri="{9D8B030D-6E8A-4147-A177-3AD203B41FA5}">
                      <a16:colId xmlns:a16="http://schemas.microsoft.com/office/drawing/2014/main" val="2468635058"/>
                    </a:ext>
                  </a:extLst>
                </a:gridCol>
                <a:gridCol w="792646">
                  <a:extLst>
                    <a:ext uri="{9D8B030D-6E8A-4147-A177-3AD203B41FA5}">
                      <a16:colId xmlns:a16="http://schemas.microsoft.com/office/drawing/2014/main" val="3112879486"/>
                    </a:ext>
                  </a:extLst>
                </a:gridCol>
              </a:tblGrid>
              <a:tr h="807494">
                <a:tc>
                  <a:txBody>
                    <a:bodyPr/>
                    <a:lstStyle/>
                    <a:p>
                      <a:r>
                        <a:rPr lang="en-US" dirty="0"/>
                        <a:t>2/15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268858"/>
                  </a:ext>
                </a:extLst>
              </a:tr>
              <a:tr h="420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PSS Certs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633180"/>
                  </a:ext>
                </a:extLst>
              </a:tr>
              <a:tr h="4458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238583"/>
                  </a:ext>
                </a:extLst>
              </a:tr>
              <a:tr h="4927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232420"/>
                  </a:ext>
                </a:extLst>
              </a:tr>
              <a:tr h="3733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569329"/>
                  </a:ext>
                </a:extLst>
              </a:tr>
              <a:tr h="17254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1851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98E8AE-35BA-E34F-87E4-BA1E56CF3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7981"/>
              </p:ext>
            </p:extLst>
          </p:nvPr>
        </p:nvGraphicFramePr>
        <p:xfrm>
          <a:off x="8759685" y="5165766"/>
          <a:ext cx="3170584" cy="11661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646">
                  <a:extLst>
                    <a:ext uri="{9D8B030D-6E8A-4147-A177-3AD203B41FA5}">
                      <a16:colId xmlns:a16="http://schemas.microsoft.com/office/drawing/2014/main" val="2474208363"/>
                    </a:ext>
                  </a:extLst>
                </a:gridCol>
                <a:gridCol w="792646">
                  <a:extLst>
                    <a:ext uri="{9D8B030D-6E8A-4147-A177-3AD203B41FA5}">
                      <a16:colId xmlns:a16="http://schemas.microsoft.com/office/drawing/2014/main" val="112704487"/>
                    </a:ext>
                  </a:extLst>
                </a:gridCol>
                <a:gridCol w="792646">
                  <a:extLst>
                    <a:ext uri="{9D8B030D-6E8A-4147-A177-3AD203B41FA5}">
                      <a16:colId xmlns:a16="http://schemas.microsoft.com/office/drawing/2014/main" val="2468635058"/>
                    </a:ext>
                  </a:extLst>
                </a:gridCol>
                <a:gridCol w="792646">
                  <a:extLst>
                    <a:ext uri="{9D8B030D-6E8A-4147-A177-3AD203B41FA5}">
                      <a16:colId xmlns:a16="http://schemas.microsoft.com/office/drawing/2014/main" val="3112879486"/>
                    </a:ext>
                  </a:extLst>
                </a:gridCol>
              </a:tblGrid>
              <a:tr h="4346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18510"/>
                  </a:ext>
                </a:extLst>
              </a:tr>
              <a:tr h="3332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921533"/>
                  </a:ext>
                </a:extLst>
              </a:tr>
              <a:tr h="3332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22957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2D87506-6834-8042-BB6F-F20982DC90E3}"/>
              </a:ext>
            </a:extLst>
          </p:cNvPr>
          <p:cNvSpPr/>
          <p:nvPr/>
        </p:nvSpPr>
        <p:spPr>
          <a:xfrm>
            <a:off x="8786191" y="1510748"/>
            <a:ext cx="755374" cy="38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85A616-1C1C-D64C-867B-E58DD6BE9AE2}"/>
              </a:ext>
            </a:extLst>
          </p:cNvPr>
          <p:cNvSpPr/>
          <p:nvPr/>
        </p:nvSpPr>
        <p:spPr>
          <a:xfrm>
            <a:off x="8759686" y="3101009"/>
            <a:ext cx="1586947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111542-F16A-5340-88ED-C634B7F0F7F4}"/>
              </a:ext>
            </a:extLst>
          </p:cNvPr>
          <p:cNvSpPr/>
          <p:nvPr/>
        </p:nvSpPr>
        <p:spPr>
          <a:xfrm>
            <a:off x="9574694" y="1891747"/>
            <a:ext cx="755374" cy="1328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9791AF-5ABE-B44C-ADE5-9B640262671C}"/>
              </a:ext>
            </a:extLst>
          </p:cNvPr>
          <p:cNvSpPr/>
          <p:nvPr/>
        </p:nvSpPr>
        <p:spPr>
          <a:xfrm>
            <a:off x="10369826" y="5171661"/>
            <a:ext cx="755374" cy="752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3BFD984-954D-C64D-90DE-EAF2435C5DDA}"/>
              </a:ext>
            </a:extLst>
          </p:cNvPr>
          <p:cNvSpPr/>
          <p:nvPr/>
        </p:nvSpPr>
        <p:spPr>
          <a:xfrm>
            <a:off x="11135139" y="5917096"/>
            <a:ext cx="755374" cy="387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6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1DD25-0B49-7C4D-A4EE-68AFD47F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748" cy="944217"/>
          </a:xfrm>
        </p:spPr>
        <p:txBody>
          <a:bodyPr/>
          <a:lstStyle/>
          <a:p>
            <a:r>
              <a:rPr lang="en-US" dirty="0"/>
              <a:t>High voltage conditioning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6F076-0CBB-AC4E-8F9F-7EA3656B6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426" y="2143678"/>
            <a:ext cx="11804374" cy="453541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Open Gun2 HVPS controls screen.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HV Op limit to 205kV and HVPS current limit to 0.2 mA.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Monitor </a:t>
            </a:r>
            <a:r>
              <a:rPr lang="en-US" dirty="0" err="1"/>
              <a:t>DecaRad</a:t>
            </a:r>
            <a:r>
              <a:rPr lang="en-US" dirty="0"/>
              <a:t> signals, Gun2 vacuum, anode current and HVPS </a:t>
            </a:r>
            <a:r>
              <a:rPr lang="en-US" dirty="0" err="1"/>
              <a:t>currentas</a:t>
            </a:r>
            <a:r>
              <a:rPr lang="en-US" dirty="0"/>
              <a:t> a function of HVPS voltage using </a:t>
            </a:r>
            <a:r>
              <a:rPr lang="en-US" dirty="0" err="1"/>
              <a:t>LivePlot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the HV ramp up rate to 25 kV/min.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Ramp the voltage in 25 kV steps up to 100 kV soaking for a couple of minutes at each step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the HV ramp up rate to 5 kV/min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Ramp the voltage in 10 kV steps up to 130 kV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Soak for a few minutes to obtain a baseline for all the monitored signals.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Set the ramp rate to 2 kV/min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Increase the voltage by 5 kV and wait for about 1 minute before increasing the voltage again by 5kV.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increasing voltage up to 200kV, keeping track of field emission, anode current, HVPS current and gun vacuum levels.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Upon reaching 200 kV, contact Carlos.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15F992-6E40-CC47-A199-2C86C75CB75B}"/>
              </a:ext>
            </a:extLst>
          </p:cNvPr>
          <p:cNvSpPr txBox="1"/>
          <p:nvPr/>
        </p:nvSpPr>
        <p:spPr>
          <a:xfrm>
            <a:off x="288237" y="1093305"/>
            <a:ext cx="11903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The goal is to perform the procedure in </a:t>
            </a:r>
            <a:r>
              <a:rPr lang="en-US" sz="2800" b="1" i="1" u="sng" dirty="0"/>
              <a:t>vacuum</a:t>
            </a:r>
            <a:r>
              <a:rPr lang="en-US" sz="2800" u="sng" dirty="0"/>
              <a:t> conditions, if field emission cannot be extinguished up to 250kV, we’ll evaluate using krypton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A416C6-3162-DD4B-81AF-73170D395859}"/>
              </a:ext>
            </a:extLst>
          </p:cNvPr>
          <p:cNvSpPr txBox="1"/>
          <p:nvPr/>
        </p:nvSpPr>
        <p:spPr>
          <a:xfrm>
            <a:off x="1232452" y="735495"/>
            <a:ext cx="9196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If field emission is encountered, pause the procedure and contact Carlos (757) 926-9133</a:t>
            </a:r>
          </a:p>
        </p:txBody>
      </p:sp>
    </p:spTree>
    <p:extLst>
      <p:ext uri="{BB962C8B-B14F-4D97-AF65-F5344CB8AC3E}">
        <p14:creationId xmlns:p14="http://schemas.microsoft.com/office/powerpoint/2010/main" val="315637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E643-744F-3A43-BAD3-54CB1C6B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Tentative</a:t>
            </a:r>
            <a:r>
              <a:rPr lang="en-US" dirty="0"/>
              <a:t> HV conditioning </a:t>
            </a:r>
            <a:r>
              <a:rPr lang="en-US"/>
              <a:t>staffing schedule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372DD5-FD55-9244-9F4E-A0022FD5A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417173"/>
              </p:ext>
            </p:extLst>
          </p:nvPr>
        </p:nvGraphicFramePr>
        <p:xfrm>
          <a:off x="815008" y="2077278"/>
          <a:ext cx="9998766" cy="1615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5975">
                  <a:extLst>
                    <a:ext uri="{9D8B030D-6E8A-4147-A177-3AD203B41FA5}">
                      <a16:colId xmlns:a16="http://schemas.microsoft.com/office/drawing/2014/main" val="656589225"/>
                    </a:ext>
                  </a:extLst>
                </a:gridCol>
                <a:gridCol w="1318554">
                  <a:extLst>
                    <a:ext uri="{9D8B030D-6E8A-4147-A177-3AD203B41FA5}">
                      <a16:colId xmlns:a16="http://schemas.microsoft.com/office/drawing/2014/main" val="818673222"/>
                    </a:ext>
                  </a:extLst>
                </a:gridCol>
                <a:gridCol w="1539917">
                  <a:extLst>
                    <a:ext uri="{9D8B030D-6E8A-4147-A177-3AD203B41FA5}">
                      <a16:colId xmlns:a16="http://schemas.microsoft.com/office/drawing/2014/main" val="3975568433"/>
                    </a:ext>
                  </a:extLst>
                </a:gridCol>
                <a:gridCol w="1539917">
                  <a:extLst>
                    <a:ext uri="{9D8B030D-6E8A-4147-A177-3AD203B41FA5}">
                      <a16:colId xmlns:a16="http://schemas.microsoft.com/office/drawing/2014/main" val="3807509619"/>
                    </a:ext>
                  </a:extLst>
                </a:gridCol>
                <a:gridCol w="1539917">
                  <a:extLst>
                    <a:ext uri="{9D8B030D-6E8A-4147-A177-3AD203B41FA5}">
                      <a16:colId xmlns:a16="http://schemas.microsoft.com/office/drawing/2014/main" val="654026989"/>
                    </a:ext>
                  </a:extLst>
                </a:gridCol>
                <a:gridCol w="2117385">
                  <a:extLst>
                    <a:ext uri="{9D8B030D-6E8A-4147-A177-3AD203B41FA5}">
                      <a16:colId xmlns:a16="http://schemas.microsoft.com/office/drawing/2014/main" val="89899633"/>
                    </a:ext>
                  </a:extLst>
                </a:gridCol>
                <a:gridCol w="957101">
                  <a:extLst>
                    <a:ext uri="{9D8B030D-6E8A-4147-A177-3AD203B41FA5}">
                      <a16:colId xmlns:a16="http://schemas.microsoft.com/office/drawing/2014/main" val="611136537"/>
                    </a:ext>
                  </a:extLst>
                </a:gridCol>
              </a:tblGrid>
              <a:tr h="4373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MARCH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 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Tue 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 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 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Fri 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6841620"/>
                  </a:ext>
                </a:extLst>
              </a:tr>
              <a:tr h="333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OWL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XXX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 XXX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4968997"/>
                  </a:ext>
                </a:extLst>
              </a:tr>
              <a:tr h="511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DAY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Carlos/Bubba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Carlos/Bubba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Carlos/Bubba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Carlos/Bubba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Carlos/Bubba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7762653"/>
                  </a:ext>
                </a:extLst>
              </a:tr>
              <a:tr h="333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SWING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itchFamily="2" charset="0"/>
                        </a:rPr>
                        <a:t>Eric Forman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Eric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6014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315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488</Words>
  <Application>Microsoft Macintosh PowerPoint</Application>
  <PresentationFormat>Widescreen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Gun2 with Tee electrode High Voltage conditioning to 200 kV w/o field emission</vt:lpstr>
      <vt:lpstr>Present configuration. </vt:lpstr>
      <vt:lpstr>Tentative schedule</vt:lpstr>
      <vt:lpstr>High voltage conditioning</vt:lpstr>
      <vt:lpstr>Tentative HV conditioning staffing schedule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Gun2 with Tee electrode High Voltage push to 200 kV</dc:title>
  <dc:creator>Carlos H.G.</dc:creator>
  <cp:lastModifiedBy>Carlos Hernandez-Garcia</cp:lastModifiedBy>
  <cp:revision>21</cp:revision>
  <dcterms:created xsi:type="dcterms:W3CDTF">2020-08-17T19:50:51Z</dcterms:created>
  <dcterms:modified xsi:type="dcterms:W3CDTF">2021-02-15T13:17:28Z</dcterms:modified>
</cp:coreProperties>
</file>