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434" r:id="rId3"/>
    <p:sldId id="415" r:id="rId4"/>
    <p:sldId id="422" r:id="rId5"/>
    <p:sldId id="423" r:id="rId6"/>
    <p:sldId id="425" r:id="rId7"/>
    <p:sldId id="426" r:id="rId8"/>
    <p:sldId id="427" r:id="rId9"/>
    <p:sldId id="428" r:id="rId10"/>
    <p:sldId id="429" r:id="rId11"/>
    <p:sldId id="436" r:id="rId12"/>
    <p:sldId id="432" r:id="rId13"/>
    <p:sldId id="433" r:id="rId14"/>
    <p:sldId id="435" r:id="rId1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FFEA0"/>
    <a:srgbClr val="D0EBB3"/>
    <a:srgbClr val="99FF99"/>
    <a:srgbClr val="FFFFCC"/>
    <a:srgbClr val="800000"/>
    <a:srgbClr val="FF7C80"/>
    <a:srgbClr val="FFFF00"/>
    <a:srgbClr val="663300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0" dirty="0"/>
              <a:t>Transmission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</a:t>
            </a:r>
            <a:r>
              <a:rPr lang="en-US" sz="1400" b="0" dirty="0"/>
              <a:t>Gun Voltage</a:t>
            </a:r>
          </a:p>
        </c:rich>
      </c:tx>
      <c:layout>
        <c:manualLayout>
          <c:xMode val="edge"/>
          <c:yMode val="edge"/>
          <c:x val="0.16450417561441191"/>
          <c:y val="2.9917014049714412E-2"/>
        </c:manualLayout>
      </c:layout>
    </c:title>
    <c:plotArea>
      <c:layout>
        <c:manualLayout>
          <c:layoutTarget val="inner"/>
          <c:xMode val="edge"/>
          <c:yMode val="edge"/>
          <c:x val="0.16235099021713217"/>
          <c:y val="0.18826648346809363"/>
          <c:w val="0.65573228346457546"/>
          <c:h val="0.57529450362822365"/>
        </c:manualLayout>
      </c:layout>
      <c:scatterChart>
        <c:scatterStyle val="smoothMarker"/>
        <c:ser>
          <c:idx val="1"/>
          <c:order val="0"/>
          <c:tx>
            <c:v>115kV</c:v>
          </c:tx>
          <c:xVal>
            <c:numRef>
              <c:f>Sheet1!$D$87:$D$95</c:f>
              <c:numCache>
                <c:formatCode>General</c:formatCode>
                <c:ptCount val="9"/>
                <c:pt idx="0">
                  <c:v>11.7</c:v>
                </c:pt>
                <c:pt idx="1">
                  <c:v>26</c:v>
                </c:pt>
                <c:pt idx="2">
                  <c:v>51.4</c:v>
                </c:pt>
                <c:pt idx="3">
                  <c:v>74.8</c:v>
                </c:pt>
                <c:pt idx="4">
                  <c:v>98.2</c:v>
                </c:pt>
                <c:pt idx="5">
                  <c:v>122.2</c:v>
                </c:pt>
                <c:pt idx="6">
                  <c:v>148</c:v>
                </c:pt>
                <c:pt idx="7">
                  <c:v>170.5</c:v>
                </c:pt>
                <c:pt idx="8">
                  <c:v>198</c:v>
                </c:pt>
              </c:numCache>
            </c:numRef>
          </c:xVal>
          <c:yVal>
            <c:numRef>
              <c:f>Sheet1!$J$87:$J$95</c:f>
              <c:numCache>
                <c:formatCode>General</c:formatCode>
                <c:ptCount val="9"/>
                <c:pt idx="0">
                  <c:v>96.581196581196593</c:v>
                </c:pt>
                <c:pt idx="1">
                  <c:v>92.692307692307679</c:v>
                </c:pt>
                <c:pt idx="2">
                  <c:v>82.490272373540819</c:v>
                </c:pt>
                <c:pt idx="3">
                  <c:v>73.262032085561458</c:v>
                </c:pt>
                <c:pt idx="4">
                  <c:v>67.006109979633393</c:v>
                </c:pt>
                <c:pt idx="5">
                  <c:v>61.783960720130963</c:v>
                </c:pt>
                <c:pt idx="6">
                  <c:v>57.635135135135769</c:v>
                </c:pt>
                <c:pt idx="7">
                  <c:v>54.897360703811998</c:v>
                </c:pt>
                <c:pt idx="8">
                  <c:v>51.313131313131308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Sheet1!$D$3:$D$11</c:f>
              <c:numCache>
                <c:formatCode>General</c:formatCode>
                <c:ptCount val="9"/>
                <c:pt idx="0">
                  <c:v>10.1</c:v>
                </c:pt>
                <c:pt idx="1">
                  <c:v>24.8</c:v>
                </c:pt>
                <c:pt idx="2">
                  <c:v>51</c:v>
                </c:pt>
                <c:pt idx="3">
                  <c:v>75.2</c:v>
                </c:pt>
                <c:pt idx="4">
                  <c:v>100</c:v>
                </c:pt>
                <c:pt idx="5">
                  <c:v>125.4</c:v>
                </c:pt>
                <c:pt idx="6">
                  <c:v>153</c:v>
                </c:pt>
                <c:pt idx="7">
                  <c:v>174.6</c:v>
                </c:pt>
                <c:pt idx="8">
                  <c:v>202</c:v>
                </c:pt>
              </c:numCache>
            </c:numRef>
          </c:xVal>
          <c:yVal>
            <c:numRef>
              <c:f>Sheet1!$J$3:$J$11</c:f>
              <c:numCache>
                <c:formatCode>General</c:formatCode>
                <c:ptCount val="9"/>
                <c:pt idx="0">
                  <c:v>99.009900990099013</c:v>
                </c:pt>
                <c:pt idx="1">
                  <c:v>92.741935483871728</c:v>
                </c:pt>
                <c:pt idx="2">
                  <c:v>77.843137254901919</c:v>
                </c:pt>
                <c:pt idx="3">
                  <c:v>66.755319148936181</c:v>
                </c:pt>
                <c:pt idx="4">
                  <c:v>59.20000000000001</c:v>
                </c:pt>
                <c:pt idx="5">
                  <c:v>52.791068580542245</c:v>
                </c:pt>
                <c:pt idx="6">
                  <c:v>47.450980392156858</c:v>
                </c:pt>
                <c:pt idx="7">
                  <c:v>44.215349369988552</c:v>
                </c:pt>
                <c:pt idx="8">
                  <c:v>40.59405940594025</c:v>
                </c:pt>
              </c:numCache>
            </c:numRef>
          </c:yVal>
          <c:smooth val="1"/>
        </c:ser>
        <c:ser>
          <c:idx val="3"/>
          <c:order val="2"/>
          <c:tx>
            <c:v>85kV</c:v>
          </c:tx>
          <c:xVal>
            <c:numRef>
              <c:f>Sheet1!$D$63:$D$71</c:f>
              <c:numCache>
                <c:formatCode>General</c:formatCode>
                <c:ptCount val="9"/>
                <c:pt idx="0">
                  <c:v>13.1</c:v>
                </c:pt>
                <c:pt idx="1">
                  <c:v>28.1</c:v>
                </c:pt>
                <c:pt idx="2">
                  <c:v>54.7</c:v>
                </c:pt>
                <c:pt idx="3">
                  <c:v>79.3</c:v>
                </c:pt>
                <c:pt idx="4">
                  <c:v>104.1</c:v>
                </c:pt>
                <c:pt idx="5">
                  <c:v>128.80000000000001</c:v>
                </c:pt>
                <c:pt idx="6">
                  <c:v>155.80000000000001</c:v>
                </c:pt>
                <c:pt idx="7">
                  <c:v>178.5</c:v>
                </c:pt>
                <c:pt idx="8">
                  <c:v>204</c:v>
                </c:pt>
              </c:numCache>
            </c:numRef>
          </c:xVal>
          <c:yVal>
            <c:numRef>
              <c:f>Sheet1!$J$63:$J$71</c:f>
              <c:numCache>
                <c:formatCode>General</c:formatCode>
                <c:ptCount val="9"/>
                <c:pt idx="0">
                  <c:v>93.893129770993099</c:v>
                </c:pt>
                <c:pt idx="1">
                  <c:v>83.274021352313156</c:v>
                </c:pt>
                <c:pt idx="2">
                  <c:v>67.276051188299789</c:v>
                </c:pt>
                <c:pt idx="3">
                  <c:v>56.242118537200511</c:v>
                </c:pt>
                <c:pt idx="4">
                  <c:v>47.646493756003842</c:v>
                </c:pt>
                <c:pt idx="5">
                  <c:v>40.916149068322945</c:v>
                </c:pt>
                <c:pt idx="6">
                  <c:v>35.044929396661999</c:v>
                </c:pt>
                <c:pt idx="7">
                  <c:v>30.92436974789916</c:v>
                </c:pt>
                <c:pt idx="8">
                  <c:v>27.205882352941089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</c:spPr>
          </c:marker>
          <c:xVal>
            <c:numRef>
              <c:f>Sheet1!$D$39:$D$47</c:f>
              <c:numCache>
                <c:formatCode>General</c:formatCode>
                <c:ptCount val="9"/>
                <c:pt idx="0">
                  <c:v>11</c:v>
                </c:pt>
                <c:pt idx="1">
                  <c:v>24.5</c:v>
                </c:pt>
                <c:pt idx="2">
                  <c:v>48.4</c:v>
                </c:pt>
                <c:pt idx="3">
                  <c:v>69.5</c:v>
                </c:pt>
                <c:pt idx="4">
                  <c:v>90.5</c:v>
                </c:pt>
                <c:pt idx="5">
                  <c:v>111.3</c:v>
                </c:pt>
                <c:pt idx="6">
                  <c:v>131.80000000000001</c:v>
                </c:pt>
                <c:pt idx="7">
                  <c:v>148</c:v>
                </c:pt>
                <c:pt idx="8">
                  <c:v>168</c:v>
                </c:pt>
              </c:numCache>
            </c:numRef>
          </c:xVal>
          <c:yVal>
            <c:numRef>
              <c:f>Sheet1!$J$39:$J$47</c:f>
              <c:numCache>
                <c:formatCode>General</c:formatCode>
                <c:ptCount val="9"/>
                <c:pt idx="0">
                  <c:v>77.272727272725959</c:v>
                </c:pt>
                <c:pt idx="1">
                  <c:v>61.632653061224474</c:v>
                </c:pt>
                <c:pt idx="2">
                  <c:v>45.247933884297495</c:v>
                </c:pt>
                <c:pt idx="3">
                  <c:v>35.971223021582247</c:v>
                </c:pt>
                <c:pt idx="4">
                  <c:v>29.060773480662803</c:v>
                </c:pt>
                <c:pt idx="5">
                  <c:v>23.719676549865046</c:v>
                </c:pt>
                <c:pt idx="6">
                  <c:v>19.802731411229129</c:v>
                </c:pt>
                <c:pt idx="7">
                  <c:v>17.297297297297288</c:v>
                </c:pt>
                <c:pt idx="8">
                  <c:v>14.523809523809522</c:v>
                </c:pt>
              </c:numCache>
            </c:numRef>
          </c:yVal>
          <c:smooth val="1"/>
        </c:ser>
        <c:axId val="55534720"/>
        <c:axId val="56066432"/>
      </c:scatterChart>
      <c:valAx>
        <c:axId val="55534720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 smtClean="0"/>
                  <a:t>Ave. Gun Current </a:t>
                </a:r>
                <a:r>
                  <a:rPr lang="en-US" sz="1200" b="0" dirty="0"/>
                  <a:t>(</a:t>
                </a:r>
                <a:r>
                  <a:rPr lang="en-US" sz="1200" b="0" dirty="0" err="1"/>
                  <a:t>uA</a:t>
                </a:r>
                <a:r>
                  <a:rPr lang="en-US" sz="12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803913147220272"/>
              <c:y val="0.87814806237456677"/>
            </c:manualLayout>
          </c:layout>
        </c:title>
        <c:numFmt formatCode="General" sourceLinked="1"/>
        <c:tickLblPos val="nextTo"/>
        <c:crossAx val="56066432"/>
        <c:crosses val="autoZero"/>
        <c:crossBetween val="midCat"/>
        <c:majorUnit val="50"/>
        <c:minorUnit val="10"/>
      </c:valAx>
      <c:valAx>
        <c:axId val="56066432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/>
                  <a:t>Transmission (%)</a:t>
                </a:r>
              </a:p>
            </c:rich>
          </c:tx>
          <c:layout>
            <c:manualLayout>
              <c:xMode val="edge"/>
              <c:yMode val="edge"/>
              <c:x val="3.0303030303030339E-2"/>
              <c:y val="0.24283078585765044"/>
            </c:manualLayout>
          </c:layout>
        </c:title>
        <c:numFmt formatCode="General" sourceLinked="1"/>
        <c:tickLblPos val="nextTo"/>
        <c:crossAx val="55534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85349558578444"/>
          <c:y val="0.16174778488259706"/>
          <c:w val="0.20127606776425672"/>
          <c:h val="0.29224910522548331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en-US" sz="1400" b="0" dirty="0">
                <a:latin typeface="Arial" pitchFamily="34" charset="0"/>
                <a:cs typeface="Arial" pitchFamily="34" charset="0"/>
              </a:rPr>
              <a:t>Electron </a:t>
            </a:r>
            <a:r>
              <a:rPr lang="en-US" sz="1400" b="0" dirty="0" err="1">
                <a:latin typeface="Arial" pitchFamily="34" charset="0"/>
                <a:cs typeface="Arial" pitchFamily="34" charset="0"/>
              </a:rPr>
              <a:t>Bunchlength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Gun Voltage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054579115110801"/>
          <c:y val="0.19068627450980388"/>
          <c:w val="0.64984837832771558"/>
          <c:h val="0.57508144202562961"/>
        </c:manualLayout>
      </c:layout>
      <c:scatterChart>
        <c:scatterStyle val="smoothMarker"/>
        <c:ser>
          <c:idx val="3"/>
          <c:order val="0"/>
          <c:tx>
            <c:v>115kV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voltage.xlsx]Sheet1'!$J$4:$J$9</c:f>
              <c:numCache>
                <c:formatCode>General</c:formatCode>
                <c:ptCount val="6"/>
                <c:pt idx="0">
                  <c:v>0.8</c:v>
                </c:pt>
                <c:pt idx="1">
                  <c:v>12</c:v>
                </c:pt>
                <c:pt idx="2">
                  <c:v>51</c:v>
                </c:pt>
                <c:pt idx="3">
                  <c:v>98</c:v>
                </c:pt>
                <c:pt idx="4">
                  <c:v>148</c:v>
                </c:pt>
                <c:pt idx="5">
                  <c:v>198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voltage.xlsx]Sheet1'!$L$4:$L$9</c:f>
              <c:numCache>
                <c:formatCode>General</c:formatCode>
                <c:ptCount val="6"/>
                <c:pt idx="0">
                  <c:v>43.771043771043253</c:v>
                </c:pt>
                <c:pt idx="1">
                  <c:v>60.606060606060595</c:v>
                </c:pt>
                <c:pt idx="2">
                  <c:v>104.37710437710435</c:v>
                </c:pt>
                <c:pt idx="3">
                  <c:v>138.04713804713847</c:v>
                </c:pt>
                <c:pt idx="4">
                  <c:v>161.61616161615981</c:v>
                </c:pt>
                <c:pt idx="5">
                  <c:v>188.55218855219061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'C:\Documents and Settings\poelker\My Documents\injector\Gun Voltage Study\[e-bunchlength vs gun voltage.xlsx]Sheet1'!$G$4:$G$13</c:f>
              <c:numCache>
                <c:formatCode>General</c:formatCode>
                <c:ptCount val="10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51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153</c:v>
                </c:pt>
                <c:pt idx="8">
                  <c:v>175</c:v>
                </c:pt>
                <c:pt idx="9">
                  <c:v>202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voltage.xlsx]Sheet1'!$I$4:$I$13</c:f>
              <c:numCache>
                <c:formatCode>General</c:formatCode>
                <c:ptCount val="10"/>
                <c:pt idx="0">
                  <c:v>43.859649122806744</c:v>
                </c:pt>
                <c:pt idx="1">
                  <c:v>70.175438596488803</c:v>
                </c:pt>
                <c:pt idx="2">
                  <c:v>96.491228070176405</c:v>
                </c:pt>
                <c:pt idx="3">
                  <c:v>125.73099415204678</c:v>
                </c:pt>
                <c:pt idx="4">
                  <c:v>149.12280701754537</c:v>
                </c:pt>
                <c:pt idx="5">
                  <c:v>152.04678362572992</c:v>
                </c:pt>
                <c:pt idx="6">
                  <c:v>181.2865497076024</c:v>
                </c:pt>
                <c:pt idx="7">
                  <c:v>198.83040935672764</c:v>
                </c:pt>
                <c:pt idx="8">
                  <c:v>213.45029239766217</c:v>
                </c:pt>
                <c:pt idx="9">
                  <c:v>233.91812865497081</c:v>
                </c:pt>
              </c:numCache>
            </c:numRef>
          </c:yVal>
          <c:smooth val="1"/>
        </c:ser>
        <c:ser>
          <c:idx val="1"/>
          <c:order val="2"/>
          <c:tx>
            <c:v>85kV</c:v>
          </c:tx>
          <c:spPr>
            <a:ln>
              <a:solidFill>
                <a:schemeClr val="accent4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8064A2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voltage.xlsx]Sheet1'!$D$4:$D$13</c:f>
              <c:numCache>
                <c:formatCode>General</c:formatCode>
                <c:ptCount val="10"/>
                <c:pt idx="0">
                  <c:v>1</c:v>
                </c:pt>
                <c:pt idx="1">
                  <c:v>13.1</c:v>
                </c:pt>
                <c:pt idx="2">
                  <c:v>28</c:v>
                </c:pt>
                <c:pt idx="3">
                  <c:v>54</c:v>
                </c:pt>
                <c:pt idx="4">
                  <c:v>79</c:v>
                </c:pt>
                <c:pt idx="5">
                  <c:v>104</c:v>
                </c:pt>
                <c:pt idx="6">
                  <c:v>128</c:v>
                </c:pt>
                <c:pt idx="7">
                  <c:v>155</c:v>
                </c:pt>
                <c:pt idx="8">
                  <c:v>178</c:v>
                </c:pt>
                <c:pt idx="9">
                  <c:v>204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voltage.xlsx]Sheet1'!$F$4:$F$13</c:f>
              <c:numCache>
                <c:formatCode>General</c:formatCode>
                <c:ptCount val="10"/>
                <c:pt idx="0">
                  <c:v>53.872053872053883</c:v>
                </c:pt>
                <c:pt idx="1">
                  <c:v>77.441077441078448</c:v>
                </c:pt>
                <c:pt idx="2">
                  <c:v>107.74410774410877</c:v>
                </c:pt>
                <c:pt idx="3">
                  <c:v>144.78114478114475</c:v>
                </c:pt>
                <c:pt idx="4">
                  <c:v>158.24915824915507</c:v>
                </c:pt>
                <c:pt idx="5">
                  <c:v>181.81818181818181</c:v>
                </c:pt>
                <c:pt idx="6">
                  <c:v>208.75420875420875</c:v>
                </c:pt>
                <c:pt idx="7">
                  <c:v>232.32323232323247</c:v>
                </c:pt>
                <c:pt idx="8">
                  <c:v>255.89225589225597</c:v>
                </c:pt>
                <c:pt idx="9">
                  <c:v>269.3602693602694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rgbClr val="4BACC6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voltage.xlsx]Sheet1'!$A$4:$A$13</c:f>
              <c:numCache>
                <c:formatCode>General</c:formatCode>
                <c:ptCount val="10"/>
                <c:pt idx="0">
                  <c:v>0.8</c:v>
                </c:pt>
                <c:pt idx="1">
                  <c:v>11</c:v>
                </c:pt>
                <c:pt idx="2">
                  <c:v>24.5</c:v>
                </c:pt>
                <c:pt idx="3">
                  <c:v>48.4</c:v>
                </c:pt>
                <c:pt idx="4">
                  <c:v>69.5</c:v>
                </c:pt>
                <c:pt idx="5">
                  <c:v>90.5</c:v>
                </c:pt>
                <c:pt idx="6">
                  <c:v>111.3</c:v>
                </c:pt>
                <c:pt idx="7">
                  <c:v>131.80000000000001</c:v>
                </c:pt>
                <c:pt idx="8">
                  <c:v>148</c:v>
                </c:pt>
                <c:pt idx="9">
                  <c:v>168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voltage.xlsx]Sheet1'!$C$4:$C$13</c:f>
              <c:numCache>
                <c:formatCode>General</c:formatCode>
                <c:ptCount val="10"/>
                <c:pt idx="0">
                  <c:v>50.854700854700845</c:v>
                </c:pt>
                <c:pt idx="1">
                  <c:v>77.777777777777658</c:v>
                </c:pt>
                <c:pt idx="2">
                  <c:v>113.67521367521402</c:v>
                </c:pt>
                <c:pt idx="3">
                  <c:v>152.56410256410044</c:v>
                </c:pt>
                <c:pt idx="4">
                  <c:v>173.5042735042735</c:v>
                </c:pt>
                <c:pt idx="5">
                  <c:v>203.41880341880341</c:v>
                </c:pt>
                <c:pt idx="6">
                  <c:v>227.35042735043163</c:v>
                </c:pt>
                <c:pt idx="7">
                  <c:v>245.2991452991422</c:v>
                </c:pt>
                <c:pt idx="8">
                  <c:v>260.25641025640869</c:v>
                </c:pt>
                <c:pt idx="9">
                  <c:v>278.20512820512823</c:v>
                </c:pt>
              </c:numCache>
            </c:numRef>
          </c:yVal>
          <c:smooth val="1"/>
        </c:ser>
        <c:axId val="55647616"/>
        <c:axId val="55650176"/>
      </c:scatterChart>
      <c:valAx>
        <c:axId val="55647616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Ave. Gun Current (uA)</a:t>
                </a:r>
              </a:p>
            </c:rich>
          </c:tx>
          <c:layout>
            <c:manualLayout>
              <c:xMode val="edge"/>
              <c:yMode val="edge"/>
              <c:x val="0.35627343457067867"/>
              <c:y val="0.88406862745098214"/>
            </c:manualLayout>
          </c:layout>
        </c:title>
        <c:numFmt formatCode="General" sourceLinked="1"/>
        <c:tickLblPos val="nextTo"/>
        <c:crossAx val="55650176"/>
        <c:crosses val="autoZero"/>
        <c:crossBetween val="midCat"/>
        <c:majorUnit val="50"/>
        <c:minorUnit val="10"/>
      </c:valAx>
      <c:valAx>
        <c:axId val="55650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Electron </a:t>
                </a:r>
                <a:r>
                  <a:rPr lang="en-US" sz="1200" b="0" dirty="0" err="1">
                    <a:latin typeface="Arial" pitchFamily="34" charset="0"/>
                    <a:cs typeface="Arial" pitchFamily="34" charset="0"/>
                  </a:rPr>
                  <a:t>Bunchlength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200" b="0" dirty="0" err="1">
                    <a:latin typeface="Arial" pitchFamily="34" charset="0"/>
                    <a:cs typeface="Arial" pitchFamily="34" charset="0"/>
                  </a:rPr>
                  <a:t>ps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9307742782152445E-2"/>
              <c:y val="0.12521499150841531"/>
            </c:manualLayout>
          </c:layout>
        </c:title>
        <c:numFmt formatCode="General" sourceLinked="1"/>
        <c:tickLblPos val="nextTo"/>
        <c:crossAx val="55647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502976190476186"/>
          <c:y val="0.43687085070249015"/>
          <c:w val="0.16497023809523978"/>
          <c:h val="0.35456692913386401"/>
        </c:manualLayout>
      </c:layout>
      <c:txPr>
        <a:bodyPr/>
        <a:lstStyle/>
        <a:p>
          <a:pPr>
            <a:defRPr sz="1000" baseline="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4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4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E05F9-F29D-4F1C-8D0D-49BEF7252C3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1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904"/>
            <a:ext cx="303233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0" tIns="46515" rIns="93030" bIns="465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D3DE7-FC57-4980-9591-3F478B9FE9D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22960"/>
            <a:ext cx="9144000" cy="5520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6248400" y="6400800"/>
            <a:ext cx="1751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800" dirty="0">
                <a:latin typeface="+mj-lt"/>
              </a:rPr>
              <a:t>S&amp;T Review </a:t>
            </a:r>
            <a:r>
              <a:rPr lang="en-US" altLang="en-US" sz="800" dirty="0" smtClean="0">
                <a:latin typeface="+mj-lt"/>
              </a:rPr>
              <a:t>09/</a:t>
            </a:r>
            <a:r>
              <a:rPr lang="en-US" altLang="en-US" sz="800" dirty="0" err="1" smtClean="0">
                <a:latin typeface="+mj-lt"/>
              </a:rPr>
              <a:t>st</a:t>
            </a:r>
            <a:r>
              <a:rPr lang="en-US" altLang="en-US" sz="800" dirty="0" smtClean="0">
                <a:latin typeface="+mj-lt"/>
              </a:rPr>
              <a:t>    </a:t>
            </a:r>
            <a:r>
              <a:rPr lang="en-US" altLang="en-US" sz="800" dirty="0">
                <a:latin typeface="+mj-lt"/>
              </a:rPr>
              <a:t>Page </a:t>
            </a:r>
            <a:fld id="{556B3C90-3D17-4E3C-AE77-9EA9102FE8A4}" type="slidenum">
              <a:rPr lang="en-US" altLang="en-US" sz="800">
                <a:latin typeface="+mj-lt"/>
              </a:rPr>
              <a:pPr/>
              <a:t>‹#›</a:t>
            </a:fld>
            <a:endParaRPr lang="en-US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 in Parity Quality Beam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8375"/>
            <a:ext cx="6400800" cy="1371600"/>
          </a:xfrm>
        </p:spPr>
        <p:txBody>
          <a:bodyPr/>
          <a:lstStyle/>
          <a:p>
            <a:r>
              <a:rPr lang="en-US" dirty="0" smtClean="0"/>
              <a:t>Riad Suleiman</a:t>
            </a:r>
          </a:p>
          <a:p>
            <a:r>
              <a:rPr lang="en-US" dirty="0" smtClean="0"/>
              <a:t>Center for Injectors and Sources</a:t>
            </a:r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715000" y="5670550"/>
            <a:ext cx="3406775" cy="73866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 dirty="0">
                <a:latin typeface="Arial" charset="0"/>
              </a:rPr>
              <a:t>Science and Technology Review</a:t>
            </a:r>
          </a:p>
          <a:p>
            <a:pPr algn="r"/>
            <a:r>
              <a:rPr lang="en-US" sz="1400" b="1" dirty="0">
                <a:latin typeface="Arial" charset="0"/>
              </a:rPr>
              <a:t>Jefferson Lab</a:t>
            </a:r>
          </a:p>
          <a:p>
            <a:pPr algn="r"/>
            <a:r>
              <a:rPr lang="en-US" sz="1400" b="1" dirty="0" smtClean="0">
                <a:latin typeface="Arial" charset="0"/>
              </a:rPr>
              <a:t>July 14-16, 2009</a:t>
            </a:r>
            <a:endParaRPr lang="en-US" sz="1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2200" y="6434138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Helicity Reversal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We have been using 30 Hz helicity reversal:</a:t>
            </a:r>
          </a:p>
          <a:p>
            <a:pPr marL="971550" lvl="1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Power line 60 Hz frequency is major source of noise in parity experiments</a:t>
            </a:r>
          </a:p>
          <a:p>
            <a:pPr marL="971550" lvl="1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For 30 Hz reversal, T_Stable (= 33.333 ms) contains exactly two cycles of 60 Hz line noise → this reversal cancels line noise</a:t>
            </a:r>
          </a:p>
          <a:p>
            <a:pPr marL="971550" lvl="1" indent="-514350" eaLnBrk="0" hangingPunct="0">
              <a:buFont typeface="+mj-lt"/>
              <a:buAutoNum type="romanUcPeriod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Problem: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There are other sources of noise at low frequencies, </a:t>
            </a:r>
            <a:r>
              <a:rPr lang="en-US" sz="1800" i="1" dirty="0" smtClean="0">
                <a:solidFill>
                  <a:schemeClr val="tx1"/>
                </a:solidFill>
              </a:rPr>
              <a:t>i.e.</a:t>
            </a:r>
            <a:r>
              <a:rPr lang="en-US" sz="1800" dirty="0" smtClean="0">
                <a:solidFill>
                  <a:schemeClr val="tx1"/>
                </a:solidFill>
              </a:rPr>
              <a:t>, target density fluctuations, beam current fluctuations</a:t>
            </a:r>
          </a:p>
          <a:p>
            <a:pPr marL="971550" lvl="1" indent="-514350" eaLnBrk="0" hangingPunct="0"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       →  Cause larger widths of helicity correlated distributions, double-horned distributions</a:t>
            </a:r>
          </a:p>
          <a:p>
            <a:pPr marL="971550" lvl="1" indent="-514350" eaLnBrk="0" hangingPunct="0"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Solution: Use fast helicity reversal (faster than 30 Hz)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Studied beam properties at 1 kHz (Oct 2008 – April 2009)</a:t>
            </a:r>
          </a:p>
          <a:p>
            <a:pPr marL="1428750" lvl="2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reversal of helicity Pockels Cell was possible using new optically-driven fast high voltage switch designed by J. Hansknecht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I02_7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269" y="1031631"/>
            <a:ext cx="3529675" cy="4572000"/>
          </a:xfrm>
          <a:prstGeom prst="rect">
            <a:avLst/>
          </a:prstGeom>
        </p:spPr>
      </p:pic>
      <p:pic>
        <p:nvPicPr>
          <p:cNvPr id="19" name="Content Placeholder 18" descr="STReview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561" y="1005351"/>
            <a:ext cx="3529675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39615" y="5691554"/>
            <a:ext cx="3200400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30 Hz, T_Stable = 33.333 ms, T_Settle = 500 µs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486400" y="5726723"/>
            <a:ext cx="3200400" cy="5099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1" kern="0" dirty="0">
                <a:latin typeface="+mn-lt"/>
              </a:rPr>
              <a:t>1 kHz, T_Stable = 0.980 ms, T_Settle = 60 µs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176954" y="2895600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188677" y="4419600"/>
            <a:ext cx="492370" cy="1992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229600" y="4443046"/>
            <a:ext cx="492370" cy="19929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229600" y="2907323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229600" y="1383323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188677" y="1359877"/>
            <a:ext cx="492370" cy="19929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Summary of Fast Helicity Reversal Studies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Fast Helicity Reversal is needed: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Huge reduction of noise from target density fluctuations 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Reduces noise on beam current by factor of 4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Reasonable reduction in beam position noise</a:t>
            </a:r>
          </a:p>
          <a:p>
            <a:pPr marL="1428750" lvl="2" indent="-514350" eaLnBrk="0" hangingPunct="0">
              <a:buFont typeface="+mj-lt"/>
              <a:buAutoNum type="romanUcPeriod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Achieved Pockels Cell T_Settle of 60 µs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Future Parity Experiment:</a:t>
            </a: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 eaLnBrk="0" hangingPunct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New Helicity Board to be installed in July 2009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51893" y="3968262"/>
          <a:ext cx="59436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62"/>
                <a:gridCol w="1382233"/>
                <a:gridCol w="1451344"/>
                <a:gridCol w="967562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Experiment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Clock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Pattern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HAPPEx</a:t>
                      </a:r>
                      <a:r>
                        <a:rPr lang="en-US" sz="1200" baseline="0" dirty="0" smtClean="0">
                          <a:latin typeface="+mn-lt"/>
                        </a:rPr>
                        <a:t> III &amp; PVDIS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30 Hz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Line-Locked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Quartet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PREx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240 Hz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Line-Locked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Octet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QWeak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 kHz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Free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Quartet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Charge Feedback: </a:t>
            </a:r>
            <a:r>
              <a:rPr lang="en-US" sz="1800" dirty="0" smtClean="0">
                <a:solidFill>
                  <a:schemeClr val="tx1"/>
                </a:solidFill>
              </a:rPr>
              <a:t>Ability to do Charge Feedback using either Pockels Cell or Intensity Attenuator without or with the option to correct for Pockels Cell hysteresis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Helicity Magnets: </a:t>
            </a:r>
            <a:r>
              <a:rPr lang="en-US" sz="1800" dirty="0" smtClean="0">
                <a:solidFill>
                  <a:schemeClr val="tx1"/>
                </a:solidFill>
              </a:rPr>
              <a:t>Ability to do Position Feedback using the newly commissioned helicity magnets located in the 5 MeV region of the Injector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Pockels Cell Motion: </a:t>
            </a:r>
            <a:r>
              <a:rPr lang="en-US" sz="1800" dirty="0" smtClean="0">
                <a:solidFill>
                  <a:schemeClr val="tx1"/>
                </a:solidFill>
              </a:rPr>
              <a:t>Pockels Cell is equipped with remote controlled x &amp; y translational stage for minimizing position differences while measuring the position differences of electron beam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Photocathode Rotation: </a:t>
            </a:r>
            <a:r>
              <a:rPr lang="en-US" sz="1800" dirty="0" smtClean="0">
                <a:solidFill>
                  <a:schemeClr val="tx1"/>
                </a:solidFill>
              </a:rPr>
              <a:t>With Load-Locked Gun, now we can zero the offset term in the charge asymmetry caused by the vacuum window birefringence by rotating the photocathode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Jefferson Lab is an ideal place for parity violation experiments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are getting better with many improvements in parity quality beam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Looking forward for even more demanding parity violation experiments at 12 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for Injectors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Group Leader – M. Poelker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Staff Scientists – J. Grames, M. Stutzman, R. Suleiman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Senior Technical Staff – P. Adderley, J. Hansknecht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Junior Technical Staff – J. Clark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Arial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PhD Students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J. Dumas (Joseph Fourier University, France): Polarized e+ Source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J. McCarter (University of Virginia): Photocathode Materials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K. Surles-Law (Hampton University, JLab staff): 200 kV Gun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ODU Research Experience for Undergraduates (REU)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H. Graffius (West Virginia Wesleyan University)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R. Powell (West Virginia Wesleyan University)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M. Ricketts (Merced </a:t>
            </a:r>
            <a:r>
              <a:rPr lang="en-US" sz="1800" smtClean="0">
                <a:solidFill>
                  <a:schemeClr val="tx1"/>
                </a:solidFill>
              </a:rPr>
              <a:t>Community College, CA)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Upcoming Parity Violation Experiments</a:t>
            </a:r>
          </a:p>
          <a:p>
            <a:endParaRPr lang="en-US" dirty="0" smtClean="0"/>
          </a:p>
          <a:p>
            <a:r>
              <a:rPr lang="en-US" dirty="0" smtClean="0"/>
              <a:t>Higher Gun Voltage &amp; Inverted Gun for QWeak</a:t>
            </a:r>
          </a:p>
          <a:p>
            <a:endParaRPr lang="en-US" dirty="0" smtClean="0"/>
          </a:p>
          <a:p>
            <a:r>
              <a:rPr lang="en-US" dirty="0" smtClean="0"/>
              <a:t>Two Wien Slow Helicity Reversal for PREx</a:t>
            </a:r>
          </a:p>
          <a:p>
            <a:endParaRPr lang="en-US" dirty="0" smtClean="0"/>
          </a:p>
          <a:p>
            <a:r>
              <a:rPr lang="en-US" dirty="0" smtClean="0"/>
              <a:t>Fast Helicity Reversal</a:t>
            </a:r>
          </a:p>
          <a:p>
            <a:endParaRPr lang="en-US" dirty="0" smtClean="0"/>
          </a:p>
          <a:p>
            <a:r>
              <a:rPr lang="en-US" dirty="0" smtClean="0"/>
              <a:t>Other Improvements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Parity Experiments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46539" y="1055077"/>
          <a:ext cx="8821613" cy="495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92"/>
                <a:gridCol w="527538"/>
                <a:gridCol w="926123"/>
                <a:gridCol w="855785"/>
                <a:gridCol w="867508"/>
                <a:gridCol w="984738"/>
                <a:gridCol w="1195754"/>
                <a:gridCol w="1254369"/>
                <a:gridCol w="1019906"/>
              </a:tblGrid>
              <a:tr h="8773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Hall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  <a:endParaRPr lang="en-US" sz="1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Maximum Charge Asym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HAPPEx-III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Aug 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3.484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 (25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16.9±0.4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400" dirty="0" smtClean="0">
                          <a:sym typeface="Wingding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10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PVDIS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Oct 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6.068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(25 cm)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63±3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10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877323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PREx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March 10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1.056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208</a:t>
                      </a:r>
                      <a:r>
                        <a:rPr lang="en-US" sz="1400" dirty="0" smtClean="0"/>
                        <a:t>Pb</a:t>
                      </a:r>
                    </a:p>
                    <a:p>
                      <a:pPr algn="ctr"/>
                      <a:r>
                        <a:rPr lang="en-US" sz="1400" dirty="0" smtClean="0"/>
                        <a:t>(0.5 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0.500±0.015</a:t>
                      </a:r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0.100±0.010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34108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QWeak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/>
                        <a:t>May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1.162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180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</a:p>
                    <a:p>
                      <a:pPr algn="ctr"/>
                      <a:r>
                        <a:rPr lang="en-US" sz="1400" dirty="0" smtClean="0"/>
                        <a:t>(35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0.234±0.005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0.100±0.010</a:t>
                      </a: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47904">
                <a:tc gridSpan="7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   Achieved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0.4</a:t>
                      </a:r>
                    </a:p>
                  </a:txBody>
                  <a:tcPr>
                    <a:solidFill>
                      <a:srgbClr val="BFFE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BFFE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Voltage &amp; Inverted Gun for QWeak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Increase gun voltage up to 150 kV to reduce space charge emittance growth at higher bunch charge (higher current)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Beam quality including transmission improves</a:t>
            </a:r>
            <a:r>
              <a:rPr lang="en-US" sz="1800" dirty="0" smtClean="0">
                <a:cs typeface="Arial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1800" dirty="0" smtClean="0">
              <a:cs typeface="Arial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Problem: Field emission at higher voltage degrades lifetime → solution: Inverted Gun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Inverted Gun will be installed in July 2009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618891" y="2139462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64123" y="2139462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9942" y="982427"/>
            <a:ext cx="4877223" cy="38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205154" y="5023338"/>
            <a:ext cx="8305800" cy="1201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Arial" charset="0"/>
              </a:rPr>
              <a:t>Want to move away from “conventional” insulator used on </a:t>
            </a:r>
            <a:r>
              <a:rPr lang="en-US" b="1" u="sng" dirty="0">
                <a:latin typeface="+mn-lt"/>
                <a:cs typeface="Arial" charset="0"/>
              </a:rPr>
              <a:t>all</a:t>
            </a:r>
            <a:r>
              <a:rPr lang="en-US" dirty="0">
                <a:latin typeface="+mn-lt"/>
                <a:cs typeface="Arial" charset="0"/>
              </a:rPr>
              <a:t> GaAs photo-guns today: expensive, months to build, prone to damage from field emission.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1"/>
            <a:ext cx="397412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26477" y="5433646"/>
            <a:ext cx="2057400" cy="304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51782" y="961291"/>
            <a:ext cx="1992313" cy="1828800"/>
            <a:chOff x="2640" y="480"/>
            <a:chExt cx="1255" cy="155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912"/>
              <a:ext cx="1255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480"/>
              <a:ext cx="60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52246" y="2508738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US" baseline="30000" dirty="0">
                <a:solidFill>
                  <a:srgbClr val="3333CC"/>
                </a:solidFill>
                <a:latin typeface="+mn-lt"/>
              </a:rPr>
              <a:t>-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438400" y="2338753"/>
            <a:ext cx="569913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14646" y="867509"/>
            <a:ext cx="153193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0" hangingPunct="0"/>
            <a:r>
              <a:rPr lang="en-US" sz="1600" dirty="0">
                <a:latin typeface="+mn-lt"/>
              </a:rPr>
              <a:t>Medical x-ray technology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995246" y="1395046"/>
            <a:ext cx="2265363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+mn-lt"/>
              </a:rPr>
              <a:t>Present Ceramic</a:t>
            </a:r>
          </a:p>
          <a:p>
            <a:pPr marL="400050" indent="-400050">
              <a:defRPr/>
            </a:pPr>
            <a:r>
              <a:rPr lang="en-US" sz="1400" dirty="0">
                <a:latin typeface="+mn-lt"/>
              </a:rPr>
              <a:t> Exposed to field emission</a:t>
            </a:r>
          </a:p>
          <a:p>
            <a:pPr marL="400050" indent="-400050">
              <a:defRPr/>
            </a:pPr>
            <a:r>
              <a:rPr lang="en-US" sz="1400" dirty="0">
                <a:latin typeface="+mn-lt"/>
              </a:rPr>
              <a:t> Large area</a:t>
            </a:r>
          </a:p>
          <a:p>
            <a:pPr marL="400050" indent="-400050">
              <a:defRPr/>
            </a:pPr>
            <a:r>
              <a:rPr lang="en-US" sz="1400" dirty="0">
                <a:latin typeface="+mn-lt"/>
              </a:rPr>
              <a:t> Expensive ($50k)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21876" y="4970584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US" baseline="30000" dirty="0">
                <a:solidFill>
                  <a:srgbClr val="3333CC"/>
                </a:solidFill>
                <a:latin typeface="+mn-lt"/>
              </a:rPr>
              <a:t>-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116811" y="5268729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2923" y="29952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5199184" y="2942492"/>
            <a:ext cx="3505200" cy="3399691"/>
            <a:chOff x="5257800" y="3505200"/>
            <a:chExt cx="3505200" cy="3399691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/>
            <a:srcRect l="10789" t="3780" r="12138" b="18327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6210316" y="6443226"/>
              <a:ext cx="19639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400" dirty="0">
                  <a:latin typeface="+mn-lt"/>
                  <a:cs typeface="Arial" charset="0"/>
                </a:rPr>
                <a:t>Inverted Gun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5662246" y="3282461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396153" y="2737339"/>
            <a:ext cx="1260475" cy="738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latin typeface="+mn-lt"/>
              </a:rPr>
              <a:t>New Ceramic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 Compact</a:t>
            </a:r>
          </a:p>
          <a:p>
            <a:r>
              <a:rPr lang="en-US" sz="1400" dirty="0">
                <a:latin typeface="+mn-lt"/>
              </a:rPr>
              <a:t> $5k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Wien Slow Helicity Reversal for PREx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Insertable Half Wave Plate (IHWP) provides slow helicity reversal of laser polarization: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Cancels Electronic cross talk and Pockels Cell Steering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Residual Linear polarization effects do not cancel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Spot size asymmetry, which we cannot measure, does not cancel</a:t>
            </a:r>
          </a:p>
          <a:p>
            <a:pPr marL="857250" lvl="1" indent="-400050">
              <a:buFont typeface="+mj-lt"/>
              <a:buAutoNum type="romanUcPeriod"/>
            </a:pPr>
            <a:endParaRPr lang="en-US" sz="1800" dirty="0" smtClean="0"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New: Slow helicity reversal of electron polarization using two Wien Filters and solenoid: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Wien settings constant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Solenoid rotates spin by ±90° with ±B but focuses beam as B</a:t>
            </a:r>
            <a:r>
              <a:rPr lang="en-US" sz="1800" baseline="30000" dirty="0" smtClean="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Maintain constant Injector and Accelerator configuration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  <a:cs typeface="Arial" charset="0"/>
            </a:endParaRP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Cancels all helicity-correlated beam asymmetries from the Injector including spot size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Can be used up to maximum Gun voltage of 140 kV </a:t>
            </a:r>
          </a:p>
          <a:p>
            <a:pPr marL="800100" lvl="1" indent="-342900">
              <a:buFont typeface="Arial" charset="0"/>
              <a:buAutoNum type="romanUcPeriod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Will be installed in January 2010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12938"/>
            <a:ext cx="8975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7696200" y="31242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801394" y="3199606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200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7200" y="3962400"/>
            <a:ext cx="3810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801394" y="4114006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3657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704807" y="3131344"/>
            <a:ext cx="4572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706394" y="4198144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7336753" y="3983954"/>
            <a:ext cx="361339" cy="22918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4991100" y="4149115"/>
            <a:ext cx="381000" cy="1981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954215" y="5357446"/>
            <a:ext cx="285115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>
                <a:latin typeface="+mn-lt"/>
              </a:rPr>
              <a:t>“Spin Flipper”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Vertical Wien = 90°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+mn-lt"/>
              </a:rPr>
              <a:t>Azimuthal Solenoid = ± 90°</a:t>
            </a: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958743" y="5334000"/>
            <a:ext cx="2994731" cy="584775"/>
          </a:xfrm>
          <a:prstGeom prst="rect">
            <a:avLst/>
          </a:prstGeom>
          <a:solidFill>
            <a:srgbClr val="FFFF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latin typeface="+mn-lt"/>
              </a:rPr>
              <a:t>“Long. Pol. for Halls”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Horizontal Wien =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90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° → +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90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°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3581400"/>
            <a:ext cx="4572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3581400"/>
            <a:ext cx="4572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3581400"/>
            <a:ext cx="152400" cy="15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lowchart: Summing Junction 22"/>
          <p:cNvSpPr/>
          <p:nvPr/>
        </p:nvSpPr>
        <p:spPr>
          <a:xfrm>
            <a:off x="4419600" y="3505200"/>
            <a:ext cx="304800" cy="304800"/>
          </a:xfrm>
          <a:prstGeom prst="flowChartSummingJuncti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6877" y="1418491"/>
            <a:ext cx="2667000" cy="633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826477" y="1436077"/>
            <a:ext cx="191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+ Solenoid current </a:t>
            </a:r>
          </a:p>
          <a:p>
            <a:r>
              <a:rPr lang="en-US" sz="1600" dirty="0">
                <a:latin typeface="+mn-lt"/>
              </a:rPr>
              <a:t>- Solenoid current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9277" y="1893277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9277" y="1588477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162800" y="1887415"/>
            <a:ext cx="504093" cy="31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8069</TotalTime>
  <Words>926</Words>
  <Application>Microsoft Office PowerPoint</Application>
  <PresentationFormat>On-screen Show (4:3)</PresentationFormat>
  <Paragraphs>245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JLab_PowerPoint3</vt:lpstr>
      <vt:lpstr>Improvements in Parity Quality Beam </vt:lpstr>
      <vt:lpstr>Center for Injectors and Sources</vt:lpstr>
      <vt:lpstr>Outline</vt:lpstr>
      <vt:lpstr>Upcoming Parity Experiments</vt:lpstr>
      <vt:lpstr>Higher Voltage &amp; Inverted Gun for QWeak</vt:lpstr>
      <vt:lpstr>Slide 6</vt:lpstr>
      <vt:lpstr>Slide 7</vt:lpstr>
      <vt:lpstr>Two Wien Slow Helicity Reversal for PREx</vt:lpstr>
      <vt:lpstr>Slide 9</vt:lpstr>
      <vt:lpstr>Fast Helicity Reversal</vt:lpstr>
      <vt:lpstr>Slide 11</vt:lpstr>
      <vt:lpstr>Slide 12</vt:lpstr>
      <vt:lpstr>Other Developments</vt:lpstr>
      <vt:lpstr>Summary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sthomas</dc:creator>
  <cp:lastModifiedBy>Riad Suleiman</cp:lastModifiedBy>
  <cp:revision>336</cp:revision>
  <dcterms:created xsi:type="dcterms:W3CDTF">2007-01-08T14:19:28Z</dcterms:created>
  <dcterms:modified xsi:type="dcterms:W3CDTF">2009-07-08T14:12:30Z</dcterms:modified>
</cp:coreProperties>
</file>