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309" r:id="rId2"/>
    <p:sldId id="308" r:id="rId3"/>
    <p:sldId id="336" r:id="rId4"/>
    <p:sldId id="347" r:id="rId5"/>
    <p:sldId id="331" r:id="rId6"/>
    <p:sldId id="332" r:id="rId7"/>
    <p:sldId id="333" r:id="rId8"/>
    <p:sldId id="334" r:id="rId9"/>
    <p:sldId id="349" r:id="rId10"/>
    <p:sldId id="345" r:id="rId11"/>
    <p:sldId id="352" r:id="rId12"/>
    <p:sldId id="343" r:id="rId13"/>
    <p:sldId id="329" r:id="rId14"/>
    <p:sldId id="330" r:id="rId15"/>
    <p:sldId id="337" r:id="rId16"/>
    <p:sldId id="350" r:id="rId17"/>
    <p:sldId id="351" r:id="rId18"/>
    <p:sldId id="340" r:id="rId19"/>
    <p:sldId id="341" r:id="rId20"/>
    <p:sldId id="342" r:id="rId21"/>
    <p:sldId id="35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70" autoAdjust="0"/>
    <p:restoredTop sz="95728" autoAdjust="0"/>
  </p:normalViewPr>
  <p:slideViewPr>
    <p:cSldViewPr snapToGrid="0" snapToObjects="1">
      <p:cViewPr varScale="1">
        <p:scale>
          <a:sx n="109" d="100"/>
          <a:sy n="109" d="100"/>
        </p:scale>
        <p:origin x="688" y="192"/>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10/4/18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r>
              <a:rPr lang="en-US"/>
              <a:t>October 4, 2018</a:t>
            </a:r>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r>
              <a:rPr lang="en-US"/>
              <a:t>October 4, 2018</a:t>
            </a:r>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GPT simulations for Jay's Solenoids</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GPT simulations for Jay's Solenoids</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GPT simulations for Jay's Solenoids</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GPT simulations for Jay's Solenoids</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GPT simulations for Jay's Solenoids</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GPT simulations for Jay's Solenoids</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GPT simulations for Jay's Solenoids</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GPT simulations for Jay's Solenoids</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dirty="0"/>
              <a:t>October 4, 2018</a:t>
            </a: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GPT simulations for Jay's Solenoids</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tiff"/><Relationship Id="rId7" Type="http://schemas.openxmlformats.org/officeDocument/2006/relationships/image" Target="../media/image14.svg"/><Relationship Id="rId2" Type="http://schemas.openxmlformats.org/officeDocument/2006/relationships/image" Target="../media/image38.tif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1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3.sv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57.sv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3.xml"/><Relationship Id="rId5" Type="http://schemas.openxmlformats.org/officeDocument/2006/relationships/image" Target="../media/image61.sv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3.xml"/><Relationship Id="rId5" Type="http://schemas.openxmlformats.org/officeDocument/2006/relationships/image" Target="../media/image71.sv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3.xml"/><Relationship Id="rId5" Type="http://schemas.openxmlformats.org/officeDocument/2006/relationships/image" Target="../media/image75.sv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3.xml"/><Relationship Id="rId5" Type="http://schemas.openxmlformats.org/officeDocument/2006/relationships/image" Target="../media/image79.sv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3.xml"/><Relationship Id="rId5" Type="http://schemas.openxmlformats.org/officeDocument/2006/relationships/image" Target="../media/image83.sv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3.xml"/><Relationship Id="rId5" Type="http://schemas.openxmlformats.org/officeDocument/2006/relationships/image" Target="../media/image87.sv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tiff"/><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9.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sv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GPT Simulations for Jay’s Solenoids</a:t>
            </a:r>
          </a:p>
        </p:txBody>
      </p:sp>
      <p:sp>
        <p:nvSpPr>
          <p:cNvPr id="4" name="Date Placeholder 3"/>
          <p:cNvSpPr>
            <a:spLocks noGrp="1"/>
          </p:cNvSpPr>
          <p:nvPr>
            <p:ph type="dt" sz="half" idx="12"/>
          </p:nvPr>
        </p:nvSpPr>
        <p:spPr/>
        <p:txBody>
          <a:bodyPr/>
          <a:lstStyle/>
          <a:p>
            <a:r>
              <a:rPr lang="en-US"/>
              <a:t>October 4, 2018</a:t>
            </a:r>
            <a:endParaRPr lang="en-US" dirty="0"/>
          </a:p>
        </p:txBody>
      </p:sp>
      <p:sp>
        <p:nvSpPr>
          <p:cNvPr id="5" name="Text Placeholder 4"/>
          <p:cNvSpPr>
            <a:spLocks noGrp="1"/>
          </p:cNvSpPr>
          <p:nvPr>
            <p:ph type="body" sz="quarter" idx="14"/>
          </p:nvPr>
        </p:nvSpPr>
        <p:spPr>
          <a:xfrm>
            <a:off x="443182" y="5126730"/>
            <a:ext cx="6426541" cy="420862"/>
          </a:xfrm>
        </p:spPr>
        <p:txBody>
          <a:bodyPr>
            <a:normAutofit fontScale="85000" lnSpcReduction="10000"/>
          </a:bodyPr>
          <a:lstStyle/>
          <a:p>
            <a:r>
              <a:rPr lang="en-US" dirty="0"/>
              <a:t>Alicia </a:t>
            </a:r>
            <a:r>
              <a:rPr lang="en-US" dirty="0" err="1"/>
              <a:t>Hofler</a:t>
            </a:r>
            <a:r>
              <a:rPr lang="en-US" dirty="0"/>
              <a:t>, Jay Benesch, Reza </a:t>
            </a:r>
            <a:r>
              <a:rPr lang="en-US" dirty="0" err="1"/>
              <a:t>Kazimi</a:t>
            </a:r>
            <a:r>
              <a:rPr lang="en-US" dirty="0"/>
              <a:t>, and Joe </a:t>
            </a:r>
            <a:r>
              <a:rPr lang="en-US" dirty="0" err="1"/>
              <a:t>Grames</a:t>
            </a:r>
            <a:endParaRPr lang="en-US" dirty="0"/>
          </a:p>
        </p:txBody>
      </p:sp>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2F1A2-338E-4742-968B-11F7324C61E7}"/>
              </a:ext>
            </a:extLst>
          </p:cNvPr>
          <p:cNvSpPr>
            <a:spLocks noGrp="1"/>
          </p:cNvSpPr>
          <p:nvPr>
            <p:ph type="title"/>
          </p:nvPr>
        </p:nvSpPr>
        <p:spPr/>
        <p:txBody>
          <a:bodyPr/>
          <a:lstStyle/>
          <a:p>
            <a:r>
              <a:rPr lang="en-US" dirty="0"/>
              <a:t>Jay’s New Design as an FD in Chopper System</a:t>
            </a:r>
          </a:p>
        </p:txBody>
      </p:sp>
      <p:sp>
        <p:nvSpPr>
          <p:cNvPr id="3" name="Content Placeholder 2">
            <a:extLst>
              <a:ext uri="{FF2B5EF4-FFF2-40B4-BE49-F238E27FC236}">
                <a16:creationId xmlns:a16="http://schemas.microsoft.com/office/drawing/2014/main" id="{2E789326-A16A-7A49-A1DF-E32D49DD7F1B}"/>
              </a:ext>
            </a:extLst>
          </p:cNvPr>
          <p:cNvSpPr>
            <a:spLocks noGrp="1"/>
          </p:cNvSpPr>
          <p:nvPr>
            <p:ph idx="1"/>
          </p:nvPr>
        </p:nvSpPr>
        <p:spPr/>
        <p:txBody>
          <a:bodyPr/>
          <a:lstStyle/>
          <a:p>
            <a:r>
              <a:rPr lang="en-US" dirty="0"/>
              <a:t>Installed FD field sense (a.k.a. </a:t>
            </a:r>
            <a:r>
              <a:rPr lang="en-US" dirty="0" err="1"/>
              <a:t>mpmp</a:t>
            </a:r>
            <a:r>
              <a:rPr lang="en-US" dirty="0"/>
              <a:t>)</a:t>
            </a:r>
          </a:p>
          <a:p>
            <a:pPr lvl="1"/>
            <a:r>
              <a:rPr lang="en-US" dirty="0"/>
              <a:t>FD1: -</a:t>
            </a:r>
            <a:r>
              <a:rPr lang="en-US" dirty="0" err="1"/>
              <a:t>Bz</a:t>
            </a:r>
            <a:r>
              <a:rPr lang="en-US" dirty="0"/>
              <a:t> +</a:t>
            </a:r>
            <a:r>
              <a:rPr lang="en-US" dirty="0" err="1"/>
              <a:t>Bz</a:t>
            </a:r>
            <a:endParaRPr lang="en-US" dirty="0"/>
          </a:p>
          <a:p>
            <a:pPr lvl="1"/>
            <a:r>
              <a:rPr lang="en-US" dirty="0"/>
              <a:t>FD2: -</a:t>
            </a:r>
            <a:r>
              <a:rPr lang="en-US" dirty="0" err="1"/>
              <a:t>Bz</a:t>
            </a:r>
            <a:r>
              <a:rPr lang="en-US" dirty="0"/>
              <a:t> +</a:t>
            </a:r>
            <a:r>
              <a:rPr lang="en-US" dirty="0" err="1"/>
              <a:t>Bz</a:t>
            </a:r>
            <a:endParaRPr lang="en-US" dirty="0"/>
          </a:p>
          <a:p>
            <a:pPr lvl="1"/>
            <a:endParaRPr lang="en-US" dirty="0"/>
          </a:p>
          <a:p>
            <a:pPr lvl="1"/>
            <a:endParaRPr lang="en-US" dirty="0"/>
          </a:p>
          <a:p>
            <a:pPr lvl="1"/>
            <a:endParaRPr lang="en-US" dirty="0"/>
          </a:p>
          <a:p>
            <a:pPr lvl="1"/>
            <a:endParaRPr lang="en-US" dirty="0"/>
          </a:p>
          <a:p>
            <a:pPr lvl="1"/>
            <a:endParaRPr lang="en-US" dirty="0"/>
          </a:p>
          <a:p>
            <a:r>
              <a:rPr lang="en-US" dirty="0"/>
              <a:t>Compare new design</a:t>
            </a:r>
          </a:p>
          <a:p>
            <a:pPr lvl="1"/>
            <a:r>
              <a:rPr lang="en-US" dirty="0"/>
              <a:t>Following installed FDs</a:t>
            </a:r>
          </a:p>
          <a:p>
            <a:pPr lvl="1"/>
            <a:r>
              <a:rPr lang="en-US" dirty="0"/>
              <a:t>Alternate FD2: +</a:t>
            </a:r>
            <a:r>
              <a:rPr lang="en-US" dirty="0" err="1"/>
              <a:t>Bz</a:t>
            </a:r>
            <a:r>
              <a:rPr lang="en-US" dirty="0"/>
              <a:t> –</a:t>
            </a:r>
            <a:r>
              <a:rPr lang="en-US" dirty="0" err="1"/>
              <a:t>Bz</a:t>
            </a:r>
            <a:r>
              <a:rPr lang="en-US" dirty="0"/>
              <a:t> (a.k.a. </a:t>
            </a:r>
            <a:r>
              <a:rPr lang="en-US" dirty="0" err="1"/>
              <a:t>mppm</a:t>
            </a:r>
            <a:r>
              <a:rPr lang="en-US" dirty="0"/>
              <a:t>)</a:t>
            </a:r>
          </a:p>
        </p:txBody>
      </p:sp>
      <p:sp>
        <p:nvSpPr>
          <p:cNvPr id="4" name="Footer Placeholder 3">
            <a:extLst>
              <a:ext uri="{FF2B5EF4-FFF2-40B4-BE49-F238E27FC236}">
                <a16:creationId xmlns:a16="http://schemas.microsoft.com/office/drawing/2014/main" id="{67D6DDA9-EE67-B349-9EA2-37386AEF9DAB}"/>
              </a:ext>
            </a:extLst>
          </p:cNvPr>
          <p:cNvSpPr>
            <a:spLocks noGrp="1"/>
          </p:cNvSpPr>
          <p:nvPr>
            <p:ph type="ftr" sz="quarter" idx="11"/>
          </p:nvPr>
        </p:nvSpPr>
        <p:spPr/>
        <p:txBody>
          <a:bodyPr/>
          <a:lstStyle/>
          <a:p>
            <a:r>
              <a:rPr lang="en-US"/>
              <a:t>GPT simulations for Jay's Solenoids</a:t>
            </a:r>
            <a:endParaRPr lang="en-US" dirty="0"/>
          </a:p>
        </p:txBody>
      </p:sp>
      <p:sp>
        <p:nvSpPr>
          <p:cNvPr id="5" name="Slide Number Placeholder 4">
            <a:extLst>
              <a:ext uri="{FF2B5EF4-FFF2-40B4-BE49-F238E27FC236}">
                <a16:creationId xmlns:a16="http://schemas.microsoft.com/office/drawing/2014/main" id="{D7DEA51B-E42B-DD4D-8EF5-979830906734}"/>
              </a:ext>
            </a:extLst>
          </p:cNvPr>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6" name="Picture 5">
            <a:extLst>
              <a:ext uri="{FF2B5EF4-FFF2-40B4-BE49-F238E27FC236}">
                <a16:creationId xmlns:a16="http://schemas.microsoft.com/office/drawing/2014/main" id="{5EB06B74-59C0-A044-94D9-BEE2D8A50C98}"/>
              </a:ext>
            </a:extLst>
          </p:cNvPr>
          <p:cNvPicPr>
            <a:picLocks noChangeAspect="1"/>
          </p:cNvPicPr>
          <p:nvPr/>
        </p:nvPicPr>
        <p:blipFill>
          <a:blip r:embed="rId2"/>
          <a:stretch>
            <a:fillRect/>
          </a:stretch>
        </p:blipFill>
        <p:spPr>
          <a:xfrm>
            <a:off x="6450868" y="966055"/>
            <a:ext cx="5626100" cy="2552700"/>
          </a:xfrm>
          <a:prstGeom prst="rect">
            <a:avLst/>
          </a:prstGeom>
        </p:spPr>
      </p:pic>
      <p:pic>
        <p:nvPicPr>
          <p:cNvPr id="9" name="Picture 8">
            <a:extLst>
              <a:ext uri="{FF2B5EF4-FFF2-40B4-BE49-F238E27FC236}">
                <a16:creationId xmlns:a16="http://schemas.microsoft.com/office/drawing/2014/main" id="{0A99AECA-BF75-5041-B6D2-234CAFE0CE00}"/>
              </a:ext>
            </a:extLst>
          </p:cNvPr>
          <p:cNvPicPr>
            <a:picLocks noChangeAspect="1"/>
          </p:cNvPicPr>
          <p:nvPr/>
        </p:nvPicPr>
        <p:blipFill>
          <a:blip r:embed="rId3"/>
          <a:stretch>
            <a:fillRect/>
          </a:stretch>
        </p:blipFill>
        <p:spPr>
          <a:xfrm>
            <a:off x="6450868" y="4091349"/>
            <a:ext cx="5626100" cy="2590800"/>
          </a:xfrm>
          <a:prstGeom prst="rect">
            <a:avLst/>
          </a:prstGeom>
        </p:spPr>
      </p:pic>
      <p:pic>
        <p:nvPicPr>
          <p:cNvPr id="10" name="Content Placeholder 8">
            <a:extLst>
              <a:ext uri="{FF2B5EF4-FFF2-40B4-BE49-F238E27FC236}">
                <a16:creationId xmlns:a16="http://schemas.microsoft.com/office/drawing/2014/main" id="{0C228372-DD75-6549-9C35-2D5BC6C2BE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2594" y="1836475"/>
            <a:ext cx="2740781" cy="2055586"/>
          </a:xfrm>
          <a:prstGeom prst="rect">
            <a:avLst/>
          </a:prstGeom>
        </p:spPr>
      </p:pic>
      <p:pic>
        <p:nvPicPr>
          <p:cNvPr id="11" name="Content Placeholder 8">
            <a:extLst>
              <a:ext uri="{FF2B5EF4-FFF2-40B4-BE49-F238E27FC236}">
                <a16:creationId xmlns:a16="http://schemas.microsoft.com/office/drawing/2014/main" id="{FAA8B39F-AF86-7644-8829-8031A8D90D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09398" y="1836475"/>
            <a:ext cx="2740781" cy="2055586"/>
          </a:xfrm>
          <a:prstGeom prst="rect">
            <a:avLst/>
          </a:prstGeom>
        </p:spPr>
      </p:pic>
      <p:pic>
        <p:nvPicPr>
          <p:cNvPr id="12" name="Content Placeholder 10">
            <a:extLst>
              <a:ext uri="{FF2B5EF4-FFF2-40B4-BE49-F238E27FC236}">
                <a16:creationId xmlns:a16="http://schemas.microsoft.com/office/drawing/2014/main" id="{EFA52D5C-8E18-F24F-902B-7473C1B9DF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384" y="4608510"/>
            <a:ext cx="2743201" cy="2057400"/>
          </a:xfrm>
          <a:prstGeom prst="rect">
            <a:avLst/>
          </a:prstGeom>
        </p:spPr>
      </p:pic>
      <p:pic>
        <p:nvPicPr>
          <p:cNvPr id="14" name="Graphic 13">
            <a:extLst>
              <a:ext uri="{FF2B5EF4-FFF2-40B4-BE49-F238E27FC236}">
                <a16:creationId xmlns:a16="http://schemas.microsoft.com/office/drawing/2014/main" id="{EF122249-37CB-9B44-8AB3-05DA625BC9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08188" y="4608510"/>
            <a:ext cx="2743200" cy="2057400"/>
          </a:xfrm>
          <a:prstGeom prst="rect">
            <a:avLst/>
          </a:prstGeom>
        </p:spPr>
      </p:pic>
    </p:spTree>
    <p:extLst>
      <p:ext uri="{BB962C8B-B14F-4D97-AF65-F5344CB8AC3E}">
        <p14:creationId xmlns:p14="http://schemas.microsoft.com/office/powerpoint/2010/main" val="3805739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FD Relative Field Orientations: Optimal RF and Solenoids</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230923" y="749825"/>
            <a:ext cx="4157472" cy="3118104"/>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7014542" y="777209"/>
            <a:ext cx="4157472" cy="3118104"/>
          </a:xfrm>
        </p:spPr>
      </p:pic>
      <p:pic>
        <p:nvPicPr>
          <p:cNvPr id="7" name="Content Placeholder 7">
            <a:extLst>
              <a:ext uri="{FF2B5EF4-FFF2-40B4-BE49-F238E27FC236}">
                <a16:creationId xmlns:a16="http://schemas.microsoft.com/office/drawing/2014/main" id="{E7CC1556-24F6-BA47-A687-A1DE9778AE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6888" y="3704033"/>
            <a:ext cx="4157472" cy="3118104"/>
          </a:xfrm>
          <a:prstGeom prst="rect">
            <a:avLst/>
          </a:prstGeom>
        </p:spPr>
      </p:pic>
      <p:pic>
        <p:nvPicPr>
          <p:cNvPr id="9" name="Content Placeholder 9">
            <a:extLst>
              <a:ext uri="{FF2B5EF4-FFF2-40B4-BE49-F238E27FC236}">
                <a16:creationId xmlns:a16="http://schemas.microsoft.com/office/drawing/2014/main" id="{928EC32C-FFC2-A342-B040-025D8F7823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81263" y="3731417"/>
            <a:ext cx="4157472" cy="3118104"/>
          </a:xfrm>
          <a:prstGeom prst="rect">
            <a:avLst/>
          </a:prstGeom>
        </p:spPr>
      </p:pic>
    </p:spTree>
    <p:extLst>
      <p:ext uri="{BB962C8B-B14F-4D97-AF65-F5344CB8AC3E}">
        <p14:creationId xmlns:p14="http://schemas.microsoft.com/office/powerpoint/2010/main" val="238031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Optimal RF and Solenoids – Master Slit</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Tree>
    <p:extLst>
      <p:ext uri="{BB962C8B-B14F-4D97-AF65-F5344CB8AC3E}">
        <p14:creationId xmlns:p14="http://schemas.microsoft.com/office/powerpoint/2010/main" val="4068013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Lower RF Amplitude – Master Slit </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Tree>
    <p:extLst>
      <p:ext uri="{BB962C8B-B14F-4D97-AF65-F5344CB8AC3E}">
        <p14:creationId xmlns:p14="http://schemas.microsoft.com/office/powerpoint/2010/main" val="1746171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Higher RF Amplitude – Master Slit </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Tree>
    <p:extLst>
      <p:ext uri="{BB962C8B-B14F-4D97-AF65-F5344CB8AC3E}">
        <p14:creationId xmlns:p14="http://schemas.microsoft.com/office/powerpoint/2010/main" val="239996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Optimal RF and Solenoids – Downstream CH2</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10151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128899"/>
            <a:ext cx="5492748" cy="4119561"/>
          </a:xfrm>
        </p:spPr>
      </p:pic>
      <p:pic>
        <p:nvPicPr>
          <p:cNvPr id="6" name="Graphic 5">
            <a:extLst>
              <a:ext uri="{FF2B5EF4-FFF2-40B4-BE49-F238E27FC236}">
                <a16:creationId xmlns:a16="http://schemas.microsoft.com/office/drawing/2014/main" id="{CA4236FD-4C81-DF40-BA69-EC93F1F1103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5883" r="15014" b="26123"/>
          <a:stretch/>
        </p:blipFill>
        <p:spPr>
          <a:xfrm>
            <a:off x="182560" y="3970644"/>
            <a:ext cx="2726120" cy="2555632"/>
          </a:xfrm>
          <a:prstGeom prst="rect">
            <a:avLst/>
          </a:prstGeom>
        </p:spPr>
      </p:pic>
    </p:spTree>
    <p:extLst>
      <p:ext uri="{BB962C8B-B14F-4D97-AF65-F5344CB8AC3E}">
        <p14:creationId xmlns:p14="http://schemas.microsoft.com/office/powerpoint/2010/main" val="1850436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Lower RF Amplitude – Downstream CH2</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10151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128899"/>
            <a:ext cx="5492748" cy="4119561"/>
          </a:xfrm>
        </p:spPr>
      </p:pic>
    </p:spTree>
    <p:extLst>
      <p:ext uri="{BB962C8B-B14F-4D97-AF65-F5344CB8AC3E}">
        <p14:creationId xmlns:p14="http://schemas.microsoft.com/office/powerpoint/2010/main" val="2005132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Chopper 1 and 2 X/Y ON Higher RF Amplitude – Downstream CH2</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10151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17</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128899"/>
            <a:ext cx="5492748" cy="4119561"/>
          </a:xfrm>
        </p:spPr>
      </p:pic>
    </p:spTree>
    <p:extLst>
      <p:ext uri="{BB962C8B-B14F-4D97-AF65-F5344CB8AC3E}">
        <p14:creationId xmlns:p14="http://schemas.microsoft.com/office/powerpoint/2010/main" val="3824491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Chopper 1 and 2 Y ON Optimal RF and Solenoids – Master Slit </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Tree>
    <p:extLst>
      <p:ext uri="{BB962C8B-B14F-4D97-AF65-F5344CB8AC3E}">
        <p14:creationId xmlns:p14="http://schemas.microsoft.com/office/powerpoint/2010/main" val="1496975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Chopper 1 and 2 Y ON Lower RF Amplitude – Master Slit </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Tree>
    <p:extLst>
      <p:ext uri="{BB962C8B-B14F-4D97-AF65-F5344CB8AC3E}">
        <p14:creationId xmlns:p14="http://schemas.microsoft.com/office/powerpoint/2010/main" val="3094909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endParaRPr lang="en-US" dirty="0"/>
          </a:p>
          <a:p>
            <a:r>
              <a:rPr lang="en-US" dirty="0"/>
              <a:t>Jay’s solenoid models vs. beam measurements</a:t>
            </a:r>
          </a:p>
          <a:p>
            <a:endParaRPr lang="en-US" dirty="0"/>
          </a:p>
          <a:p>
            <a:r>
              <a:rPr lang="en-US" dirty="0"/>
              <a:t>Single solenoid behavior comparison</a:t>
            </a:r>
          </a:p>
          <a:p>
            <a:endParaRPr lang="en-US" dirty="0"/>
          </a:p>
          <a:p>
            <a:r>
              <a:rPr lang="en-US" dirty="0"/>
              <a:t>Solenoid behavior in chopper system</a:t>
            </a:r>
          </a:p>
          <a:p>
            <a:endParaRPr lang="en-US" dirty="0"/>
          </a:p>
          <a:p>
            <a:r>
              <a:rPr lang="en-US" dirty="0"/>
              <a:t>Conclusion</a:t>
            </a:r>
          </a:p>
          <a:p>
            <a:endParaRPr lang="en-US" dirty="0"/>
          </a:p>
        </p:txBody>
      </p:sp>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5797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Chopper 1 and 2 Y ON Higher RF Amplitude – Master Slit </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2"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Tree>
    <p:extLst>
      <p:ext uri="{BB962C8B-B14F-4D97-AF65-F5344CB8AC3E}">
        <p14:creationId xmlns:p14="http://schemas.microsoft.com/office/powerpoint/2010/main" val="1278869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20CFC4-79EE-6E4F-8536-6C8ECB62D3AF}"/>
              </a:ext>
            </a:extLst>
          </p:cNvPr>
          <p:cNvSpPr>
            <a:spLocks noGrp="1"/>
          </p:cNvSpPr>
          <p:nvPr>
            <p:ph type="title"/>
          </p:nvPr>
        </p:nvSpPr>
        <p:spPr/>
        <p:txBody>
          <a:bodyPr/>
          <a:lstStyle/>
          <a:p>
            <a:r>
              <a:rPr lang="en-US" dirty="0"/>
              <a:t>Conclusion</a:t>
            </a:r>
          </a:p>
        </p:txBody>
      </p:sp>
      <p:sp>
        <p:nvSpPr>
          <p:cNvPr id="8" name="Content Placeholder 7">
            <a:extLst>
              <a:ext uri="{FF2B5EF4-FFF2-40B4-BE49-F238E27FC236}">
                <a16:creationId xmlns:a16="http://schemas.microsoft.com/office/drawing/2014/main" id="{EFE2C471-D479-A546-8AF6-5AD39EE93CF1}"/>
              </a:ext>
            </a:extLst>
          </p:cNvPr>
          <p:cNvSpPr>
            <a:spLocks noGrp="1"/>
          </p:cNvSpPr>
          <p:nvPr>
            <p:ph idx="1"/>
          </p:nvPr>
        </p:nvSpPr>
        <p:spPr/>
        <p:txBody>
          <a:bodyPr>
            <a:normAutofit/>
          </a:bodyPr>
          <a:lstStyle/>
          <a:p>
            <a:endParaRPr lang="en-US" dirty="0"/>
          </a:p>
          <a:p>
            <a:r>
              <a:rPr lang="en-US" dirty="0"/>
              <a:t>Jay’s new design is a viable replacement for all injector solenoids</a:t>
            </a:r>
          </a:p>
          <a:p>
            <a:endParaRPr lang="en-US" dirty="0"/>
          </a:p>
          <a:p>
            <a:r>
              <a:rPr lang="en-US" dirty="0"/>
              <a:t>The change from </a:t>
            </a:r>
            <a:r>
              <a:rPr lang="en-US" dirty="0" err="1"/>
              <a:t>mpmp</a:t>
            </a:r>
            <a:r>
              <a:rPr lang="en-US" dirty="0"/>
              <a:t> to </a:t>
            </a:r>
            <a:r>
              <a:rPr lang="en-US" dirty="0" err="1"/>
              <a:t>mppm</a:t>
            </a:r>
            <a:r>
              <a:rPr lang="en-US" dirty="0"/>
              <a:t> for the two </a:t>
            </a:r>
            <a:r>
              <a:rPr lang="en-US" dirty="0" err="1"/>
              <a:t>choper</a:t>
            </a:r>
            <a:r>
              <a:rPr lang="en-US" dirty="0"/>
              <a:t> solenoids is necessitated by the longer </a:t>
            </a:r>
            <a:r>
              <a:rPr lang="en-US" dirty="0" err="1"/>
              <a:t>Bz</a:t>
            </a:r>
            <a:r>
              <a:rPr lang="en-US" dirty="0"/>
              <a:t> field inherent in flatter focusing vs. radius and the z displacement of hall slits. </a:t>
            </a:r>
          </a:p>
          <a:p>
            <a:pPr lvl="1"/>
            <a:r>
              <a:rPr lang="en-US" dirty="0"/>
              <a:t>Sign can be flipped on second FD for a feasibility check with beam in present injector</a:t>
            </a:r>
          </a:p>
          <a:p>
            <a:pPr lvl="2"/>
            <a:r>
              <a:rPr lang="en-US" dirty="0"/>
              <a:t>not a full test since FD was designed to have no </a:t>
            </a:r>
            <a:r>
              <a:rPr lang="en-US" dirty="0" err="1"/>
              <a:t>Bz</a:t>
            </a:r>
            <a:r>
              <a:rPr lang="en-US" dirty="0"/>
              <a:t> a cm beyond the magnet.</a:t>
            </a:r>
          </a:p>
          <a:p>
            <a:r>
              <a:rPr lang="en-US" dirty="0"/>
              <a:t>An alternative which would eliminate this risk (and lower RF drive on chopper cavities for 200 kV or 275 kV KE beam) would be to increase the chopper cavities separation by perhaps 50 cm, allowing the FD replacements to be moved 10 cm farther from the slits and each other.</a:t>
            </a:r>
          </a:p>
          <a:p>
            <a:endParaRPr lang="en-US" dirty="0"/>
          </a:p>
        </p:txBody>
      </p:sp>
      <p:sp>
        <p:nvSpPr>
          <p:cNvPr id="4" name="Footer Placeholder 3">
            <a:extLst>
              <a:ext uri="{FF2B5EF4-FFF2-40B4-BE49-F238E27FC236}">
                <a16:creationId xmlns:a16="http://schemas.microsoft.com/office/drawing/2014/main" id="{4BF82180-ADAB-A049-A3BC-969FD1568E60}"/>
              </a:ext>
            </a:extLst>
          </p:cNvPr>
          <p:cNvSpPr>
            <a:spLocks noGrp="1"/>
          </p:cNvSpPr>
          <p:nvPr>
            <p:ph type="ftr" sz="quarter" idx="11"/>
          </p:nvPr>
        </p:nvSpPr>
        <p:spPr/>
        <p:txBody>
          <a:bodyPr/>
          <a:lstStyle/>
          <a:p>
            <a:r>
              <a:rPr lang="en-US"/>
              <a:t>GPT simulations for Jay's Solenoids</a:t>
            </a:r>
            <a:endParaRPr lang="en-US" dirty="0"/>
          </a:p>
        </p:txBody>
      </p:sp>
      <p:sp>
        <p:nvSpPr>
          <p:cNvPr id="5" name="Slide Number Placeholder 4">
            <a:extLst>
              <a:ext uri="{FF2B5EF4-FFF2-40B4-BE49-F238E27FC236}">
                <a16:creationId xmlns:a16="http://schemas.microsoft.com/office/drawing/2014/main" id="{C0EAB8EE-FDB6-9E47-BDD9-56AE2996ACF3}"/>
              </a:ext>
            </a:extLst>
          </p:cNvPr>
          <p:cNvSpPr>
            <a:spLocks noGrp="1"/>
          </p:cNvSpPr>
          <p:nvPr>
            <p:ph type="sldNum" sz="quarter" idx="12"/>
          </p:nvPr>
        </p:nvSpPr>
        <p:spPr/>
        <p:txBody>
          <a:bodyPr/>
          <a:lstStyle/>
          <a:p>
            <a:fld id="{07E1C93C-5050-FC42-8F10-D22D4F119D13}" type="slidenum">
              <a:rPr lang="en-US" smtClean="0"/>
              <a:pPr/>
              <a:t>21</a:t>
            </a:fld>
            <a:endParaRPr lang="en-US" dirty="0"/>
          </a:p>
        </p:txBody>
      </p:sp>
    </p:spTree>
    <p:extLst>
      <p:ext uri="{BB962C8B-B14F-4D97-AF65-F5344CB8AC3E}">
        <p14:creationId xmlns:p14="http://schemas.microsoft.com/office/powerpoint/2010/main" val="2121474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Fopt</a:t>
            </a:r>
            <a:r>
              <a:rPr lang="en-US" dirty="0"/>
              <a:t>: Poisson vs. Opera3d Models of Installed Solenoids: FD, FA, FG, FL</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5634" y="2144862"/>
            <a:ext cx="6082450" cy="4561838"/>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153719" y="2174269"/>
            <a:ext cx="6002648" cy="4501986"/>
          </a:xfrm>
        </p:spPr>
      </p:pic>
      <p:pic>
        <p:nvPicPr>
          <p:cNvPr id="7" name="Picture 6">
            <a:extLst>
              <a:ext uri="{FF2B5EF4-FFF2-40B4-BE49-F238E27FC236}">
                <a16:creationId xmlns:a16="http://schemas.microsoft.com/office/drawing/2014/main" id="{E010C240-BD5F-174D-8376-421AAF811112}"/>
              </a:ext>
            </a:extLst>
          </p:cNvPr>
          <p:cNvPicPr>
            <a:picLocks noChangeAspect="1"/>
          </p:cNvPicPr>
          <p:nvPr/>
        </p:nvPicPr>
        <p:blipFill>
          <a:blip r:embed="rId6"/>
          <a:stretch>
            <a:fillRect/>
          </a:stretch>
        </p:blipFill>
        <p:spPr>
          <a:xfrm>
            <a:off x="3025860" y="647864"/>
            <a:ext cx="6057900" cy="1841500"/>
          </a:xfrm>
          <a:prstGeom prst="rect">
            <a:avLst/>
          </a:prstGeom>
        </p:spPr>
      </p:pic>
    </p:spTree>
    <p:extLst>
      <p:ext uri="{BB962C8B-B14F-4D97-AF65-F5344CB8AC3E}">
        <p14:creationId xmlns:p14="http://schemas.microsoft.com/office/powerpoint/2010/main" val="1776898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CD91F-44A9-D948-94FD-B06A0B40F1D3}"/>
              </a:ext>
            </a:extLst>
          </p:cNvPr>
          <p:cNvSpPr>
            <a:spLocks noGrp="1"/>
          </p:cNvSpPr>
          <p:nvPr>
            <p:ph type="title"/>
          </p:nvPr>
        </p:nvSpPr>
        <p:spPr/>
        <p:txBody>
          <a:bodyPr/>
          <a:lstStyle/>
          <a:p>
            <a:r>
              <a:rPr lang="en-US" dirty="0"/>
              <a:t>Jay’s New Design as FD and FA: Stand Alone Assessment</a:t>
            </a:r>
          </a:p>
        </p:txBody>
      </p:sp>
      <p:pic>
        <p:nvPicPr>
          <p:cNvPr id="9" name="Content Placeholder 8">
            <a:extLst>
              <a:ext uri="{FF2B5EF4-FFF2-40B4-BE49-F238E27FC236}">
                <a16:creationId xmlns:a16="http://schemas.microsoft.com/office/drawing/2014/main" id="{916B6981-EE58-0F4E-A66E-EBFACAA6E5D5}"/>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013557" y="570383"/>
            <a:ext cx="4156317" cy="3117238"/>
          </a:xfrm>
        </p:spPr>
      </p:pic>
      <p:sp>
        <p:nvSpPr>
          <p:cNvPr id="4" name="Footer Placeholder 3">
            <a:extLst>
              <a:ext uri="{FF2B5EF4-FFF2-40B4-BE49-F238E27FC236}">
                <a16:creationId xmlns:a16="http://schemas.microsoft.com/office/drawing/2014/main" id="{21F16B41-8945-574A-862D-0262D6D2B12E}"/>
              </a:ext>
            </a:extLst>
          </p:cNvPr>
          <p:cNvSpPr>
            <a:spLocks noGrp="1"/>
          </p:cNvSpPr>
          <p:nvPr>
            <p:ph type="ftr" sz="quarter" idx="11"/>
          </p:nvPr>
        </p:nvSpPr>
        <p:spPr/>
        <p:txBody>
          <a:bodyPr/>
          <a:lstStyle/>
          <a:p>
            <a:r>
              <a:rPr lang="en-US"/>
              <a:t>GPT simulations for Jay's Solenoids</a:t>
            </a:r>
            <a:endParaRPr lang="en-US" dirty="0"/>
          </a:p>
        </p:txBody>
      </p:sp>
      <p:sp>
        <p:nvSpPr>
          <p:cNvPr id="5" name="Slide Number Placeholder 4">
            <a:extLst>
              <a:ext uri="{FF2B5EF4-FFF2-40B4-BE49-F238E27FC236}">
                <a16:creationId xmlns:a16="http://schemas.microsoft.com/office/drawing/2014/main" id="{E546D675-15C0-6640-A1E0-4BB371A7FC33}"/>
              </a:ext>
            </a:extLst>
          </p:cNvPr>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11" name="Content Placeholder 10">
            <a:extLst>
              <a:ext uri="{FF2B5EF4-FFF2-40B4-BE49-F238E27FC236}">
                <a16:creationId xmlns:a16="http://schemas.microsoft.com/office/drawing/2014/main" id="{31C9C31E-8461-1E4E-A522-72FD41FAAFD1}"/>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439426" y="569950"/>
            <a:ext cx="4157473" cy="3118104"/>
          </a:xfrm>
        </p:spPr>
      </p:pic>
      <p:pic>
        <p:nvPicPr>
          <p:cNvPr id="12" name="Content Placeholder 8">
            <a:extLst>
              <a:ext uri="{FF2B5EF4-FFF2-40B4-BE49-F238E27FC236}">
                <a16:creationId xmlns:a16="http://schemas.microsoft.com/office/drawing/2014/main" id="{CA504A50-A945-8E40-9CEC-40F586B566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3557" y="3525944"/>
            <a:ext cx="4156316" cy="3117237"/>
          </a:xfrm>
          <a:prstGeom prst="rect">
            <a:avLst/>
          </a:prstGeom>
        </p:spPr>
      </p:pic>
      <p:pic>
        <p:nvPicPr>
          <p:cNvPr id="13" name="Picture 12">
            <a:extLst>
              <a:ext uri="{FF2B5EF4-FFF2-40B4-BE49-F238E27FC236}">
                <a16:creationId xmlns:a16="http://schemas.microsoft.com/office/drawing/2014/main" id="{694BBBAF-1EA7-B045-909D-2D01E88E8522}"/>
              </a:ext>
            </a:extLst>
          </p:cNvPr>
          <p:cNvPicPr>
            <a:picLocks noChangeAspect="1"/>
          </p:cNvPicPr>
          <p:nvPr/>
        </p:nvPicPr>
        <p:blipFill>
          <a:blip r:embed="rId8"/>
          <a:stretch>
            <a:fillRect/>
          </a:stretch>
        </p:blipFill>
        <p:spPr>
          <a:xfrm>
            <a:off x="5711462" y="4058731"/>
            <a:ext cx="5613400" cy="2552700"/>
          </a:xfrm>
          <a:prstGeom prst="rect">
            <a:avLst/>
          </a:prstGeom>
        </p:spPr>
      </p:pic>
    </p:spTree>
    <p:extLst>
      <p:ext uri="{BB962C8B-B14F-4D97-AF65-F5344CB8AC3E}">
        <p14:creationId xmlns:p14="http://schemas.microsoft.com/office/powerpoint/2010/main" val="2142946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 Behavior at 15 mm</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3" cy="4174329"/>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Tree>
    <p:extLst>
      <p:ext uri="{BB962C8B-B14F-4D97-AF65-F5344CB8AC3E}">
        <p14:creationId xmlns:p14="http://schemas.microsoft.com/office/powerpoint/2010/main" val="1511776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 Behavior at 15 mm</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4" cy="4174330"/>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Tree>
    <p:extLst>
      <p:ext uri="{BB962C8B-B14F-4D97-AF65-F5344CB8AC3E}">
        <p14:creationId xmlns:p14="http://schemas.microsoft.com/office/powerpoint/2010/main" val="1724157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 Behavior Near Solenoid Center</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3" cy="4174330"/>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Tree>
    <p:extLst>
      <p:ext uri="{BB962C8B-B14F-4D97-AF65-F5344CB8AC3E}">
        <p14:creationId xmlns:p14="http://schemas.microsoft.com/office/powerpoint/2010/main" val="1660059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 Behavior Near Solenoid Center</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4" cy="4174330"/>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9" cy="4119561"/>
          </a:xfrm>
        </p:spPr>
      </p:pic>
    </p:spTree>
    <p:extLst>
      <p:ext uri="{BB962C8B-B14F-4D97-AF65-F5344CB8AC3E}">
        <p14:creationId xmlns:p14="http://schemas.microsoft.com/office/powerpoint/2010/main" val="3978666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 and FA: Residual Horizontal Displacement</a:t>
            </a:r>
          </a:p>
        </p:txBody>
      </p:sp>
      <p:pic>
        <p:nvPicPr>
          <p:cNvPr id="8" name="Content Placeholder 7">
            <a:extLst>
              <a:ext uri="{FF2B5EF4-FFF2-40B4-BE49-F238E27FC236}">
                <a16:creationId xmlns:a16="http://schemas.microsoft.com/office/drawing/2014/main" id="{63AE260E-78E2-CB46-8D3C-7141CCB97A1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11163" y="1570435"/>
            <a:ext cx="5565773" cy="4174330"/>
          </a:xfrm>
        </p:spPr>
      </p:pic>
      <p:sp>
        <p:nvSpPr>
          <p:cNvPr id="4" name="Footer Placeholder 3"/>
          <p:cNvSpPr>
            <a:spLocks noGrp="1"/>
          </p:cNvSpPr>
          <p:nvPr>
            <p:ph type="ftr" sz="quarter" idx="11"/>
          </p:nvPr>
        </p:nvSpPr>
        <p:spPr/>
        <p:txBody>
          <a:bodyPr/>
          <a:lstStyle/>
          <a:p>
            <a:r>
              <a:rPr lang="en-US"/>
              <a:t>GPT simulations for Jay's Solenoids</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pic>
        <p:nvPicPr>
          <p:cNvPr id="10" name="Content Placeholder 9">
            <a:extLst>
              <a:ext uri="{FF2B5EF4-FFF2-40B4-BE49-F238E27FC236}">
                <a16:creationId xmlns:a16="http://schemas.microsoft.com/office/drawing/2014/main" id="{7A7D5789-B77B-3A4D-BA4E-F810B8862A3E}"/>
              </a:ext>
            </a:extLst>
          </p:cNvPr>
          <p:cNvPicPr>
            <a:picLocks noGrp="1" noChangeAspect="1"/>
          </p:cNvPicPr>
          <p:nvPr>
            <p:ph idx="13"/>
          </p:nvPr>
        </p:nvPicPr>
        <p:blipFill>
          <a:blip r:embed="rId4">
            <a:extLst>
              <a:ext uri="{96DAC541-7B7A-43D3-8B79-37D633B846F1}">
                <asvg:svgBlip xmlns:asvg="http://schemas.microsoft.com/office/drawing/2016/SVG/main" r:embed="rId5"/>
              </a:ext>
            </a:extLst>
          </a:blip>
          <a:stretch>
            <a:fillRect/>
          </a:stretch>
        </p:blipFill>
        <p:spPr>
          <a:xfrm>
            <a:off x="6205538" y="1597819"/>
            <a:ext cx="5492748" cy="4119561"/>
          </a:xfrm>
        </p:spPr>
      </p:pic>
    </p:spTree>
    <p:extLst>
      <p:ext uri="{BB962C8B-B14F-4D97-AF65-F5344CB8AC3E}">
        <p14:creationId xmlns:p14="http://schemas.microsoft.com/office/powerpoint/2010/main" val="2870394988"/>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572</TotalTime>
  <Words>540</Words>
  <Application>Microsoft Macintosh PowerPoint</Application>
  <PresentationFormat>Widescreen</PresentationFormat>
  <Paragraphs>89</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PingFangSC-Regular</vt:lpstr>
      <vt:lpstr>.PingFangSC-Regular</vt:lpstr>
      <vt:lpstr>Arial</vt:lpstr>
      <vt:lpstr>Calibri</vt:lpstr>
      <vt:lpstr>Office Theme</vt:lpstr>
      <vt:lpstr>GPT Simulations for Jay’s Solenoids</vt:lpstr>
      <vt:lpstr>Outline</vt:lpstr>
      <vt:lpstr>Fopt: Poisson vs. Opera3d Models of Installed Solenoids: FD, FA, FG, FL</vt:lpstr>
      <vt:lpstr>Jay’s New Design as FD and FA: Stand Alone Assessment</vt:lpstr>
      <vt:lpstr>FD: Behavior at 15 mm</vt:lpstr>
      <vt:lpstr>FD: Behavior at 15 mm</vt:lpstr>
      <vt:lpstr>FA: Behavior Near Solenoid Center</vt:lpstr>
      <vt:lpstr>FA: Behavior Near Solenoid Center</vt:lpstr>
      <vt:lpstr>FD and FA: Residual Horizontal Displacement</vt:lpstr>
      <vt:lpstr>Jay’s New Design as an FD in Chopper System</vt:lpstr>
      <vt:lpstr>FD Relative Field Orientations: Optimal RF and Solenoids</vt:lpstr>
      <vt:lpstr>Chopper 1 and 2 X/Y ON Optimal RF and Solenoids – Master Slit</vt:lpstr>
      <vt:lpstr>Chopper 1 and 2 X/Y ON Lower RF Amplitude – Master Slit </vt:lpstr>
      <vt:lpstr>Chopper 1 and 2 X/Y ON Higher RF Amplitude – Master Slit </vt:lpstr>
      <vt:lpstr>Chopper 1 and 2 X/Y ON Optimal RF and Solenoids – Downstream CH2</vt:lpstr>
      <vt:lpstr>Chopper 1 and 2 X/Y ON Lower RF Amplitude – Downstream CH2</vt:lpstr>
      <vt:lpstr>Chopper 1 and 2 X/Y ON Higher RF Amplitude – Downstream CH2</vt:lpstr>
      <vt:lpstr>Chopper 1 and 2 Y ON Optimal RF and Solenoids – Master Slit </vt:lpstr>
      <vt:lpstr>Chopper 1 and 2 Y ON Lower RF Amplitude – Master Slit </vt:lpstr>
      <vt:lpstr>Chopper 1 and 2 Y ON Higher RF Amplitude – Master Slit </vt:lpstr>
      <vt:lpstr>Conclusion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67</cp:revision>
  <dcterms:created xsi:type="dcterms:W3CDTF">2018-10-01T20:26:04Z</dcterms:created>
  <dcterms:modified xsi:type="dcterms:W3CDTF">2018-10-04T19:51:23Z</dcterms:modified>
</cp:coreProperties>
</file>