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1" r:id="rId6"/>
    <p:sldId id="260" r:id="rId7"/>
    <p:sldId id="258" r:id="rId8"/>
    <p:sldId id="259" r:id="rId9"/>
    <p:sldId id="272" r:id="rId10"/>
    <p:sldId id="267" r:id="rId11"/>
    <p:sldId id="268" r:id="rId12"/>
    <p:sldId id="271" r:id="rId13"/>
    <p:sldId id="270" r:id="rId14"/>
    <p:sldId id="262" r:id="rId15"/>
    <p:sldId id="269" r:id="rId16"/>
    <p:sldId id="274" r:id="rId17"/>
    <p:sldId id="275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13935486325081"/>
          <c:y val="3.9532897697214055E-2"/>
          <c:w val="0.85487209479249882"/>
          <c:h val="0.7063313925462532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backward val="1"/>
            <c:dispRSqr val="0"/>
            <c:dispEq val="0"/>
          </c:trendline>
          <c:xVal>
            <c:numRef>
              <c:f>'2-cell cal'!$K$58:$K$63</c:f>
              <c:numCache>
                <c:formatCode>General</c:formatCode>
                <c:ptCount val="6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</c:numCache>
            </c:numRef>
          </c:xVal>
          <c:yVal>
            <c:numRef>
              <c:f>'2-cell cal'!$L$58:$L$63</c:f>
              <c:numCache>
                <c:formatCode>General</c:formatCode>
                <c:ptCount val="6"/>
                <c:pt idx="0">
                  <c:v>0.22400053241005657</c:v>
                </c:pt>
                <c:pt idx="1">
                  <c:v>0.34176739323849964</c:v>
                </c:pt>
                <c:pt idx="2">
                  <c:v>0.46485161406112646</c:v>
                </c:pt>
                <c:pt idx="3">
                  <c:v>0.61138241273356009</c:v>
                </c:pt>
                <c:pt idx="4">
                  <c:v>0.77473923387587151</c:v>
                </c:pt>
                <c:pt idx="5">
                  <c:v>0.97175502181406637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DB-4D5E-8678-20D6101A5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795240"/>
        <c:axId val="352788680"/>
      </c:scatterChart>
      <c:valAx>
        <c:axId val="352795240"/>
        <c:scaling>
          <c:orientation val="minMax"/>
          <c:max val="3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 dirty="0" smtClean="0"/>
                  <a:t>2-Cell </a:t>
                </a:r>
                <a:r>
                  <a:rPr lang="en-US" sz="2000" baseline="0" dirty="0" err="1"/>
                  <a:t>Gset</a:t>
                </a:r>
                <a:r>
                  <a:rPr lang="en-US" sz="2000" baseline="0" dirty="0"/>
                  <a:t> (MV/m) with </a:t>
                </a:r>
                <a:r>
                  <a:rPr lang="en-US" sz="2000" baseline="0" dirty="0" smtClean="0"/>
                  <a:t>7-Cell </a:t>
                </a:r>
                <a:r>
                  <a:rPr lang="en-US" sz="2000" baseline="0" dirty="0"/>
                  <a:t>Off</a:t>
                </a:r>
              </a:p>
            </c:rich>
          </c:tx>
          <c:layout>
            <c:manualLayout>
              <c:xMode val="edge"/>
              <c:yMode val="edge"/>
              <c:x val="0.31824023355776182"/>
              <c:y val="0.881338244931401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788680"/>
        <c:crosses val="autoZero"/>
        <c:crossBetween val="midCat"/>
      </c:valAx>
      <c:valAx>
        <c:axId val="3527886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/>
                  <a:t>Beam Momentum (MeV/c)</a:t>
                </a:r>
              </a:p>
            </c:rich>
          </c:tx>
          <c:layout>
            <c:manualLayout>
              <c:xMode val="edge"/>
              <c:yMode val="edge"/>
              <c:x val="2.1739130434782608E-2"/>
              <c:y val="0.105473687369358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79524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32408992354216"/>
          <c:y val="3.6219934281477913E-2"/>
          <c:w val="0.85282209289056254"/>
          <c:h val="0.71625209028779968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backward val="1"/>
            <c:dispRSqr val="0"/>
            <c:dispEq val="0"/>
          </c:trendline>
          <c:xVal>
            <c:numRef>
              <c:f>'7-cell '!$G$85:$G$96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'7-cell '!$H$85:$H$96</c:f>
              <c:numCache>
                <c:formatCode>General</c:formatCode>
                <c:ptCount val="12"/>
                <c:pt idx="0">
                  <c:v>1.4665271966527196</c:v>
                </c:pt>
                <c:pt idx="1">
                  <c:v>2.3696951583980872</c:v>
                </c:pt>
                <c:pt idx="2">
                  <c:v>3.1497310221159593</c:v>
                </c:pt>
                <c:pt idx="3">
                  <c:v>3.8323371189479976</c:v>
                </c:pt>
                <c:pt idx="4">
                  <c:v>4.572325164375374</c:v>
                </c:pt>
                <c:pt idx="5">
                  <c:v>5.3129109384339506</c:v>
                </c:pt>
                <c:pt idx="6">
                  <c:v>6.0038852361028097</c:v>
                </c:pt>
                <c:pt idx="7">
                  <c:v>6.7390914524805741</c:v>
                </c:pt>
                <c:pt idx="8">
                  <c:v>7.476987447698745</c:v>
                </c:pt>
                <c:pt idx="9">
                  <c:v>8.1742378959952173</c:v>
                </c:pt>
                <c:pt idx="10">
                  <c:v>8.9028690974297664</c:v>
                </c:pt>
                <c:pt idx="11">
                  <c:v>9.6398684997011355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18B-420B-8D55-498537843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1653824"/>
        <c:axId val="451655792"/>
      </c:scatterChart>
      <c:valAx>
        <c:axId val="451653824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 dirty="0" smtClean="0"/>
                  <a:t>7-Cell </a:t>
                </a:r>
                <a:r>
                  <a:rPr lang="en-US" sz="2000" baseline="0" dirty="0" err="1"/>
                  <a:t>Gset</a:t>
                </a:r>
                <a:r>
                  <a:rPr lang="en-US" sz="2000" baseline="0" dirty="0"/>
                  <a:t> (MV/m</a:t>
                </a:r>
                <a:r>
                  <a:rPr lang="en-US" sz="2000" baseline="0" dirty="0" smtClean="0"/>
                  <a:t>) with 2-Cell On</a:t>
                </a:r>
                <a:endParaRPr lang="en-US" sz="2000" baseline="0" dirty="0"/>
              </a:p>
            </c:rich>
          </c:tx>
          <c:layout>
            <c:manualLayout>
              <c:xMode val="edge"/>
              <c:yMode val="edge"/>
              <c:x val="0.27897238388679674"/>
              <c:y val="0.906167501799195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655792"/>
        <c:crosses val="autoZero"/>
        <c:crossBetween val="midCat"/>
      </c:valAx>
      <c:valAx>
        <c:axId val="45165579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 dirty="0"/>
                  <a:t>Beam Momentum (MeV/c)</a:t>
                </a:r>
              </a:p>
            </c:rich>
          </c:tx>
          <c:layout>
            <c:manualLayout>
              <c:xMode val="edge"/>
              <c:yMode val="edge"/>
              <c:x val="2.1739130434782608E-2"/>
              <c:y val="0.102239129345387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653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/>
              <a:t>Y Plane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Emittance!$K$301:$K$318</c:f>
              <c:numCache>
                <c:formatCode>General</c:formatCode>
                <c:ptCount val="18"/>
                <c:pt idx="0">
                  <c:v>238.47610301687001</c:v>
                </c:pt>
                <c:pt idx="1">
                  <c:v>206.24960260918482</c:v>
                </c:pt>
                <c:pt idx="2">
                  <c:v>174.02310220149971</c:v>
                </c:pt>
                <c:pt idx="3">
                  <c:v>141.79660179381457</c:v>
                </c:pt>
                <c:pt idx="4">
                  <c:v>109.57010138612945</c:v>
                </c:pt>
                <c:pt idx="5">
                  <c:v>77.343600978444314</c:v>
                </c:pt>
                <c:pt idx="6">
                  <c:v>45.117100570759177</c:v>
                </c:pt>
                <c:pt idx="7">
                  <c:v>12.890600163074051</c:v>
                </c:pt>
                <c:pt idx="8">
                  <c:v>-19.335900244611079</c:v>
                </c:pt>
                <c:pt idx="9">
                  <c:v>-51.562400652296205</c:v>
                </c:pt>
                <c:pt idx="10">
                  <c:v>-83.788901059981342</c:v>
                </c:pt>
                <c:pt idx="11">
                  <c:v>-116.01540146766648</c:v>
                </c:pt>
                <c:pt idx="12">
                  <c:v>-148.24190187535163</c:v>
                </c:pt>
                <c:pt idx="13">
                  <c:v>-180.46840228303671</c:v>
                </c:pt>
                <c:pt idx="14">
                  <c:v>-212.69490269072188</c:v>
                </c:pt>
                <c:pt idx="15">
                  <c:v>-244.92140309840701</c:v>
                </c:pt>
                <c:pt idx="16">
                  <c:v>-277.14790350609212</c:v>
                </c:pt>
                <c:pt idx="17">
                  <c:v>-309.37440391377726</c:v>
                </c:pt>
              </c:numCache>
            </c:numRef>
          </c:xVal>
          <c:yVal>
            <c:numRef>
              <c:f>Emittance!$L$301:$L$318</c:f>
              <c:numCache>
                <c:formatCode>General</c:formatCode>
                <c:ptCount val="18"/>
                <c:pt idx="0">
                  <c:v>2.603389204746024E-6</c:v>
                </c:pt>
                <c:pt idx="1">
                  <c:v>2.1482777535346687E-6</c:v>
                </c:pt>
                <c:pt idx="2">
                  <c:v>1.7368570016396024E-6</c:v>
                </c:pt>
                <c:pt idx="3">
                  <c:v>1.3981023781212841E-6</c:v>
                </c:pt>
                <c:pt idx="4">
                  <c:v>1.0704221332491085E-6</c:v>
                </c:pt>
                <c:pt idx="5">
                  <c:v>8.0400595786266352E-7</c:v>
                </c:pt>
                <c:pt idx="6">
                  <c:v>5.8880650815737393E-7</c:v>
                </c:pt>
                <c:pt idx="7">
                  <c:v>4.1813364580043294E-7</c:v>
                </c:pt>
                <c:pt idx="8">
                  <c:v>3.07200229567665E-7</c:v>
                </c:pt>
                <c:pt idx="9">
                  <c:v>2.3074150576415723E-7</c:v>
                </c:pt>
                <c:pt idx="10">
                  <c:v>2.5129585593903272E-7</c:v>
                </c:pt>
                <c:pt idx="11">
                  <c:v>3.2100527692107607E-7</c:v>
                </c:pt>
                <c:pt idx="12">
                  <c:v>4.8771108446162499E-7</c:v>
                </c:pt>
                <c:pt idx="13">
                  <c:v>7.3276736240455011E-7</c:v>
                </c:pt>
                <c:pt idx="14">
                  <c:v>1.0450875957983427E-6</c:v>
                </c:pt>
                <c:pt idx="15">
                  <c:v>1.4569634591446195E-6</c:v>
                </c:pt>
                <c:pt idx="16">
                  <c:v>1.9371060401725998E-6</c:v>
                </c:pt>
                <c:pt idx="17">
                  <c:v>2.4855153388822832E-6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6C-46FB-B414-A3AB82493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8374184"/>
        <c:axId val="618380088"/>
      </c:scatterChart>
      <c:valAx>
        <c:axId val="618374184"/>
        <c:scaling>
          <c:orientation val="minMax"/>
          <c:max val="250"/>
          <c:min val="-3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/>
                  <a:t>k (m</a:t>
                </a:r>
                <a:r>
                  <a:rPr lang="en-US" sz="2000" baseline="30000"/>
                  <a:t>-2</a:t>
                </a:r>
                <a:r>
                  <a:rPr lang="en-US" sz="2000" baseline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380088"/>
        <c:crosses val="autoZero"/>
        <c:crossBetween val="midCat"/>
      </c:valAx>
      <c:valAx>
        <c:axId val="618380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>
                    <a:latin typeface="Calibri" panose="020F0502020204030204" pitchFamily="34" charset="0"/>
                    <a:cs typeface="Calibri" panose="020F0502020204030204" pitchFamily="34" charset="0"/>
                  </a:rPr>
                  <a:t>σ</a:t>
                </a:r>
                <a:r>
                  <a:rPr lang="en-US" sz="2000" baseline="3000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000" baseline="0">
                    <a:latin typeface="Calibri" panose="020F0502020204030204" pitchFamily="34" charset="0"/>
                    <a:cs typeface="Calibri" panose="020F0502020204030204" pitchFamily="34" charset="0"/>
                  </a:rPr>
                  <a:t> (m</a:t>
                </a:r>
                <a:r>
                  <a:rPr lang="en-US" sz="2000" baseline="3000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000" baseline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sz="200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374184"/>
        <c:crossesAt val="-35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/>
              <a:t>X Plane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Emittance!$I$283:$I$298</c:f>
              <c:numCache>
                <c:formatCode>General</c:formatCode>
                <c:ptCount val="16"/>
                <c:pt idx="0">
                  <c:v>-148.24190187535163</c:v>
                </c:pt>
                <c:pt idx="1">
                  <c:v>-180.46840228303671</c:v>
                </c:pt>
                <c:pt idx="2">
                  <c:v>-212.69490269072188</c:v>
                </c:pt>
                <c:pt idx="3">
                  <c:v>-244.92140309840701</c:v>
                </c:pt>
                <c:pt idx="4">
                  <c:v>-277.14790350609212</c:v>
                </c:pt>
                <c:pt idx="5">
                  <c:v>-309.37440391377726</c:v>
                </c:pt>
                <c:pt idx="6">
                  <c:v>-341.60090432146239</c:v>
                </c:pt>
                <c:pt idx="7">
                  <c:v>-373.82740472914747</c:v>
                </c:pt>
                <c:pt idx="8">
                  <c:v>-406.05390513683267</c:v>
                </c:pt>
                <c:pt idx="9">
                  <c:v>-438.28040554451781</c:v>
                </c:pt>
                <c:pt idx="10">
                  <c:v>-470.50690595220294</c:v>
                </c:pt>
                <c:pt idx="11">
                  <c:v>-502.73340635988802</c:v>
                </c:pt>
                <c:pt idx="12">
                  <c:v>-534.95990676757322</c:v>
                </c:pt>
                <c:pt idx="13">
                  <c:v>-567.1864071752583</c:v>
                </c:pt>
                <c:pt idx="14">
                  <c:v>-599.41290758294338</c:v>
                </c:pt>
                <c:pt idx="15">
                  <c:v>-631.63940799062857</c:v>
                </c:pt>
              </c:numCache>
            </c:numRef>
          </c:xVal>
          <c:yVal>
            <c:numRef>
              <c:f>Emittance!$J$283:$J$298</c:f>
              <c:numCache>
                <c:formatCode>General</c:formatCode>
                <c:ptCount val="16"/>
                <c:pt idx="0">
                  <c:v>5.3382715629331906E-7</c:v>
                </c:pt>
                <c:pt idx="1">
                  <c:v>3.9398429442052983E-7</c:v>
                </c:pt>
                <c:pt idx="2">
                  <c:v>2.9664907429060142E-7</c:v>
                </c:pt>
                <c:pt idx="3">
                  <c:v>2.2239856982434885E-7</c:v>
                </c:pt>
                <c:pt idx="4">
                  <c:v>1.6686510428846328E-7</c:v>
                </c:pt>
                <c:pt idx="5">
                  <c:v>1.2864793287200977E-7</c:v>
                </c:pt>
                <c:pt idx="6">
                  <c:v>1.0592719026944289E-7</c:v>
                </c:pt>
                <c:pt idx="7">
                  <c:v>9.7456544483631551E-8</c:v>
                </c:pt>
                <c:pt idx="8">
                  <c:v>1.080999991493971E-7</c:v>
                </c:pt>
                <c:pt idx="9">
                  <c:v>1.3345678907332976E-7</c:v>
                </c:pt>
                <c:pt idx="10">
                  <c:v>1.5357457281463172E-7</c:v>
                </c:pt>
                <c:pt idx="11">
                  <c:v>1.9217777626559483E-7</c:v>
                </c:pt>
                <c:pt idx="12">
                  <c:v>2.7186581767508312E-7</c:v>
                </c:pt>
                <c:pt idx="13">
                  <c:v>3.3010150745253607E-7</c:v>
                </c:pt>
                <c:pt idx="14">
                  <c:v>4.5004717531802864E-7</c:v>
                </c:pt>
                <c:pt idx="15">
                  <c:v>5.5341552467300765E-7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0F4-4E48-8B34-E66A348DE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0306792"/>
        <c:axId val="620300232"/>
      </c:scatterChart>
      <c:valAx>
        <c:axId val="620306792"/>
        <c:scaling>
          <c:orientation val="minMax"/>
          <c:max val="-100"/>
          <c:min val="-6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/>
                  <a:t>k (m</a:t>
                </a:r>
                <a:r>
                  <a:rPr lang="en-US" sz="2000" baseline="30000"/>
                  <a:t>-2</a:t>
                </a:r>
                <a:r>
                  <a:rPr lang="en-US" sz="2000" baseline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300232"/>
        <c:crosses val="autoZero"/>
        <c:crossBetween val="midCat"/>
      </c:valAx>
      <c:valAx>
        <c:axId val="620300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>
                    <a:latin typeface="Calibri" panose="020F0502020204030204" pitchFamily="34" charset="0"/>
                    <a:cs typeface="Calibri" panose="020F0502020204030204" pitchFamily="34" charset="0"/>
                  </a:rPr>
                  <a:t>σ</a:t>
                </a:r>
                <a:r>
                  <a:rPr lang="en-US" sz="2000" baseline="3000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000" baseline="0">
                    <a:latin typeface="Calibri" panose="020F0502020204030204" pitchFamily="34" charset="0"/>
                    <a:cs typeface="Calibri" panose="020F0502020204030204" pitchFamily="34" charset="0"/>
                  </a:rPr>
                  <a:t> (m</a:t>
                </a:r>
                <a:r>
                  <a:rPr lang="en-US" sz="2000" baseline="3000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000" baseline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sz="200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306792"/>
        <c:crossesAt val="-650"/>
        <c:crossBetween val="midCat"/>
        <c:majorUnit val="2.000000000000001E-7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/>
              <a:t>X </a:t>
            </a:r>
            <a:r>
              <a:rPr lang="en-US" sz="2000" baseline="0" dirty="0" smtClean="0"/>
              <a:t>Plane</a:t>
            </a:r>
            <a:endParaRPr lang="en-US" sz="2000" baseline="0" dirty="0"/>
          </a:p>
        </c:rich>
      </c:tx>
      <c:layout>
        <c:manualLayout>
          <c:xMode val="edge"/>
          <c:yMode val="edge"/>
          <c:x val="0.49591270849208363"/>
          <c:y val="6.294538818470456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682845596576516"/>
          <c:y val="0.11762708773001088"/>
          <c:w val="0.71887038568549122"/>
          <c:h val="0.7054436542206419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Emittance!$K$325:$K$335</c:f>
              <c:numCache>
                <c:formatCode>General</c:formatCode>
                <c:ptCount val="11"/>
                <c:pt idx="0">
                  <c:v>7.0019462826002297</c:v>
                </c:pt>
                <c:pt idx="1">
                  <c:v>9.5952597206003194</c:v>
                </c:pt>
                <c:pt idx="2">
                  <c:v>12.1885731586004</c:v>
                </c:pt>
                <c:pt idx="3">
                  <c:v>14.781886596600501</c:v>
                </c:pt>
                <c:pt idx="4">
                  <c:v>17.375200034600599</c:v>
                </c:pt>
                <c:pt idx="5">
                  <c:v>19.968513472600701</c:v>
                </c:pt>
                <c:pt idx="6">
                  <c:v>22.5618269106008</c:v>
                </c:pt>
                <c:pt idx="7">
                  <c:v>25.155140348600799</c:v>
                </c:pt>
                <c:pt idx="8">
                  <c:v>27.748453786600901</c:v>
                </c:pt>
                <c:pt idx="9">
                  <c:v>30.341767224601</c:v>
                </c:pt>
                <c:pt idx="10">
                  <c:v>32.935080662601102</c:v>
                </c:pt>
              </c:numCache>
            </c:numRef>
          </c:xVal>
          <c:yVal>
            <c:numRef>
              <c:f>Emittance!$L$325:$L$335</c:f>
              <c:numCache>
                <c:formatCode>General</c:formatCode>
                <c:ptCount val="11"/>
                <c:pt idx="0">
                  <c:v>3.9244313788473098E-7</c:v>
                </c:pt>
                <c:pt idx="1">
                  <c:v>2.9215791913049502E-7</c:v>
                </c:pt>
                <c:pt idx="2">
                  <c:v>2.11785770904924E-7</c:v>
                </c:pt>
                <c:pt idx="3">
                  <c:v>1.5805124894839901E-7</c:v>
                </c:pt>
                <c:pt idx="4">
                  <c:v>1.2773430700135401E-7</c:v>
                </c:pt>
                <c:pt idx="5">
                  <c:v>1.2658871362054699E-7</c:v>
                </c:pt>
                <c:pt idx="6">
                  <c:v>1.5172984403178101E-7</c:v>
                </c:pt>
                <c:pt idx="7">
                  <c:v>2.00842644944677E-7</c:v>
                </c:pt>
                <c:pt idx="8">
                  <c:v>2.8097999813048798E-7</c:v>
                </c:pt>
                <c:pt idx="9">
                  <c:v>3.8244499745538598E-7</c:v>
                </c:pt>
                <c:pt idx="10">
                  <c:v>4.5514115399649301E-7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33-4107-9734-FC10CD00A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673768"/>
        <c:axId val="390674752"/>
      </c:scatterChart>
      <c:valAx>
        <c:axId val="390673768"/>
        <c:scaling>
          <c:orientation val="minMax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/>
                  <a:t>k (m</a:t>
                </a:r>
                <a:r>
                  <a:rPr lang="en-US" sz="2000" baseline="30000"/>
                  <a:t>-2</a:t>
                </a:r>
                <a:r>
                  <a:rPr lang="en-US" sz="2000" baseline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674752"/>
        <c:crosses val="autoZero"/>
        <c:crossBetween val="midCat"/>
      </c:valAx>
      <c:valAx>
        <c:axId val="390674752"/>
        <c:scaling>
          <c:orientation val="minMax"/>
          <c:min val="1.0000000000000005E-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>
                    <a:latin typeface="Calibri" panose="020F0502020204030204" pitchFamily="34" charset="0"/>
                    <a:cs typeface="Calibri" panose="020F0502020204030204" pitchFamily="34" charset="0"/>
                  </a:rPr>
                  <a:t>σ</a:t>
                </a:r>
                <a:r>
                  <a:rPr lang="en-US" sz="2000" baseline="3000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000" baseline="0">
                    <a:latin typeface="Calibri" panose="020F0502020204030204" pitchFamily="34" charset="0"/>
                    <a:cs typeface="Calibri" panose="020F0502020204030204" pitchFamily="34" charset="0"/>
                  </a:rPr>
                  <a:t> (m</a:t>
                </a:r>
                <a:r>
                  <a:rPr lang="en-US" sz="2000" baseline="3000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000" baseline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sz="2000" baseline="0"/>
              </a:p>
            </c:rich>
          </c:tx>
          <c:layout>
            <c:manualLayout>
              <c:xMode val="edge"/>
              <c:yMode val="edge"/>
              <c:x val="1.5596049097558757E-3"/>
              <c:y val="0.360425921492002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673768"/>
        <c:crosses val="autoZero"/>
        <c:crossBetween val="midCat"/>
        <c:majorUnit val="1.0000000000000005E-7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/>
              <a:t>Y Plane</a:t>
            </a:r>
          </a:p>
        </c:rich>
      </c:tx>
      <c:layout>
        <c:manualLayout>
          <c:xMode val="edge"/>
          <c:yMode val="edge"/>
          <c:x val="0.44806465980979426"/>
          <c:y val="6.41642605068976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047269884242503"/>
          <c:y val="0.10769971126082772"/>
          <c:w val="0.7059716398102257"/>
          <c:h val="0.6974172622069979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Emittance!$K$337:$K$348</c:f>
              <c:numCache>
                <c:formatCode>General</c:formatCode>
                <c:ptCount val="12"/>
                <c:pt idx="0">
                  <c:v>-32.416417975001103</c:v>
                </c:pt>
                <c:pt idx="1">
                  <c:v>-29.823104537001001</c:v>
                </c:pt>
                <c:pt idx="2">
                  <c:v>-27.229791099000899</c:v>
                </c:pt>
                <c:pt idx="3">
                  <c:v>-24.6364776610008</c:v>
                </c:pt>
                <c:pt idx="4">
                  <c:v>-22.043164223000701</c:v>
                </c:pt>
                <c:pt idx="5">
                  <c:v>-19.449850785000699</c:v>
                </c:pt>
                <c:pt idx="6">
                  <c:v>-16.8565373470006</c:v>
                </c:pt>
                <c:pt idx="7">
                  <c:v>-14.2632239090005</c:v>
                </c:pt>
                <c:pt idx="8">
                  <c:v>-11.669910471000399</c:v>
                </c:pt>
                <c:pt idx="9">
                  <c:v>-9.0765970330003007</c:v>
                </c:pt>
                <c:pt idx="10">
                  <c:v>-6.4832835950002199</c:v>
                </c:pt>
                <c:pt idx="11">
                  <c:v>-3.8899701570001302</c:v>
                </c:pt>
              </c:numCache>
            </c:numRef>
          </c:xVal>
          <c:yVal>
            <c:numRef>
              <c:f>Emittance!$L$337:$L$348</c:f>
              <c:numCache>
                <c:formatCode>General</c:formatCode>
                <c:ptCount val="12"/>
                <c:pt idx="0">
                  <c:v>3.6768967730562698E-7</c:v>
                </c:pt>
                <c:pt idx="1">
                  <c:v>2.9826710545348399E-7</c:v>
                </c:pt>
                <c:pt idx="2">
                  <c:v>2.4001987443607498E-7</c:v>
                </c:pt>
                <c:pt idx="3">
                  <c:v>1.8879133800006699E-7</c:v>
                </c:pt>
                <c:pt idx="4">
                  <c:v>1.5172984403178101E-7</c:v>
                </c:pt>
                <c:pt idx="5">
                  <c:v>1.31202049127042E-7</c:v>
                </c:pt>
                <c:pt idx="6">
                  <c:v>1.30620866899504E-7</c:v>
                </c:pt>
                <c:pt idx="7">
                  <c:v>1.46150881672207E-7</c:v>
                </c:pt>
                <c:pt idx="8">
                  <c:v>1.7914668021299899E-7</c:v>
                </c:pt>
                <c:pt idx="9">
                  <c:v>2.32214874488006E-7</c:v>
                </c:pt>
                <c:pt idx="10">
                  <c:v>2.9564114224781498E-7</c:v>
                </c:pt>
                <c:pt idx="11">
                  <c:v>3.8244499745538598E-7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F53-4787-B362-5C27079AB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1714792"/>
        <c:axId val="391717088"/>
      </c:scatterChart>
      <c:valAx>
        <c:axId val="391714792"/>
        <c:scaling>
          <c:orientation val="minMax"/>
          <c:max val="0"/>
          <c:min val="-3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/>
                  <a:t>k (m</a:t>
                </a:r>
                <a:r>
                  <a:rPr lang="en-US" sz="2000" baseline="30000"/>
                  <a:t>-2</a:t>
                </a:r>
                <a:r>
                  <a:rPr lang="en-US" sz="2000" baseline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717088"/>
        <c:crosses val="autoZero"/>
        <c:crossBetween val="midCat"/>
      </c:valAx>
      <c:valAx>
        <c:axId val="391717088"/>
        <c:scaling>
          <c:orientation val="minMax"/>
          <c:min val="1.0000000000000005E-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</a:t>
                </a:r>
                <a:r>
                  <a:rPr lang="en-US" sz="20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000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(m</a:t>
                </a:r>
                <a:r>
                  <a:rPr lang="en-US" sz="20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000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sz="2000" baseline="0" dirty="0"/>
              </a:p>
            </c:rich>
          </c:tx>
          <c:layout>
            <c:manualLayout>
              <c:xMode val="edge"/>
              <c:yMode val="edge"/>
              <c:x val="1.0499352063873963E-2"/>
              <c:y val="0.358998395520401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714792"/>
        <c:crossesAt val="-35"/>
        <c:crossBetween val="midCat"/>
        <c:majorUnit val="1.0000000000000005E-7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697556635945781"/>
          <c:y val="5.7474965171632274E-2"/>
          <c:w val="0.74667025640625451"/>
          <c:h val="0.74244328827640704"/>
        </c:manualLayout>
      </c:layout>
      <c:scatterChart>
        <c:scatterStyle val="lineMarker"/>
        <c:varyColors val="0"/>
        <c:ser>
          <c:idx val="0"/>
          <c:order val="0"/>
          <c:tx>
            <c:v>buncher-703</c:v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chemeClr val="accent1"/>
              </a:solidFill>
              <a:ln w="15875">
                <a:solidFill>
                  <a:srgbClr val="0070C0"/>
                </a:solidFill>
              </a:ln>
              <a:effectLst/>
            </c:spPr>
          </c:marker>
          <c:xVal>
            <c:numRef>
              <c:f>Emittance!$AR$241:$AR$245</c:f>
              <c:numCache>
                <c:formatCode>General</c:formatCode>
                <c:ptCount val="5"/>
                <c:pt idx="0">
                  <c:v>-10</c:v>
                </c:pt>
                <c:pt idx="1">
                  <c:v>-5</c:v>
                </c:pt>
                <c:pt idx="2">
                  <c:v>0</c:v>
                </c:pt>
                <c:pt idx="3">
                  <c:v>5</c:v>
                </c:pt>
                <c:pt idx="4">
                  <c:v>10</c:v>
                </c:pt>
              </c:numCache>
            </c:numRef>
          </c:xVal>
          <c:yVal>
            <c:numRef>
              <c:f>Emittance!$AS$241:$AS$245</c:f>
              <c:numCache>
                <c:formatCode>General</c:formatCode>
                <c:ptCount val="5"/>
                <c:pt idx="0">
                  <c:v>5.2317347369234928E-4</c:v>
                </c:pt>
                <c:pt idx="1">
                  <c:v>5.1499986698645955E-4</c:v>
                </c:pt>
                <c:pt idx="2">
                  <c:v>4.9432698144821394E-4</c:v>
                </c:pt>
                <c:pt idx="3">
                  <c:v>7.0659178092747287E-4</c:v>
                </c:pt>
                <c:pt idx="4">
                  <c:v>9.1056985174611642E-4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1CD-42A3-8CAA-4FC17D74787E}"/>
            </c:ext>
          </c:extLst>
        </c:ser>
        <c:ser>
          <c:idx val="1"/>
          <c:order val="1"/>
          <c:tx>
            <c:v>buncher-803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31750">
                <a:solidFill>
                  <a:schemeClr val="tx1"/>
                </a:solidFill>
              </a:ln>
              <a:effectLst/>
            </c:spPr>
          </c:marker>
          <c:xVal>
            <c:numRef>
              <c:f>Emittance!$AR$241:$AR$245</c:f>
              <c:numCache>
                <c:formatCode>General</c:formatCode>
                <c:ptCount val="5"/>
                <c:pt idx="0">
                  <c:v>-10</c:v>
                </c:pt>
                <c:pt idx="1">
                  <c:v>-5</c:v>
                </c:pt>
                <c:pt idx="2">
                  <c:v>0</c:v>
                </c:pt>
                <c:pt idx="3">
                  <c:v>5</c:v>
                </c:pt>
                <c:pt idx="4">
                  <c:v>10</c:v>
                </c:pt>
              </c:numCache>
            </c:numRef>
          </c:xVal>
          <c:yVal>
            <c:numRef>
              <c:f>Emittance!$AU$241:$AU$245</c:f>
              <c:numCache>
                <c:formatCode>General</c:formatCode>
                <c:ptCount val="5"/>
                <c:pt idx="0">
                  <c:v>3.9972230281277342E-4</c:v>
                </c:pt>
                <c:pt idx="1">
                  <c:v>4.474604075906322E-4</c:v>
                </c:pt>
                <c:pt idx="2">
                  <c:v>4.3620838560679513E-4</c:v>
                </c:pt>
                <c:pt idx="3">
                  <c:v>5.8012676119239951E-4</c:v>
                </c:pt>
                <c:pt idx="4">
                  <c:v>8.2489232826803236E-4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1CD-42A3-8CAA-4FC17D74787E}"/>
            </c:ext>
          </c:extLst>
        </c:ser>
        <c:ser>
          <c:idx val="2"/>
          <c:order val="2"/>
          <c:tx>
            <c:v>7-cell-703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9"/>
            <c:spPr>
              <a:solidFill>
                <a:schemeClr val="accent3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Emittance!$AR$241:$AR$245</c:f>
              <c:numCache>
                <c:formatCode>General</c:formatCode>
                <c:ptCount val="5"/>
                <c:pt idx="0">
                  <c:v>-10</c:v>
                </c:pt>
                <c:pt idx="1">
                  <c:v>-5</c:v>
                </c:pt>
                <c:pt idx="2">
                  <c:v>0</c:v>
                </c:pt>
                <c:pt idx="3">
                  <c:v>5</c:v>
                </c:pt>
                <c:pt idx="4">
                  <c:v>10</c:v>
                </c:pt>
              </c:numCache>
            </c:numRef>
          </c:xVal>
          <c:yVal>
            <c:numRef>
              <c:f>Emittance!$AW$241:$AW$245</c:f>
              <c:numCache>
                <c:formatCode>General</c:formatCode>
                <c:ptCount val="5"/>
                <c:pt idx="0">
                  <c:v>1.2945400652430914E-3</c:v>
                </c:pt>
                <c:pt idx="1">
                  <c:v>7.9853586495517569E-4</c:v>
                </c:pt>
                <c:pt idx="2">
                  <c:v>4.9432698144821394E-4</c:v>
                </c:pt>
                <c:pt idx="3">
                  <c:v>6.4615877537854878E-4</c:v>
                </c:pt>
                <c:pt idx="4">
                  <c:v>8.7039762678373187E-4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1CD-42A3-8CAA-4FC17D74787E}"/>
            </c:ext>
          </c:extLst>
        </c:ser>
        <c:ser>
          <c:idx val="3"/>
          <c:order val="3"/>
          <c:tx>
            <c:v>7-cell-803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Emittance!$AR$241:$AR$245</c:f>
              <c:numCache>
                <c:formatCode>General</c:formatCode>
                <c:ptCount val="5"/>
                <c:pt idx="0">
                  <c:v>-10</c:v>
                </c:pt>
                <c:pt idx="1">
                  <c:v>-5</c:v>
                </c:pt>
                <c:pt idx="2">
                  <c:v>0</c:v>
                </c:pt>
                <c:pt idx="3">
                  <c:v>5</c:v>
                </c:pt>
                <c:pt idx="4">
                  <c:v>10</c:v>
                </c:pt>
              </c:numCache>
            </c:numRef>
          </c:xVal>
          <c:yVal>
            <c:numRef>
              <c:f>Emittance!$AY$241:$AY$245</c:f>
              <c:numCache>
                <c:formatCode>General</c:formatCode>
                <c:ptCount val="5"/>
                <c:pt idx="0">
                  <c:v>1.3186105058630576E-3</c:v>
                </c:pt>
                <c:pt idx="1">
                  <c:v>8.3453546526757758E-4</c:v>
                </c:pt>
                <c:pt idx="2">
                  <c:v>4.3620838560679513E-4</c:v>
                </c:pt>
                <c:pt idx="3">
                  <c:v>4.9300266580906335E-4</c:v>
                </c:pt>
                <c:pt idx="4">
                  <c:v>6.2764807169419048E-4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1CD-42A3-8CAA-4FC17D747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4118008"/>
        <c:axId val="614118664"/>
      </c:scatterChart>
      <c:valAx>
        <c:axId val="614118008"/>
        <c:scaling>
          <c:orientation val="minMax"/>
          <c:max val="10"/>
          <c:min val="-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 dirty="0" err="1" smtClean="0"/>
                  <a:t>Buncher</a:t>
                </a:r>
                <a:r>
                  <a:rPr lang="en-US" sz="2000" baseline="0" dirty="0" smtClean="0"/>
                  <a:t> / 7-cell Cavity Phase </a:t>
                </a:r>
                <a:r>
                  <a:rPr lang="en-US" sz="2000" baseline="0" dirty="0"/>
                  <a:t>O</a:t>
                </a:r>
                <a:r>
                  <a:rPr lang="en-US" sz="2000" baseline="0" dirty="0" smtClean="0"/>
                  <a:t>ffset </a:t>
                </a:r>
                <a:r>
                  <a:rPr lang="en-US" sz="2000" baseline="0" dirty="0"/>
                  <a:t>(</a:t>
                </a:r>
                <a:r>
                  <a:rPr lang="en-US" sz="2000" baseline="0" dirty="0" err="1"/>
                  <a:t>deg</a:t>
                </a:r>
                <a:r>
                  <a:rPr lang="en-US" sz="2000" baseline="0" dirty="0"/>
                  <a:t>)</a:t>
                </a:r>
              </a:p>
            </c:rich>
          </c:tx>
          <c:layout>
            <c:manualLayout>
              <c:xMode val="edge"/>
              <c:yMode val="edge"/>
              <c:x val="0.34313372513218454"/>
              <c:y val="0.904896223351768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118664"/>
        <c:crosses val="autoZero"/>
        <c:crossBetween val="midCat"/>
      </c:valAx>
      <c:valAx>
        <c:axId val="614118664"/>
        <c:scaling>
          <c:orientation val="minMax"/>
          <c:min val="3.0000000000000008E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/>
                  <a:t>Energy spread (dp/p)</a:t>
                </a:r>
              </a:p>
              <a:p>
                <a:pPr>
                  <a:defRPr sz="2000"/>
                </a:pPr>
                <a:endParaRPr lang="en-US" sz="2000" baseline="0"/>
              </a:p>
            </c:rich>
          </c:tx>
          <c:layout>
            <c:manualLayout>
              <c:xMode val="edge"/>
              <c:yMode val="edge"/>
              <c:x val="1.7105918825364219E-2"/>
              <c:y val="0.21910754806912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118008"/>
        <c:crossesAt val="-15"/>
        <c:crossBetween val="midCat"/>
        <c:majorUnit val="2.0000000000000006E-4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908165011982206"/>
          <c:y val="2.306030805092265E-2"/>
          <c:w val="0.31107459393662751"/>
          <c:h val="0.24141885150975681"/>
        </c:manualLayout>
      </c:layout>
      <c:overlay val="0"/>
      <c:spPr>
        <a:solidFill>
          <a:srgbClr val="5B9BD5">
            <a:lumMod val="40000"/>
            <a:lumOff val="6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3810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2A25-602D-47D7-BB43-8FBEE23EC7A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8F2-DC8C-4B89-8F70-EFA998ED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7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2A25-602D-47D7-BB43-8FBEE23EC7A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8F2-DC8C-4B89-8F70-EFA998ED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2A25-602D-47D7-BB43-8FBEE23EC7A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8F2-DC8C-4B89-8F70-EFA998ED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0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2A25-602D-47D7-BB43-8FBEE23EC7A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8F2-DC8C-4B89-8F70-EFA998ED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9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2A25-602D-47D7-BB43-8FBEE23EC7A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8F2-DC8C-4B89-8F70-EFA998ED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0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2A25-602D-47D7-BB43-8FBEE23EC7A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8F2-DC8C-4B89-8F70-EFA998ED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0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2A25-602D-47D7-BB43-8FBEE23EC7A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8F2-DC8C-4B89-8F70-EFA998ED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7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2A25-602D-47D7-BB43-8FBEE23EC7A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8F2-DC8C-4B89-8F70-EFA998ED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3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2A25-602D-47D7-BB43-8FBEE23EC7A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8F2-DC8C-4B89-8F70-EFA998ED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2A25-602D-47D7-BB43-8FBEE23EC7A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8F2-DC8C-4B89-8F70-EFA998ED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8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2A25-602D-47D7-BB43-8FBEE23EC7A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8F2-DC8C-4B89-8F70-EFA998ED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9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82A25-602D-47D7-BB43-8FBEE23EC7A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1F8F2-DC8C-4B89-8F70-EFA998ED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of Booster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October 28, 2021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Beam Deflection by Booster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397" y="1821565"/>
            <a:ext cx="9429206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74720" y="2795451"/>
            <a:ext cx="1645920" cy="8273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313714" y="2447109"/>
            <a:ext cx="0" cy="155012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664823" y="3178629"/>
            <a:ext cx="3648891" cy="52251"/>
          </a:xfrm>
          <a:prstGeom prst="straightConnector1">
            <a:avLst/>
          </a:prstGeom>
          <a:ln w="38100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1"/>
          </p:cNvCxnSpPr>
          <p:nvPr/>
        </p:nvCxnSpPr>
        <p:spPr>
          <a:xfrm flipV="1">
            <a:off x="3474720" y="2795451"/>
            <a:ext cx="2838994" cy="413658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74720" y="3718560"/>
            <a:ext cx="0" cy="740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13714" y="4075611"/>
            <a:ext cx="0" cy="3309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474720" y="4153989"/>
            <a:ext cx="2838994" cy="1741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313714" y="2795451"/>
            <a:ext cx="4528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22423" y="3178629"/>
            <a:ext cx="4441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574971" y="2795451"/>
            <a:ext cx="0" cy="38317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66560" y="279545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838190" y="416269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977882" y="3295660"/>
            <a:ext cx="4642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Deflection angle</a:t>
            </a:r>
            <a:r>
              <a:rPr lang="en-US" sz="2800" i="1" dirty="0" smtClean="0">
                <a:solidFill>
                  <a:srgbClr val="7030A0"/>
                </a:solidFill>
              </a:rPr>
              <a:t> </a:t>
            </a:r>
            <a:r>
              <a:rPr lang="el-GR" sz="2800" i="1" dirty="0" smtClean="0">
                <a:solidFill>
                  <a:srgbClr val="7030A0"/>
                </a:solidFill>
              </a:rPr>
              <a:t>θ</a:t>
            </a:r>
            <a:r>
              <a:rPr lang="en-US" sz="2800" i="1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= ATAN(d/L)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42395" y="2165060"/>
            <a:ext cx="91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Booster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6585" y="2055223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ITVM201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20181" y="28506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θ</a:t>
            </a:r>
            <a:endParaRPr lang="en-US" i="1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320769"/>
              </p:ext>
            </p:extLst>
          </p:nvPr>
        </p:nvGraphicFramePr>
        <p:xfrm>
          <a:off x="2762381" y="4912459"/>
          <a:ext cx="6667238" cy="1142833"/>
        </p:xfrm>
        <a:graphic>
          <a:graphicData uri="http://schemas.openxmlformats.org/drawingml/2006/table">
            <a:tbl>
              <a:tblPr/>
              <a:tblGrid>
                <a:gridCol w="1879750">
                  <a:extLst>
                    <a:ext uri="{9D8B030D-6E8A-4147-A177-3AD203B41FA5}">
                      <a16:colId xmlns:a16="http://schemas.microsoft.com/office/drawing/2014/main" val="2286744820"/>
                    </a:ext>
                  </a:extLst>
                </a:gridCol>
                <a:gridCol w="2408430">
                  <a:extLst>
                    <a:ext uri="{9D8B030D-6E8A-4147-A177-3AD203B41FA5}">
                      <a16:colId xmlns:a16="http://schemas.microsoft.com/office/drawing/2014/main" val="1946392167"/>
                    </a:ext>
                  </a:extLst>
                </a:gridCol>
                <a:gridCol w="2379058">
                  <a:extLst>
                    <a:ext uri="{9D8B030D-6E8A-4147-A177-3AD203B41FA5}">
                      <a16:colId xmlns:a16="http://schemas.microsoft.com/office/drawing/2014/main" val="2472144824"/>
                    </a:ext>
                  </a:extLst>
                </a:gridCol>
              </a:tblGrid>
              <a:tr h="422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Booster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52158"/>
                  </a:ext>
                </a:extLst>
              </a:tr>
              <a:tr h="7199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</a:t>
                      </a:r>
                      <a:r>
                        <a:rPr lang="el-GR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θ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(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deg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0.096 +/- 0.008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-0.025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+/- 0.001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374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9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x/y 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Move beam on a viewer horizontally </a:t>
            </a:r>
          </a:p>
          <a:p>
            <a:pPr marL="0" indent="0">
              <a:buNone/>
            </a:pPr>
            <a:r>
              <a:rPr lang="en-US">
                <a:solidFill>
                  <a:srgbClr val="7030A0"/>
                </a:solidFill>
              </a:rPr>
              <a:t> </a:t>
            </a:r>
            <a:r>
              <a:rPr lang="en-US" smtClean="0">
                <a:solidFill>
                  <a:srgbClr val="7030A0"/>
                </a:solidFill>
              </a:rPr>
              <a:t>  or </a:t>
            </a:r>
            <a:r>
              <a:rPr lang="en-US" dirty="0" smtClean="0">
                <a:solidFill>
                  <a:srgbClr val="7030A0"/>
                </a:solidFill>
              </a:rPr>
              <a:t>vertically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M</a:t>
            </a:r>
            <a:r>
              <a:rPr lang="en-US" dirty="0" smtClean="0">
                <a:solidFill>
                  <a:srgbClr val="7030A0"/>
                </a:solidFill>
              </a:rPr>
              <a:t>easure the beam position 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 changes in both planes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Calculate </a:t>
            </a:r>
            <a:r>
              <a:rPr lang="en-US" dirty="0">
                <a:solidFill>
                  <a:srgbClr val="7030A0"/>
                </a:solidFill>
              </a:rPr>
              <a:t>b</a:t>
            </a:r>
            <a:r>
              <a:rPr lang="en-US" dirty="0" smtClean="0">
                <a:solidFill>
                  <a:srgbClr val="7030A0"/>
                </a:solidFill>
              </a:rPr>
              <a:t>eam rotation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003177" y="2072640"/>
            <a:ext cx="1532709" cy="1567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654834" y="2847703"/>
            <a:ext cx="2368732" cy="1741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8752114" y="1759131"/>
            <a:ext cx="8709" cy="21336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064137" y="2673531"/>
            <a:ext cx="1410789" cy="3657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83940" y="25936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θ</a:t>
            </a:r>
            <a:endParaRPr lang="en-US" i="1" dirty="0"/>
          </a:p>
        </p:txBody>
      </p:sp>
      <p:sp>
        <p:nvSpPr>
          <p:cNvPr id="20" name="Oval 19"/>
          <p:cNvSpPr/>
          <p:nvPr/>
        </p:nvSpPr>
        <p:spPr>
          <a:xfrm>
            <a:off x="8003178" y="4403475"/>
            <a:ext cx="1524000" cy="1515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654834" y="5155474"/>
            <a:ext cx="2281646" cy="1741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8760823" y="4127863"/>
            <a:ext cx="0" cy="20491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508274" y="4528457"/>
            <a:ext cx="487680" cy="132370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813" y="4420990"/>
            <a:ext cx="41456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x/y Coupling -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Move beam horizontally/vertically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u</a:t>
            </a:r>
            <a:r>
              <a:rPr lang="en-US" dirty="0" smtClean="0">
                <a:solidFill>
                  <a:srgbClr val="7030A0"/>
                </a:solidFill>
              </a:rPr>
              <a:t>sing MLHK403H/V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on ITVM201 with Booster off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682765"/>
              </p:ext>
            </p:extLst>
          </p:nvPr>
        </p:nvGraphicFramePr>
        <p:xfrm>
          <a:off x="2812869" y="3826032"/>
          <a:ext cx="7106193" cy="1573282"/>
        </p:xfrm>
        <a:graphic>
          <a:graphicData uri="http://schemas.openxmlformats.org/drawingml/2006/table">
            <a:tbl>
              <a:tblPr/>
              <a:tblGrid>
                <a:gridCol w="2488971">
                  <a:extLst>
                    <a:ext uri="{9D8B030D-6E8A-4147-A177-3AD203B41FA5}">
                      <a16:colId xmlns:a16="http://schemas.microsoft.com/office/drawing/2014/main" val="4291061629"/>
                    </a:ext>
                  </a:extLst>
                </a:gridCol>
                <a:gridCol w="2308611">
                  <a:extLst>
                    <a:ext uri="{9D8B030D-6E8A-4147-A177-3AD203B41FA5}">
                      <a16:colId xmlns:a16="http://schemas.microsoft.com/office/drawing/2014/main" val="1493463884"/>
                    </a:ext>
                  </a:extLst>
                </a:gridCol>
                <a:gridCol w="2308611">
                  <a:extLst>
                    <a:ext uri="{9D8B030D-6E8A-4147-A177-3AD203B41FA5}">
                      <a16:colId xmlns:a16="http://schemas.microsoft.com/office/drawing/2014/main" val="3507428457"/>
                    </a:ext>
                  </a:extLst>
                </a:gridCol>
              </a:tblGrid>
              <a:tr h="786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Background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931083"/>
                  </a:ext>
                </a:extLst>
              </a:tr>
              <a:tr h="786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Rotation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(</a:t>
                      </a:r>
                      <a:r>
                        <a:rPr lang="en-US" sz="2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d</a:t>
                      </a:r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eg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2.71 +/- 0.27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0.19 +/- 0.02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470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8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x/y Coupling Caused by Booster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Move beam horizontally/vertically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using MLHK403H/V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on ITVM201 with Booster on</a:t>
            </a:r>
          </a:p>
          <a:p>
            <a:pPr marL="0" indent="0" algn="ctr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664369"/>
              </p:ext>
            </p:extLst>
          </p:nvPr>
        </p:nvGraphicFramePr>
        <p:xfrm>
          <a:off x="2316481" y="3596640"/>
          <a:ext cx="7506789" cy="1698170"/>
        </p:xfrm>
        <a:graphic>
          <a:graphicData uri="http://schemas.openxmlformats.org/drawingml/2006/table">
            <a:tbl>
              <a:tblPr/>
              <a:tblGrid>
                <a:gridCol w="2629281">
                  <a:extLst>
                    <a:ext uri="{9D8B030D-6E8A-4147-A177-3AD203B41FA5}">
                      <a16:colId xmlns:a16="http://schemas.microsoft.com/office/drawing/2014/main" val="3842351706"/>
                    </a:ext>
                  </a:extLst>
                </a:gridCol>
                <a:gridCol w="2438754">
                  <a:extLst>
                    <a:ext uri="{9D8B030D-6E8A-4147-A177-3AD203B41FA5}">
                      <a16:colId xmlns:a16="http://schemas.microsoft.com/office/drawing/2014/main" val="1056491609"/>
                    </a:ext>
                  </a:extLst>
                </a:gridCol>
                <a:gridCol w="2438754">
                  <a:extLst>
                    <a:ext uri="{9D8B030D-6E8A-4147-A177-3AD203B41FA5}">
                      <a16:colId xmlns:a16="http://schemas.microsoft.com/office/drawing/2014/main" val="4110621928"/>
                    </a:ext>
                  </a:extLst>
                </a:gridCol>
              </a:tblGrid>
              <a:tr h="849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Booster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810076"/>
                  </a:ext>
                </a:extLst>
              </a:tr>
              <a:tr h="849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Rotation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(</a:t>
                      </a:r>
                      <a:r>
                        <a:rPr lang="en-US" sz="2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d</a:t>
                      </a:r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eg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0.55 +/- 0.29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0.88 +/- 0.06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370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9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Energy Spread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89166" y="3474720"/>
            <a:ext cx="1184365" cy="775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370217" y="3474720"/>
            <a:ext cx="8709" cy="775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21140" y="3474720"/>
            <a:ext cx="0" cy="775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73354" y="2240871"/>
            <a:ext cx="617220" cy="7386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20187875">
            <a:off x="6115726" y="3376427"/>
            <a:ext cx="273396" cy="1007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075509" y="3823063"/>
            <a:ext cx="10040982" cy="17417"/>
          </a:xfrm>
          <a:prstGeom prst="line">
            <a:avLst/>
          </a:prstGeom>
          <a:ln w="9525"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923109" y="3640184"/>
            <a:ext cx="9919062" cy="104502"/>
          </a:xfrm>
          <a:prstGeom prst="straightConnector1">
            <a:avLst/>
          </a:prstGeom>
          <a:ln w="28575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23109" y="3918857"/>
            <a:ext cx="9945188" cy="78377"/>
          </a:xfrm>
          <a:prstGeom prst="straightConnector1">
            <a:avLst/>
          </a:prstGeom>
          <a:ln w="28575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191449" y="1912801"/>
            <a:ext cx="1855548" cy="1775325"/>
          </a:xfrm>
          <a:prstGeom prst="straightConnector1">
            <a:avLst/>
          </a:prstGeom>
          <a:ln w="28575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312704" y="2322713"/>
            <a:ext cx="2208091" cy="1628504"/>
          </a:xfrm>
          <a:prstGeom prst="straightConnector1">
            <a:avLst/>
          </a:prstGeom>
          <a:ln w="28575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304507" y="2012997"/>
            <a:ext cx="2129202" cy="1762305"/>
          </a:xfrm>
          <a:prstGeom prst="line">
            <a:avLst/>
          </a:prstGeom>
          <a:ln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626063" y="4608888"/>
            <a:ext cx="91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Booster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005939" y="2028348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ITVM703/803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8604011" y="4543649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ITVM603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774703" y="4608888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MDLM504/601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780686" y="5529546"/>
            <a:ext cx="760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Spectrometer Dipole MDLM504/601 does not focus beam in the bending plane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8195077" y="3257737"/>
            <a:ext cx="0" cy="113065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2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Energy Spread Measurement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All quads are beam centered, zero field, and cycled</a:t>
                </a:r>
              </a:p>
              <a:p>
                <a:r>
                  <a:rPr lang="en-US" dirty="0" smtClean="0">
                    <a:solidFill>
                      <a:srgbClr val="7030A0"/>
                    </a:solidFill>
                  </a:rPr>
                  <a:t>Measure beam sizes </a:t>
                </a:r>
                <a:r>
                  <a:rPr lang="el-GR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σ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at ITVM401, 603, 703, and 803</a:t>
                </a:r>
              </a:p>
              <a:p>
                <a:r>
                  <a:rPr lang="en-US" dirty="0" smtClean="0">
                    <a:solidFill>
                      <a:srgbClr val="7030A0"/>
                    </a:solidFill>
                  </a:rPr>
                  <a:t>Calculate beam sizes </a:t>
                </a:r>
                <a:r>
                  <a:rPr lang="el-GR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σ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at ITVM70/803 using that at ITVM401/603</a:t>
                </a:r>
              </a:p>
              <a:p>
                <a:r>
                  <a:rPr lang="en-US" dirty="0" smtClean="0">
                    <a:solidFill>
                      <a:srgbClr val="7030A0"/>
                    </a:solidFill>
                  </a:rPr>
                  <a:t>Beam size change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nor/>
                      </m:rPr>
                      <a:rPr lang="el-GR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σ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7030A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σ</m:t>
                        </m:r>
                        <m:r>
                          <a:rPr lang="en-US" b="0" i="1" baseline="-2500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baseline="3000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7030A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σ</m:t>
                        </m:r>
                        <m:r>
                          <a:rPr lang="en-US" b="0" i="1" baseline="-2500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baseline="3000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r>
                  <a:rPr lang="en-US" dirty="0" smtClean="0">
                    <a:solidFill>
                      <a:srgbClr val="7030A0"/>
                    </a:solidFill>
                  </a:rPr>
                  <a:t>Deflection angle change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l-G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7030A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σ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𝐵𝐷𝐿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l-G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l-G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𝑑𝑝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l-G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l-G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l-G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l-G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i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num>
                      <m:den>
                        <m:r>
                          <a:rPr lang="el-GR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0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Energy Spread Measurement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757070"/>
              </p:ext>
            </p:extLst>
          </p:nvPr>
        </p:nvGraphicFramePr>
        <p:xfrm>
          <a:off x="748938" y="2629987"/>
          <a:ext cx="10604862" cy="3526971"/>
        </p:xfrm>
        <a:graphic>
          <a:graphicData uri="http://schemas.openxmlformats.org/drawingml/2006/table">
            <a:tbl>
              <a:tblPr/>
              <a:tblGrid>
                <a:gridCol w="2007717">
                  <a:extLst>
                    <a:ext uri="{9D8B030D-6E8A-4147-A177-3AD203B41FA5}">
                      <a16:colId xmlns:a16="http://schemas.microsoft.com/office/drawing/2014/main" val="883772820"/>
                    </a:ext>
                  </a:extLst>
                </a:gridCol>
                <a:gridCol w="2007717">
                  <a:extLst>
                    <a:ext uri="{9D8B030D-6E8A-4147-A177-3AD203B41FA5}">
                      <a16:colId xmlns:a16="http://schemas.microsoft.com/office/drawing/2014/main" val="1271928700"/>
                    </a:ext>
                  </a:extLst>
                </a:gridCol>
                <a:gridCol w="2162158">
                  <a:extLst>
                    <a:ext uri="{9D8B030D-6E8A-4147-A177-3AD203B41FA5}">
                      <a16:colId xmlns:a16="http://schemas.microsoft.com/office/drawing/2014/main" val="2969460853"/>
                    </a:ext>
                  </a:extLst>
                </a:gridCol>
                <a:gridCol w="2239375">
                  <a:extLst>
                    <a:ext uri="{9D8B030D-6E8A-4147-A177-3AD203B41FA5}">
                      <a16:colId xmlns:a16="http://schemas.microsoft.com/office/drawing/2014/main" val="3230462098"/>
                    </a:ext>
                  </a:extLst>
                </a:gridCol>
                <a:gridCol w="2187895">
                  <a:extLst>
                    <a:ext uri="{9D8B030D-6E8A-4147-A177-3AD203B41FA5}">
                      <a16:colId xmlns:a16="http://schemas.microsoft.com/office/drawing/2014/main" val="638736659"/>
                    </a:ext>
                  </a:extLst>
                </a:gridCol>
              </a:tblGrid>
              <a:tr h="503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Phase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Buncher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7-Cell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903621"/>
                  </a:ext>
                </a:extLst>
              </a:tr>
              <a:tr h="503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Change (deg)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ITVM703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ITVM803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ITVM703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ITVM803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851917"/>
                  </a:ext>
                </a:extLst>
              </a:tr>
              <a:tr h="503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5.2 +/- 0.1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3.9 +/- 0.1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12.9 +/- 0.2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13.2 +/- 0.9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908956"/>
                  </a:ext>
                </a:extLst>
              </a:tr>
              <a:tr h="503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5.2 +/- 0.2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4.5 +/- 0.5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7.9 +/- 0.2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8.3 +/- 0.7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540179"/>
                  </a:ext>
                </a:extLst>
              </a:tr>
              <a:tr h="503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4.9 +/- 0.3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4.4 +/- 0.3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4.9 +/- 0.3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4.4 +/- 0.3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017560"/>
                  </a:ext>
                </a:extLst>
              </a:tr>
              <a:tr h="503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7.1 +/- 0.2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5.2 +/- 0.1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6.5 +/- 0.4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4.9 +/- 0.3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479734"/>
                  </a:ext>
                </a:extLst>
              </a:tr>
              <a:tr h="503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9.1 +/- 0.3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8.2 +/- 0.2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8.7 +/- 0.3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6.3 +/- 0.2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30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24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Energy Spread Measurement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377917"/>
              </p:ext>
            </p:extLst>
          </p:nvPr>
        </p:nvGraphicFramePr>
        <p:xfrm>
          <a:off x="838200" y="1584960"/>
          <a:ext cx="10515600" cy="4998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19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Beam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B</a:t>
            </a:r>
            <a:r>
              <a:rPr lang="en-US" dirty="0" smtClean="0">
                <a:solidFill>
                  <a:srgbClr val="7030A0"/>
                </a:solidFill>
              </a:rPr>
              <a:t>eam motion on spectrometer viewer is minimum. Sometimes when the environment is noisy we may see some beam jitter.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High current beam was not allowed for safety reasons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2960" y="3936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Beam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Gun HV: 180 KV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Chopper: off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Buncher</a:t>
            </a:r>
            <a:r>
              <a:rPr lang="en-US" dirty="0" smtClean="0">
                <a:solidFill>
                  <a:srgbClr val="7030A0"/>
                </a:solidFill>
              </a:rPr>
              <a:t>: on &amp; at negative zero crossing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Booster: on crest &amp; beam centered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Beam momentum: 6.3 MeV/c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All solenoids: beam centered &amp; cycled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All quads: beam centered, zero field &amp; cycled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Beam Energy vs. 2-Cell Cavity Gradient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472793"/>
              </p:ext>
            </p:extLst>
          </p:nvPr>
        </p:nvGraphicFramePr>
        <p:xfrm>
          <a:off x="838200" y="1825624"/>
          <a:ext cx="10515600" cy="4731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3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Beam Energy vs. 7-Cell Cavity Gradient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248344"/>
              </p:ext>
            </p:extLst>
          </p:nvPr>
        </p:nvGraphicFramePr>
        <p:xfrm>
          <a:off x="838200" y="1825625"/>
          <a:ext cx="10515600" cy="4749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46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Emittance Measurement in </a:t>
            </a:r>
            <a:r>
              <a:rPr lang="en-US" dirty="0" err="1" smtClean="0"/>
              <a:t>KeV</a:t>
            </a:r>
            <a:r>
              <a:rPr lang="en-US" dirty="0" smtClean="0"/>
              <a:t>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Scan MQZK203 and measure beam size at ITVK203A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811220"/>
              </p:ext>
            </p:extLst>
          </p:nvPr>
        </p:nvGraphicFramePr>
        <p:xfrm>
          <a:off x="2394856" y="2551610"/>
          <a:ext cx="7480663" cy="2917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2703">
                  <a:extLst>
                    <a:ext uri="{9D8B030D-6E8A-4147-A177-3AD203B41FA5}">
                      <a16:colId xmlns:a16="http://schemas.microsoft.com/office/drawing/2014/main" val="2356604966"/>
                    </a:ext>
                  </a:extLst>
                </a:gridCol>
                <a:gridCol w="2337707">
                  <a:extLst>
                    <a:ext uri="{9D8B030D-6E8A-4147-A177-3AD203B41FA5}">
                      <a16:colId xmlns:a16="http://schemas.microsoft.com/office/drawing/2014/main" val="2626208558"/>
                    </a:ext>
                  </a:extLst>
                </a:gridCol>
                <a:gridCol w="2860253">
                  <a:extLst>
                    <a:ext uri="{9D8B030D-6E8A-4147-A177-3AD203B41FA5}">
                      <a16:colId xmlns:a16="http://schemas.microsoft.com/office/drawing/2014/main" val="631848860"/>
                    </a:ext>
                  </a:extLst>
                </a:gridCol>
              </a:tblGrid>
              <a:tr h="958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KeV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Region</a:t>
                      </a:r>
                    </a:p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Emittance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i="1" u="none" strike="noStrike" dirty="0">
                          <a:effectLst/>
                        </a:rPr>
                        <a:t>ɛ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i="1" u="none" strike="noStrike" dirty="0" err="1">
                          <a:effectLst/>
                        </a:rPr>
                        <a:t>ɛ</a:t>
                      </a:r>
                      <a:r>
                        <a:rPr lang="en-US" sz="2400" i="1" u="none" strike="noStrike" baseline="-25000" dirty="0" err="1">
                          <a:effectLst/>
                        </a:rPr>
                        <a:t>n</a:t>
                      </a:r>
                      <a:endParaRPr lang="en-US" sz="2400" b="0" i="1" u="none" strike="noStrike" baseline="-25000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68722816"/>
                  </a:ext>
                </a:extLst>
              </a:tr>
              <a:tr h="1000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x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8.8 +/- 0.4 E-9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7.9 +/- 0.3 E-9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64917129"/>
                  </a:ext>
                </a:extLst>
              </a:tr>
              <a:tr h="958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28.6 +/- 0.8 E-9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26.0 +/- 0.7 </a:t>
                      </a:r>
                      <a:r>
                        <a:rPr lang="en-US" sz="2400" u="none" strike="noStrike" dirty="0">
                          <a:effectLst/>
                        </a:rPr>
                        <a:t>E-9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77499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8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Emittance Measurement in </a:t>
            </a:r>
            <a:r>
              <a:rPr lang="en-US" dirty="0" err="1" smtClean="0"/>
              <a:t>KeV</a:t>
            </a:r>
            <a:r>
              <a:rPr lang="en-US" dirty="0" smtClean="0"/>
              <a:t>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Scan MQZK203 and measure beam size at ITVK203A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219106"/>
              </p:ext>
            </p:extLst>
          </p:nvPr>
        </p:nvGraphicFramePr>
        <p:xfrm>
          <a:off x="6619875" y="2926080"/>
          <a:ext cx="4869180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10711"/>
              </p:ext>
            </p:extLst>
          </p:nvPr>
        </p:nvGraphicFramePr>
        <p:xfrm>
          <a:off x="702946" y="3019424"/>
          <a:ext cx="5669280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9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Emittance Measurement in </a:t>
            </a:r>
            <a:r>
              <a:rPr lang="en-US" dirty="0"/>
              <a:t>M</a:t>
            </a:r>
            <a:r>
              <a:rPr lang="en-US" dirty="0" smtClean="0"/>
              <a:t>eV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</a:t>
            </a:r>
          </a:p>
          <a:p>
            <a:pPr marL="0" indent="0" algn="ctr">
              <a:buNone/>
            </a:pPr>
            <a:r>
              <a:rPr lang="en-US" dirty="0" smtClean="0"/>
              <a:t>Scan MQJM501 and measure beam size at ITVM603</a:t>
            </a:r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313485"/>
              </p:ext>
            </p:extLst>
          </p:nvPr>
        </p:nvGraphicFramePr>
        <p:xfrm>
          <a:off x="2438400" y="3039290"/>
          <a:ext cx="7358744" cy="2475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1501">
                  <a:extLst>
                    <a:ext uri="{9D8B030D-6E8A-4147-A177-3AD203B41FA5}">
                      <a16:colId xmlns:a16="http://schemas.microsoft.com/office/drawing/2014/main" val="4176335071"/>
                    </a:ext>
                  </a:extLst>
                </a:gridCol>
                <a:gridCol w="3054024">
                  <a:extLst>
                    <a:ext uri="{9D8B030D-6E8A-4147-A177-3AD203B41FA5}">
                      <a16:colId xmlns:a16="http://schemas.microsoft.com/office/drawing/2014/main" val="2381974609"/>
                    </a:ext>
                  </a:extLst>
                </a:gridCol>
                <a:gridCol w="2443219">
                  <a:extLst>
                    <a:ext uri="{9D8B030D-6E8A-4147-A177-3AD203B41FA5}">
                      <a16:colId xmlns:a16="http://schemas.microsoft.com/office/drawing/2014/main" val="2310300893"/>
                    </a:ext>
                  </a:extLst>
                </a:gridCol>
              </a:tblGrid>
              <a:tr h="806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MeV Region Emittance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i="1" u="none" strike="noStrike" dirty="0">
                          <a:effectLst/>
                        </a:rPr>
                        <a:t>ɛ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i="1" u="none" strike="noStrike" dirty="0" err="1">
                          <a:effectLst/>
                        </a:rPr>
                        <a:t>ɛ</a:t>
                      </a:r>
                      <a:r>
                        <a:rPr lang="en-US" sz="2800" i="1" u="none" strike="noStrike" baseline="-25000" dirty="0" err="1">
                          <a:effectLst/>
                        </a:rPr>
                        <a:t>n</a:t>
                      </a:r>
                      <a:endParaRPr lang="en-US" sz="2800" b="0" i="1" u="none" strike="noStrike" baseline="-25000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0007750"/>
                  </a:ext>
                </a:extLst>
              </a:tr>
              <a:tr h="806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x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0.7 +/- 0.2 E-9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</a:rPr>
                        <a:t>8.3 +/- 1.9 E-9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33391352"/>
                  </a:ext>
                </a:extLst>
              </a:tr>
              <a:tr h="806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</a:rPr>
                        <a:t>1.6 +/- 0.2E-9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</a:rPr>
                        <a:t>19.3 +/- 3.1 E-9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2187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2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Emittance Measurement in </a:t>
            </a:r>
            <a:r>
              <a:rPr lang="en-US" dirty="0"/>
              <a:t>M</a:t>
            </a:r>
            <a:r>
              <a:rPr lang="en-US" dirty="0" smtClean="0"/>
              <a:t>eV Region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109516"/>
              </p:ext>
            </p:extLst>
          </p:nvPr>
        </p:nvGraphicFramePr>
        <p:xfrm>
          <a:off x="330926" y="2899954"/>
          <a:ext cx="5517423" cy="374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500157"/>
              </p:ext>
            </p:extLst>
          </p:nvPr>
        </p:nvGraphicFramePr>
        <p:xfrm>
          <a:off x="5925367" y="2899954"/>
          <a:ext cx="5587364" cy="383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2377098" y="1848946"/>
            <a:ext cx="7745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Scan MQJM501 and measure beam size at ITVM603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Emittance Comparison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501200"/>
              </p:ext>
            </p:extLst>
          </p:nvPr>
        </p:nvGraphicFramePr>
        <p:xfrm>
          <a:off x="1663338" y="2220684"/>
          <a:ext cx="9083038" cy="3274424"/>
        </p:xfrm>
        <a:graphic>
          <a:graphicData uri="http://schemas.openxmlformats.org/drawingml/2006/table">
            <a:tbl>
              <a:tblPr/>
              <a:tblGrid>
                <a:gridCol w="2174424">
                  <a:extLst>
                    <a:ext uri="{9D8B030D-6E8A-4147-A177-3AD203B41FA5}">
                      <a16:colId xmlns:a16="http://schemas.microsoft.com/office/drawing/2014/main" val="2674495958"/>
                    </a:ext>
                  </a:extLst>
                </a:gridCol>
                <a:gridCol w="1343838">
                  <a:extLst>
                    <a:ext uri="{9D8B030D-6E8A-4147-A177-3AD203B41FA5}">
                      <a16:colId xmlns:a16="http://schemas.microsoft.com/office/drawing/2014/main" val="1028696527"/>
                    </a:ext>
                  </a:extLst>
                </a:gridCol>
                <a:gridCol w="2830286">
                  <a:extLst>
                    <a:ext uri="{9D8B030D-6E8A-4147-A177-3AD203B41FA5}">
                      <a16:colId xmlns:a16="http://schemas.microsoft.com/office/drawing/2014/main" val="1746552440"/>
                    </a:ext>
                  </a:extLst>
                </a:gridCol>
                <a:gridCol w="2734490">
                  <a:extLst>
                    <a:ext uri="{9D8B030D-6E8A-4147-A177-3AD203B41FA5}">
                      <a16:colId xmlns:a16="http://schemas.microsoft.com/office/drawing/2014/main" val="843262074"/>
                    </a:ext>
                  </a:extLst>
                </a:gridCol>
              </a:tblGrid>
              <a:tr h="643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Emittance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Plane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ɛ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ɛ</a:t>
                      </a:r>
                      <a:r>
                        <a:rPr lang="en-US" sz="2800" b="0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n</a:t>
                      </a:r>
                      <a:endParaRPr lang="en-US" sz="2800" b="0" i="1" u="none" strike="noStrike" baseline="-25000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11107"/>
                  </a:ext>
                </a:extLst>
              </a:tr>
              <a:tr h="671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KeV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1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8.8 +/- 0.4 E-9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7.9 +/- 0.3 E-9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78361"/>
                  </a:ext>
                </a:extLst>
              </a:tr>
              <a:tr h="643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Region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28.6 +/- 0.8 E-9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26.0 +/- 0.7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E-9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781193"/>
                  </a:ext>
                </a:extLst>
              </a:tr>
              <a:tr h="671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MeV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0.7 +/- 0.2 E-9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8.3 +/- 1.9 E-9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682297"/>
                  </a:ext>
                </a:extLst>
              </a:tr>
              <a:tr h="643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Region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1.6 +/- 0.2 E-9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19.3 +/- 3.1 E-9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02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9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679</Words>
  <Application>Microsoft Office PowerPoint</Application>
  <PresentationFormat>Widescreen</PresentationFormat>
  <Paragraphs>181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Liberation Sans</vt:lpstr>
      <vt:lpstr>Times New Roman</vt:lpstr>
      <vt:lpstr>Office Theme</vt:lpstr>
      <vt:lpstr>Characterization of Booster</vt:lpstr>
      <vt:lpstr>Beam Conditions</vt:lpstr>
      <vt:lpstr>Beam Energy vs. 2-Cell Cavity Gradient</vt:lpstr>
      <vt:lpstr>Beam Energy vs. 7-Cell Cavity Gradient</vt:lpstr>
      <vt:lpstr>Emittance Measurement in KeV Region</vt:lpstr>
      <vt:lpstr>Emittance Measurement in KeV Region</vt:lpstr>
      <vt:lpstr>Emittance Measurement in MeV Region</vt:lpstr>
      <vt:lpstr>Emittance Measurement in MeV Region</vt:lpstr>
      <vt:lpstr>Emittance Comparison </vt:lpstr>
      <vt:lpstr>Beam Deflection by Booster</vt:lpstr>
      <vt:lpstr>x/y Coupling</vt:lpstr>
      <vt:lpstr>x/y Coupling - Background</vt:lpstr>
      <vt:lpstr>x/y Coupling Caused by Booster</vt:lpstr>
      <vt:lpstr>Energy Spread Measurement</vt:lpstr>
      <vt:lpstr> Energy Spread Measurement</vt:lpstr>
      <vt:lpstr>Energy Spread Measurement</vt:lpstr>
      <vt:lpstr>Energy Spread Measurement</vt:lpstr>
      <vt:lpstr>Beam Stability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Booster</dc:title>
  <dc:creator>Yan Wang</dc:creator>
  <cp:lastModifiedBy>Matthew Poelker</cp:lastModifiedBy>
  <cp:revision>89</cp:revision>
  <dcterms:created xsi:type="dcterms:W3CDTF">2021-10-27T18:43:38Z</dcterms:created>
  <dcterms:modified xsi:type="dcterms:W3CDTF">2021-10-28T21:33:41Z</dcterms:modified>
</cp:coreProperties>
</file>