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0" r:id="rId3"/>
    <p:sldId id="258" r:id="rId4"/>
    <p:sldId id="259" r:id="rId5"/>
    <p:sldId id="261" r:id="rId6"/>
    <p:sldId id="256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680" autoAdjust="0"/>
    <p:restoredTop sz="99323" autoAdjust="0"/>
  </p:normalViewPr>
  <p:slideViewPr>
    <p:cSldViewPr snapToGrid="0" snapToObjects="1">
      <p:cViewPr varScale="1">
        <p:scale>
          <a:sx n="137" d="100"/>
          <a:sy n="137" d="100"/>
        </p:scale>
        <p:origin x="-7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4D33-F028-F84C-8CCF-5F06F59732D2}" type="datetimeFigureOut">
              <a:rPr lang="en-US" smtClean="0"/>
              <a:t>4/1/16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4BDA4-3375-8C47-A1AF-43DEC6561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88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4D33-F028-F84C-8CCF-5F06F59732D2}" type="datetimeFigureOut">
              <a:rPr lang="en-US" smtClean="0"/>
              <a:t>4/1/16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4BDA4-3375-8C47-A1AF-43DEC6561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286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4D33-F028-F84C-8CCF-5F06F59732D2}" type="datetimeFigureOut">
              <a:rPr lang="en-US" smtClean="0"/>
              <a:t>4/1/16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4BDA4-3375-8C47-A1AF-43DEC6561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618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4D33-F028-F84C-8CCF-5F06F59732D2}" type="datetimeFigureOut">
              <a:rPr lang="en-US" smtClean="0"/>
              <a:t>4/1/16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4BDA4-3375-8C47-A1AF-43DEC6561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580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4D33-F028-F84C-8CCF-5F06F59732D2}" type="datetimeFigureOut">
              <a:rPr lang="en-US" smtClean="0"/>
              <a:t>4/1/16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4BDA4-3375-8C47-A1AF-43DEC6561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268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4D33-F028-F84C-8CCF-5F06F59732D2}" type="datetimeFigureOut">
              <a:rPr lang="en-US" smtClean="0"/>
              <a:t>4/1/16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4BDA4-3375-8C47-A1AF-43DEC6561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580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4D33-F028-F84C-8CCF-5F06F59732D2}" type="datetimeFigureOut">
              <a:rPr lang="en-US" smtClean="0"/>
              <a:t>4/1/16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4BDA4-3375-8C47-A1AF-43DEC6561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992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4D33-F028-F84C-8CCF-5F06F59732D2}" type="datetimeFigureOut">
              <a:rPr lang="en-US" smtClean="0"/>
              <a:t>4/1/16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4BDA4-3375-8C47-A1AF-43DEC6561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37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4D33-F028-F84C-8CCF-5F06F59732D2}" type="datetimeFigureOut">
              <a:rPr lang="en-US" smtClean="0"/>
              <a:t>4/1/16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4BDA4-3375-8C47-A1AF-43DEC6561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116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4D33-F028-F84C-8CCF-5F06F59732D2}" type="datetimeFigureOut">
              <a:rPr lang="en-US" smtClean="0"/>
              <a:t>4/1/16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4BDA4-3375-8C47-A1AF-43DEC6561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562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4D33-F028-F84C-8CCF-5F06F59732D2}" type="datetimeFigureOut">
              <a:rPr lang="en-US" smtClean="0"/>
              <a:t>4/1/16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4BDA4-3375-8C47-A1AF-43DEC6561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195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64D33-F028-F84C-8CCF-5F06F59732D2}" type="datetimeFigureOut">
              <a:rPr lang="en-US" smtClean="0"/>
              <a:t>4/1/16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4BDA4-3375-8C47-A1AF-43DEC6561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64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Screen Shot 2016-04-01 at 12.45.2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710" y="899579"/>
            <a:ext cx="4281932" cy="4436595"/>
          </a:xfrm>
          <a:prstGeom prst="rect">
            <a:avLst/>
          </a:prstGeom>
        </p:spPr>
      </p:pic>
      <p:grpSp>
        <p:nvGrpSpPr>
          <p:cNvPr id="16" name="Group 15"/>
          <p:cNvGrpSpPr/>
          <p:nvPr/>
        </p:nvGrpSpPr>
        <p:grpSpPr>
          <a:xfrm>
            <a:off x="92703" y="670347"/>
            <a:ext cx="4459018" cy="5170193"/>
            <a:chOff x="0" y="0"/>
            <a:chExt cx="4125287" cy="4579726"/>
          </a:xfrm>
        </p:grpSpPr>
        <p:grpSp>
          <p:nvGrpSpPr>
            <p:cNvPr id="14" name="Group 13"/>
            <p:cNvGrpSpPr/>
            <p:nvPr/>
          </p:nvGrpSpPr>
          <p:grpSpPr>
            <a:xfrm>
              <a:off x="0" y="0"/>
              <a:ext cx="4125287" cy="4579726"/>
              <a:chOff x="0" y="0"/>
              <a:chExt cx="4366915" cy="4809174"/>
            </a:xfrm>
          </p:grpSpPr>
          <p:pic>
            <p:nvPicPr>
              <p:cNvPr id="2" name="Picture 1" descr="Screen Shot 2016-04-01 at 12.13.37 PM.pn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213225"/>
                <a:ext cx="4366915" cy="4595949"/>
              </a:xfrm>
              <a:prstGeom prst="rect">
                <a:avLst/>
              </a:prstGeom>
            </p:spPr>
          </p:pic>
          <p:grpSp>
            <p:nvGrpSpPr>
              <p:cNvPr id="13" name="Group 12"/>
              <p:cNvGrpSpPr/>
              <p:nvPr/>
            </p:nvGrpSpPr>
            <p:grpSpPr>
              <a:xfrm>
                <a:off x="2132171" y="0"/>
                <a:ext cx="1390546" cy="4051296"/>
                <a:chOff x="2132171" y="0"/>
                <a:chExt cx="1390546" cy="4051296"/>
              </a:xfrm>
            </p:grpSpPr>
            <p:sp>
              <p:nvSpPr>
                <p:cNvPr id="4" name="Rectangle 3"/>
                <p:cNvSpPr/>
                <p:nvPr/>
              </p:nvSpPr>
              <p:spPr>
                <a:xfrm>
                  <a:off x="2132171" y="389369"/>
                  <a:ext cx="1390546" cy="3661927"/>
                </a:xfrm>
                <a:prstGeom prst="rect">
                  <a:avLst/>
                </a:prstGeom>
                <a:noFill/>
                <a:ln w="34925">
                  <a:solidFill>
                    <a:srgbClr val="FF000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/>
                </a:p>
              </p:txBody>
            </p:sp>
            <p:cxnSp>
              <p:nvCxnSpPr>
                <p:cNvPr id="7" name="Straight Arrow Connector 6"/>
                <p:cNvCxnSpPr>
                  <a:stCxn id="2" idx="0"/>
                </p:cNvCxnSpPr>
                <p:nvPr/>
              </p:nvCxnSpPr>
              <p:spPr>
                <a:xfrm>
                  <a:off x="2183458" y="213225"/>
                  <a:ext cx="1339259" cy="0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headEnd type="arrow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" name="TextBox 4"/>
                <p:cNvSpPr txBox="1"/>
                <p:nvPr/>
              </p:nvSpPr>
              <p:spPr>
                <a:xfrm>
                  <a:off x="2530794" y="0"/>
                  <a:ext cx="544146" cy="328817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err="1" smtClean="0">
                      <a:solidFill>
                        <a:srgbClr val="FF0000"/>
                      </a:solidFill>
                    </a:rPr>
                    <a:t>JLab</a:t>
                  </a:r>
                  <a:endParaRPr lang="en-US" sz="1200" dirty="0">
                    <a:solidFill>
                      <a:srgbClr val="FF0000"/>
                    </a:solidFill>
                  </a:endParaRPr>
                </a:p>
              </p:txBody>
            </p:sp>
          </p:grpSp>
        </p:grpSp>
        <p:sp>
          <p:nvSpPr>
            <p:cNvPr id="3" name="TextBox 2"/>
            <p:cNvSpPr txBox="1"/>
            <p:nvPr/>
          </p:nvSpPr>
          <p:spPr>
            <a:xfrm>
              <a:off x="2285131" y="892603"/>
              <a:ext cx="941283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FF0000"/>
                  </a:solidFill>
                  <a:latin typeface="Symbol" charset="2"/>
                  <a:cs typeface="Symbol" charset="2"/>
                </a:rPr>
                <a:t>s</a:t>
              </a:r>
              <a:r>
                <a:rPr lang="en-US" sz="1400" dirty="0" smtClean="0">
                  <a:solidFill>
                    <a:srgbClr val="FF0000"/>
                  </a:solidFill>
                </a:rPr>
                <a:t> ~ Z</a:t>
              </a:r>
              <a:r>
                <a:rPr lang="en-US" sz="1400" baseline="30000" dirty="0" smtClean="0">
                  <a:solidFill>
                    <a:srgbClr val="FF0000"/>
                  </a:solidFill>
                </a:rPr>
                <a:t>2</a:t>
              </a:r>
            </a:p>
            <a:p>
              <a:r>
                <a:rPr lang="en-US" sz="1400" dirty="0">
                  <a:solidFill>
                    <a:srgbClr val="FF0000"/>
                  </a:solidFill>
                  <a:latin typeface="Symbol" charset="2"/>
                  <a:cs typeface="Symbol" charset="2"/>
                </a:rPr>
                <a:t>q</a:t>
              </a:r>
              <a:r>
                <a:rPr lang="en-US" sz="1400" dirty="0" smtClean="0">
                  <a:solidFill>
                    <a:srgbClr val="FF0000"/>
                  </a:solidFill>
                </a:rPr>
                <a:t> ~ mc</a:t>
              </a:r>
              <a:r>
                <a:rPr lang="en-US" sz="1400" baseline="30000" dirty="0" smtClean="0">
                  <a:solidFill>
                    <a:srgbClr val="FF0000"/>
                  </a:solidFill>
                </a:rPr>
                <a:t>2</a:t>
              </a:r>
              <a:r>
                <a:rPr lang="en-US" sz="1400" dirty="0" smtClean="0">
                  <a:solidFill>
                    <a:srgbClr val="FF0000"/>
                  </a:solidFill>
                </a:rPr>
                <a:t>/</a:t>
              </a:r>
              <a:r>
                <a:rPr lang="en-US" sz="1400" dirty="0" err="1" smtClean="0">
                  <a:solidFill>
                    <a:srgbClr val="FF0000"/>
                  </a:solidFill>
                </a:rPr>
                <a:t>E</a:t>
              </a:r>
              <a:r>
                <a:rPr lang="en-US" sz="1400" baseline="-25000" dirty="0" err="1" smtClean="0">
                  <a:solidFill>
                    <a:srgbClr val="FF0000"/>
                  </a:solidFill>
                  <a:latin typeface="Symbol" charset="2"/>
                  <a:cs typeface="Symbol" charset="2"/>
                </a:rPr>
                <a:t>g</a:t>
              </a:r>
              <a:endParaRPr lang="en-US" sz="1400" baseline="-25000" dirty="0">
                <a:solidFill>
                  <a:srgbClr val="FF0000"/>
                </a:solidFill>
                <a:latin typeface="Symbol" charset="2"/>
                <a:cs typeface="Symbol" charset="2"/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3411446" y="18130"/>
            <a:ext cx="2318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/>
              <a:t>Polarized Pair Creation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927286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4677" y="1029047"/>
            <a:ext cx="6539028" cy="535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dirty="0"/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Polarized </a:t>
            </a:r>
            <a:r>
              <a:rPr lang="en-US" dirty="0" err="1" smtClean="0"/>
              <a:t>undulator</a:t>
            </a:r>
            <a:r>
              <a:rPr lang="en-US" dirty="0" smtClean="0"/>
              <a:t> (ILC):   E</a:t>
            </a:r>
            <a:r>
              <a:rPr lang="en-US" baseline="-25000" dirty="0" smtClean="0"/>
              <a:t>th</a:t>
            </a:r>
            <a:r>
              <a:rPr lang="en-US" dirty="0" smtClean="0"/>
              <a:t> = 17 </a:t>
            </a:r>
            <a:r>
              <a:rPr lang="en-US" dirty="0" err="1" smtClean="0"/>
              <a:t>GeV</a:t>
            </a:r>
            <a:endParaRPr lang="en-US" dirty="0" smtClean="0"/>
          </a:p>
          <a:p>
            <a:pPr marL="742950" lvl="1" indent="-285750">
              <a:buFont typeface="Arial"/>
              <a:buChar char="•"/>
            </a:pPr>
            <a:endParaRPr lang="en-US" dirty="0"/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Polarized Compton Backscattering :</a:t>
            </a:r>
          </a:p>
          <a:p>
            <a:pPr marL="1200150" lvl="2" indent="-285750">
              <a:buFont typeface="Courier New"/>
              <a:buChar char="o"/>
            </a:pPr>
            <a:r>
              <a:rPr lang="en-US" dirty="0" smtClean="0"/>
              <a:t>Laser provides </a:t>
            </a:r>
            <a:r>
              <a:rPr lang="en-US" dirty="0" smtClean="0">
                <a:solidFill>
                  <a:srgbClr val="FF0000"/>
                </a:solidFill>
              </a:rPr>
              <a:t>Polarization</a:t>
            </a:r>
            <a:r>
              <a:rPr lang="en-US" dirty="0" smtClean="0"/>
              <a:t> &amp; </a:t>
            </a:r>
            <a:r>
              <a:rPr lang="en-US" dirty="0" smtClean="0">
                <a:solidFill>
                  <a:srgbClr val="FF0000"/>
                </a:solidFill>
              </a:rPr>
              <a:t>Intensity</a:t>
            </a:r>
          </a:p>
          <a:p>
            <a:pPr marL="1200150" lvl="2" indent="-285750">
              <a:buFont typeface="Courier New"/>
              <a:buChar char="o"/>
            </a:pPr>
            <a:r>
              <a:rPr lang="en-US" dirty="0" smtClean="0"/>
              <a:t>Electrons provide </a:t>
            </a:r>
            <a:r>
              <a:rPr lang="en-US" dirty="0" smtClean="0">
                <a:solidFill>
                  <a:srgbClr val="FF0000"/>
                </a:solidFill>
              </a:rPr>
              <a:t>Energy</a:t>
            </a:r>
            <a:r>
              <a:rPr lang="en-US" dirty="0" smtClean="0"/>
              <a:t> &amp; </a:t>
            </a:r>
            <a:r>
              <a:rPr lang="en-US" dirty="0" smtClean="0">
                <a:solidFill>
                  <a:srgbClr val="FF0000"/>
                </a:solidFill>
              </a:rPr>
              <a:t>Intensity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Polarized Bremsstrahlung :</a:t>
            </a:r>
          </a:p>
          <a:p>
            <a:pPr marL="1200150" lvl="2" indent="-285750">
              <a:buFont typeface="Courier New"/>
              <a:buChar char="o"/>
            </a:pPr>
            <a:r>
              <a:rPr lang="en-US" dirty="0" smtClean="0"/>
              <a:t>Electrons provide </a:t>
            </a:r>
            <a:r>
              <a:rPr lang="en-US" dirty="0" smtClean="0">
                <a:solidFill>
                  <a:srgbClr val="FF0000"/>
                </a:solidFill>
              </a:rPr>
              <a:t>Polarization</a:t>
            </a:r>
            <a:r>
              <a:rPr lang="en-US" dirty="0" smtClean="0"/>
              <a:t> &amp; </a:t>
            </a:r>
            <a:r>
              <a:rPr lang="en-US" dirty="0" smtClean="0">
                <a:solidFill>
                  <a:srgbClr val="FF0000"/>
                </a:solidFill>
              </a:rPr>
              <a:t>Energy </a:t>
            </a:r>
            <a:r>
              <a:rPr lang="en-US" dirty="0" smtClean="0"/>
              <a:t>&amp;</a:t>
            </a:r>
            <a:r>
              <a:rPr lang="en-US" dirty="0" smtClean="0">
                <a:solidFill>
                  <a:srgbClr val="FF0000"/>
                </a:solidFill>
              </a:rPr>
              <a:t> Intensity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3" name="Picture 2" descr="Screen Shot 2016-04-01 at 12.28.2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3293" y="1789245"/>
            <a:ext cx="3935962" cy="272558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567856" y="184255"/>
            <a:ext cx="41658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/>
              <a:t>How to create the polarized gamma-rays ?</a:t>
            </a:r>
            <a:endParaRPr lang="en-US" u="sng" dirty="0" smtClean="0"/>
          </a:p>
        </p:txBody>
      </p:sp>
    </p:spTree>
    <p:extLst>
      <p:ext uri="{BB962C8B-B14F-4D97-AF65-F5344CB8AC3E}">
        <p14:creationId xmlns:p14="http://schemas.microsoft.com/office/powerpoint/2010/main" val="2047137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6-04-01 at 12.26.5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083" y="387462"/>
            <a:ext cx="7725643" cy="322684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151919" y="-11178"/>
            <a:ext cx="33869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/>
              <a:t>Polarized Compton Backscattering</a:t>
            </a:r>
            <a:endParaRPr lang="en-US" u="sng" dirty="0"/>
          </a:p>
        </p:txBody>
      </p:sp>
      <p:pic>
        <p:nvPicPr>
          <p:cNvPr id="4" name="Picture 3" descr="pic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799" y="3842643"/>
            <a:ext cx="6516710" cy="284623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452865" y="3842643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b-NO" sz="1600" dirty="0">
                <a:latin typeface="Times New Roman"/>
                <a:cs typeface="Times New Roman"/>
              </a:rPr>
              <a:t>T. </a:t>
            </a:r>
            <a:r>
              <a:rPr lang="nb-NO" sz="1600" dirty="0" err="1">
                <a:latin typeface="Times New Roman"/>
                <a:cs typeface="Times New Roman"/>
              </a:rPr>
              <a:t>Hirose</a:t>
            </a:r>
            <a:r>
              <a:rPr lang="nb-NO" sz="1600" dirty="0">
                <a:latin typeface="Times New Roman"/>
                <a:cs typeface="Times New Roman"/>
              </a:rPr>
              <a:t> et al., </a:t>
            </a:r>
            <a:r>
              <a:rPr lang="nb-NO" sz="1600" dirty="0" err="1">
                <a:latin typeface="Times New Roman"/>
                <a:cs typeface="Times New Roman"/>
              </a:rPr>
              <a:t>Nucl</a:t>
            </a:r>
            <a:r>
              <a:rPr lang="nb-NO" sz="1600" dirty="0">
                <a:latin typeface="Times New Roman"/>
                <a:cs typeface="Times New Roman"/>
              </a:rPr>
              <a:t>. </a:t>
            </a:r>
            <a:r>
              <a:rPr lang="nb-NO" sz="1600" dirty="0" err="1">
                <a:latin typeface="Times New Roman"/>
                <a:cs typeface="Times New Roman"/>
              </a:rPr>
              <a:t>Inst</a:t>
            </a:r>
            <a:r>
              <a:rPr lang="nb-NO" sz="1600" dirty="0">
                <a:latin typeface="Times New Roman"/>
                <a:cs typeface="Times New Roman"/>
              </a:rPr>
              <a:t>. </a:t>
            </a:r>
            <a:r>
              <a:rPr lang="nb-NO" sz="1600" dirty="0" err="1">
                <a:latin typeface="Times New Roman"/>
                <a:cs typeface="Times New Roman"/>
              </a:rPr>
              <a:t>Meth</a:t>
            </a:r>
            <a:r>
              <a:rPr lang="nb-NO" sz="1600" dirty="0">
                <a:latin typeface="Times New Roman"/>
                <a:cs typeface="Times New Roman"/>
              </a:rPr>
              <a:t>. A 455 (2000) 15.</a:t>
            </a:r>
            <a:endParaRPr lang="en-US" sz="16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74815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78564" y="18130"/>
            <a:ext cx="25818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/>
              <a:t>Polarized Bremsstrahlung</a:t>
            </a:r>
            <a:endParaRPr lang="en-US" u="sng" dirty="0"/>
          </a:p>
        </p:txBody>
      </p:sp>
      <p:pic>
        <p:nvPicPr>
          <p:cNvPr id="5" name="Picture 4" descr="Screen Shot 2016-04-01 at 12.34.5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948" y="581176"/>
            <a:ext cx="3714299" cy="2598674"/>
          </a:xfrm>
          <a:prstGeom prst="rect">
            <a:avLst/>
          </a:prstGeom>
        </p:spPr>
      </p:pic>
      <p:pic>
        <p:nvPicPr>
          <p:cNvPr id="7" name="Picture 6" descr="Screen Shot 2016-04-01 at 12.53.43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12" y="3179850"/>
            <a:ext cx="3876635" cy="3678150"/>
          </a:xfrm>
          <a:prstGeom prst="rect">
            <a:avLst/>
          </a:prstGeom>
        </p:spPr>
      </p:pic>
      <p:pic>
        <p:nvPicPr>
          <p:cNvPr id="9" name="Picture 8" descr="Screen Shot 2016-04-01 at 12.58.58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318" y="461627"/>
            <a:ext cx="3385981" cy="3234482"/>
          </a:xfrm>
          <a:prstGeom prst="rect">
            <a:avLst/>
          </a:prstGeom>
        </p:spPr>
      </p:pic>
      <p:pic>
        <p:nvPicPr>
          <p:cNvPr id="10" name="Picture 9" descr="Screen Shot 2016-04-01 at 12.59.18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4227" y="3621944"/>
            <a:ext cx="3084284" cy="3168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028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95132" y="7363"/>
            <a:ext cx="26212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/>
              <a:t>Exploring </a:t>
            </a:r>
            <a:r>
              <a:rPr lang="en-US" u="sng" dirty="0" err="1" smtClean="0"/>
              <a:t>PEPPo</a:t>
            </a:r>
            <a:r>
              <a:rPr lang="en-US" u="sng" dirty="0" smtClean="0"/>
              <a:t> for Hall B</a:t>
            </a:r>
            <a:endParaRPr lang="en-US" u="sng" dirty="0"/>
          </a:p>
        </p:txBody>
      </p:sp>
      <p:pic>
        <p:nvPicPr>
          <p:cNvPr id="4" name="Picture 3" descr="Screen Shot 2016-04-01 at 1.07.0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66994"/>
            <a:ext cx="5264207" cy="508726"/>
          </a:xfrm>
          <a:prstGeom prst="rect">
            <a:avLst/>
          </a:prstGeom>
        </p:spPr>
      </p:pic>
      <p:pic>
        <p:nvPicPr>
          <p:cNvPr id="5" name="Picture 4" descr="Screen Shot 2016-04-01 at 1.07.5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333" y="500847"/>
            <a:ext cx="6597129" cy="3714668"/>
          </a:xfrm>
          <a:prstGeom prst="rect">
            <a:avLst/>
          </a:prstGeom>
        </p:spPr>
      </p:pic>
      <p:pic>
        <p:nvPicPr>
          <p:cNvPr id="3" name="Picture 2" descr="Screen Shot 2016-04-01 at 1.06.4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5482" y="3334800"/>
            <a:ext cx="4607446" cy="3295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829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23" y="0"/>
            <a:ext cx="52270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Rolf says physics requirements for positron beam are:</a:t>
            </a:r>
          </a:p>
          <a:p>
            <a:endParaRPr lang="en-US" dirty="0"/>
          </a:p>
          <a:p>
            <a:pPr lvl="1"/>
            <a:r>
              <a:rPr lang="en-US" dirty="0" smtClean="0"/>
              <a:t>Luminosity &gt; 10</a:t>
            </a:r>
            <a:r>
              <a:rPr lang="en-US" baseline="30000" dirty="0" smtClean="0"/>
              <a:t>33 </a:t>
            </a:r>
            <a:r>
              <a:rPr lang="en-US" dirty="0" smtClean="0"/>
              <a:t>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</a:p>
          <a:p>
            <a:pPr lvl="1"/>
            <a:r>
              <a:rPr lang="en-US" dirty="0" smtClean="0"/>
              <a:t>Positron Polarization &gt; 40%</a:t>
            </a:r>
            <a:endParaRPr lang="en-US" dirty="0"/>
          </a:p>
        </p:txBody>
      </p:sp>
      <p:graphicFrame>
        <p:nvGraphicFramePr>
          <p:cNvPr id="64" name="Table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3828487"/>
              </p:ext>
            </p:extLst>
          </p:nvPr>
        </p:nvGraphicFramePr>
        <p:xfrm>
          <a:off x="2128319" y="4154333"/>
          <a:ext cx="4572000" cy="2438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4300"/>
                <a:gridCol w="762000"/>
                <a:gridCol w="1155700"/>
              </a:tblGrid>
              <a:tr h="15399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Positron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/>
                </a:tc>
              </a:tr>
              <a:tr h="136579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Polarization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smtClean="0">
                          <a:solidFill>
                            <a:schemeClr val="tx1"/>
                          </a:solidFill>
                        </a:rPr>
                        <a:t>&gt;</a:t>
                      </a:r>
                      <a:r>
                        <a:rPr lang="en-US" sz="1400" baseline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/>
                </a:tc>
              </a:tr>
              <a:tr h="13770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Pulse current </a:t>
                      </a:r>
                      <a:r>
                        <a:rPr lang="en-US" altLang="en-US" sz="140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I</a:t>
                      </a:r>
                      <a:r>
                        <a:rPr lang="en-US" altLang="en-US" sz="1400" baseline="-2500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pulse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400" dirty="0" smtClean="0">
                          <a:solidFill>
                            <a:srgbClr val="000000"/>
                          </a:solidFill>
                          <a:latin typeface="+mn-lt"/>
                          <a:sym typeface="Symbol"/>
                        </a:rPr>
                        <a:t></a:t>
                      </a:r>
                      <a:r>
                        <a:rPr lang="en-US" altLang="en-US" sz="14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A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/>
                </a:tc>
              </a:tr>
              <a:tr h="16663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Bunch charge</a:t>
                      </a:r>
                      <a:endParaRPr lang="en-US" sz="14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rgbClr val="000000"/>
                          </a:solidFill>
                        </a:rPr>
                        <a:t>pC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2.2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Bunch rep. rate in pulses  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MHz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22.7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/>
                </a:tc>
              </a:tr>
              <a:tr h="15034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Bunch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spacing in pulses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44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Pulse rep. rate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Hz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Average current </a:t>
                      </a:r>
                      <a:r>
                        <a:rPr lang="en-US" altLang="en-US" sz="140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I</a:t>
                      </a:r>
                      <a:r>
                        <a:rPr lang="en-US" altLang="en-US" sz="1400" baseline="-2500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ave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nA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8.1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/>
                </a:tc>
              </a:tr>
            </a:tbl>
          </a:graphicData>
        </a:graphic>
      </p:graphicFrame>
      <p:grpSp>
        <p:nvGrpSpPr>
          <p:cNvPr id="65" name="Group 64"/>
          <p:cNvGrpSpPr/>
          <p:nvPr/>
        </p:nvGrpSpPr>
        <p:grpSpPr>
          <a:xfrm>
            <a:off x="690640" y="1365251"/>
            <a:ext cx="8140700" cy="2362200"/>
            <a:chOff x="517525" y="914400"/>
            <a:chExt cx="8140700" cy="2362200"/>
          </a:xfrm>
        </p:grpSpPr>
        <p:grpSp>
          <p:nvGrpSpPr>
            <p:cNvPr id="66" name="Group 4"/>
            <p:cNvGrpSpPr>
              <a:grpSpLocks noChangeAspect="1"/>
            </p:cNvGrpSpPr>
            <p:nvPr/>
          </p:nvGrpSpPr>
          <p:grpSpPr bwMode="auto">
            <a:xfrm>
              <a:off x="517525" y="914400"/>
              <a:ext cx="8140700" cy="2362200"/>
              <a:chOff x="461152" y="2038856"/>
              <a:chExt cx="6030587" cy="1749778"/>
            </a:xfrm>
          </p:grpSpPr>
          <p:grpSp>
            <p:nvGrpSpPr>
              <p:cNvPr id="71" name="Group 125"/>
              <p:cNvGrpSpPr>
                <a:grpSpLocks/>
              </p:cNvGrpSpPr>
              <p:nvPr/>
            </p:nvGrpSpPr>
            <p:grpSpPr bwMode="auto">
              <a:xfrm>
                <a:off x="2000479" y="3280638"/>
                <a:ext cx="1163053" cy="185771"/>
                <a:chOff x="2086839" y="3604781"/>
                <a:chExt cx="1344665" cy="262721"/>
              </a:xfrm>
            </p:grpSpPr>
            <p:sp>
              <p:nvSpPr>
                <p:cNvPr id="121" name="Content Placeholder 6"/>
                <p:cNvSpPr txBox="1">
                  <a:spLocks/>
                </p:cNvSpPr>
                <p:nvPr/>
              </p:nvSpPr>
              <p:spPr bwMode="auto">
                <a:xfrm>
                  <a:off x="2127712" y="3604776"/>
                  <a:ext cx="1260393" cy="2627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defTabSz="45720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Arial" charset="0"/>
                    </a:defRPr>
                  </a:lvl1pPr>
                  <a:lvl2pPr defTabSz="45720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Arial" charset="0"/>
                    </a:defRPr>
                  </a:lvl2pPr>
                  <a:lvl3pPr defTabSz="45720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Arial" charset="0"/>
                    </a:defRPr>
                  </a:lvl3pPr>
                  <a:lvl4pPr defTabSz="45720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Arial" charset="0"/>
                    </a:defRPr>
                  </a:lvl4pPr>
                  <a:lvl5pPr defTabSz="45720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Arial" charset="0"/>
                    </a:defRPr>
                  </a:lvl5pPr>
                  <a:lvl6pPr defTabSz="4572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Arial" charset="0"/>
                    </a:defRPr>
                  </a:lvl6pPr>
                  <a:lvl7pPr defTabSz="4572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Arial" charset="0"/>
                    </a:defRPr>
                  </a:lvl7pPr>
                  <a:lvl8pPr defTabSz="4572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Arial" charset="0"/>
                    </a:defRPr>
                  </a:lvl8pPr>
                  <a:lvl9pPr defTabSz="4572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20000"/>
                    </a:spcBef>
                  </a:pPr>
                  <a:r>
                    <a:rPr lang="el-GR" sz="1200">
                      <a:solidFill>
                        <a:srgbClr val="000000"/>
                      </a:solidFill>
                      <a:latin typeface="Times" charset="0"/>
                    </a:rPr>
                    <a:t>τ</a:t>
                  </a:r>
                  <a:r>
                    <a:rPr lang="en-US" sz="1200" baseline="-25000">
                      <a:solidFill>
                        <a:srgbClr val="000000"/>
                      </a:solidFill>
                      <a:latin typeface="Times" charset="0"/>
                    </a:rPr>
                    <a:t>d</a:t>
                  </a:r>
                  <a:r>
                    <a:rPr lang="en-US" sz="1200">
                      <a:solidFill>
                        <a:srgbClr val="000000"/>
                      </a:solidFill>
                      <a:latin typeface="Times" charset="0"/>
                    </a:rPr>
                    <a:t>=20ms </a:t>
                  </a:r>
                </a:p>
              </p:txBody>
            </p:sp>
            <p:cxnSp>
              <p:nvCxnSpPr>
                <p:cNvPr id="122" name="Straight Arrow Connector 194"/>
                <p:cNvCxnSpPr>
                  <a:cxnSpLocks noChangeShapeType="1"/>
                </p:cNvCxnSpPr>
                <p:nvPr/>
              </p:nvCxnSpPr>
              <p:spPr bwMode="auto">
                <a:xfrm flipV="1">
                  <a:off x="2086839" y="3629107"/>
                  <a:ext cx="1344665" cy="2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stealth" w="med" len="lg"/>
                  <a:tailEnd type="stealth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72" name="Group 6"/>
              <p:cNvGrpSpPr>
                <a:grpSpLocks/>
              </p:cNvGrpSpPr>
              <p:nvPr/>
            </p:nvGrpSpPr>
            <p:grpSpPr bwMode="auto">
              <a:xfrm>
                <a:off x="461152" y="2305013"/>
                <a:ext cx="6030587" cy="1483621"/>
                <a:chOff x="1689015" y="2263777"/>
                <a:chExt cx="5967863" cy="1575314"/>
              </a:xfrm>
            </p:grpSpPr>
            <p:cxnSp>
              <p:nvCxnSpPr>
                <p:cNvPr id="119" name="Straight Arrow Connector 118"/>
                <p:cNvCxnSpPr>
                  <a:cxnSpLocks noChangeShapeType="1"/>
                </p:cNvCxnSpPr>
                <p:nvPr/>
              </p:nvCxnSpPr>
              <p:spPr bwMode="auto">
                <a:xfrm flipV="1">
                  <a:off x="1689015" y="3238514"/>
                  <a:ext cx="5967863" cy="11237"/>
                </a:xfrm>
                <a:prstGeom prst="straightConnector1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>
                  <a:outerShdw blurRad="40000" dist="20000" dir="5400000" rotWithShape="0">
                    <a:srgbClr val="000000">
                      <a:alpha val="37999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20" name="Straight Arrow Connector 2"/>
                <p:cNvCxnSpPr>
                  <a:cxnSpLocks noChangeShapeType="1"/>
                </p:cNvCxnSpPr>
                <p:nvPr/>
              </p:nvCxnSpPr>
              <p:spPr bwMode="auto">
                <a:xfrm flipV="1">
                  <a:off x="1689015" y="2263777"/>
                  <a:ext cx="7738" cy="1575314"/>
                </a:xfrm>
                <a:prstGeom prst="straightConnector1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</p:grpSp>
          <p:sp>
            <p:nvSpPr>
              <p:cNvPr id="73" name="Content Placeholder 6"/>
              <p:cNvSpPr txBox="1">
                <a:spLocks/>
              </p:cNvSpPr>
              <p:nvPr/>
            </p:nvSpPr>
            <p:spPr bwMode="auto">
              <a:xfrm>
                <a:off x="719875" y="2817319"/>
                <a:ext cx="517445" cy="2022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defTabSz="457200" eaLnBrk="0" hangingPunct="0">
                  <a:spcBef>
                    <a:spcPct val="20000"/>
                  </a:spcBef>
                  <a:buBlip>
                    <a:blip r:embed="rId2"/>
                  </a:buBlip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  <a:cs typeface="Arial" charset="0"/>
                  </a:defRPr>
                </a:lvl1pPr>
                <a:lvl2pPr marL="742950" indent="-285750" defTabSz="457200" eaLnBrk="0" hangingPunct="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  <a:cs typeface="Arial" charset="0"/>
                  </a:defRPr>
                </a:lvl2pPr>
                <a:lvl3pPr marL="1143000" indent="-228600" defTabSz="457200" eaLnBrk="0" hangingPunct="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  <a:cs typeface="Arial" charset="0"/>
                  </a:defRPr>
                </a:lvl3pPr>
                <a:lvl4pPr marL="1600200" indent="-228600" defTabSz="457200" eaLnBrk="0" hangingPunct="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  <a:cs typeface="Arial" charset="0"/>
                  </a:defRPr>
                </a:lvl4pPr>
                <a:lvl5pPr marL="2057400" indent="-228600" defTabSz="457200" eaLnBrk="0" hangingPunct="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  <a:cs typeface="Arial" charset="0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  <a:cs typeface="Arial" charset="0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  <a:cs typeface="Arial" charset="0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  <a:cs typeface="Arial" charset="0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  <a:cs typeface="Arial" charset="0"/>
                  </a:defRPr>
                </a:lvl9pPr>
              </a:lstStyle>
              <a:p>
                <a:pPr algn="ctr" eaLnBrk="1" hangingPunct="1">
                  <a:buFontTx/>
                  <a:buNone/>
                  <a:defRPr/>
                </a:pPr>
                <a:r>
                  <a:rPr lang="en-US" altLang="en-US" sz="1200" dirty="0" smtClean="0">
                    <a:solidFill>
                      <a:srgbClr val="002060"/>
                    </a:solidFill>
                    <a:latin typeface="+mn-lt"/>
                  </a:rPr>
                  <a:t>44 ns</a:t>
                </a:r>
              </a:p>
            </p:txBody>
          </p:sp>
          <p:cxnSp>
            <p:nvCxnSpPr>
              <p:cNvPr id="74" name="Straight Arrow Connector 219"/>
              <p:cNvCxnSpPr>
                <a:cxnSpLocks noChangeShapeType="1"/>
              </p:cNvCxnSpPr>
              <p:nvPr/>
            </p:nvCxnSpPr>
            <p:spPr bwMode="auto">
              <a:xfrm>
                <a:off x="830272" y="3054856"/>
                <a:ext cx="263868" cy="0"/>
              </a:xfrm>
              <a:prstGeom prst="straightConnector1">
                <a:avLst/>
              </a:prstGeom>
              <a:noFill/>
              <a:ln w="9525">
                <a:solidFill>
                  <a:srgbClr val="002060"/>
                </a:solidFill>
                <a:round/>
                <a:headEnd type="stealth" w="med" len="lg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75" name="Content Placeholder 2"/>
              <p:cNvSpPr txBox="1">
                <a:spLocks/>
              </p:cNvSpPr>
              <p:nvPr/>
            </p:nvSpPr>
            <p:spPr bwMode="auto">
              <a:xfrm>
                <a:off x="542297" y="2341069"/>
                <a:ext cx="1528815" cy="3327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2pPr>
                <a:lvl3pPr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3pPr>
                <a:lvl4pPr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4pPr>
                <a:lvl5pPr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5pPr>
                <a:lvl6pPr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6pPr>
                <a:lvl7pPr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7pPr>
                <a:lvl8pPr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8pPr>
                <a:lvl9pPr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  <a:buSzPct val="70000"/>
                </a:pPr>
                <a:r>
                  <a:rPr lang="en-US" sz="1200">
                    <a:solidFill>
                      <a:srgbClr val="FF0000"/>
                    </a:solidFill>
                    <a:latin typeface="Times" charset="0"/>
                  </a:rPr>
                  <a:t>22.7</a:t>
                </a:r>
                <a:r>
                  <a:rPr lang="en-US" sz="1200">
                    <a:solidFill>
                      <a:srgbClr val="000000"/>
                    </a:solidFill>
                    <a:latin typeface="Times" charset="0"/>
                  </a:rPr>
                  <a:t> MHz bunch train, </a:t>
                </a:r>
                <a:r>
                  <a:rPr lang="en-US" sz="1200" b="1">
                    <a:solidFill>
                      <a:srgbClr val="000000"/>
                    </a:solidFill>
                    <a:latin typeface="Times" charset="0"/>
                  </a:rPr>
                  <a:t>3.23µs, </a:t>
                </a:r>
                <a:r>
                  <a:rPr lang="en-US" sz="1200">
                    <a:solidFill>
                      <a:srgbClr val="000000"/>
                    </a:solidFill>
                    <a:latin typeface="Times" charset="0"/>
                  </a:rPr>
                  <a:t> </a:t>
                </a:r>
              </a:p>
              <a:p>
                <a:pPr algn="ctr" eaLnBrk="1" hangingPunct="1">
                  <a:spcBef>
                    <a:spcPct val="20000"/>
                  </a:spcBef>
                  <a:buSzPct val="70000"/>
                </a:pPr>
                <a:r>
                  <a:rPr lang="en-US" sz="1200">
                    <a:solidFill>
                      <a:srgbClr val="000000"/>
                    </a:solidFill>
                    <a:latin typeface="Times" charset="0"/>
                  </a:rPr>
                  <a:t>73 bunches (I</a:t>
                </a:r>
                <a:r>
                  <a:rPr lang="en-US" sz="1200" baseline="-25000">
                    <a:solidFill>
                      <a:srgbClr val="000000"/>
                    </a:solidFill>
                    <a:latin typeface="Times" charset="0"/>
                  </a:rPr>
                  <a:t>pulse </a:t>
                </a:r>
                <a:r>
                  <a:rPr lang="en-US" sz="1200">
                    <a:solidFill>
                      <a:srgbClr val="000000"/>
                    </a:solidFill>
                    <a:latin typeface="Times" charset="0"/>
                  </a:rPr>
                  <a:t>= 50 </a:t>
                </a:r>
                <a:r>
                  <a:rPr lang="en-US" sz="1200">
                    <a:solidFill>
                      <a:srgbClr val="000000"/>
                    </a:solidFill>
                    <a:latin typeface="Times" charset="0"/>
                    <a:sym typeface="Symbol" charset="0"/>
                  </a:rPr>
                  <a:t></a:t>
                </a:r>
                <a:r>
                  <a:rPr lang="en-US" sz="1200">
                    <a:solidFill>
                      <a:srgbClr val="000000"/>
                    </a:solidFill>
                    <a:latin typeface="Times" charset="0"/>
                  </a:rPr>
                  <a:t>A)</a:t>
                </a:r>
              </a:p>
            </p:txBody>
          </p:sp>
          <p:cxnSp>
            <p:nvCxnSpPr>
              <p:cNvPr id="76" name="Straight Arrow Connector 206"/>
              <p:cNvCxnSpPr>
                <a:cxnSpLocks noChangeShapeType="1"/>
              </p:cNvCxnSpPr>
              <p:nvPr/>
            </p:nvCxnSpPr>
            <p:spPr bwMode="auto">
              <a:xfrm>
                <a:off x="1784900" y="2737357"/>
                <a:ext cx="268444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77" name="Content Placeholder 2"/>
              <p:cNvSpPr txBox="1">
                <a:spLocks/>
              </p:cNvSpPr>
              <p:nvPr/>
            </p:nvSpPr>
            <p:spPr bwMode="auto">
              <a:xfrm>
                <a:off x="495257" y="2038856"/>
                <a:ext cx="2165037" cy="188148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defTabSz="457200" eaLnBrk="0" hangingPunct="0">
                  <a:spcBef>
                    <a:spcPct val="20000"/>
                  </a:spcBef>
                  <a:buBlip>
                    <a:blip r:embed="rId2"/>
                  </a:buBlip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  <a:cs typeface="Arial" charset="0"/>
                  </a:defRPr>
                </a:lvl1pPr>
                <a:lvl2pPr marL="742950" indent="-285750" defTabSz="457200" eaLnBrk="0" hangingPunct="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  <a:cs typeface="Arial" charset="0"/>
                  </a:defRPr>
                </a:lvl2pPr>
                <a:lvl3pPr marL="1143000" indent="-228600" defTabSz="457200" eaLnBrk="0" hangingPunct="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  <a:cs typeface="Arial" charset="0"/>
                  </a:defRPr>
                </a:lvl3pPr>
                <a:lvl4pPr marL="1600200" indent="-228600" defTabSz="457200" eaLnBrk="0" hangingPunct="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  <a:cs typeface="Arial" charset="0"/>
                  </a:defRPr>
                </a:lvl4pPr>
                <a:lvl5pPr marL="2057400" indent="-228600" defTabSz="457200" eaLnBrk="0" hangingPunct="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  <a:cs typeface="Arial" charset="0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  <a:cs typeface="Arial" charset="0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  <a:cs typeface="Arial" charset="0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  <a:cs typeface="Arial" charset="0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  <a:cs typeface="Arial" charset="0"/>
                  </a:defRPr>
                </a:lvl9pPr>
              </a:lstStyle>
              <a:p>
                <a:pPr algn="ctr" eaLnBrk="1" hangingPunct="1">
                  <a:buSzPct val="70000"/>
                  <a:buFontTx/>
                  <a:buNone/>
                  <a:defRPr/>
                </a:pPr>
                <a:r>
                  <a:rPr lang="en-US" altLang="en-US" sz="1200" dirty="0" smtClean="0">
                    <a:solidFill>
                      <a:srgbClr val="000000"/>
                    </a:solidFill>
                    <a:latin typeface="+mn-lt"/>
                  </a:rPr>
                  <a:t>injector pulse train up polarization from gun</a:t>
                </a:r>
              </a:p>
            </p:txBody>
          </p:sp>
          <p:sp>
            <p:nvSpPr>
              <p:cNvPr id="78" name="Content Placeholder 6"/>
              <p:cNvSpPr txBox="1">
                <a:spLocks/>
              </p:cNvSpPr>
              <p:nvPr/>
            </p:nvSpPr>
            <p:spPr bwMode="auto">
              <a:xfrm>
                <a:off x="1688908" y="3000764"/>
                <a:ext cx="382204" cy="1305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2pPr>
                <a:lvl3pPr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3pPr>
                <a:lvl4pPr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4pPr>
                <a:lvl5pPr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5pPr>
                <a:lvl6pPr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6pPr>
                <a:lvl7pPr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7pPr>
                <a:lvl8pPr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8pPr>
                <a:lvl9pPr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</a:pPr>
                <a:r>
                  <a:rPr lang="en-US" sz="1200">
                    <a:solidFill>
                      <a:srgbClr val="000000"/>
                    </a:solidFill>
                    <a:latin typeface="Times" charset="0"/>
                  </a:rPr>
                  <a:t>……</a:t>
                </a:r>
              </a:p>
            </p:txBody>
          </p:sp>
          <p:cxnSp>
            <p:nvCxnSpPr>
              <p:cNvPr id="79" name="Straight Arrow Connector 205"/>
              <p:cNvCxnSpPr>
                <a:cxnSpLocks noChangeShapeType="1"/>
              </p:cNvCxnSpPr>
              <p:nvPr/>
            </p:nvCxnSpPr>
            <p:spPr bwMode="auto">
              <a:xfrm flipH="1">
                <a:off x="487068" y="2731467"/>
                <a:ext cx="239097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80" name="Content Placeholder 2"/>
              <p:cNvSpPr txBox="1">
                <a:spLocks/>
              </p:cNvSpPr>
              <p:nvPr/>
            </p:nvSpPr>
            <p:spPr bwMode="auto">
              <a:xfrm>
                <a:off x="3291812" y="2052967"/>
                <a:ext cx="2281462" cy="17403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defTabSz="457200" eaLnBrk="0" hangingPunct="0">
                  <a:spcBef>
                    <a:spcPct val="20000"/>
                  </a:spcBef>
                  <a:buBlip>
                    <a:blip r:embed="rId2"/>
                  </a:buBlip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  <a:cs typeface="Arial" charset="0"/>
                  </a:defRPr>
                </a:lvl1pPr>
                <a:lvl2pPr marL="742950" indent="-285750" defTabSz="457200" eaLnBrk="0" hangingPunct="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  <a:cs typeface="Arial" charset="0"/>
                  </a:defRPr>
                </a:lvl2pPr>
                <a:lvl3pPr marL="1143000" indent="-228600" defTabSz="457200" eaLnBrk="0" hangingPunct="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  <a:cs typeface="Arial" charset="0"/>
                  </a:defRPr>
                </a:lvl3pPr>
                <a:lvl4pPr marL="1600200" indent="-228600" defTabSz="457200" eaLnBrk="0" hangingPunct="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  <a:cs typeface="Arial" charset="0"/>
                  </a:defRPr>
                </a:lvl4pPr>
                <a:lvl5pPr marL="2057400" indent="-228600" defTabSz="457200" eaLnBrk="0" hangingPunct="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  <a:cs typeface="Arial" charset="0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  <a:cs typeface="Arial" charset="0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  <a:cs typeface="Arial" charset="0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  <a:cs typeface="Arial" charset="0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  <a:cs typeface="Arial" charset="0"/>
                  </a:defRPr>
                </a:lvl9pPr>
              </a:lstStyle>
              <a:p>
                <a:pPr algn="ctr" eaLnBrk="1" hangingPunct="1">
                  <a:buSzPct val="70000"/>
                  <a:buFontTx/>
                  <a:buNone/>
                  <a:defRPr/>
                </a:pPr>
                <a:r>
                  <a:rPr lang="en-US" altLang="en-US" sz="1200" dirty="0" smtClean="0">
                    <a:solidFill>
                      <a:srgbClr val="000000"/>
                    </a:solidFill>
                    <a:latin typeface="+mn-lt"/>
                  </a:rPr>
                  <a:t>injector pulse train down polarization from gun</a:t>
                </a:r>
              </a:p>
            </p:txBody>
          </p:sp>
          <p:cxnSp>
            <p:nvCxnSpPr>
              <p:cNvPr id="81" name="Straight Connector 15"/>
              <p:cNvCxnSpPr>
                <a:cxnSpLocks noChangeShapeType="1"/>
              </p:cNvCxnSpPr>
              <p:nvPr/>
            </p:nvCxnSpPr>
            <p:spPr bwMode="auto">
              <a:xfrm flipH="1">
                <a:off x="6060903" y="2668399"/>
                <a:ext cx="1656" cy="871339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grpSp>
            <p:nvGrpSpPr>
              <p:cNvPr id="82" name="Group 16"/>
              <p:cNvGrpSpPr>
                <a:grpSpLocks/>
              </p:cNvGrpSpPr>
              <p:nvPr/>
            </p:nvGrpSpPr>
            <p:grpSpPr bwMode="auto">
              <a:xfrm>
                <a:off x="469982" y="2906567"/>
                <a:ext cx="43101" cy="323288"/>
                <a:chOff x="475488" y="2667000"/>
                <a:chExt cx="60955" cy="457200"/>
              </a:xfrm>
            </p:grpSpPr>
            <p:sp>
              <p:nvSpPr>
                <p:cNvPr id="117" name="Rectangle 116"/>
                <p:cNvSpPr>
                  <a:spLocks noChangeArrowheads="1"/>
                </p:cNvSpPr>
                <p:nvPr/>
              </p:nvSpPr>
              <p:spPr bwMode="auto">
                <a:xfrm>
                  <a:off x="476305" y="2667173"/>
                  <a:ext cx="59874" cy="457330"/>
                </a:xfrm>
                <a:prstGeom prst="rect">
                  <a:avLst/>
                </a:prstGeom>
                <a:solidFill>
                  <a:srgbClr val="A3A3E0"/>
                </a:solidFill>
                <a:ln>
                  <a:noFill/>
                </a:ln>
                <a:effectLst>
                  <a:outerShdw blurRad="40000" dist="23000" dir="5400000" rotWithShape="0">
                    <a:srgbClr val="000000">
                      <a:alpha val="34999"/>
                    </a:srgbClr>
                  </a:outerShd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Blip>
                      <a:blip r:embed="rId2"/>
                    </a:buBlip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  <a:cs typeface="Arial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  <a:cs typeface="Arial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  <a:cs typeface="Arial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  <a:cs typeface="Arial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  <a:cs typeface="Arial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  <a:defRPr/>
                  </a:pPr>
                  <a:endParaRPr lang="en-US" altLang="en-US" sz="1200">
                    <a:solidFill>
                      <a:srgbClr val="FFFFFF"/>
                    </a:solidFill>
                    <a:latin typeface="+mn-lt"/>
                  </a:endParaRPr>
                </a:p>
              </p:txBody>
            </p:sp>
            <p:cxnSp>
              <p:nvCxnSpPr>
                <p:cNvPr id="118" name="Straight Arrow Connector 215"/>
                <p:cNvCxnSpPr>
                  <a:cxnSpLocks noChangeShapeType="1"/>
                </p:cNvCxnSpPr>
                <p:nvPr/>
              </p:nvCxnSpPr>
              <p:spPr bwMode="auto">
                <a:xfrm flipV="1">
                  <a:off x="508588" y="2694611"/>
                  <a:ext cx="0" cy="365805"/>
                </a:xfrm>
                <a:prstGeom prst="straightConnector1">
                  <a:avLst/>
                </a:prstGeom>
                <a:noFill/>
                <a:ln w="19050">
                  <a:solidFill>
                    <a:srgbClr val="9900CC"/>
                  </a:solidFill>
                  <a:round/>
                  <a:headEnd/>
                  <a:tailEnd type="triangle" w="sm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</p:grpSp>
          <p:sp>
            <p:nvSpPr>
              <p:cNvPr id="83" name="Content Placeholder 6"/>
              <p:cNvSpPr txBox="1">
                <a:spLocks/>
              </p:cNvSpPr>
              <p:nvPr/>
            </p:nvSpPr>
            <p:spPr bwMode="auto">
              <a:xfrm>
                <a:off x="3681072" y="2709134"/>
                <a:ext cx="1074875" cy="1681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defTabSz="457200" eaLnBrk="0" hangingPunct="0">
                  <a:spcBef>
                    <a:spcPct val="20000"/>
                  </a:spcBef>
                  <a:buBlip>
                    <a:blip r:embed="rId2"/>
                  </a:buBlip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  <a:cs typeface="Arial" charset="0"/>
                  </a:defRPr>
                </a:lvl1pPr>
                <a:lvl2pPr marL="742950" indent="-285750" defTabSz="457200" eaLnBrk="0" hangingPunct="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  <a:cs typeface="Arial" charset="0"/>
                  </a:defRPr>
                </a:lvl2pPr>
                <a:lvl3pPr marL="1143000" indent="-228600" defTabSz="457200" eaLnBrk="0" hangingPunct="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  <a:cs typeface="Arial" charset="0"/>
                  </a:defRPr>
                </a:lvl3pPr>
                <a:lvl4pPr marL="1600200" indent="-228600" defTabSz="457200" eaLnBrk="0" hangingPunct="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  <a:cs typeface="Arial" charset="0"/>
                  </a:defRPr>
                </a:lvl4pPr>
                <a:lvl5pPr marL="2057400" indent="-228600" defTabSz="457200" eaLnBrk="0" hangingPunct="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  <a:cs typeface="Arial" charset="0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  <a:cs typeface="Arial" charset="0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  <a:cs typeface="Arial" charset="0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  <a:cs typeface="Arial" charset="0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  <a:cs typeface="Arial" charset="0"/>
                  </a:defRPr>
                </a:lvl9pPr>
              </a:lstStyle>
              <a:p>
                <a:pPr algn="ctr" eaLnBrk="1" hangingPunct="1">
                  <a:buFontTx/>
                  <a:buNone/>
                  <a:defRPr/>
                </a:pPr>
                <a:r>
                  <a:rPr lang="en-US" altLang="en-US" sz="1200" dirty="0" smtClean="0">
                    <a:solidFill>
                      <a:srgbClr val="C00000"/>
                    </a:solidFill>
                    <a:latin typeface="+mn-lt"/>
                  </a:rPr>
                  <a:t> ~ 2.2 </a:t>
                </a:r>
                <a:r>
                  <a:rPr lang="en-US" altLang="en-US" sz="1200" dirty="0" err="1" smtClean="0">
                    <a:solidFill>
                      <a:srgbClr val="C00000"/>
                    </a:solidFill>
                    <a:latin typeface="+mn-lt"/>
                  </a:rPr>
                  <a:t>pC</a:t>
                </a:r>
                <a:r>
                  <a:rPr lang="en-US" altLang="en-US" sz="1200" dirty="0" smtClean="0">
                    <a:solidFill>
                      <a:srgbClr val="C00000"/>
                    </a:solidFill>
                    <a:latin typeface="+mn-lt"/>
                  </a:rPr>
                  <a:t> bunch</a:t>
                </a:r>
              </a:p>
            </p:txBody>
          </p:sp>
          <p:cxnSp>
            <p:nvCxnSpPr>
              <p:cNvPr id="84" name="Straight Arrow Connector 206"/>
              <p:cNvCxnSpPr>
                <a:cxnSpLocks noChangeShapeType="1"/>
              </p:cNvCxnSpPr>
              <p:nvPr/>
            </p:nvCxnSpPr>
            <p:spPr bwMode="auto">
              <a:xfrm>
                <a:off x="4615469" y="2733860"/>
                <a:ext cx="268444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85" name="Content Placeholder 6"/>
              <p:cNvSpPr txBox="1">
                <a:spLocks/>
              </p:cNvSpPr>
              <p:nvPr/>
            </p:nvSpPr>
            <p:spPr bwMode="auto">
              <a:xfrm>
                <a:off x="4311414" y="3004292"/>
                <a:ext cx="381028" cy="1810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2pPr>
                <a:lvl3pPr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3pPr>
                <a:lvl4pPr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4pPr>
                <a:lvl5pPr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5pPr>
                <a:lvl6pPr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6pPr>
                <a:lvl7pPr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7pPr>
                <a:lvl8pPr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8pPr>
                <a:lvl9pPr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</a:pPr>
                <a:r>
                  <a:rPr lang="en-US" sz="1200">
                    <a:solidFill>
                      <a:srgbClr val="000000"/>
                    </a:solidFill>
                    <a:latin typeface="Times" charset="0"/>
                  </a:rPr>
                  <a:t>……</a:t>
                </a:r>
              </a:p>
            </p:txBody>
          </p:sp>
          <p:cxnSp>
            <p:nvCxnSpPr>
              <p:cNvPr id="86" name="Straight Arrow Connector 205"/>
              <p:cNvCxnSpPr>
                <a:cxnSpLocks noChangeShapeType="1"/>
              </p:cNvCxnSpPr>
              <p:nvPr/>
            </p:nvCxnSpPr>
            <p:spPr bwMode="auto">
              <a:xfrm flipH="1">
                <a:off x="3177399" y="2733857"/>
                <a:ext cx="239097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grpSp>
            <p:nvGrpSpPr>
              <p:cNvPr id="87" name="Group 23"/>
              <p:cNvGrpSpPr>
                <a:grpSpLocks/>
              </p:cNvGrpSpPr>
              <p:nvPr/>
            </p:nvGrpSpPr>
            <p:grpSpPr bwMode="auto">
              <a:xfrm>
                <a:off x="3200403" y="2904412"/>
                <a:ext cx="43101" cy="323288"/>
                <a:chOff x="468995" y="2667000"/>
                <a:chExt cx="60954" cy="457200"/>
              </a:xfrm>
            </p:grpSpPr>
            <p:sp>
              <p:nvSpPr>
                <p:cNvPr id="115" name="Rectangle 114"/>
                <p:cNvSpPr>
                  <a:spLocks noChangeArrowheads="1"/>
                </p:cNvSpPr>
                <p:nvPr/>
              </p:nvSpPr>
              <p:spPr bwMode="auto">
                <a:xfrm>
                  <a:off x="468542" y="2666895"/>
                  <a:ext cx="61535" cy="45733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>
                  <a:outerShdw blurRad="40000" dist="23000" dir="5400000" rotWithShape="0">
                    <a:srgbClr val="000000">
                      <a:alpha val="34999"/>
                    </a:srgbClr>
                  </a:outerShd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Blip>
                      <a:blip r:embed="rId2"/>
                    </a:buBlip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  <a:cs typeface="Arial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  <a:cs typeface="Arial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  <a:cs typeface="Arial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  <a:cs typeface="Arial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  <a:cs typeface="Arial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  <a:defRPr/>
                  </a:pPr>
                  <a:endParaRPr lang="en-US" altLang="en-US" sz="1200">
                    <a:solidFill>
                      <a:srgbClr val="FFFFFF"/>
                    </a:solidFill>
                    <a:latin typeface="+mn-lt"/>
                  </a:endParaRPr>
                </a:p>
              </p:txBody>
            </p:sp>
            <p:cxnSp>
              <p:nvCxnSpPr>
                <p:cNvPr id="116" name="Straight Arrow Connector 215"/>
                <p:cNvCxnSpPr>
                  <a:cxnSpLocks noChangeShapeType="1"/>
                </p:cNvCxnSpPr>
                <p:nvPr/>
              </p:nvCxnSpPr>
              <p:spPr bwMode="auto">
                <a:xfrm flipV="1">
                  <a:off x="501935" y="2694611"/>
                  <a:ext cx="0" cy="365805"/>
                </a:xfrm>
                <a:prstGeom prst="straightConnector1">
                  <a:avLst/>
                </a:prstGeom>
                <a:noFill/>
                <a:ln w="19050">
                  <a:solidFill>
                    <a:srgbClr val="00B050"/>
                  </a:solidFill>
                  <a:round/>
                  <a:headEnd type="triangle" w="med" len="med"/>
                  <a:tailEnd type="none" w="sm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88" name="Group 27"/>
              <p:cNvGrpSpPr>
                <a:grpSpLocks/>
              </p:cNvGrpSpPr>
              <p:nvPr/>
            </p:nvGrpSpPr>
            <p:grpSpPr bwMode="auto">
              <a:xfrm>
                <a:off x="793269" y="2906567"/>
                <a:ext cx="43101" cy="323288"/>
                <a:chOff x="475488" y="2667000"/>
                <a:chExt cx="60955" cy="457200"/>
              </a:xfrm>
            </p:grpSpPr>
            <p:sp>
              <p:nvSpPr>
                <p:cNvPr id="113" name="Rectangle 112"/>
                <p:cNvSpPr>
                  <a:spLocks noChangeArrowheads="1"/>
                </p:cNvSpPr>
                <p:nvPr/>
              </p:nvSpPr>
              <p:spPr bwMode="auto">
                <a:xfrm>
                  <a:off x="474807" y="2667173"/>
                  <a:ext cx="61537" cy="457330"/>
                </a:xfrm>
                <a:prstGeom prst="rect">
                  <a:avLst/>
                </a:prstGeom>
                <a:solidFill>
                  <a:srgbClr val="A3A3E0"/>
                </a:solidFill>
                <a:ln>
                  <a:noFill/>
                </a:ln>
                <a:effectLst>
                  <a:outerShdw blurRad="40000" dist="23000" dir="5400000" rotWithShape="0">
                    <a:srgbClr val="000000">
                      <a:alpha val="34999"/>
                    </a:srgbClr>
                  </a:outerShd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Blip>
                      <a:blip r:embed="rId2"/>
                    </a:buBlip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  <a:cs typeface="Arial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  <a:cs typeface="Arial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  <a:cs typeface="Arial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  <a:cs typeface="Arial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  <a:cs typeface="Arial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  <a:defRPr/>
                  </a:pPr>
                  <a:endParaRPr lang="en-US" altLang="en-US" sz="1200">
                    <a:solidFill>
                      <a:srgbClr val="FFFFFF"/>
                    </a:solidFill>
                    <a:latin typeface="+mn-lt"/>
                  </a:endParaRPr>
                </a:p>
              </p:txBody>
            </p:sp>
            <p:cxnSp>
              <p:nvCxnSpPr>
                <p:cNvPr id="114" name="Straight Arrow Connector 215"/>
                <p:cNvCxnSpPr>
                  <a:cxnSpLocks noChangeShapeType="1"/>
                </p:cNvCxnSpPr>
                <p:nvPr/>
              </p:nvCxnSpPr>
              <p:spPr bwMode="auto">
                <a:xfrm flipV="1">
                  <a:off x="508588" y="2694611"/>
                  <a:ext cx="0" cy="365805"/>
                </a:xfrm>
                <a:prstGeom prst="straightConnector1">
                  <a:avLst/>
                </a:prstGeom>
                <a:noFill/>
                <a:ln w="19050">
                  <a:solidFill>
                    <a:srgbClr val="9900CC"/>
                  </a:solidFill>
                  <a:round/>
                  <a:headEnd/>
                  <a:tailEnd type="triangle" w="sm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89" name="Group 28"/>
              <p:cNvGrpSpPr>
                <a:grpSpLocks/>
              </p:cNvGrpSpPr>
              <p:nvPr/>
            </p:nvGrpSpPr>
            <p:grpSpPr bwMode="auto">
              <a:xfrm>
                <a:off x="1116555" y="2906567"/>
                <a:ext cx="43101" cy="323288"/>
                <a:chOff x="475488" y="2667000"/>
                <a:chExt cx="60955" cy="457200"/>
              </a:xfrm>
            </p:grpSpPr>
            <p:sp>
              <p:nvSpPr>
                <p:cNvPr id="111" name="Rectangle 110"/>
                <p:cNvSpPr>
                  <a:spLocks noChangeArrowheads="1"/>
                </p:cNvSpPr>
                <p:nvPr/>
              </p:nvSpPr>
              <p:spPr bwMode="auto">
                <a:xfrm>
                  <a:off x="474973" y="2667173"/>
                  <a:ext cx="61536" cy="457330"/>
                </a:xfrm>
                <a:prstGeom prst="rect">
                  <a:avLst/>
                </a:prstGeom>
                <a:solidFill>
                  <a:srgbClr val="A3A3E0"/>
                </a:solidFill>
                <a:ln>
                  <a:noFill/>
                </a:ln>
                <a:effectLst>
                  <a:outerShdw blurRad="40000" dist="23000" dir="5400000" rotWithShape="0">
                    <a:srgbClr val="000000">
                      <a:alpha val="34999"/>
                    </a:srgbClr>
                  </a:outerShd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Blip>
                      <a:blip r:embed="rId2"/>
                    </a:buBlip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  <a:cs typeface="Arial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  <a:cs typeface="Arial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  <a:cs typeface="Arial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  <a:cs typeface="Arial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  <a:cs typeface="Arial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  <a:defRPr/>
                  </a:pPr>
                  <a:endParaRPr lang="en-US" altLang="en-US" sz="1200">
                    <a:solidFill>
                      <a:srgbClr val="FFFFFF"/>
                    </a:solidFill>
                    <a:latin typeface="+mn-lt"/>
                  </a:endParaRPr>
                </a:p>
              </p:txBody>
            </p:sp>
            <p:cxnSp>
              <p:nvCxnSpPr>
                <p:cNvPr id="112" name="Straight Arrow Connector 215"/>
                <p:cNvCxnSpPr>
                  <a:cxnSpLocks noChangeShapeType="1"/>
                </p:cNvCxnSpPr>
                <p:nvPr/>
              </p:nvCxnSpPr>
              <p:spPr bwMode="auto">
                <a:xfrm flipV="1">
                  <a:off x="508588" y="2694611"/>
                  <a:ext cx="0" cy="365805"/>
                </a:xfrm>
                <a:prstGeom prst="straightConnector1">
                  <a:avLst/>
                </a:prstGeom>
                <a:noFill/>
                <a:ln w="19050">
                  <a:solidFill>
                    <a:srgbClr val="9900CC"/>
                  </a:solidFill>
                  <a:round/>
                  <a:headEnd/>
                  <a:tailEnd type="triangle" w="sm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90" name="Group 29"/>
              <p:cNvGrpSpPr>
                <a:grpSpLocks/>
              </p:cNvGrpSpPr>
              <p:nvPr/>
            </p:nvGrpSpPr>
            <p:grpSpPr bwMode="auto">
              <a:xfrm>
                <a:off x="1439842" y="2906566"/>
                <a:ext cx="43101" cy="323288"/>
                <a:chOff x="475488" y="2667000"/>
                <a:chExt cx="60955" cy="457200"/>
              </a:xfrm>
            </p:grpSpPr>
            <p:sp>
              <p:nvSpPr>
                <p:cNvPr id="109" name="Rectangle 108"/>
                <p:cNvSpPr>
                  <a:spLocks noChangeArrowheads="1"/>
                </p:cNvSpPr>
                <p:nvPr/>
              </p:nvSpPr>
              <p:spPr bwMode="auto">
                <a:xfrm>
                  <a:off x="475137" y="2667175"/>
                  <a:ext cx="61537" cy="457330"/>
                </a:xfrm>
                <a:prstGeom prst="rect">
                  <a:avLst/>
                </a:prstGeom>
                <a:solidFill>
                  <a:srgbClr val="A3A3E0"/>
                </a:solidFill>
                <a:ln>
                  <a:noFill/>
                </a:ln>
                <a:effectLst>
                  <a:outerShdw blurRad="40000" dist="23000" dir="5400000" rotWithShape="0">
                    <a:srgbClr val="000000">
                      <a:alpha val="34999"/>
                    </a:srgbClr>
                  </a:outerShd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Blip>
                      <a:blip r:embed="rId2"/>
                    </a:buBlip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  <a:cs typeface="Arial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  <a:cs typeface="Arial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  <a:cs typeface="Arial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  <a:cs typeface="Arial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  <a:cs typeface="Arial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  <a:defRPr/>
                  </a:pPr>
                  <a:endParaRPr lang="en-US" altLang="en-US" sz="1200">
                    <a:solidFill>
                      <a:srgbClr val="FFFFFF"/>
                    </a:solidFill>
                    <a:latin typeface="+mn-lt"/>
                  </a:endParaRPr>
                </a:p>
              </p:txBody>
            </p:sp>
            <p:cxnSp>
              <p:nvCxnSpPr>
                <p:cNvPr id="110" name="Straight Arrow Connector 215"/>
                <p:cNvCxnSpPr>
                  <a:cxnSpLocks noChangeShapeType="1"/>
                </p:cNvCxnSpPr>
                <p:nvPr/>
              </p:nvCxnSpPr>
              <p:spPr bwMode="auto">
                <a:xfrm flipV="1">
                  <a:off x="508588" y="2694611"/>
                  <a:ext cx="0" cy="365805"/>
                </a:xfrm>
                <a:prstGeom prst="straightConnector1">
                  <a:avLst/>
                </a:prstGeom>
                <a:noFill/>
                <a:ln w="19050">
                  <a:solidFill>
                    <a:srgbClr val="9900CC"/>
                  </a:solidFill>
                  <a:round/>
                  <a:headEnd/>
                  <a:tailEnd type="triangle" w="sm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91" name="Group 30"/>
              <p:cNvGrpSpPr>
                <a:grpSpLocks/>
              </p:cNvGrpSpPr>
              <p:nvPr/>
            </p:nvGrpSpPr>
            <p:grpSpPr bwMode="auto">
              <a:xfrm>
                <a:off x="1978653" y="2906567"/>
                <a:ext cx="43101" cy="323288"/>
                <a:chOff x="475488" y="2667000"/>
                <a:chExt cx="60955" cy="457200"/>
              </a:xfrm>
            </p:grpSpPr>
            <p:sp>
              <p:nvSpPr>
                <p:cNvPr id="107" name="Rectangle 106"/>
                <p:cNvSpPr>
                  <a:spLocks noChangeArrowheads="1"/>
                </p:cNvSpPr>
                <p:nvPr/>
              </p:nvSpPr>
              <p:spPr bwMode="auto">
                <a:xfrm>
                  <a:off x="474857" y="2667173"/>
                  <a:ext cx="61537" cy="457330"/>
                </a:xfrm>
                <a:prstGeom prst="rect">
                  <a:avLst/>
                </a:prstGeom>
                <a:solidFill>
                  <a:srgbClr val="A3A3E0"/>
                </a:solidFill>
                <a:ln>
                  <a:noFill/>
                </a:ln>
                <a:effectLst>
                  <a:outerShdw blurRad="40000" dist="23000" dir="5400000" rotWithShape="0">
                    <a:srgbClr val="000000">
                      <a:alpha val="34999"/>
                    </a:srgbClr>
                  </a:outerShd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Blip>
                      <a:blip r:embed="rId2"/>
                    </a:buBlip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  <a:cs typeface="Arial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  <a:cs typeface="Arial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  <a:cs typeface="Arial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  <a:cs typeface="Arial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  <a:cs typeface="Arial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  <a:defRPr/>
                  </a:pPr>
                  <a:endParaRPr lang="en-US" altLang="en-US" sz="1200">
                    <a:solidFill>
                      <a:srgbClr val="FFFFFF"/>
                    </a:solidFill>
                    <a:latin typeface="+mn-lt"/>
                  </a:endParaRPr>
                </a:p>
              </p:txBody>
            </p:sp>
            <p:cxnSp>
              <p:nvCxnSpPr>
                <p:cNvPr id="108" name="Straight Arrow Connector 215"/>
                <p:cNvCxnSpPr>
                  <a:cxnSpLocks noChangeShapeType="1"/>
                </p:cNvCxnSpPr>
                <p:nvPr/>
              </p:nvCxnSpPr>
              <p:spPr bwMode="auto">
                <a:xfrm flipV="1">
                  <a:off x="508588" y="2694611"/>
                  <a:ext cx="0" cy="365805"/>
                </a:xfrm>
                <a:prstGeom prst="straightConnector1">
                  <a:avLst/>
                </a:prstGeom>
                <a:noFill/>
                <a:ln w="19050">
                  <a:solidFill>
                    <a:srgbClr val="9900CC"/>
                  </a:solidFill>
                  <a:round/>
                  <a:headEnd/>
                  <a:tailEnd type="triangle" w="sm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</p:grpSp>
          <p:sp>
            <p:nvSpPr>
              <p:cNvPr id="92" name="Content Placeholder 2"/>
              <p:cNvSpPr txBox="1">
                <a:spLocks/>
              </p:cNvSpPr>
              <p:nvPr/>
            </p:nvSpPr>
            <p:spPr bwMode="auto">
              <a:xfrm>
                <a:off x="3125994" y="2358708"/>
                <a:ext cx="1747553" cy="3927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2pPr>
                <a:lvl3pPr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3pPr>
                <a:lvl4pPr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4pPr>
                <a:lvl5pPr defTabSz="4572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5pPr>
                <a:lvl6pPr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6pPr>
                <a:lvl7pPr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7pPr>
                <a:lvl8pPr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8pPr>
                <a:lvl9pPr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  <a:buSzPct val="70000"/>
                </a:pPr>
                <a:r>
                  <a:rPr lang="en-US" sz="1200">
                    <a:solidFill>
                      <a:srgbClr val="FF0000"/>
                    </a:solidFill>
                    <a:latin typeface="Times" charset="0"/>
                  </a:rPr>
                  <a:t>22.7</a:t>
                </a:r>
                <a:r>
                  <a:rPr lang="en-US" sz="1200">
                    <a:solidFill>
                      <a:srgbClr val="000000"/>
                    </a:solidFill>
                    <a:latin typeface="Times" charset="0"/>
                  </a:rPr>
                  <a:t> MHz bunch train, </a:t>
                </a:r>
                <a:r>
                  <a:rPr lang="en-US" sz="1200" b="1">
                    <a:solidFill>
                      <a:srgbClr val="000000"/>
                    </a:solidFill>
                    <a:latin typeface="Times" charset="0"/>
                  </a:rPr>
                  <a:t>3.23µs,</a:t>
                </a:r>
                <a:r>
                  <a:rPr lang="en-US" sz="1200">
                    <a:solidFill>
                      <a:srgbClr val="000000"/>
                    </a:solidFill>
                    <a:latin typeface="Times" charset="0"/>
                  </a:rPr>
                  <a:t> </a:t>
                </a:r>
              </a:p>
              <a:p>
                <a:pPr algn="ctr" eaLnBrk="1" hangingPunct="1">
                  <a:spcBef>
                    <a:spcPct val="20000"/>
                  </a:spcBef>
                  <a:buSzPct val="70000"/>
                </a:pPr>
                <a:r>
                  <a:rPr lang="en-US" sz="1200">
                    <a:solidFill>
                      <a:srgbClr val="000000"/>
                    </a:solidFill>
                    <a:latin typeface="Times" charset="0"/>
                  </a:rPr>
                  <a:t>73  bunches (I</a:t>
                </a:r>
                <a:r>
                  <a:rPr lang="en-US" sz="1200" baseline="-25000">
                    <a:solidFill>
                      <a:srgbClr val="000000"/>
                    </a:solidFill>
                    <a:latin typeface="Times" charset="0"/>
                  </a:rPr>
                  <a:t>pulse</a:t>
                </a:r>
                <a:r>
                  <a:rPr lang="en-US" sz="1200">
                    <a:solidFill>
                      <a:srgbClr val="000000"/>
                    </a:solidFill>
                    <a:latin typeface="Times" charset="0"/>
                  </a:rPr>
                  <a:t> = 50</a:t>
                </a:r>
                <a:r>
                  <a:rPr lang="en-US" sz="1200">
                    <a:solidFill>
                      <a:srgbClr val="000000"/>
                    </a:solidFill>
                    <a:sym typeface="Symbol" charset="0"/>
                  </a:rPr>
                  <a:t> </a:t>
                </a:r>
                <a:r>
                  <a:rPr lang="en-US" sz="1200">
                    <a:solidFill>
                      <a:srgbClr val="000000"/>
                    </a:solidFill>
                    <a:latin typeface="Times" charset="0"/>
                    <a:sym typeface="Symbol" charset="0"/>
                  </a:rPr>
                  <a:t>A</a:t>
                </a:r>
                <a:r>
                  <a:rPr lang="en-US" sz="1200">
                    <a:solidFill>
                      <a:srgbClr val="000000"/>
                    </a:solidFill>
                    <a:latin typeface="Times" charset="0"/>
                  </a:rPr>
                  <a:t>)</a:t>
                </a:r>
              </a:p>
            </p:txBody>
          </p:sp>
          <p:grpSp>
            <p:nvGrpSpPr>
              <p:cNvPr id="93" name="Group 33"/>
              <p:cNvGrpSpPr>
                <a:grpSpLocks/>
              </p:cNvGrpSpPr>
              <p:nvPr/>
            </p:nvGrpSpPr>
            <p:grpSpPr bwMode="auto">
              <a:xfrm>
                <a:off x="3523937" y="2902633"/>
                <a:ext cx="43101" cy="323288"/>
                <a:chOff x="468995" y="2667000"/>
                <a:chExt cx="60954" cy="457200"/>
              </a:xfrm>
            </p:grpSpPr>
            <p:sp>
              <p:nvSpPr>
                <p:cNvPr id="105" name="Rectangle 104"/>
                <p:cNvSpPr>
                  <a:spLocks noChangeArrowheads="1"/>
                </p:cNvSpPr>
                <p:nvPr/>
              </p:nvSpPr>
              <p:spPr bwMode="auto">
                <a:xfrm>
                  <a:off x="468357" y="2667748"/>
                  <a:ext cx="61536" cy="45566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>
                  <a:outerShdw blurRad="40000" dist="23000" dir="5400000" rotWithShape="0">
                    <a:srgbClr val="000000">
                      <a:alpha val="34999"/>
                    </a:srgbClr>
                  </a:outerShd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Blip>
                      <a:blip r:embed="rId2"/>
                    </a:buBlip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  <a:cs typeface="Arial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  <a:cs typeface="Arial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  <a:cs typeface="Arial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  <a:cs typeface="Arial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  <a:cs typeface="Arial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  <a:defRPr/>
                  </a:pPr>
                  <a:endParaRPr lang="en-US" altLang="en-US" sz="1200">
                    <a:solidFill>
                      <a:srgbClr val="FFFFFF"/>
                    </a:solidFill>
                    <a:latin typeface="+mn-lt"/>
                  </a:endParaRPr>
                </a:p>
              </p:txBody>
            </p:sp>
            <p:cxnSp>
              <p:nvCxnSpPr>
                <p:cNvPr id="106" name="Straight Arrow Connector 215"/>
                <p:cNvCxnSpPr>
                  <a:cxnSpLocks noChangeShapeType="1"/>
                </p:cNvCxnSpPr>
                <p:nvPr/>
              </p:nvCxnSpPr>
              <p:spPr bwMode="auto">
                <a:xfrm flipV="1">
                  <a:off x="501935" y="2694611"/>
                  <a:ext cx="0" cy="365805"/>
                </a:xfrm>
                <a:prstGeom prst="straightConnector1">
                  <a:avLst/>
                </a:prstGeom>
                <a:noFill/>
                <a:ln w="19050">
                  <a:solidFill>
                    <a:srgbClr val="00B050"/>
                  </a:solidFill>
                  <a:round/>
                  <a:headEnd type="triangle" w="med" len="med"/>
                  <a:tailEnd type="none" w="sm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94" name="Group 34"/>
              <p:cNvGrpSpPr>
                <a:grpSpLocks/>
              </p:cNvGrpSpPr>
              <p:nvPr/>
            </p:nvGrpSpPr>
            <p:grpSpPr bwMode="auto">
              <a:xfrm>
                <a:off x="3852793" y="2902061"/>
                <a:ext cx="43101" cy="323288"/>
                <a:chOff x="468995" y="2667000"/>
                <a:chExt cx="60954" cy="457200"/>
              </a:xfrm>
            </p:grpSpPr>
            <p:sp>
              <p:nvSpPr>
                <p:cNvPr id="103" name="Rectangle 102"/>
                <p:cNvSpPr>
                  <a:spLocks noChangeArrowheads="1"/>
                </p:cNvSpPr>
                <p:nvPr/>
              </p:nvSpPr>
              <p:spPr bwMode="auto">
                <a:xfrm>
                  <a:off x="468961" y="2666893"/>
                  <a:ext cx="61536" cy="45733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>
                  <a:outerShdw blurRad="40000" dist="23000" dir="5400000" rotWithShape="0">
                    <a:srgbClr val="000000">
                      <a:alpha val="34999"/>
                    </a:srgbClr>
                  </a:outerShd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Blip>
                      <a:blip r:embed="rId2"/>
                    </a:buBlip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  <a:cs typeface="Arial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  <a:cs typeface="Arial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  <a:cs typeface="Arial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  <a:cs typeface="Arial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  <a:cs typeface="Arial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  <a:defRPr/>
                  </a:pPr>
                  <a:endParaRPr lang="en-US" altLang="en-US" sz="1200">
                    <a:solidFill>
                      <a:srgbClr val="FFFFFF"/>
                    </a:solidFill>
                    <a:latin typeface="+mn-lt"/>
                  </a:endParaRPr>
                </a:p>
              </p:txBody>
            </p:sp>
            <p:cxnSp>
              <p:nvCxnSpPr>
                <p:cNvPr id="104" name="Straight Arrow Connector 215"/>
                <p:cNvCxnSpPr>
                  <a:cxnSpLocks noChangeShapeType="1"/>
                </p:cNvCxnSpPr>
                <p:nvPr/>
              </p:nvCxnSpPr>
              <p:spPr bwMode="auto">
                <a:xfrm flipV="1">
                  <a:off x="501935" y="2694611"/>
                  <a:ext cx="0" cy="365805"/>
                </a:xfrm>
                <a:prstGeom prst="straightConnector1">
                  <a:avLst/>
                </a:prstGeom>
                <a:noFill/>
                <a:ln w="19050">
                  <a:solidFill>
                    <a:srgbClr val="00B050"/>
                  </a:solidFill>
                  <a:round/>
                  <a:headEnd type="triangle" w="med" len="med"/>
                  <a:tailEnd type="none" w="sm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95" name="Group 35"/>
              <p:cNvGrpSpPr>
                <a:grpSpLocks/>
              </p:cNvGrpSpPr>
              <p:nvPr/>
            </p:nvGrpSpPr>
            <p:grpSpPr bwMode="auto">
              <a:xfrm>
                <a:off x="4176080" y="2906630"/>
                <a:ext cx="43101" cy="323288"/>
                <a:chOff x="468995" y="2667000"/>
                <a:chExt cx="60954" cy="457200"/>
              </a:xfrm>
            </p:grpSpPr>
            <p:sp>
              <p:nvSpPr>
                <p:cNvPr id="101" name="Rectangle 100"/>
                <p:cNvSpPr>
                  <a:spLocks noChangeArrowheads="1"/>
                </p:cNvSpPr>
                <p:nvPr/>
              </p:nvSpPr>
              <p:spPr bwMode="auto">
                <a:xfrm>
                  <a:off x="469126" y="2667084"/>
                  <a:ext cx="61535" cy="45733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>
                  <a:outerShdw blurRad="40000" dist="23000" dir="5400000" rotWithShape="0">
                    <a:srgbClr val="000000">
                      <a:alpha val="34999"/>
                    </a:srgbClr>
                  </a:outerShd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Blip>
                      <a:blip r:embed="rId2"/>
                    </a:buBlip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  <a:cs typeface="Arial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  <a:cs typeface="Arial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  <a:cs typeface="Arial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  <a:cs typeface="Arial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  <a:cs typeface="Arial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  <a:defRPr/>
                  </a:pPr>
                  <a:endParaRPr lang="en-US" altLang="en-US" sz="1200">
                    <a:solidFill>
                      <a:srgbClr val="FFFFFF"/>
                    </a:solidFill>
                    <a:latin typeface="+mn-lt"/>
                  </a:endParaRPr>
                </a:p>
              </p:txBody>
            </p:sp>
            <p:cxnSp>
              <p:nvCxnSpPr>
                <p:cNvPr id="102" name="Straight Arrow Connector 215"/>
                <p:cNvCxnSpPr>
                  <a:cxnSpLocks noChangeShapeType="1"/>
                </p:cNvCxnSpPr>
                <p:nvPr/>
              </p:nvCxnSpPr>
              <p:spPr bwMode="auto">
                <a:xfrm flipV="1">
                  <a:off x="501935" y="2694611"/>
                  <a:ext cx="0" cy="365805"/>
                </a:xfrm>
                <a:prstGeom prst="straightConnector1">
                  <a:avLst/>
                </a:prstGeom>
                <a:noFill/>
                <a:ln w="19050">
                  <a:solidFill>
                    <a:srgbClr val="00B050"/>
                  </a:solidFill>
                  <a:round/>
                  <a:headEnd type="triangle" w="med" len="med"/>
                  <a:tailEnd type="none" w="sm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</p:grpSp>
          <p:cxnSp>
            <p:nvCxnSpPr>
              <p:cNvPr id="96" name="Straight Arrow Connector 221"/>
              <p:cNvCxnSpPr>
                <a:cxnSpLocks noChangeShapeType="1"/>
              </p:cNvCxnSpPr>
              <p:nvPr/>
            </p:nvCxnSpPr>
            <p:spPr bwMode="auto">
              <a:xfrm flipH="1" flipV="1">
                <a:off x="4203903" y="3016619"/>
                <a:ext cx="172232" cy="166"/>
              </a:xfrm>
              <a:prstGeom prst="straightConnector1">
                <a:avLst/>
              </a:prstGeom>
              <a:noFill/>
              <a:ln w="9525">
                <a:solidFill>
                  <a:srgbClr val="C00000"/>
                </a:solidFill>
                <a:round/>
                <a:headEnd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97" name="Straight Arrow Connector 220"/>
              <p:cNvCxnSpPr>
                <a:cxnSpLocks noChangeShapeType="1"/>
              </p:cNvCxnSpPr>
              <p:nvPr/>
            </p:nvCxnSpPr>
            <p:spPr bwMode="auto">
              <a:xfrm>
                <a:off x="4037826" y="3015214"/>
                <a:ext cx="152662" cy="1"/>
              </a:xfrm>
              <a:prstGeom prst="straightConnector1">
                <a:avLst/>
              </a:prstGeom>
              <a:noFill/>
              <a:ln w="9525">
                <a:solidFill>
                  <a:srgbClr val="C00000"/>
                </a:solidFill>
                <a:round/>
                <a:headEnd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grpSp>
            <p:nvGrpSpPr>
              <p:cNvPr id="98" name="Group 38"/>
              <p:cNvGrpSpPr>
                <a:grpSpLocks/>
              </p:cNvGrpSpPr>
              <p:nvPr/>
            </p:nvGrpSpPr>
            <p:grpSpPr bwMode="auto">
              <a:xfrm>
                <a:off x="4826101" y="2890440"/>
                <a:ext cx="43101" cy="323288"/>
                <a:chOff x="468995" y="2667000"/>
                <a:chExt cx="60954" cy="457200"/>
              </a:xfrm>
            </p:grpSpPr>
            <p:sp>
              <p:nvSpPr>
                <p:cNvPr id="99" name="Rectangle 98"/>
                <p:cNvSpPr>
                  <a:spLocks noChangeArrowheads="1"/>
                </p:cNvSpPr>
                <p:nvPr/>
              </p:nvSpPr>
              <p:spPr bwMode="auto">
                <a:xfrm>
                  <a:off x="469569" y="2666698"/>
                  <a:ext cx="59873" cy="45733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>
                  <a:outerShdw blurRad="40000" dist="23000" dir="5400000" rotWithShape="0">
                    <a:srgbClr val="000000">
                      <a:alpha val="34999"/>
                    </a:srgbClr>
                  </a:outerShd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Blip>
                      <a:blip r:embed="rId2"/>
                    </a:buBlip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  <a:cs typeface="Arial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  <a:cs typeface="Arial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  <a:cs typeface="Arial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  <a:cs typeface="Arial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itchFamily="34" charset="0"/>
                      <a:ea typeface="MS PGothic" pitchFamily="34" charset="-128"/>
                      <a:cs typeface="Arial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  <a:defRPr/>
                  </a:pPr>
                  <a:endParaRPr lang="en-US" altLang="en-US" sz="1200">
                    <a:solidFill>
                      <a:srgbClr val="FFFFFF"/>
                    </a:solidFill>
                    <a:latin typeface="+mn-lt"/>
                  </a:endParaRPr>
                </a:p>
              </p:txBody>
            </p:sp>
            <p:cxnSp>
              <p:nvCxnSpPr>
                <p:cNvPr id="100" name="Straight Arrow Connector 215"/>
                <p:cNvCxnSpPr>
                  <a:cxnSpLocks noChangeShapeType="1"/>
                </p:cNvCxnSpPr>
                <p:nvPr/>
              </p:nvCxnSpPr>
              <p:spPr bwMode="auto">
                <a:xfrm flipV="1">
                  <a:off x="501935" y="2694611"/>
                  <a:ext cx="0" cy="365805"/>
                </a:xfrm>
                <a:prstGeom prst="straightConnector1">
                  <a:avLst/>
                </a:prstGeom>
                <a:noFill/>
                <a:ln w="19050">
                  <a:solidFill>
                    <a:srgbClr val="00B050"/>
                  </a:solidFill>
                  <a:round/>
                  <a:headEnd type="triangle" w="med" len="med"/>
                  <a:tailEnd type="none" w="sm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</p:cxnSp>
          </p:grpSp>
        </p:grpSp>
        <p:sp>
          <p:nvSpPr>
            <p:cNvPr id="67" name="Content Placeholder 6"/>
            <p:cNvSpPr txBox="1">
              <a:spLocks/>
            </p:cNvSpPr>
            <p:nvPr/>
          </p:nvSpPr>
          <p:spPr bwMode="auto">
            <a:xfrm>
              <a:off x="6529388" y="2590800"/>
              <a:ext cx="1471612" cy="250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defTabSz="4572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defTabSz="4572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2pPr>
              <a:lvl3pPr defTabSz="4572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3pPr>
              <a:lvl4pPr defTabSz="4572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4pPr>
              <a:lvl5pPr defTabSz="4572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5pPr>
              <a:lvl6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6pPr>
              <a:lvl7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7pPr>
              <a:lvl8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8pPr>
              <a:lvl9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l-GR" sz="1200">
                  <a:solidFill>
                    <a:srgbClr val="000000"/>
                  </a:solidFill>
                  <a:latin typeface="Times" charset="0"/>
                </a:rPr>
                <a:t>τ</a:t>
              </a:r>
              <a:r>
                <a:rPr lang="en-US" sz="1200" baseline="-25000">
                  <a:solidFill>
                    <a:srgbClr val="000000"/>
                  </a:solidFill>
                  <a:latin typeface="Times" charset="0"/>
                </a:rPr>
                <a:t>d</a:t>
              </a:r>
              <a:r>
                <a:rPr lang="en-US" sz="1200">
                  <a:solidFill>
                    <a:srgbClr val="000000"/>
                  </a:solidFill>
                  <a:latin typeface="Times" charset="0"/>
                </a:rPr>
                <a:t>=20ms </a:t>
              </a:r>
            </a:p>
          </p:txBody>
        </p:sp>
        <p:cxnSp>
          <p:nvCxnSpPr>
            <p:cNvPr id="68" name="Straight Arrow Connector 194"/>
            <p:cNvCxnSpPr>
              <a:cxnSpLocks noChangeShapeType="1"/>
            </p:cNvCxnSpPr>
            <p:nvPr/>
          </p:nvCxnSpPr>
          <p:spPr bwMode="auto">
            <a:xfrm flipV="1">
              <a:off x="6507163" y="2614613"/>
              <a:ext cx="157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69" name="Straight Arrow Connector 194"/>
            <p:cNvCxnSpPr>
              <a:cxnSpLocks noChangeShapeType="1"/>
            </p:cNvCxnSpPr>
            <p:nvPr/>
          </p:nvCxnSpPr>
          <p:spPr bwMode="auto">
            <a:xfrm>
              <a:off x="533400" y="3048000"/>
              <a:ext cx="74676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70" name="Content Placeholder 6"/>
            <p:cNvSpPr txBox="1">
              <a:spLocks/>
            </p:cNvSpPr>
            <p:nvPr/>
          </p:nvSpPr>
          <p:spPr bwMode="auto">
            <a:xfrm>
              <a:off x="2895600" y="2990850"/>
              <a:ext cx="2438400" cy="250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defTabSz="457200" eaLnBrk="0" hangingPunct="0">
                <a:spcBef>
                  <a:spcPct val="20000"/>
                </a:spcBef>
                <a:buBlip>
                  <a:blip r:embed="rId2"/>
                </a:buBlip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  <a:cs typeface="Arial" charset="0"/>
                </a:defRPr>
              </a:lvl1pPr>
              <a:lvl2pPr marL="742950" indent="-285750" defTabSz="4572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  <a:cs typeface="Arial" charset="0"/>
                </a:defRPr>
              </a:lvl2pPr>
              <a:lvl3pPr marL="1143000" indent="-228600" defTabSz="457200" eaLnBrk="0" hangingPunct="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  <a:cs typeface="Arial" charset="0"/>
                </a:defRPr>
              </a:lvl3pPr>
              <a:lvl4pPr marL="1600200" indent="-228600" defTabSz="457200" eaLnBrk="0" hangingPunct="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  <a:cs typeface="Arial" charset="0"/>
                </a:defRPr>
              </a:lvl4pPr>
              <a:lvl5pPr marL="2057400" indent="-228600" defTabSz="457200" eaLnBrk="0" hangingPunct="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charset="0"/>
                  <a:ea typeface="MS PGothic" pitchFamily="34" charset="-128"/>
                  <a:cs typeface="Arial" charset="0"/>
                </a:defRPr>
              </a:lvl9pPr>
            </a:lstStyle>
            <a:p>
              <a:pPr algn="ctr" eaLnBrk="1" hangingPunct="1">
                <a:buFontTx/>
                <a:buNone/>
                <a:defRPr/>
              </a:pPr>
              <a:r>
                <a:rPr lang="en-US" altLang="en-US" sz="1200" dirty="0" smtClean="0">
                  <a:solidFill>
                    <a:srgbClr val="000000"/>
                  </a:solidFill>
                  <a:latin typeface="+mn-lt"/>
                </a:rPr>
                <a:t> 25 Hz, 40 </a:t>
              </a:r>
              <a:r>
                <a:rPr lang="en-US" altLang="en-US" sz="1200" dirty="0" err="1" smtClean="0">
                  <a:solidFill>
                    <a:srgbClr val="000000"/>
                  </a:solidFill>
                  <a:latin typeface="+mn-lt"/>
                </a:rPr>
                <a:t>ms</a:t>
              </a:r>
              <a:r>
                <a:rPr lang="en-US" altLang="en-US" sz="1200" dirty="0" smtClean="0">
                  <a:solidFill>
                    <a:srgbClr val="000000"/>
                  </a:solidFill>
                  <a:latin typeface="+mn-lt"/>
                </a:rPr>
                <a:t>, </a:t>
              </a:r>
              <a:r>
                <a:rPr lang="en-US" altLang="en-US" sz="1200" dirty="0" err="1" smtClean="0">
                  <a:solidFill>
                    <a:srgbClr val="000000"/>
                  </a:solidFill>
                  <a:latin typeface="+mn-lt"/>
                </a:rPr>
                <a:t>I</a:t>
              </a:r>
              <a:r>
                <a:rPr lang="en-US" altLang="en-US" sz="1200" baseline="-25000" dirty="0" err="1" smtClean="0">
                  <a:solidFill>
                    <a:srgbClr val="000000"/>
                  </a:solidFill>
                  <a:latin typeface="+mn-lt"/>
                </a:rPr>
                <a:t>ave</a:t>
              </a:r>
              <a:r>
                <a:rPr lang="en-US" altLang="en-US" sz="1200" dirty="0" smtClean="0">
                  <a:solidFill>
                    <a:srgbClr val="000000"/>
                  </a:solidFill>
                  <a:latin typeface="+mn-lt"/>
                </a:rPr>
                <a:t>=8.1 </a:t>
              </a:r>
              <a:r>
                <a:rPr lang="en-US" altLang="en-US" sz="1200" dirty="0" err="1" smtClean="0">
                  <a:solidFill>
                    <a:srgbClr val="000000"/>
                  </a:solidFill>
                  <a:latin typeface="+mn-lt"/>
                </a:rPr>
                <a:t>nA</a:t>
              </a:r>
              <a:endParaRPr lang="en-US" altLang="en-US" sz="1200" dirty="0" smtClean="0">
                <a:solidFill>
                  <a:srgbClr val="000000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38312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84997" y="0"/>
            <a:ext cx="3689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Case Estimates Using Bremsstrahlung</a:t>
            </a:r>
            <a:endParaRPr lang="en-US" u="sng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760722"/>
              </p:ext>
            </p:extLst>
          </p:nvPr>
        </p:nvGraphicFramePr>
        <p:xfrm>
          <a:off x="942720" y="2100819"/>
          <a:ext cx="7814778" cy="4525960"/>
        </p:xfrm>
        <a:graphic>
          <a:graphicData uri="http://schemas.openxmlformats.org/drawingml/2006/table">
            <a:tbl>
              <a:tblPr/>
              <a:tblGrid>
                <a:gridCol w="1214095"/>
                <a:gridCol w="1014307"/>
                <a:gridCol w="1014307"/>
                <a:gridCol w="1014307"/>
                <a:gridCol w="1060412"/>
                <a:gridCol w="499470"/>
                <a:gridCol w="499470"/>
                <a:gridCol w="499470"/>
                <a:gridCol w="499470"/>
                <a:gridCol w="499470"/>
              </a:tblGrid>
              <a:tr h="21515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Parameter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Unit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Dumas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Golge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Mazouz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15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Electron Energy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MeV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8.000000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123.000000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11000.000000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15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Target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74.000000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74.000000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74.000000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15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Thickness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mm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1.000000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1.000000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5.000000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15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dP/P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10.000000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2.000000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1.000000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Symbol"/>
                        </a:rPr>
                        <a:t>Dq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deg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10.000000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10.000000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1.000000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156">
                <a:tc>
                  <a:txBody>
                    <a:bodyPr/>
                    <a:lstStyle/>
                    <a:p>
                      <a:pPr algn="l" fontAlgn="b"/>
                      <a:r>
                        <a:rPr lang="is-I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N(e+)/N(e-)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0.000003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0.000300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0.001000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156">
                <a:tc>
                  <a:txBody>
                    <a:bodyPr/>
                    <a:lstStyle/>
                    <a:p>
                      <a:pPr algn="l" fontAlgn="b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&lt;E&gt;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MeV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4.000000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15.000000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6000.000000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156">
                <a:tc>
                  <a:txBody>
                    <a:bodyPr/>
                    <a:lstStyle/>
                    <a:p>
                      <a:pPr algn="l" fontAlgn="b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&lt;P&gt;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65.000000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0.000000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65.000000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156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15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e+ bunch charge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pC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2.200000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2.200000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2.200000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JLEIC</a:t>
                      </a: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515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e+ rep rate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MHz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22.700000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22.700000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22.700000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15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e- rep rate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MHz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22.700000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22.700000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22.700000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15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e- bunch charge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nC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733.333333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7.333333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2.200000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15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e- current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Amp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16.646667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0.166467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0.049940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156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15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e+ bunch charge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pC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0.000100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0.000100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0.000100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CEBAF</a:t>
                      </a: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515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e+ rep rate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MHz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499.000000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499.000000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499.000000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15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e- rep rate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MHz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499.000000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499.000000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499.000000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15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e- bunch charge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nC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0.033333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0.000333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0.000100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15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e- current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Amp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0.016633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0.000166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0.000050</a:t>
                      </a: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4" marR="7684" marT="768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5486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6-03-21 at 12.33.4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296" y="431082"/>
            <a:ext cx="6615143" cy="26136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74078" y="431082"/>
            <a:ext cx="2738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PEPPo</a:t>
            </a:r>
            <a:r>
              <a:rPr lang="en-US" dirty="0" smtClean="0">
                <a:solidFill>
                  <a:srgbClr val="FF0000"/>
                </a:solidFill>
              </a:rPr>
              <a:t> : demonstrated polarization transfer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(submitted PRL 3/2016)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9738" y="3146677"/>
            <a:ext cx="8923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00FF"/>
                </a:solidFill>
              </a:rPr>
              <a:t>PEPPo</a:t>
            </a:r>
            <a:r>
              <a:rPr lang="en-US" dirty="0">
                <a:solidFill>
                  <a:srgbClr val="0000FF"/>
                </a:solidFill>
              </a:rPr>
              <a:t>-</a:t>
            </a:r>
            <a:r>
              <a:rPr lang="en-US" dirty="0" smtClean="0">
                <a:solidFill>
                  <a:srgbClr val="0000FF"/>
                </a:solidFill>
              </a:rPr>
              <a:t>II : demonstrate </a:t>
            </a:r>
            <a:r>
              <a:rPr lang="en-US" dirty="0" err="1" smtClean="0">
                <a:solidFill>
                  <a:srgbClr val="0000FF"/>
                </a:solidFill>
              </a:rPr>
              <a:t>cw</a:t>
            </a:r>
            <a:r>
              <a:rPr lang="en-US" dirty="0" smtClean="0">
                <a:solidFill>
                  <a:srgbClr val="0000FF"/>
                </a:solidFill>
              </a:rPr>
              <a:t> e+ beam and characterize (</a:t>
            </a:r>
            <a:r>
              <a:rPr lang="en-US" dirty="0" smtClean="0">
                <a:solidFill>
                  <a:srgbClr val="0000FF"/>
                </a:solidFill>
                <a:latin typeface="Symbol" charset="2"/>
                <a:cs typeface="Symbol" charset="2"/>
              </a:rPr>
              <a:t>e</a:t>
            </a:r>
            <a:r>
              <a:rPr lang="en-US" dirty="0" smtClean="0">
                <a:solidFill>
                  <a:srgbClr val="0000FF"/>
                </a:solidFill>
              </a:rPr>
              <a:t>, </a:t>
            </a:r>
            <a:r>
              <a:rPr lang="en-US" dirty="0" err="1" smtClean="0">
                <a:solidFill>
                  <a:srgbClr val="0000FF"/>
                </a:solidFill>
                <a:latin typeface="Symbol" charset="2"/>
                <a:cs typeface="Symbol" charset="2"/>
              </a:rPr>
              <a:t>d</a:t>
            </a:r>
            <a:r>
              <a:rPr lang="en-US" dirty="0" err="1" smtClean="0">
                <a:solidFill>
                  <a:srgbClr val="0000FF"/>
                </a:solidFill>
              </a:rPr>
              <a:t>p</a:t>
            </a:r>
            <a:r>
              <a:rPr lang="en-US" dirty="0" smtClean="0">
                <a:solidFill>
                  <a:srgbClr val="0000FF"/>
                </a:solidFill>
              </a:rPr>
              <a:t>/p, p, </a:t>
            </a:r>
            <a:r>
              <a:rPr lang="en-US" dirty="0" err="1" smtClean="0">
                <a:solidFill>
                  <a:srgbClr val="0000FF"/>
                </a:solidFill>
                <a:latin typeface="Symbol" charset="2"/>
                <a:cs typeface="Symbol" charset="2"/>
              </a:rPr>
              <a:t>d</a:t>
            </a:r>
            <a:r>
              <a:rPr lang="en-US" dirty="0" err="1" smtClean="0">
                <a:solidFill>
                  <a:srgbClr val="0000FF"/>
                </a:solidFill>
              </a:rPr>
              <a:t>t</a:t>
            </a:r>
            <a:r>
              <a:rPr lang="en-US" dirty="0" smtClean="0">
                <a:solidFill>
                  <a:srgbClr val="0000FF"/>
                </a:solidFill>
              </a:rPr>
              <a:t>/t, Y, P) for RF acceleration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4869" y="4718605"/>
            <a:ext cx="1747818" cy="10835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#1 UITF:</a:t>
            </a:r>
          </a:p>
          <a:p>
            <a:pPr algn="ctr"/>
            <a:r>
              <a:rPr lang="en-US" sz="1600" dirty="0" smtClean="0"/>
              <a:t>10 MeV, 1-100 </a:t>
            </a:r>
            <a:r>
              <a:rPr lang="en-US" sz="1600" dirty="0" err="1" smtClean="0"/>
              <a:t>uA</a:t>
            </a:r>
            <a:endParaRPr lang="en-US" sz="1600" dirty="0" smtClean="0"/>
          </a:p>
          <a:p>
            <a:pPr algn="ctr"/>
            <a:r>
              <a:rPr lang="en-US" sz="1600" dirty="0" smtClean="0"/>
              <a:t>Polarized</a:t>
            </a:r>
            <a:endParaRPr lang="en-US" sz="1600" dirty="0"/>
          </a:p>
        </p:txBody>
      </p:sp>
      <p:grpSp>
        <p:nvGrpSpPr>
          <p:cNvPr id="6" name="Group 5"/>
          <p:cNvGrpSpPr/>
          <p:nvPr/>
        </p:nvGrpSpPr>
        <p:grpSpPr>
          <a:xfrm>
            <a:off x="1969208" y="4077809"/>
            <a:ext cx="3530598" cy="2376779"/>
            <a:chOff x="2237204" y="4077809"/>
            <a:chExt cx="3530598" cy="2376779"/>
          </a:xfrm>
        </p:grpSpPr>
        <p:sp>
          <p:nvSpPr>
            <p:cNvPr id="7" name="Rectangle 6"/>
            <p:cNvSpPr/>
            <p:nvPr/>
          </p:nvSpPr>
          <p:spPr>
            <a:xfrm>
              <a:off x="2680913" y="4077809"/>
              <a:ext cx="3086889" cy="2376779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#2 : Beam Power Converter</a:t>
              </a:r>
            </a:p>
            <a:p>
              <a:pPr algn="ctr"/>
              <a:endParaRPr lang="en-US" sz="1600" dirty="0"/>
            </a:p>
            <a:p>
              <a:pPr algn="ctr"/>
              <a:r>
                <a:rPr lang="en-US" sz="1600" dirty="0" smtClean="0"/>
                <a:t> </a:t>
              </a:r>
            </a:p>
            <a:p>
              <a:pPr algn="ctr"/>
              <a:endParaRPr lang="en-US" sz="1600" dirty="0"/>
            </a:p>
            <a:p>
              <a:pPr algn="ctr"/>
              <a:endParaRPr lang="en-US" sz="1600" dirty="0" smtClean="0"/>
            </a:p>
            <a:p>
              <a:pPr algn="ctr"/>
              <a:endParaRPr lang="en-US" sz="1600" dirty="0"/>
            </a:p>
            <a:p>
              <a:pPr algn="ctr"/>
              <a:endParaRPr lang="en-US" sz="1600" dirty="0" smtClean="0"/>
            </a:p>
            <a:p>
              <a:pPr algn="ctr"/>
              <a:endParaRPr lang="en-US" sz="1600" dirty="0"/>
            </a:p>
            <a:p>
              <a:pPr algn="ctr"/>
              <a:endParaRPr lang="en-US" sz="1600" dirty="0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2237204" y="5312799"/>
              <a:ext cx="337911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Rectangle 8"/>
          <p:cNvSpPr/>
          <p:nvPr/>
        </p:nvSpPr>
        <p:spPr>
          <a:xfrm>
            <a:off x="2493559" y="4788510"/>
            <a:ext cx="1386601" cy="10835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#3 Radiator:</a:t>
            </a:r>
            <a:endParaRPr lang="en-US" sz="1600" dirty="0">
              <a:solidFill>
                <a:schemeClr val="tx1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W foils</a:t>
            </a:r>
          </a:p>
          <a:p>
            <a:pPr marL="342900" indent="-342900">
              <a:buFont typeface="Arial"/>
              <a:buChar char="•"/>
            </a:pPr>
            <a:r>
              <a:rPr lang="en-US" sz="1200" dirty="0" err="1" smtClean="0">
                <a:solidFill>
                  <a:schemeClr val="tx1"/>
                </a:solidFill>
              </a:rPr>
              <a:t>Niowave</a:t>
            </a:r>
            <a:r>
              <a:rPr lang="en-US" sz="1200" dirty="0" smtClean="0">
                <a:solidFill>
                  <a:schemeClr val="tx1"/>
                </a:solidFill>
              </a:rPr>
              <a:t> LBE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35370" y="4788510"/>
            <a:ext cx="1386601" cy="10835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#4 Collector:</a:t>
            </a:r>
            <a:endParaRPr lang="en-US" sz="1600" dirty="0">
              <a:solidFill>
                <a:schemeClr val="tx1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PT Solenoid</a:t>
            </a:r>
          </a:p>
          <a:p>
            <a:pPr marL="342900" indent="-342900">
              <a:buFont typeface="Arial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AMD</a:t>
            </a:r>
            <a:endParaRPr lang="en-US" sz="1200" dirty="0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5861016" y="5061659"/>
            <a:ext cx="1736165" cy="1697796"/>
            <a:chOff x="5861016" y="5061659"/>
            <a:chExt cx="1736165" cy="1697796"/>
          </a:xfrm>
        </p:grpSpPr>
        <p:sp>
          <p:nvSpPr>
            <p:cNvPr id="12" name="Isosceles Triangle 11"/>
            <p:cNvSpPr/>
            <p:nvPr/>
          </p:nvSpPr>
          <p:spPr>
            <a:xfrm>
              <a:off x="5861016" y="5061659"/>
              <a:ext cx="167685" cy="402892"/>
            </a:xfrm>
            <a:prstGeom prst="triangl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6121990" y="5325386"/>
              <a:ext cx="473109" cy="54665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Cloud 13"/>
            <p:cNvSpPr/>
            <p:nvPr/>
          </p:nvSpPr>
          <p:spPr>
            <a:xfrm>
              <a:off x="6213821" y="5978846"/>
              <a:ext cx="1383360" cy="780609"/>
            </a:xfrm>
            <a:prstGeom prst="cloud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rgbClr val="0000FF"/>
                  </a:solidFill>
                  <a:latin typeface="Symbol" charset="2"/>
                  <a:cs typeface="Symbol" charset="2"/>
                </a:rPr>
                <a:t>d</a:t>
              </a:r>
              <a:r>
                <a:rPr lang="en-US" dirty="0" err="1" smtClean="0">
                  <a:solidFill>
                    <a:srgbClr val="0000FF"/>
                  </a:solidFill>
                </a:rPr>
                <a:t>p</a:t>
              </a:r>
              <a:r>
                <a:rPr lang="en-US" dirty="0" smtClean="0">
                  <a:solidFill>
                    <a:srgbClr val="0000FF"/>
                  </a:solidFill>
                </a:rPr>
                <a:t>/p, p</a:t>
              </a:r>
              <a:endParaRPr lang="en-US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213821" y="4987950"/>
            <a:ext cx="1383360" cy="640799"/>
            <a:chOff x="6213821" y="4987950"/>
            <a:chExt cx="1383360" cy="640799"/>
          </a:xfrm>
        </p:grpSpPr>
        <p:cxnSp>
          <p:nvCxnSpPr>
            <p:cNvPr id="16" name="Straight Arrow Connector 15"/>
            <p:cNvCxnSpPr/>
            <p:nvPr/>
          </p:nvCxnSpPr>
          <p:spPr>
            <a:xfrm>
              <a:off x="6213821" y="5312799"/>
              <a:ext cx="1383360" cy="1258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Cloud 16"/>
            <p:cNvSpPr/>
            <p:nvPr/>
          </p:nvSpPr>
          <p:spPr>
            <a:xfrm>
              <a:off x="6750155" y="4987950"/>
              <a:ext cx="536858" cy="640799"/>
            </a:xfrm>
            <a:prstGeom prst="cloud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FF"/>
                  </a:solidFill>
                  <a:latin typeface="Symbol" charset="2"/>
                  <a:cs typeface="Symbol" charset="2"/>
                </a:rPr>
                <a:t>e</a:t>
              </a:r>
              <a:endParaRPr lang="en-US" dirty="0"/>
            </a:p>
          </p:txBody>
        </p:sp>
        <p:sp>
          <p:nvSpPr>
            <p:cNvPr id="18" name="Diamond 17"/>
            <p:cNvSpPr/>
            <p:nvPr/>
          </p:nvSpPr>
          <p:spPr>
            <a:xfrm>
              <a:off x="6243691" y="5082528"/>
              <a:ext cx="406684" cy="453566"/>
            </a:xfrm>
            <a:prstGeom prst="diamond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 smtClean="0">
                  <a:solidFill>
                    <a:srgbClr val="0000FF"/>
                  </a:solidFill>
                </a:rPr>
                <a:t>Q</a:t>
              </a:r>
              <a:endParaRPr lang="en-US" sz="1400" dirty="0">
                <a:solidFill>
                  <a:srgbClr val="0000FF"/>
                </a:solidFill>
              </a:endParaRPr>
            </a:p>
          </p:txBody>
        </p:sp>
      </p:grpSp>
      <p:sp>
        <p:nvSpPr>
          <p:cNvPr id="19" name="Cloud 18"/>
          <p:cNvSpPr/>
          <p:nvPr/>
        </p:nvSpPr>
        <p:spPr>
          <a:xfrm>
            <a:off x="8330538" y="4987974"/>
            <a:ext cx="812853" cy="640799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FF"/>
                </a:solidFill>
                <a:cs typeface="Symbol" charset="2"/>
              </a:rPr>
              <a:t>Y, P</a:t>
            </a:r>
            <a:endParaRPr lang="en-US" sz="1600" dirty="0"/>
          </a:p>
        </p:txBody>
      </p:sp>
      <p:grpSp>
        <p:nvGrpSpPr>
          <p:cNvPr id="20" name="Group 19"/>
          <p:cNvGrpSpPr/>
          <p:nvPr/>
        </p:nvGrpSpPr>
        <p:grpSpPr>
          <a:xfrm>
            <a:off x="7633121" y="5004451"/>
            <a:ext cx="606303" cy="689848"/>
            <a:chOff x="7690397" y="5112289"/>
            <a:chExt cx="513087" cy="402892"/>
          </a:xfrm>
        </p:grpSpPr>
        <p:sp>
          <p:nvSpPr>
            <p:cNvPr id="21" name="Frame 20"/>
            <p:cNvSpPr/>
            <p:nvPr/>
          </p:nvSpPr>
          <p:spPr>
            <a:xfrm flipH="1">
              <a:off x="8061424" y="5126364"/>
              <a:ext cx="142060" cy="372869"/>
            </a:xfrm>
            <a:prstGeom prst="fram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2" name="Bevel 21"/>
            <p:cNvSpPr/>
            <p:nvPr/>
          </p:nvSpPr>
          <p:spPr>
            <a:xfrm>
              <a:off x="7690397" y="5112289"/>
              <a:ext cx="279651" cy="402892"/>
            </a:xfrm>
            <a:prstGeom prst="beve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FF"/>
                  </a:solidFill>
                </a:rPr>
                <a:t>RF</a:t>
              </a:r>
              <a:endParaRPr lang="en-US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577181" y="4718605"/>
            <a:ext cx="283835" cy="1260241"/>
            <a:chOff x="5577181" y="4718605"/>
            <a:chExt cx="283835" cy="1260241"/>
          </a:xfrm>
        </p:grpSpPr>
        <p:cxnSp>
          <p:nvCxnSpPr>
            <p:cNvPr id="24" name="Straight Arrow Connector 23"/>
            <p:cNvCxnSpPr/>
            <p:nvPr/>
          </p:nvCxnSpPr>
          <p:spPr>
            <a:xfrm>
              <a:off x="5577181" y="5325386"/>
              <a:ext cx="283835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Can 24"/>
            <p:cNvSpPr/>
            <p:nvPr/>
          </p:nvSpPr>
          <p:spPr>
            <a:xfrm>
              <a:off x="5577181" y="4718605"/>
              <a:ext cx="283835" cy="456578"/>
            </a:xfrm>
            <a:prstGeom prst="ca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FF"/>
                  </a:solidFill>
                </a:rPr>
                <a:t>A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26" name="Can 25"/>
            <p:cNvSpPr/>
            <p:nvPr/>
          </p:nvSpPr>
          <p:spPr>
            <a:xfrm>
              <a:off x="5577181" y="5465924"/>
              <a:ext cx="283835" cy="512922"/>
            </a:xfrm>
            <a:prstGeom prst="ca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FF"/>
                  </a:solidFill>
                </a:rPr>
                <a:t>A</a:t>
              </a:r>
              <a:endParaRPr lang="en-US" dirty="0">
                <a:solidFill>
                  <a:srgbClr val="0000FF"/>
                </a:solidFill>
              </a:endParaRPr>
            </a:p>
          </p:txBody>
        </p:sp>
      </p:grpSp>
      <p:sp>
        <p:nvSpPr>
          <p:cNvPr id="27" name="Cloud 26"/>
          <p:cNvSpPr/>
          <p:nvPr/>
        </p:nvSpPr>
        <p:spPr>
          <a:xfrm>
            <a:off x="8330538" y="4987950"/>
            <a:ext cx="812853" cy="640799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FF"/>
                </a:solidFill>
                <a:cs typeface="Symbol" charset="2"/>
              </a:rPr>
              <a:t>Y, P,</a:t>
            </a:r>
            <a:r>
              <a:rPr lang="en-US" sz="1600" dirty="0" smtClean="0">
                <a:solidFill>
                  <a:srgbClr val="0000FF"/>
                </a:solidFill>
              </a:rPr>
              <a:t> </a:t>
            </a:r>
            <a:r>
              <a:rPr lang="en-US" sz="1600" dirty="0" err="1" smtClean="0">
                <a:solidFill>
                  <a:srgbClr val="0000FF"/>
                </a:solidFill>
                <a:latin typeface="Symbol" charset="2"/>
                <a:cs typeface="Symbol" charset="2"/>
              </a:rPr>
              <a:t>d</a:t>
            </a:r>
            <a:r>
              <a:rPr lang="en-US" sz="1600" dirty="0" err="1" smtClean="0">
                <a:solidFill>
                  <a:srgbClr val="0000FF"/>
                </a:solidFill>
              </a:rPr>
              <a:t>t</a:t>
            </a:r>
            <a:r>
              <a:rPr lang="en-US" sz="1600" dirty="0" smtClean="0">
                <a:solidFill>
                  <a:srgbClr val="0000FF"/>
                </a:solidFill>
              </a:rPr>
              <a:t>/t</a:t>
            </a:r>
            <a:endParaRPr lang="en-US" sz="1600" dirty="0"/>
          </a:p>
        </p:txBody>
      </p:sp>
      <p:grpSp>
        <p:nvGrpSpPr>
          <p:cNvPr id="28" name="Group 27"/>
          <p:cNvGrpSpPr/>
          <p:nvPr/>
        </p:nvGrpSpPr>
        <p:grpSpPr>
          <a:xfrm>
            <a:off x="5553877" y="3704980"/>
            <a:ext cx="3566210" cy="3118067"/>
            <a:chOff x="5553877" y="3704980"/>
            <a:chExt cx="3566210" cy="3118067"/>
          </a:xfrm>
        </p:grpSpPr>
        <p:sp>
          <p:nvSpPr>
            <p:cNvPr id="29" name="Rectangle 28"/>
            <p:cNvSpPr/>
            <p:nvPr/>
          </p:nvSpPr>
          <p:spPr>
            <a:xfrm>
              <a:off x="5553877" y="3704980"/>
              <a:ext cx="3566210" cy="3118067"/>
            </a:xfrm>
            <a:prstGeom prst="rect">
              <a:avLst/>
            </a:prstGeom>
            <a:solidFill>
              <a:schemeClr val="accent5">
                <a:lumMod val="40000"/>
                <a:lumOff val="60000"/>
                <a:alpha val="18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638701" y="3755081"/>
              <a:ext cx="2471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#5: </a:t>
              </a:r>
              <a:r>
                <a:rPr lang="en-US" dirty="0" err="1" smtClean="0"/>
                <a:t>cw</a:t>
              </a:r>
              <a:r>
                <a:rPr lang="en-US" dirty="0" smtClean="0"/>
                <a:t> beam diagnostics</a:t>
              </a:r>
              <a:endParaRPr lang="en-US" dirty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2597617" y="9270"/>
            <a:ext cx="4429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 MeV Test @ UITF (100uA) or LERF (1mA)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383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9" grpId="0" animBg="1"/>
      <p:bldP spid="10" grpId="0" animBg="1"/>
      <p:bldP spid="19" grpId="0" animBg="1"/>
      <p:bldP spid="2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484</Words>
  <Application>Microsoft Macintosh PowerPoint</Application>
  <PresentationFormat>On-screen Show (4:3)</PresentationFormat>
  <Paragraphs>192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Grames</dc:creator>
  <cp:lastModifiedBy>Joe Grames</cp:lastModifiedBy>
  <cp:revision>10</cp:revision>
  <dcterms:created xsi:type="dcterms:W3CDTF">2016-04-01T15:41:44Z</dcterms:created>
  <dcterms:modified xsi:type="dcterms:W3CDTF">2016-04-01T17:36:57Z</dcterms:modified>
</cp:coreProperties>
</file>