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9"/>
  </p:notesMasterIdLst>
  <p:sldIdLst>
    <p:sldId id="256" r:id="rId5"/>
    <p:sldId id="287" r:id="rId6"/>
    <p:sldId id="258" r:id="rId7"/>
    <p:sldId id="257" r:id="rId8"/>
    <p:sldId id="259" r:id="rId9"/>
    <p:sldId id="288" r:id="rId10"/>
    <p:sldId id="262" r:id="rId11"/>
    <p:sldId id="260" r:id="rId12"/>
    <p:sldId id="261" r:id="rId13"/>
    <p:sldId id="263" r:id="rId14"/>
    <p:sldId id="264" r:id="rId15"/>
    <p:sldId id="289" r:id="rId16"/>
    <p:sldId id="291" r:id="rId17"/>
    <p:sldId id="293" r:id="rId18"/>
    <p:sldId id="294" r:id="rId19"/>
    <p:sldId id="265" r:id="rId20"/>
    <p:sldId id="268" r:id="rId21"/>
    <p:sldId id="270" r:id="rId22"/>
    <p:sldId id="271" r:id="rId23"/>
    <p:sldId id="272" r:id="rId24"/>
    <p:sldId id="269" r:id="rId25"/>
    <p:sldId id="275" r:id="rId26"/>
    <p:sldId id="274" r:id="rId27"/>
    <p:sldId id="277" r:id="rId28"/>
    <p:sldId id="278" r:id="rId29"/>
    <p:sldId id="280" r:id="rId30"/>
    <p:sldId id="281" r:id="rId31"/>
    <p:sldId id="282" r:id="rId32"/>
    <p:sldId id="283" r:id="rId33"/>
    <p:sldId id="284" r:id="rId34"/>
    <p:sldId id="285" r:id="rId35"/>
    <p:sldId id="292" r:id="rId36"/>
    <p:sldId id="295" r:id="rId37"/>
    <p:sldId id="286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97" autoAdjust="0"/>
    <p:restoredTop sz="96408" autoAdjust="0"/>
  </p:normalViewPr>
  <p:slideViewPr>
    <p:cSldViewPr snapToGrid="0" snapToObjects="1">
      <p:cViewPr varScale="1">
        <p:scale>
          <a:sx n="109" d="100"/>
          <a:sy n="109" d="100"/>
        </p:scale>
        <p:origin x="192" y="184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68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2B379EE-C4C6-4DEB-BC6E-AA70418963DE}">
      <dgm:prSet phldrT="[Text]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bg1"/>
          </a:solidFill>
        </a:ln>
        <a:effectLst/>
      </dgm:spPr>
      <dgm:t>
        <a:bodyPr/>
        <a:lstStyle/>
        <a:p>
          <a:r>
            <a:rPr lang="en-US" dirty="0">
              <a:solidFill>
                <a:srgbClr val="FF0000"/>
              </a:solidFill>
            </a:rPr>
            <a:t>3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 custLinFactNeighborX="-20324" custLinFactNeighborY="14162"/>
      <dgm:spPr/>
    </dgm:pt>
  </dgm:ptLst>
  <dgm:cxnLst>
    <dgm:cxn modelId="{370B7420-8047-4E77-AF4F-935D620EB38A}" type="presOf" srcId="{E7DB4790-66F9-4FAE-B3A6-F5A89784EF34}" destId="{6E8ADBFD-1840-4149-A28A-32A73D667819}" srcOrd="0" destOrd="0" presId="urn:microsoft.com/office/officeart/2005/8/layout/radial3"/>
    <dgm:cxn modelId="{EA4C8D5D-07F0-4C56-8508-79B5BE351196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ED4C904A-28DE-4E28-A56D-D2F603B8D52B}" type="presParOf" srcId="{6E8ADBFD-1840-4149-A28A-32A73D667819}" destId="{BB00C0C8-536A-4B6F-941A-A000C4AEFC52}" srcOrd="0" destOrd="0" presId="urn:microsoft.com/office/officeart/2005/8/layout/radial3"/>
    <dgm:cxn modelId="{C4A60BF9-E8E8-49F5-B187-6D91300AFB6F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2B379EE-C4C6-4DEB-BC6E-AA70418963DE}">
      <dgm:prSet phldrT="[Text]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bg1"/>
          </a:solidFill>
        </a:ln>
        <a:effectLst/>
      </dgm:spPr>
      <dgm:t>
        <a:bodyPr/>
        <a:lstStyle/>
        <a:p>
          <a:r>
            <a:rPr lang="en-US" dirty="0">
              <a:solidFill>
                <a:srgbClr val="FF0000"/>
              </a:solidFill>
            </a:rPr>
            <a:t>1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 custLinFactNeighborY="1495"/>
      <dgm:spPr/>
    </dgm:pt>
  </dgm:ptLst>
  <dgm:cxnLst>
    <dgm:cxn modelId="{821EB411-4AC3-43AD-B297-66A14596AA5F}" type="presOf" srcId="{E7DB4790-66F9-4FAE-B3A6-F5A89784EF34}" destId="{6E8ADBFD-1840-4149-A28A-32A73D667819}" srcOrd="0" destOrd="0" presId="urn:microsoft.com/office/officeart/2005/8/layout/radial3"/>
    <dgm:cxn modelId="{477DEC57-A4BA-499D-BCFE-7E51FA15C4E4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6659E769-B324-4389-8A2B-E0093A755F13}" type="presParOf" srcId="{6E8ADBFD-1840-4149-A28A-32A73D667819}" destId="{BB00C0C8-536A-4B6F-941A-A000C4AEFC52}" srcOrd="0" destOrd="0" presId="urn:microsoft.com/office/officeart/2005/8/layout/radial3"/>
    <dgm:cxn modelId="{C4D5C8A3-BDF6-4865-91DA-83875494F0BD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2B379EE-C4C6-4DEB-BC6E-AA70418963DE}">
      <dgm:prSet phldrT="[Text]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bg1"/>
          </a:solidFill>
        </a:ln>
        <a:effectLst/>
      </dgm:spPr>
      <dgm:t>
        <a:bodyPr/>
        <a:lstStyle/>
        <a:p>
          <a:r>
            <a:rPr lang="en-US" dirty="0">
              <a:solidFill>
                <a:srgbClr val="FFC000"/>
              </a:solidFill>
            </a:rPr>
            <a:t>3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 custLinFactNeighborX="3117" custLinFactNeighborY="-2284"/>
      <dgm:spPr/>
    </dgm:pt>
  </dgm:ptLst>
  <dgm:cxnLst>
    <dgm:cxn modelId="{8B682538-8498-E94C-A046-77BA33FC1AD9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AE5551DA-F5D0-9448-B93C-7E249AAC2A05}" type="presOf" srcId="{E7DB4790-66F9-4FAE-B3A6-F5A89784EF34}" destId="{6E8ADBFD-1840-4149-A28A-32A73D667819}" srcOrd="0" destOrd="0" presId="urn:microsoft.com/office/officeart/2005/8/layout/radial3"/>
    <dgm:cxn modelId="{E2A08D52-6BEE-BC44-8E08-D318970EC6E4}" type="presParOf" srcId="{6E8ADBFD-1840-4149-A28A-32A73D667819}" destId="{BB00C0C8-536A-4B6F-941A-A000C4AEFC52}" srcOrd="0" destOrd="0" presId="urn:microsoft.com/office/officeart/2005/8/layout/radial3"/>
    <dgm:cxn modelId="{C328DB8A-05D3-D44F-A894-2E32281F13D6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2B379EE-C4C6-4DEB-BC6E-AA70418963DE}">
      <dgm:prSet phldrT="[Text]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bg1"/>
          </a:solidFill>
        </a:ln>
        <a:effectLst/>
      </dgm:spPr>
      <dgm:t>
        <a:bodyPr/>
        <a:lstStyle/>
        <a:p>
          <a:r>
            <a:rPr lang="en-US" dirty="0">
              <a:solidFill>
                <a:srgbClr val="FFC000"/>
              </a:solidFill>
            </a:rPr>
            <a:t>1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 custLinFactNeighborY="1495"/>
      <dgm:spPr/>
    </dgm:pt>
  </dgm:ptLst>
  <dgm:cxnLst>
    <dgm:cxn modelId="{61BF7077-A332-9A4D-98C9-F78C6384C92A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A35EFCE1-1B76-D64B-A937-8E90287C36E9}" type="presOf" srcId="{E7DB4790-66F9-4FAE-B3A6-F5A89784EF34}" destId="{6E8ADBFD-1840-4149-A28A-32A73D667819}" srcOrd="0" destOrd="0" presId="urn:microsoft.com/office/officeart/2005/8/layout/radial3"/>
    <dgm:cxn modelId="{3709D9FF-DDA2-2E47-91C1-E2A429C8BDFA}" type="presParOf" srcId="{6E8ADBFD-1840-4149-A28A-32A73D667819}" destId="{BB00C0C8-536A-4B6F-941A-A000C4AEFC52}" srcOrd="0" destOrd="0" presId="urn:microsoft.com/office/officeart/2005/8/layout/radial3"/>
    <dgm:cxn modelId="{36C870E2-C665-B047-AE46-AEE21048B5B8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FE8732A-F9F8-4520-BDE1-879FC66DD6CE}" type="doc">
      <dgm:prSet loTypeId="urn:microsoft.com/office/officeart/2005/8/layout/hProcess3" loCatId="process" qsTypeId="urn:microsoft.com/office/officeart/2005/8/quickstyle/3d2" qsCatId="3D" csTypeId="urn:microsoft.com/office/officeart/2005/8/colors/accent0_1" csCatId="mainScheme" phldr="1"/>
      <dgm:spPr/>
    </dgm:pt>
    <dgm:pt modelId="{6F93D793-8290-452B-BADC-04138B1233B7}">
      <dgm:prSet phldrT="[Text]" custT="1"/>
      <dgm:spPr>
        <a:xfrm>
          <a:off x="193936" y="391716"/>
          <a:ext cx="1969884" cy="7560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US" sz="20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"/>
              <a:ea typeface="+mn-ea"/>
              <a:cs typeface="+mn-cs"/>
            </a:rPr>
            <a:t>NEA Surface Activation</a:t>
          </a:r>
        </a:p>
      </dgm:t>
    </dgm:pt>
    <dgm:pt modelId="{635F0D7D-EFDD-42E7-8DFC-3A13BBD08338}" type="parTrans" cxnId="{B37D2BE8-F8EC-434F-9085-59D6B9A48F6C}">
      <dgm:prSet/>
      <dgm:spPr/>
      <dgm:t>
        <a:bodyPr/>
        <a:lstStyle/>
        <a:p>
          <a:endParaRPr lang="en-US"/>
        </a:p>
      </dgm:t>
    </dgm:pt>
    <dgm:pt modelId="{E70E79B2-31A2-4BED-8ABB-049C34094D57}" type="sibTrans" cxnId="{B37D2BE8-F8EC-434F-9085-59D6B9A48F6C}">
      <dgm:prSet/>
      <dgm:spPr/>
      <dgm:t>
        <a:bodyPr/>
        <a:lstStyle/>
        <a:p>
          <a:endParaRPr lang="en-US"/>
        </a:p>
      </dgm:t>
    </dgm:pt>
    <dgm:pt modelId="{6AA33476-1E25-49D6-8333-A4329E68A908}" type="pres">
      <dgm:prSet presAssocID="{2FE8732A-F9F8-4520-BDE1-879FC66DD6CE}" presName="Name0" presStyleCnt="0">
        <dgm:presLayoutVars>
          <dgm:dir/>
          <dgm:animLvl val="lvl"/>
          <dgm:resizeHandles val="exact"/>
        </dgm:presLayoutVars>
      </dgm:prSet>
      <dgm:spPr/>
    </dgm:pt>
    <dgm:pt modelId="{557B1103-050B-4035-9375-6474EEC0E124}" type="pres">
      <dgm:prSet presAssocID="{2FE8732A-F9F8-4520-BDE1-879FC66DD6CE}" presName="dummy" presStyleCnt="0"/>
      <dgm:spPr/>
    </dgm:pt>
    <dgm:pt modelId="{364EB4B5-0ADB-4220-9978-8CD5B053E6D9}" type="pres">
      <dgm:prSet presAssocID="{2FE8732A-F9F8-4520-BDE1-879FC66DD6CE}" presName="linH" presStyleCnt="0"/>
      <dgm:spPr/>
    </dgm:pt>
    <dgm:pt modelId="{0303F2A8-9E57-4D49-8D83-50E27A840C47}" type="pres">
      <dgm:prSet presAssocID="{2FE8732A-F9F8-4520-BDE1-879FC66DD6CE}" presName="padding1" presStyleCnt="0"/>
      <dgm:spPr/>
    </dgm:pt>
    <dgm:pt modelId="{F6A3549F-803A-4678-98E4-C47A95A75BAF}" type="pres">
      <dgm:prSet presAssocID="{6F93D793-8290-452B-BADC-04138B1233B7}" presName="linV" presStyleCnt="0"/>
      <dgm:spPr/>
    </dgm:pt>
    <dgm:pt modelId="{5076DCDF-352E-43B1-ABCC-C16810BC5018}" type="pres">
      <dgm:prSet presAssocID="{6F93D793-8290-452B-BADC-04138B1233B7}" presName="spVertical1" presStyleCnt="0"/>
      <dgm:spPr/>
    </dgm:pt>
    <dgm:pt modelId="{E8919A34-F569-456C-AC0E-A8B7D56B85ED}" type="pres">
      <dgm:prSet presAssocID="{6F93D793-8290-452B-BADC-04138B1233B7}" presName="parTx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6737E6F5-A6C1-4863-8C6E-4D96A4FB5B7C}" type="pres">
      <dgm:prSet presAssocID="{6F93D793-8290-452B-BADC-04138B1233B7}" presName="spVertical2" presStyleCnt="0"/>
      <dgm:spPr/>
    </dgm:pt>
    <dgm:pt modelId="{C904A36F-3F6A-4363-AA08-D57BE9AF4758}" type="pres">
      <dgm:prSet presAssocID="{6F93D793-8290-452B-BADC-04138B1233B7}" presName="spVertical3" presStyleCnt="0"/>
      <dgm:spPr/>
    </dgm:pt>
    <dgm:pt modelId="{A65CF6FF-A15D-4C76-9962-19D2C5E7E311}" type="pres">
      <dgm:prSet presAssocID="{2FE8732A-F9F8-4520-BDE1-879FC66DD6CE}" presName="padding2" presStyleCnt="0"/>
      <dgm:spPr/>
    </dgm:pt>
    <dgm:pt modelId="{0E3DF5A0-320B-4B40-9736-DB2B19FF054E}" type="pres">
      <dgm:prSet presAssocID="{2FE8732A-F9F8-4520-BDE1-879FC66DD6CE}" presName="negArrow" presStyleCnt="0"/>
      <dgm:spPr/>
    </dgm:pt>
    <dgm:pt modelId="{E548D243-FD8F-49D1-8B62-041CE16565FB}" type="pres">
      <dgm:prSet presAssocID="{2FE8732A-F9F8-4520-BDE1-879FC66DD6CE}" presName="backgroundArrow" presStyleLbl="node1" presStyleIdx="0" presStyleCnt="1" custLinFactNeighborX="3469" custLinFactNeighborY="-11478"/>
      <dgm:spPr>
        <a:xfrm>
          <a:off x="0" y="13716"/>
          <a:ext cx="2404245" cy="1512000"/>
        </a:xfrm>
        <a:prstGeom prst="rightArrow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FFFFFF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</dgm:pt>
  </dgm:ptLst>
  <dgm:cxnLst>
    <dgm:cxn modelId="{2CE6291A-B529-4A79-A994-2315912C473A}" type="presOf" srcId="{6F93D793-8290-452B-BADC-04138B1233B7}" destId="{E8919A34-F569-456C-AC0E-A8B7D56B85ED}" srcOrd="0" destOrd="0" presId="urn:microsoft.com/office/officeart/2005/8/layout/hProcess3"/>
    <dgm:cxn modelId="{F0DA49D6-CD8B-4DC3-8B21-2A9965A735B3}" type="presOf" srcId="{2FE8732A-F9F8-4520-BDE1-879FC66DD6CE}" destId="{6AA33476-1E25-49D6-8333-A4329E68A908}" srcOrd="0" destOrd="0" presId="urn:microsoft.com/office/officeart/2005/8/layout/hProcess3"/>
    <dgm:cxn modelId="{B37D2BE8-F8EC-434F-9085-59D6B9A48F6C}" srcId="{2FE8732A-F9F8-4520-BDE1-879FC66DD6CE}" destId="{6F93D793-8290-452B-BADC-04138B1233B7}" srcOrd="0" destOrd="0" parTransId="{635F0D7D-EFDD-42E7-8DFC-3A13BBD08338}" sibTransId="{E70E79B2-31A2-4BED-8ABB-049C34094D57}"/>
    <dgm:cxn modelId="{0B268091-E3E3-4272-AF08-249CB5EF4E06}" type="presParOf" srcId="{6AA33476-1E25-49D6-8333-A4329E68A908}" destId="{557B1103-050B-4035-9375-6474EEC0E124}" srcOrd="0" destOrd="0" presId="urn:microsoft.com/office/officeart/2005/8/layout/hProcess3"/>
    <dgm:cxn modelId="{90C39767-1DB4-4996-ACB4-B6F48424FF46}" type="presParOf" srcId="{6AA33476-1E25-49D6-8333-A4329E68A908}" destId="{364EB4B5-0ADB-4220-9978-8CD5B053E6D9}" srcOrd="1" destOrd="0" presId="urn:microsoft.com/office/officeart/2005/8/layout/hProcess3"/>
    <dgm:cxn modelId="{D8FA1640-93A2-41B2-B3B9-08390CD06979}" type="presParOf" srcId="{364EB4B5-0ADB-4220-9978-8CD5B053E6D9}" destId="{0303F2A8-9E57-4D49-8D83-50E27A840C47}" srcOrd="0" destOrd="0" presId="urn:microsoft.com/office/officeart/2005/8/layout/hProcess3"/>
    <dgm:cxn modelId="{FF9DB041-D60B-4B1D-B94A-3DCAA7067284}" type="presParOf" srcId="{364EB4B5-0ADB-4220-9978-8CD5B053E6D9}" destId="{F6A3549F-803A-4678-98E4-C47A95A75BAF}" srcOrd="1" destOrd="0" presId="urn:microsoft.com/office/officeart/2005/8/layout/hProcess3"/>
    <dgm:cxn modelId="{159F2F97-57E4-4036-8425-4D30BA1F36E6}" type="presParOf" srcId="{F6A3549F-803A-4678-98E4-C47A95A75BAF}" destId="{5076DCDF-352E-43B1-ABCC-C16810BC5018}" srcOrd="0" destOrd="0" presId="urn:microsoft.com/office/officeart/2005/8/layout/hProcess3"/>
    <dgm:cxn modelId="{D407CE2B-423F-4926-AD24-3E90A7CCDB8A}" type="presParOf" srcId="{F6A3549F-803A-4678-98E4-C47A95A75BAF}" destId="{E8919A34-F569-456C-AC0E-A8B7D56B85ED}" srcOrd="1" destOrd="0" presId="urn:microsoft.com/office/officeart/2005/8/layout/hProcess3"/>
    <dgm:cxn modelId="{915B8D63-0DF5-4D88-ABB5-8D9DEFF16325}" type="presParOf" srcId="{F6A3549F-803A-4678-98E4-C47A95A75BAF}" destId="{6737E6F5-A6C1-4863-8C6E-4D96A4FB5B7C}" srcOrd="2" destOrd="0" presId="urn:microsoft.com/office/officeart/2005/8/layout/hProcess3"/>
    <dgm:cxn modelId="{601B35E8-6F53-4DEB-A4F5-3A5D66A170CD}" type="presParOf" srcId="{F6A3549F-803A-4678-98E4-C47A95A75BAF}" destId="{C904A36F-3F6A-4363-AA08-D57BE9AF4758}" srcOrd="3" destOrd="0" presId="urn:microsoft.com/office/officeart/2005/8/layout/hProcess3"/>
    <dgm:cxn modelId="{A09222EB-5C6B-4FAC-A69F-FF23C7B67208}" type="presParOf" srcId="{364EB4B5-0ADB-4220-9978-8CD5B053E6D9}" destId="{A65CF6FF-A15D-4C76-9962-19D2C5E7E311}" srcOrd="2" destOrd="0" presId="urn:microsoft.com/office/officeart/2005/8/layout/hProcess3"/>
    <dgm:cxn modelId="{E3C9F3CF-C62A-4748-81AB-2CE7826FD3E5}" type="presParOf" srcId="{364EB4B5-0ADB-4220-9978-8CD5B053E6D9}" destId="{0E3DF5A0-320B-4B40-9736-DB2B19FF054E}" srcOrd="3" destOrd="0" presId="urn:microsoft.com/office/officeart/2005/8/layout/hProcess3"/>
    <dgm:cxn modelId="{6F5E4748-0BD7-4BC8-B3D1-1C54F1F05CC7}" type="presParOf" srcId="{364EB4B5-0ADB-4220-9978-8CD5B053E6D9}" destId="{E548D243-FD8F-49D1-8B62-041CE16565FB}" srcOrd="4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0"/>
          <a:ext cx="449162" cy="449162"/>
        </a:xfrm>
        <a:prstGeom prst="ellipse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FF0000"/>
              </a:solidFill>
            </a:rPr>
            <a:t>3</a:t>
          </a:r>
        </a:p>
      </dsp:txBody>
      <dsp:txXfrm>
        <a:off x="65778" y="65778"/>
        <a:ext cx="317606" cy="3176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4018" y="0"/>
          <a:ext cx="449162" cy="449162"/>
        </a:xfrm>
        <a:prstGeom prst="ellipse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FF0000"/>
              </a:solidFill>
            </a:rPr>
            <a:t>1</a:t>
          </a:r>
        </a:p>
      </dsp:txBody>
      <dsp:txXfrm>
        <a:off x="69796" y="65778"/>
        <a:ext cx="317606" cy="3176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8037" y="0"/>
          <a:ext cx="449162" cy="449162"/>
        </a:xfrm>
        <a:prstGeom prst="ellipse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FFC000"/>
              </a:solidFill>
            </a:rPr>
            <a:t>3</a:t>
          </a:r>
        </a:p>
      </dsp:txBody>
      <dsp:txXfrm>
        <a:off x="73815" y="65778"/>
        <a:ext cx="317606" cy="3176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4018" y="0"/>
          <a:ext cx="449162" cy="449162"/>
        </a:xfrm>
        <a:prstGeom prst="ellipse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FFC000"/>
              </a:solidFill>
            </a:rPr>
            <a:t>1</a:t>
          </a:r>
        </a:p>
      </dsp:txBody>
      <dsp:txXfrm>
        <a:off x="69796" y="65778"/>
        <a:ext cx="317606" cy="3176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48D243-FD8F-49D1-8B62-041CE16565FB}">
      <dsp:nvSpPr>
        <dsp:cNvPr id="0" name=""/>
        <dsp:cNvSpPr/>
      </dsp:nvSpPr>
      <dsp:spPr>
        <a:xfrm>
          <a:off x="0" y="0"/>
          <a:ext cx="2404245" cy="1512000"/>
        </a:xfrm>
        <a:prstGeom prst="rightArrow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FFFFFF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919A34-F569-456C-AC0E-A8B7D56B85ED}">
      <dsp:nvSpPr>
        <dsp:cNvPr id="0" name=""/>
        <dsp:cNvSpPr/>
      </dsp:nvSpPr>
      <dsp:spPr>
        <a:xfrm>
          <a:off x="193936" y="391716"/>
          <a:ext cx="1969884" cy="75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"/>
              <a:ea typeface="+mn-ea"/>
              <a:cs typeface="+mn-cs"/>
            </a:rPr>
            <a:t>NEA Surface Activation</a:t>
          </a:r>
        </a:p>
      </dsp:txBody>
      <dsp:txXfrm>
        <a:off x="193936" y="391716"/>
        <a:ext cx="1969884" cy="756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4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10/30/20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Friday, October 30, 2020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Friday, October 30, 2020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2020 Fall Meeting of APS DNP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Friday, October 30,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poelker@jlab.org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0.wmf"/><Relationship Id="rId3" Type="http://schemas.openxmlformats.org/officeDocument/2006/relationships/image" Target="../media/image51.png"/><Relationship Id="rId7" Type="http://schemas.openxmlformats.org/officeDocument/2006/relationships/image" Target="../media/image49.png"/><Relationship Id="rId12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57.png"/><Relationship Id="rId5" Type="http://schemas.openxmlformats.org/officeDocument/2006/relationships/image" Target="../media/image53.png"/><Relationship Id="rId10" Type="http://schemas.openxmlformats.org/officeDocument/2006/relationships/image" Target="../media/image56.png"/><Relationship Id="rId4" Type="http://schemas.openxmlformats.org/officeDocument/2006/relationships/image" Target="../media/image52.png"/><Relationship Id="rId9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5.jpeg"/><Relationship Id="rId5" Type="http://schemas.openxmlformats.org/officeDocument/2006/relationships/image" Target="../media/image73.emf"/><Relationship Id="rId4" Type="http://schemas.openxmlformats.org/officeDocument/2006/relationships/oleObject" Target="../embeddings/oleObject4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007.15081" TargetMode="External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18" Type="http://schemas.openxmlformats.org/officeDocument/2006/relationships/diagramColors" Target="../diagrams/colors3.xml"/><Relationship Id="rId3" Type="http://schemas.openxmlformats.org/officeDocument/2006/relationships/oleObject" Target="../embeddings/oleObject1.bin"/><Relationship Id="rId21" Type="http://schemas.openxmlformats.org/officeDocument/2006/relationships/diagramLayout" Target="../diagrams/layout4.xml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17" Type="http://schemas.openxmlformats.org/officeDocument/2006/relationships/diagramQuickStyle" Target="../diagrams/quickStyle3.xml"/><Relationship Id="rId2" Type="http://schemas.openxmlformats.org/officeDocument/2006/relationships/slideLayout" Target="../slideLayouts/slideLayout2.xml"/><Relationship Id="rId16" Type="http://schemas.openxmlformats.org/officeDocument/2006/relationships/diagramLayout" Target="../diagrams/layout3.xml"/><Relationship Id="rId20" Type="http://schemas.openxmlformats.org/officeDocument/2006/relationships/diagramData" Target="../diagrams/data4.xml"/><Relationship Id="rId1" Type="http://schemas.openxmlformats.org/officeDocument/2006/relationships/vmlDrawing" Target="../drawings/vmlDrawing1.v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24" Type="http://schemas.microsoft.com/office/2007/relationships/diagramDrawing" Target="../diagrams/drawing4.xml"/><Relationship Id="rId5" Type="http://schemas.openxmlformats.org/officeDocument/2006/relationships/diagramData" Target="../diagrams/data1.xml"/><Relationship Id="rId15" Type="http://schemas.openxmlformats.org/officeDocument/2006/relationships/diagramData" Target="../diagrams/data3.xml"/><Relationship Id="rId23" Type="http://schemas.openxmlformats.org/officeDocument/2006/relationships/diagramColors" Target="../diagrams/colors4.xml"/><Relationship Id="rId10" Type="http://schemas.openxmlformats.org/officeDocument/2006/relationships/diagramData" Target="../diagrams/data2.xml"/><Relationship Id="rId19" Type="http://schemas.microsoft.com/office/2007/relationships/diagramDrawing" Target="../diagrams/drawing3.xml"/><Relationship Id="rId4" Type="http://schemas.openxmlformats.org/officeDocument/2006/relationships/image" Target="../media/image17.wmf"/><Relationship Id="rId9" Type="http://schemas.microsoft.com/office/2007/relationships/diagramDrawing" Target="../diagrams/drawing1.xml"/><Relationship Id="rId14" Type="http://schemas.microsoft.com/office/2007/relationships/diagramDrawing" Target="../diagrams/drawing2.xml"/><Relationship Id="rId22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9.emf"/><Relationship Id="rId7" Type="http://schemas.openxmlformats.org/officeDocument/2006/relationships/diagramColors" Target="../diagrams/colors5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5E879-1CF4-334C-A7EA-62D9853B70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386" y="505595"/>
            <a:ext cx="8459922" cy="617838"/>
          </a:xfrm>
        </p:spPr>
        <p:txBody>
          <a:bodyPr/>
          <a:lstStyle/>
          <a:p>
            <a:r>
              <a:rPr lang="en-US" dirty="0"/>
              <a:t>Highly spin polarized electron and positron beams at a compact accelerator facility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453030-2C4C-F94C-98D7-D11B14E986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7499" y="1699427"/>
            <a:ext cx="5234553" cy="2582294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Overview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Big Science vs. Compact Facilities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Polarized electron beams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Jefferson Lab’s UITF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Polarized positron beams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9127AE-B900-9247-8527-E703E17483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Joe </a:t>
            </a:r>
            <a:r>
              <a:rPr lang="en-US" dirty="0" err="1"/>
              <a:t>Grames</a:t>
            </a:r>
            <a:r>
              <a:rPr lang="en-US" dirty="0"/>
              <a:t>, Jefferson Lab</a:t>
            </a:r>
          </a:p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F9C3B5E-AB2E-8F4C-90D4-74728A3EFDB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Friday, October 30, 2020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AC6AE8-575C-4348-97EE-0F21EF988054}"/>
              </a:ext>
            </a:extLst>
          </p:cNvPr>
          <p:cNvSpPr/>
          <p:nvPr/>
        </p:nvSpPr>
        <p:spPr>
          <a:xfrm>
            <a:off x="4581392" y="5320930"/>
            <a:ext cx="43735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This work was authored by Jefferson Science Associates 1498 under U.S. Department of Energy Contract No. DE-AC05- 1499 84ER40150.</a:t>
            </a:r>
          </a:p>
        </p:txBody>
      </p:sp>
    </p:spTree>
    <p:extLst>
      <p:ext uri="{BB962C8B-B14F-4D97-AF65-F5344CB8AC3E}">
        <p14:creationId xmlns:p14="http://schemas.microsoft.com/office/powerpoint/2010/main" val="666388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9123A-9D5F-5C4A-9A78-956DBA264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first polarized electron source based on GaAs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841780-4F0A-404D-BCE1-E91CC42E9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2020 Fall Meeting of APS DNP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F36F8B-3B9D-8B44-AD43-544AF8B11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860914-C8E8-1245-BA18-206A783714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897"/>
          <a:stretch/>
        </p:blipFill>
        <p:spPr>
          <a:xfrm>
            <a:off x="1261342" y="957359"/>
            <a:ext cx="6792768" cy="12955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00FBB55-9A52-7140-9510-2AD08F593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749" y="2482272"/>
            <a:ext cx="5181600" cy="3043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EEC942B-C228-7643-8A31-EF97E0976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655" y="2620818"/>
            <a:ext cx="3344632" cy="3502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0B651FC-EC68-FF44-A732-586F197AD004}"/>
              </a:ext>
            </a:extLst>
          </p:cNvPr>
          <p:cNvCxnSpPr/>
          <p:nvPr/>
        </p:nvCxnSpPr>
        <p:spPr>
          <a:xfrm flipV="1">
            <a:off x="6690946" y="3253154"/>
            <a:ext cx="0" cy="13276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6CFAD45-04BC-FC45-ADE4-DF4BD6363A94}"/>
              </a:ext>
            </a:extLst>
          </p:cNvPr>
          <p:cNvSpPr txBox="1"/>
          <p:nvPr/>
        </p:nvSpPr>
        <p:spPr>
          <a:xfrm>
            <a:off x="6469571" y="3837953"/>
            <a:ext cx="44275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C00000"/>
                </a:solidFill>
              </a:rPr>
              <a:t>NIR</a:t>
            </a:r>
          </a:p>
        </p:txBody>
      </p:sp>
    </p:spTree>
    <p:extLst>
      <p:ext uri="{BB962C8B-B14F-4D97-AF65-F5344CB8AC3E}">
        <p14:creationId xmlns:p14="http://schemas.microsoft.com/office/powerpoint/2010/main" val="2724038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7E169-E86E-9649-B473-197903FF9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first GaAs photo-injector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78FA9B-0D3E-9045-A1F2-39FC2F1FE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2020 Fall Meeting of APS DNP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360824-3E62-D740-A1FA-C7504754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3" descr="Schematic diagram of experimental areas at SLAC">
            <a:extLst>
              <a:ext uri="{FF2B5EF4-FFF2-40B4-BE49-F238E27FC236}">
                <a16:creationId xmlns:a16="http://schemas.microsoft.com/office/drawing/2014/main" id="{B263A909-7BC7-024E-8E6E-444A25F4F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0780" y="4256246"/>
            <a:ext cx="6741547" cy="2126672"/>
          </a:xfrm>
          <a:prstGeom prst="rect">
            <a:avLst/>
          </a:prstGeom>
          <a:noFill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71DF7CE-42B7-B34F-953D-A6A575907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9531" t="27420" r="17969" b="6989"/>
          <a:stretch>
            <a:fillRect/>
          </a:stretch>
        </p:blipFill>
        <p:spPr bwMode="auto">
          <a:xfrm>
            <a:off x="308919" y="1007002"/>
            <a:ext cx="4454046" cy="339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340F3F1-7E2D-5546-B322-08850FD12F2A}"/>
              </a:ext>
            </a:extLst>
          </p:cNvPr>
          <p:cNvCxnSpPr>
            <a:cxnSpLocks/>
          </p:cNvCxnSpPr>
          <p:nvPr/>
        </p:nvCxnSpPr>
        <p:spPr>
          <a:xfrm flipH="1">
            <a:off x="2272146" y="4403212"/>
            <a:ext cx="120072" cy="7137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F510F30-A919-F347-A641-56138CDF07E4}"/>
              </a:ext>
            </a:extLst>
          </p:cNvPr>
          <p:cNvSpPr txBox="1"/>
          <p:nvPr/>
        </p:nvSpPr>
        <p:spPr>
          <a:xfrm>
            <a:off x="5172364" y="1007002"/>
            <a:ext cx="3870036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Built for SLAC parity-violation experiment E122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Dec 1977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– Polarized electrons accelerated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June 1978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– E122 announces parity violation an important verification of the Standard 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490912-5040-E34E-8F18-6DB16D2FEBF7}"/>
              </a:ext>
            </a:extLst>
          </p:cNvPr>
          <p:cNvSpPr txBox="1"/>
          <p:nvPr/>
        </p:nvSpPr>
        <p:spPr>
          <a:xfrm>
            <a:off x="129592" y="1440882"/>
            <a:ext cx="232467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polarization, 35% to 45%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0ACBA6-729E-6243-AA35-3F992D641EB7}"/>
              </a:ext>
            </a:extLst>
          </p:cNvPr>
          <p:cNvSpPr txBox="1"/>
          <p:nvPr/>
        </p:nvSpPr>
        <p:spPr>
          <a:xfrm>
            <a:off x="2545022" y="1453209"/>
            <a:ext cx="243233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current, 1uA to 15 A peak</a:t>
            </a:r>
          </a:p>
        </p:txBody>
      </p:sp>
    </p:spTree>
    <p:extLst>
      <p:ext uri="{BB962C8B-B14F-4D97-AF65-F5344CB8AC3E}">
        <p14:creationId xmlns:p14="http://schemas.microsoft.com/office/powerpoint/2010/main" val="3093484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F16A0-E53B-E843-AABF-C9776298A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Electron beam polarization at CEBAF from GaAs (1997 – 2020)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F6AA94-780A-084A-A6BA-165E5180E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2020 Fall Meeting of APS DNP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5AF662-A9D8-394E-A5C5-7A40E577C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673A27-5B80-C04D-8256-63B441FD70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61"/>
          <a:stretch/>
        </p:blipFill>
        <p:spPr>
          <a:xfrm>
            <a:off x="1186393" y="3719790"/>
            <a:ext cx="7153144" cy="285239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367704A-9D87-1040-8116-2B381DBEC77C}"/>
              </a:ext>
            </a:extLst>
          </p:cNvPr>
          <p:cNvGrpSpPr/>
          <p:nvPr/>
        </p:nvGrpSpPr>
        <p:grpSpPr>
          <a:xfrm>
            <a:off x="132416" y="754152"/>
            <a:ext cx="4094391" cy="3500187"/>
            <a:chOff x="132416" y="754152"/>
            <a:chExt cx="4094391" cy="350018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7FCEBF1-F9A1-4441-9383-8C27A2094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001" y="1098458"/>
              <a:ext cx="3011646" cy="220254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51487E2-E09E-5248-8BFE-41470CB5273F}"/>
                </a:ext>
              </a:extLst>
            </p:cNvPr>
            <p:cNvSpPr txBox="1"/>
            <p:nvPr/>
          </p:nvSpPr>
          <p:spPr>
            <a:xfrm>
              <a:off x="308368" y="3238347"/>
              <a:ext cx="36711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entury Gothic" panose="020B0502020202020204" pitchFamily="34" charset="0"/>
                </a:rPr>
                <a:t>Pablo Saez,  PhD Thesis, SLAC Report  501, 1997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988327E-2FE2-6147-A570-F7BDDB5690E5}"/>
                </a:ext>
              </a:extLst>
            </p:cNvPr>
            <p:cNvSpPr txBox="1"/>
            <p:nvPr/>
          </p:nvSpPr>
          <p:spPr>
            <a:xfrm>
              <a:off x="132416" y="754152"/>
              <a:ext cx="4094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Strained GaAs (breaks 50% barrier)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BADDDC12-FE65-7944-9DDF-3B176557B4FB}"/>
                </a:ext>
              </a:extLst>
            </p:cNvPr>
            <p:cNvCxnSpPr>
              <a:cxnSpLocks/>
            </p:cNvCxnSpPr>
            <p:nvPr/>
          </p:nvCxnSpPr>
          <p:spPr>
            <a:xfrm>
              <a:off x="2372567" y="3516227"/>
              <a:ext cx="599233" cy="738112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746D1FA-76B4-8148-832A-2A3A24FD0BEB}"/>
              </a:ext>
            </a:extLst>
          </p:cNvPr>
          <p:cNvGrpSpPr/>
          <p:nvPr/>
        </p:nvGrpSpPr>
        <p:grpSpPr>
          <a:xfrm>
            <a:off x="3493477" y="754152"/>
            <a:ext cx="5608625" cy="3361093"/>
            <a:chOff x="3493477" y="754152"/>
            <a:chExt cx="5608625" cy="3361093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0AB9728-80E0-8F47-ADB3-F9BDF688C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62965" y="1149040"/>
              <a:ext cx="3879850" cy="2063750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B56F6B7-B2AC-3D42-B375-F1C5E235AFA6}"/>
                </a:ext>
              </a:extLst>
            </p:cNvPr>
            <p:cNvSpPr txBox="1"/>
            <p:nvPr/>
          </p:nvSpPr>
          <p:spPr>
            <a:xfrm>
              <a:off x="4762965" y="3238347"/>
              <a:ext cx="34163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entury Gothic" panose="020B0502020202020204" pitchFamily="34" charset="0"/>
                </a:rPr>
                <a:t>Aaron Moy, SVT </a:t>
              </a:r>
              <a:r>
                <a:rPr lang="en-US" sz="1200" dirty="0" err="1">
                  <a:latin typeface="Century Gothic" panose="020B0502020202020204" pitchFamily="34" charset="0"/>
                </a:rPr>
                <a:t>Assoc</a:t>
              </a:r>
              <a:r>
                <a:rPr lang="en-US" sz="1200" dirty="0">
                  <a:latin typeface="Century Gothic" panose="020B0502020202020204" pitchFamily="34" charset="0"/>
                </a:rPr>
                <a:t> and SLAC, PESP 2002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FBB0B24-3A46-6F49-8E99-62E705152D97}"/>
                </a:ext>
              </a:extLst>
            </p:cNvPr>
            <p:cNvSpPr txBox="1"/>
            <p:nvPr/>
          </p:nvSpPr>
          <p:spPr>
            <a:xfrm>
              <a:off x="4433836" y="754152"/>
              <a:ext cx="46682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Strained Superlattice GaAs (high QE + P)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4C02E144-7A8C-3C45-B44A-208D97A03B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93477" y="3479150"/>
              <a:ext cx="1355235" cy="636095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1B5CE914-A341-1C40-9E58-E8A51ACCEC70}"/>
              </a:ext>
            </a:extLst>
          </p:cNvPr>
          <p:cNvSpPr/>
          <p:nvPr/>
        </p:nvSpPr>
        <p:spPr>
          <a:xfrm>
            <a:off x="2470441" y="5329336"/>
            <a:ext cx="803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entury Gothic" panose="020B0502020202020204" pitchFamily="34" charset="0"/>
              </a:rPr>
              <a:t>GaAs</a:t>
            </a: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A5DB2CE-CAA4-1843-B4F6-654DD68D49F5}"/>
              </a:ext>
            </a:extLst>
          </p:cNvPr>
          <p:cNvSpPr/>
          <p:nvPr/>
        </p:nvSpPr>
        <p:spPr>
          <a:xfrm>
            <a:off x="2179611" y="4888523"/>
            <a:ext cx="1313866" cy="8218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67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D4072-8758-064F-9EF3-A5FA8DF24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program requires reliable and routine performance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28D22E-F47D-6242-87E1-4461598E5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2020 Fall Meeting of APS DNP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310F16-5791-B64E-9A18-72177B461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F645C8-2434-CB43-B75A-0B94A9A746CE}"/>
              </a:ext>
            </a:extLst>
          </p:cNvPr>
          <p:cNvSpPr txBox="1"/>
          <p:nvPr/>
        </p:nvSpPr>
        <p:spPr>
          <a:xfrm>
            <a:off x="3924372" y="4118284"/>
            <a:ext cx="48038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Polarized beam to 4 Users simultaneously means </a:t>
            </a: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providing average current &gt; 200 </a:t>
            </a:r>
            <a:r>
              <a:rPr lang="en-US" sz="1600" b="1" dirty="0">
                <a:solidFill>
                  <a:srgbClr val="0000FF"/>
                </a:solidFill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Delivering 20C/day for weeks without invasive interruption means 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achieving 1/e charge lifetimes that are &gt; 200 C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Parity violation experiments benefit from a </a:t>
            </a:r>
            <a:r>
              <a:rPr lang="en-US" sz="1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polarized source that remains constant over long periods of time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822985-D335-6C45-9733-5E139FA4F8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474"/>
          <a:stretch/>
        </p:blipFill>
        <p:spPr>
          <a:xfrm>
            <a:off x="4494886" y="1121480"/>
            <a:ext cx="3874974" cy="28533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84FBAB4-695D-544D-968C-E600F8A39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28" y="1003935"/>
            <a:ext cx="3751744" cy="28274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C79755E-F16C-2D4E-987F-F4EB3804E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655" y="4107242"/>
            <a:ext cx="2137689" cy="222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464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66FB7-7A3D-4740-B9A9-F0B012A42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0539"/>
            <a:ext cx="9143999" cy="487490"/>
          </a:xfrm>
        </p:spPr>
        <p:txBody>
          <a:bodyPr>
            <a:noAutofit/>
          </a:bodyPr>
          <a:lstStyle/>
          <a:p>
            <a:r>
              <a:rPr lang="en-US" sz="2000" dirty="0"/>
              <a:t>Parity Violation experiments motivated polarized source improvements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D3A642-BB3A-B643-B77C-E6E3F422D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2020 Fall Meeting of APS DNP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C6FE6E-6F4D-3845-B248-345DBD494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98417A-764F-B344-BCA7-E7EBA0261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091" y="865577"/>
            <a:ext cx="7431753" cy="546421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EB2EBD2-6AC1-8849-8FBA-D481D10835BE}"/>
              </a:ext>
            </a:extLst>
          </p:cNvPr>
          <p:cNvCxnSpPr>
            <a:cxnSpLocks/>
          </p:cNvCxnSpPr>
          <p:nvPr/>
        </p:nvCxnSpPr>
        <p:spPr>
          <a:xfrm>
            <a:off x="609600" y="1804051"/>
            <a:ext cx="0" cy="3494780"/>
          </a:xfrm>
          <a:prstGeom prst="straightConnector1">
            <a:avLst/>
          </a:prstGeom>
          <a:ln w="63500" cmpd="sng"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55A8B30-8353-E04F-8BE2-9EF539FE9E0D}"/>
              </a:ext>
            </a:extLst>
          </p:cNvPr>
          <p:cNvCxnSpPr/>
          <p:nvPr/>
        </p:nvCxnSpPr>
        <p:spPr>
          <a:xfrm>
            <a:off x="82061" y="5767754"/>
            <a:ext cx="1043354" cy="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ED34685-90AE-0B47-B9B1-507B2DF47BC4}"/>
              </a:ext>
            </a:extLst>
          </p:cNvPr>
          <p:cNvSpPr txBox="1"/>
          <p:nvPr/>
        </p:nvSpPr>
        <p:spPr>
          <a:xfrm>
            <a:off x="121266" y="3413016"/>
            <a:ext cx="9649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25 years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A3F3B7-8BCA-654F-A4DF-456B1079DEE5}"/>
              </a:ext>
            </a:extLst>
          </p:cNvPr>
          <p:cNvCxnSpPr/>
          <p:nvPr/>
        </p:nvCxnSpPr>
        <p:spPr>
          <a:xfrm>
            <a:off x="82061" y="1582615"/>
            <a:ext cx="1043354" cy="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9166202-F63D-4D49-8824-640954C4E7CD}"/>
              </a:ext>
            </a:extLst>
          </p:cNvPr>
          <p:cNvSpPr txBox="1"/>
          <p:nvPr/>
        </p:nvSpPr>
        <p:spPr>
          <a:xfrm>
            <a:off x="302989" y="5367867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641A7F-2137-F746-9DDC-263F0982B5EC}"/>
              </a:ext>
            </a:extLst>
          </p:cNvPr>
          <p:cNvSpPr/>
          <p:nvPr/>
        </p:nvSpPr>
        <p:spPr>
          <a:xfrm>
            <a:off x="2825262" y="853854"/>
            <a:ext cx="926123" cy="5464210"/>
          </a:xfrm>
          <a:prstGeom prst="rect">
            <a:avLst/>
          </a:prstGeom>
          <a:noFill/>
          <a:ln w="412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AA7B96-FB48-B242-8019-FFF20E51662B}"/>
              </a:ext>
            </a:extLst>
          </p:cNvPr>
          <p:cNvSpPr/>
          <p:nvPr/>
        </p:nvSpPr>
        <p:spPr>
          <a:xfrm>
            <a:off x="4494887" y="853854"/>
            <a:ext cx="768776" cy="5464210"/>
          </a:xfrm>
          <a:prstGeom prst="rect">
            <a:avLst/>
          </a:prstGeom>
          <a:noFill/>
          <a:ln w="412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82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021F8-091F-A143-9287-CB5A89162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Helicity correlated beam control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A0C59-DBBF-7E4A-9A45-A6D2DCA01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2020 Fall Meeting of APS DNP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FA6F07-55AC-6548-94CB-18CA9D74D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C1A78630-FCFC-1B49-A2A3-812017871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0" y="3165232"/>
            <a:ext cx="4370202" cy="31872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F9659D-416B-4E47-8F21-E719AAFEA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816" y="803740"/>
            <a:ext cx="4794184" cy="33245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0AB9C5-1FD9-6745-B822-3264D3DC7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0789" y="4197477"/>
            <a:ext cx="2977663" cy="22007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768A6B3-A27C-7743-9DD4-B4856A046677}"/>
              </a:ext>
            </a:extLst>
          </p:cNvPr>
          <p:cNvSpPr txBox="1"/>
          <p:nvPr/>
        </p:nvSpPr>
        <p:spPr>
          <a:xfrm>
            <a:off x="25040" y="803740"/>
            <a:ext cx="40897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</a:t>
            </a:r>
            <a:r>
              <a:rPr lang="en-US" b="1" u="sng" dirty="0"/>
              <a:t>exact same beam helicity controls</a:t>
            </a:r>
            <a:r>
              <a:rPr lang="en-US" dirty="0"/>
              <a:t> are available at the compact accelerator: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Fast kHz Reversal </a:t>
            </a:r>
            <a:r>
              <a:rPr lang="en-US" dirty="0"/>
              <a:t>– laser polarization, intensity, position and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Slow Reversal </a:t>
            </a:r>
            <a:r>
              <a:rPr lang="en-US" dirty="0"/>
              <a:t>– laser polarization and 4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dirty="0"/>
              <a:t> control of the electron polarization</a:t>
            </a:r>
          </a:p>
        </p:txBody>
      </p:sp>
    </p:spTree>
    <p:extLst>
      <p:ext uri="{BB962C8B-B14F-4D97-AF65-F5344CB8AC3E}">
        <p14:creationId xmlns:p14="http://schemas.microsoft.com/office/powerpoint/2010/main" val="685193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27D7F-3888-E44D-8A73-959644F3B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4" y="240539"/>
            <a:ext cx="9015384" cy="487490"/>
          </a:xfrm>
        </p:spPr>
        <p:txBody>
          <a:bodyPr>
            <a:normAutofit/>
          </a:bodyPr>
          <a:lstStyle/>
          <a:p>
            <a:r>
              <a:rPr lang="en-US" dirty="0"/>
              <a:t>Compact facilities have equal access to these developments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773D2B-3D07-C049-92D3-1031D4127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2020 Fall Meeting of APS DNP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152E6A-F4DC-184D-8FFA-ACC087547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Picture 22" descr="C:\Documents and Settings\poelker\My Documents\My Pictures\inverted gun\DSCF0019.JPG">
            <a:extLst>
              <a:ext uri="{FF2B5EF4-FFF2-40B4-BE49-F238E27FC236}">
                <a16:creationId xmlns:a16="http://schemas.microsoft.com/office/drawing/2014/main" id="{B4478557-712D-FC40-8804-25CFEFC56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9482" y="2675834"/>
            <a:ext cx="4876800" cy="3657600"/>
          </a:xfrm>
          <a:prstGeom prst="rect">
            <a:avLst/>
          </a:prstGeom>
          <a:noFill/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2F79C2B5-2CB1-AF42-B7B8-6C7035CB5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739" y="5347626"/>
            <a:ext cx="1697902" cy="64633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Arial" pitchFamily="34" charset="0"/>
              </a:rPr>
              <a:t>Store extra </a:t>
            </a:r>
          </a:p>
          <a:p>
            <a:pPr algn="ctr"/>
            <a:r>
              <a:rPr lang="en-US" sz="1800" dirty="0">
                <a:solidFill>
                  <a:srgbClr val="000000"/>
                </a:solidFill>
                <a:latin typeface="Arial" pitchFamily="34" charset="0"/>
              </a:rPr>
              <a:t>photocathodes</a:t>
            </a: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7ECD74EA-201F-724F-A8FD-DE27F2545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594" y="2681699"/>
            <a:ext cx="2300630" cy="36933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Load Photocathodes</a:t>
            </a:r>
            <a:endParaRPr lang="en-US" sz="18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504028-121F-8547-9A50-A1D36D247246}"/>
              </a:ext>
            </a:extLst>
          </p:cNvPr>
          <p:cNvSpPr txBox="1"/>
          <p:nvPr/>
        </p:nvSpPr>
        <p:spPr>
          <a:xfrm>
            <a:off x="47933" y="811220"/>
            <a:ext cx="9096067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Technologies are developed and reliable (of course we still like to “push the limits”!)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en-US" dirty="0"/>
              <a:t>”Load-Lock” vacuum system isolates and optimize functionality (load, activate, beam)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en-US" dirty="0"/>
              <a:t>Best vacuum inside HV Chamber, which is never vented except to change electrodes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en-US" dirty="0"/>
              <a:t>Inverted insulator ceramic and commercial high voltage cables improves reliability</a:t>
            </a:r>
          </a:p>
        </p:txBody>
      </p:sp>
      <p:sp>
        <p:nvSpPr>
          <p:cNvPr id="11" name="Text Box 13">
            <a:extLst>
              <a:ext uri="{FF2B5EF4-FFF2-40B4-BE49-F238E27FC236}">
                <a16:creationId xmlns:a16="http://schemas.microsoft.com/office/drawing/2014/main" id="{76AD56D2-746C-884A-B66B-70994E338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0482" y="2568677"/>
            <a:ext cx="2774577" cy="92333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Create “NEA” condition depositing monolayer of alkali + oxidant atoms</a:t>
            </a:r>
            <a:endParaRPr lang="en-US" sz="1800" dirty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362BF1A-98DF-F141-BFD1-67C2D4C3A5EC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3989294" y="3030342"/>
            <a:ext cx="2111188" cy="72026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399D703-2597-D549-B2CB-F29121EF1678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1424909" y="3051031"/>
            <a:ext cx="1083395" cy="133067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33AFB7D-32B5-7B40-9350-B388B7EC65CD}"/>
              </a:ext>
            </a:extLst>
          </p:cNvPr>
          <p:cNvCxnSpPr>
            <a:stCxn id="8" idx="3"/>
          </p:cNvCxnSpPr>
          <p:nvPr/>
        </p:nvCxnSpPr>
        <p:spPr>
          <a:xfrm flipV="1">
            <a:off x="1804641" y="4294332"/>
            <a:ext cx="297753" cy="137646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202945E-2E0D-E649-8B84-6015C0F6D8C6}"/>
              </a:ext>
            </a:extLst>
          </p:cNvPr>
          <p:cNvCxnSpPr>
            <a:stCxn id="8" idx="3"/>
          </p:cNvCxnSpPr>
          <p:nvPr/>
        </p:nvCxnSpPr>
        <p:spPr>
          <a:xfrm flipV="1">
            <a:off x="1804641" y="4838342"/>
            <a:ext cx="1850689" cy="8324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13">
            <a:extLst>
              <a:ext uri="{FF2B5EF4-FFF2-40B4-BE49-F238E27FC236}">
                <a16:creationId xmlns:a16="http://schemas.microsoft.com/office/drawing/2014/main" id="{66E14EC5-442B-DC4D-AD40-18BC23D2D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2516" y="4095256"/>
            <a:ext cx="2090802" cy="120032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Apply HV using commercial power supply, cables and insulators.</a:t>
            </a:r>
            <a:endParaRPr lang="en-US" sz="1800" dirty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2AD0289-3201-BA44-BCAD-2D5A1DBE1374}"/>
              </a:ext>
            </a:extLst>
          </p:cNvPr>
          <p:cNvCxnSpPr>
            <a:cxnSpLocks/>
          </p:cNvCxnSpPr>
          <p:nvPr/>
        </p:nvCxnSpPr>
        <p:spPr>
          <a:xfrm flipH="1" flipV="1">
            <a:off x="5459507" y="3688801"/>
            <a:ext cx="1513009" cy="60552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13">
            <a:extLst>
              <a:ext uri="{FF2B5EF4-FFF2-40B4-BE49-F238E27FC236}">
                <a16:creationId xmlns:a16="http://schemas.microsoft.com/office/drawing/2014/main" id="{B68806D4-9152-824E-8907-6386E99E7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3684" y="2141896"/>
            <a:ext cx="1826141" cy="36933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Activation Laser</a:t>
            </a:r>
            <a:endParaRPr lang="en-US" sz="1800" dirty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E68E3ED-F90E-7149-9EF6-4E09D01D00FA}"/>
              </a:ext>
            </a:extLst>
          </p:cNvPr>
          <p:cNvCxnSpPr>
            <a:stCxn id="18" idx="2"/>
          </p:cNvCxnSpPr>
          <p:nvPr/>
        </p:nvCxnSpPr>
        <p:spPr>
          <a:xfrm rot="5400000">
            <a:off x="4016364" y="2692283"/>
            <a:ext cx="611446" cy="24933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8135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FD6F4-EC13-074E-B012-63F5742E4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Upgraded Injector Test Facility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7C3FE3-49EF-1E40-BC09-7B0C7F349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2020 Fall Meeting of APS DNP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853F7C-3403-654C-AF03-6016DC11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0" name="Picture Placeholder 11">
            <a:extLst>
              <a:ext uri="{FF2B5EF4-FFF2-40B4-BE49-F238E27FC236}">
                <a16:creationId xmlns:a16="http://schemas.microsoft.com/office/drawing/2014/main" id="{172A5E77-00C8-E84A-9219-7AD3BC7BD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r="4573"/>
          <a:stretch>
            <a:fillRect/>
          </a:stretch>
        </p:blipFill>
        <p:spPr>
          <a:xfrm>
            <a:off x="3495103" y="1557877"/>
            <a:ext cx="5456727" cy="45030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8A8878-9340-F649-8D48-5D8608C64D54}"/>
              </a:ext>
            </a:extLst>
          </p:cNvPr>
          <p:cNvSpPr txBox="1"/>
          <p:nvPr/>
        </p:nvSpPr>
        <p:spPr>
          <a:xfrm>
            <a:off x="4541108" y="6060966"/>
            <a:ext cx="29244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Photo taken September 24, 2015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DB8253-D4FD-7F40-A844-C0C3E9FA11A3}"/>
              </a:ext>
            </a:extLst>
          </p:cNvPr>
          <p:cNvSpPr/>
          <p:nvPr/>
        </p:nvSpPr>
        <p:spPr>
          <a:xfrm>
            <a:off x="116310" y="939194"/>
            <a:ext cx="77507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years ago our compact spin polarized 10 MeV photoinjector…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D1D7BF-A8D1-C542-9488-5DF68286B86A}"/>
              </a:ext>
            </a:extLst>
          </p:cNvPr>
          <p:cNvSpPr/>
          <p:nvPr/>
        </p:nvSpPr>
        <p:spPr>
          <a:xfrm>
            <a:off x="116310" y="2812852"/>
            <a:ext cx="32850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…began with a vision, a gun test cave, and a polarized electron source.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1EAEEDB-E029-014D-BF89-06811C8FDE2F}"/>
              </a:ext>
            </a:extLst>
          </p:cNvPr>
          <p:cNvCxnSpPr/>
          <p:nvPr/>
        </p:nvCxnSpPr>
        <p:spPr>
          <a:xfrm>
            <a:off x="2590800" y="4314092"/>
            <a:ext cx="797169" cy="6213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1211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A4E9A-37DB-E842-8061-BFD05FC66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UITF = Re-inventing an old NASA test cave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22ACF8-F085-D44B-8E0C-94503C3E2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2020 Fall Meeting of APS DNP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DCEEDE-688D-1747-A701-156DC0C33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2" descr="C:\Users\poelker\AppData\Local\Temp\Screenshot - 7_16_2018 , 1_16_43 PM.jpg">
            <a:extLst>
              <a:ext uri="{FF2B5EF4-FFF2-40B4-BE49-F238E27FC236}">
                <a16:creationId xmlns:a16="http://schemas.microsoft.com/office/drawing/2014/main" id="{F129B516-C231-0446-94B2-290FBC58A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9440"/>
            <a:ext cx="9144000" cy="268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B395B1A4-8B70-7040-B59D-0D8C4B2E73ED}"/>
              </a:ext>
            </a:extLst>
          </p:cNvPr>
          <p:cNvSpPr/>
          <p:nvPr/>
        </p:nvSpPr>
        <p:spPr>
          <a:xfrm rot="6038694">
            <a:off x="1685243" y="1687320"/>
            <a:ext cx="266658" cy="1877909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AD9ADE-3FDA-EC4B-8DF4-2D7B8C750076}"/>
              </a:ext>
            </a:extLst>
          </p:cNvPr>
          <p:cNvSpPr txBox="1"/>
          <p:nvPr/>
        </p:nvSpPr>
        <p:spPr>
          <a:xfrm>
            <a:off x="1501068" y="2832654"/>
            <a:ext cx="528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keV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379A37-A5A9-CD41-BA4A-FB3B26B8547F}"/>
              </a:ext>
            </a:extLst>
          </p:cNvPr>
          <p:cNvSpPr txBox="1"/>
          <p:nvPr/>
        </p:nvSpPr>
        <p:spPr>
          <a:xfrm>
            <a:off x="5095244" y="3539886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MeV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1B0A1C7F-5F17-8542-B2F5-E72BD95C7F31}"/>
              </a:ext>
            </a:extLst>
          </p:cNvPr>
          <p:cNvSpPr/>
          <p:nvPr/>
        </p:nvSpPr>
        <p:spPr>
          <a:xfrm rot="6057973">
            <a:off x="5335931" y="1154519"/>
            <a:ext cx="290709" cy="4355447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FE4CCC-0C2D-9E44-9C27-73233E78BA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55" y="3685629"/>
            <a:ext cx="3450291" cy="27141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F65A08-FAFA-F24D-9FD3-D484471206BF}"/>
              </a:ext>
            </a:extLst>
          </p:cNvPr>
          <p:cNvSpPr txBox="1"/>
          <p:nvPr/>
        </p:nvSpPr>
        <p:spPr>
          <a:xfrm>
            <a:off x="3998260" y="4216509"/>
            <a:ext cx="47750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/>
              <a:t>“Cave1” has a long history, starting with NASA cyclotron, then used to demonstrate the CEBAF thermionic injector in early 1990s, and later to commission our “inverted-insulator” DC high voltage </a:t>
            </a:r>
            <a:r>
              <a:rPr lang="en-US" dirty="0" err="1"/>
              <a:t>photoguns</a:t>
            </a:r>
            <a:endParaRPr lang="en-US" dirty="0"/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/>
              <a:t>In 2015 we added “Cave2”: ideal proximity to our vacuum lab and crane access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829B68-08A7-E346-B753-D7906E764D6D}"/>
              </a:ext>
            </a:extLst>
          </p:cNvPr>
          <p:cNvSpPr txBox="1"/>
          <p:nvPr/>
        </p:nvSpPr>
        <p:spPr>
          <a:xfrm>
            <a:off x="2907895" y="1028317"/>
            <a:ext cx="1239763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Cave1 (old)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2925F4-64D6-2248-BFFD-796FB0A03761}"/>
              </a:ext>
            </a:extLst>
          </p:cNvPr>
          <p:cNvSpPr txBox="1"/>
          <p:nvPr/>
        </p:nvSpPr>
        <p:spPr>
          <a:xfrm>
            <a:off x="7428890" y="908467"/>
            <a:ext cx="134440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Cave2 (new)</a:t>
            </a:r>
          </a:p>
        </p:txBody>
      </p:sp>
    </p:spTree>
    <p:extLst>
      <p:ext uri="{BB962C8B-B14F-4D97-AF65-F5344CB8AC3E}">
        <p14:creationId xmlns:p14="http://schemas.microsoft.com/office/powerpoint/2010/main" val="17633114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3B10C-61B6-3942-B305-D083AD5E7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Booster SRF cryomodule for CEBAF injector upgrade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CBB975-BF9F-B54C-88AF-ED1E783C4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2020 Fall Meeting of APS DNP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8E94AE-B6DC-EF44-A779-DB98A42DC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100F3E-9A77-CE40-86CE-586664B550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88" b="10363"/>
          <a:stretch/>
        </p:blipFill>
        <p:spPr bwMode="auto">
          <a:xfrm>
            <a:off x="292385" y="3644997"/>
            <a:ext cx="8497445" cy="2235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F15466-C290-6F4D-B5BB-9DAA4FDE3D03}"/>
              </a:ext>
            </a:extLst>
          </p:cNvPr>
          <p:cNvSpPr txBox="1"/>
          <p:nvPr/>
        </p:nvSpPr>
        <p:spPr>
          <a:xfrm>
            <a:off x="76105" y="6128914"/>
            <a:ext cx="8301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H. Wang, et al, Injector Cavities Fabrication, Vertical Test Performance and Preliminary </a:t>
            </a:r>
            <a:r>
              <a:rPr lang="en-US" sz="1200" dirty="0" err="1"/>
              <a:t>Cryomodule</a:t>
            </a:r>
            <a:r>
              <a:rPr lang="en-US" sz="1200" dirty="0"/>
              <a:t> Design, WEPWI030, IPAC 2015,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A476E4-3728-0D4D-A584-A2E52F0A1578}"/>
              </a:ext>
            </a:extLst>
          </p:cNvPr>
          <p:cNvSpPr txBox="1"/>
          <p:nvPr/>
        </p:nvSpPr>
        <p:spPr>
          <a:xfrm>
            <a:off x="4850978" y="903622"/>
            <a:ext cx="39388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2-cell </a:t>
            </a:r>
            <a:r>
              <a:rPr lang="en-US" dirty="0">
                <a:sym typeface="Symbol"/>
              </a:rPr>
              <a:t></a:t>
            </a:r>
            <a:r>
              <a:rPr lang="en-US" baseline="-25000" dirty="0"/>
              <a:t>g</a:t>
            </a:r>
            <a:r>
              <a:rPr lang="en-US" dirty="0"/>
              <a:t>=0.6 cavity design, SRF “capture” cavity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Refurbished low loss 7-cell (</a:t>
            </a:r>
            <a:r>
              <a:rPr lang="en-US" dirty="0">
                <a:sym typeface="Symbol"/>
              </a:rPr>
              <a:t></a:t>
            </a:r>
            <a:r>
              <a:rPr lang="en-US" baseline="-25000" dirty="0"/>
              <a:t>g</a:t>
            </a:r>
            <a:r>
              <a:rPr lang="en-US" dirty="0"/>
              <a:t>=0.97) cavity from Renaissance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Free of skew quadruple (x-y coupling)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Minimization of RF x-kick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Full use of C100 cavity components and techniques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0FFE26E-AC98-774A-9C14-F2C96F6D7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73" y="857336"/>
            <a:ext cx="4124535" cy="2613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8A8AE8D-F805-9345-937A-2104D02587D8}"/>
              </a:ext>
            </a:extLst>
          </p:cNvPr>
          <p:cNvSpPr/>
          <p:nvPr/>
        </p:nvSpPr>
        <p:spPr>
          <a:xfrm>
            <a:off x="152712" y="5916296"/>
            <a:ext cx="72882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G. </a:t>
            </a:r>
            <a:r>
              <a:rPr lang="en-US" sz="1200" dirty="0" err="1"/>
              <a:t>Ceng</a:t>
            </a:r>
            <a:r>
              <a:rPr lang="en-US" sz="1200" dirty="0"/>
              <a:t>, </a:t>
            </a:r>
            <a:r>
              <a:rPr lang="en-US" sz="1200" dirty="0" err="1"/>
              <a:t>etc</a:t>
            </a:r>
            <a:r>
              <a:rPr lang="en-US" sz="1200" dirty="0"/>
              <a:t>, Mechanical Design of a New Injector  </a:t>
            </a:r>
            <a:r>
              <a:rPr lang="en-US" sz="1200" dirty="0" err="1"/>
              <a:t>Cryomodule</a:t>
            </a:r>
            <a:r>
              <a:rPr lang="en-US" sz="1200" dirty="0"/>
              <a:t> 2-cell Cavity  at  CEBAF, WEPAC47, NA-PAC 2013, </a:t>
            </a:r>
          </a:p>
        </p:txBody>
      </p:sp>
    </p:spTree>
    <p:extLst>
      <p:ext uri="{BB962C8B-B14F-4D97-AF65-F5344CB8AC3E}">
        <p14:creationId xmlns:p14="http://schemas.microsoft.com/office/powerpoint/2010/main" val="102345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42F91-FCC6-EC47-A795-79CD094E7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Center for Injectors and Sources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522AD-8BE9-CF47-AFB5-785222214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2020 Fall Meeting of APS DNP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809C5B-7F65-E749-A725-430CFC16B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E65AC9F-6923-2B4D-A95A-2BAAE11EF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365" y="2242122"/>
            <a:ext cx="4409816" cy="1789314"/>
          </a:xfrm>
        </p:spPr>
        <p:txBody>
          <a:bodyPr/>
          <a:lstStyle/>
          <a:p>
            <a:pPr>
              <a:buClr>
                <a:schemeClr val="tx1"/>
              </a:buClr>
              <a:buFont typeface="Courier New" pitchFamily="49" charset="0"/>
              <a:buChar char="o"/>
            </a:pPr>
            <a:r>
              <a:rPr lang="en-US" dirty="0"/>
              <a:t>Nuclear Spin Physics</a:t>
            </a:r>
          </a:p>
          <a:p>
            <a:pPr>
              <a:buClr>
                <a:schemeClr val="tx1"/>
              </a:buClr>
              <a:buFont typeface="Courier New" pitchFamily="49" charset="0"/>
              <a:buChar char="o"/>
            </a:pPr>
            <a:r>
              <a:rPr lang="en-US" dirty="0"/>
              <a:t>Parity Violation Experiments</a:t>
            </a:r>
          </a:p>
          <a:p>
            <a:pPr>
              <a:buClr>
                <a:schemeClr val="tx1"/>
              </a:buClr>
              <a:buFont typeface="Courier New" pitchFamily="49" charset="0"/>
              <a:buChar char="o"/>
            </a:pPr>
            <a:r>
              <a:rPr lang="en-US" dirty="0"/>
              <a:t>Partnerships with EIC &amp; HEP</a:t>
            </a:r>
          </a:p>
          <a:p>
            <a:pPr>
              <a:buClr>
                <a:schemeClr val="tx1"/>
              </a:buClr>
              <a:buFont typeface="Courier New" pitchFamily="49" charset="0"/>
              <a:buChar char="o"/>
            </a:pPr>
            <a:r>
              <a:rPr lang="en-US" dirty="0"/>
              <a:t>Polarized Positrons</a:t>
            </a:r>
          </a:p>
          <a:p>
            <a:pPr>
              <a:buClr>
                <a:schemeClr val="tx1"/>
              </a:buClr>
              <a:buFont typeface="Courier New" pitchFamily="49" charset="0"/>
              <a:buChar char="o"/>
            </a:pP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F55A3CA-7DCB-C347-BE6D-E0866374C1AB}"/>
              </a:ext>
            </a:extLst>
          </p:cNvPr>
          <p:cNvSpPr txBox="1">
            <a:spLocks/>
          </p:cNvSpPr>
          <p:nvPr/>
        </p:nvSpPr>
        <p:spPr bwMode="auto">
          <a:xfrm>
            <a:off x="243365" y="4936305"/>
            <a:ext cx="8309720" cy="1110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6600"/>
              </a:buClr>
              <a:defRPr/>
            </a:pPr>
            <a:r>
              <a:rPr lang="en-US" sz="20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Adderley, D. Bullard, C. Hernandez-Garcia, M. Mamun, M. </a:t>
            </a:r>
            <a:r>
              <a:rPr lang="en-US" sz="2000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Poelker</a:t>
            </a:r>
            <a:r>
              <a:rPr lang="en-US" sz="20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M. Stutzman, R. Suleiman, S. Windham, S. Zhang</a:t>
            </a:r>
          </a:p>
          <a:p>
            <a:pPr lvl="0" algn="ctr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6600"/>
              </a:buClr>
              <a:defRPr/>
            </a:pPr>
            <a:r>
              <a:rPr lang="en-US" sz="20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6600"/>
              </a:buClr>
              <a:defRPr/>
            </a:pPr>
            <a:r>
              <a:rPr lang="en-US" sz="20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PhD Students</a:t>
            </a:r>
            <a:r>
              <a:rPr lang="en-US" sz="20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S. </a:t>
            </a:r>
            <a:r>
              <a:rPr lang="en-US" sz="2000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Habet</a:t>
            </a:r>
            <a:r>
              <a:rPr lang="en-US" sz="20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G. Palacios-Serrano, M. Stefani,</a:t>
            </a:r>
          </a:p>
          <a:p>
            <a:pPr lvl="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6600"/>
              </a:buClr>
              <a:defRPr/>
            </a:pPr>
            <a:r>
              <a:rPr lang="en-US" sz="20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en-US" sz="2000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Wijethunga</a:t>
            </a:r>
            <a:r>
              <a:rPr lang="en-US" sz="20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J. </a:t>
            </a:r>
            <a:r>
              <a:rPr lang="en-US" sz="2000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Yoskowitz</a:t>
            </a:r>
            <a:endParaRPr lang="en-US" sz="2000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866CBE93-85E0-C941-B154-15DA6F9ED1F1}"/>
              </a:ext>
            </a:extLst>
          </p:cNvPr>
          <p:cNvSpPr txBox="1">
            <a:spLocks/>
          </p:cNvSpPr>
          <p:nvPr/>
        </p:nvSpPr>
        <p:spPr bwMode="auto">
          <a:xfrm>
            <a:off x="83127" y="929161"/>
            <a:ext cx="9007513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Building reliable </a:t>
            </a:r>
            <a:r>
              <a:rPr lang="en-US" sz="2800" kern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dc-high voltage </a:t>
            </a:r>
            <a:r>
              <a:rPr lang="en-US" sz="2800" kern="0" noProof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photo-guns that provide high current electron beams and high spin polarization</a:t>
            </a:r>
          </a:p>
        </p:txBody>
      </p:sp>
      <p:pic>
        <p:nvPicPr>
          <p:cNvPr id="14" name="Picture 13" descr="400px-GroupPhoto_July2014.jpeg">
            <a:extLst>
              <a:ext uri="{FF2B5EF4-FFF2-40B4-BE49-F238E27FC236}">
                <a16:creationId xmlns:a16="http://schemas.microsoft.com/office/drawing/2014/main" id="{C6BA9DEE-5372-DD4F-873F-EE5E9D8795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9256" y="2045193"/>
            <a:ext cx="4384041" cy="261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29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8B2BF-A4B9-EC43-AFB6-8DAF43C70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Booster specifications and commissioning results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6769BA-E434-6C4B-A664-FB8719166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2020 Fall Meeting of APS DNP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2EB204-1392-A949-9103-51289888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749637B4-F122-894B-876C-22C795A9B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78" y="803034"/>
            <a:ext cx="4664033" cy="5714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66D7EDA-7A10-8647-A8FE-A3D5DE93A7F1}"/>
              </a:ext>
            </a:extLst>
          </p:cNvPr>
          <p:cNvSpPr/>
          <p:nvPr/>
        </p:nvSpPr>
        <p:spPr>
          <a:xfrm>
            <a:off x="2492189" y="658753"/>
            <a:ext cx="2492188" cy="235771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ontent Placeholder 8">
            <a:extLst>
              <a:ext uri="{FF2B5EF4-FFF2-40B4-BE49-F238E27FC236}">
                <a16:creationId xmlns:a16="http://schemas.microsoft.com/office/drawing/2014/main" id="{FA7E7F05-8D23-8D42-8711-0846E70F3A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0117028"/>
              </p:ext>
            </p:extLst>
          </p:nvPr>
        </p:nvGraphicFramePr>
        <p:xfrm>
          <a:off x="3639669" y="1484369"/>
          <a:ext cx="5294555" cy="399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1680">
                  <a:extLst>
                    <a:ext uri="{9D8B030D-6E8A-4147-A177-3AD203B41FA5}">
                      <a16:colId xmlns:a16="http://schemas.microsoft.com/office/drawing/2014/main" val="805531263"/>
                    </a:ext>
                  </a:extLst>
                </a:gridCol>
                <a:gridCol w="1636955">
                  <a:extLst>
                    <a:ext uri="{9D8B030D-6E8A-4147-A177-3AD203B41FA5}">
                      <a16:colId xmlns:a16="http://schemas.microsoft.com/office/drawing/2014/main" val="3455686119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5748653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6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2-cell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7- cell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40855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 err="1"/>
                        <a:t>Q</a:t>
                      </a:r>
                      <a:r>
                        <a:rPr lang="en-US" sz="1600" baseline="-25000" dirty="0" err="1"/>
                        <a:t>ext</a:t>
                      </a:r>
                      <a:r>
                        <a:rPr lang="en-US" sz="1600" dirty="0" err="1"/>
                        <a:t>FPC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6.2E+06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9.7E+06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354034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 err="1"/>
                        <a:t>Q</a:t>
                      </a:r>
                      <a:r>
                        <a:rPr lang="en-US" sz="1600" baseline="-25000" dirty="0" err="1"/>
                        <a:t>ext</a:t>
                      </a:r>
                      <a:r>
                        <a:rPr lang="en-US" sz="1600" dirty="0" err="1"/>
                        <a:t>FP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2.4E+12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3.0E+12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61803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 err="1"/>
                        <a:t>E</a:t>
                      </a:r>
                      <a:r>
                        <a:rPr lang="en-US" sz="1600" baseline="-25000" dirty="0" err="1"/>
                        <a:t>max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(MV/m)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15.2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057718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baseline="0" dirty="0" err="1"/>
                        <a:t>E</a:t>
                      </a:r>
                      <a:r>
                        <a:rPr lang="en-US" sz="1600" baseline="-25000" dirty="0" err="1"/>
                        <a:t>maxop</a:t>
                      </a:r>
                      <a:r>
                        <a:rPr lang="en-US" sz="1600" baseline="0" dirty="0"/>
                        <a:t> (MV/m) </a:t>
                      </a:r>
                    </a:p>
                    <a:p>
                      <a:r>
                        <a:rPr lang="en-US" sz="1600" baseline="0" dirty="0"/>
                        <a:t>(1 Hour run)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~ 14.0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504667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/>
                        <a:t>Limit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Quench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Max-</a:t>
                      </a:r>
                      <a:r>
                        <a:rPr lang="en-US" sz="1600" dirty="0" err="1"/>
                        <a:t>ed</a:t>
                      </a:r>
                      <a:r>
                        <a:rPr lang="en-US" sz="1600" dirty="0"/>
                        <a:t> out RF drive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133724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/>
                        <a:t>FE onset (</a:t>
                      </a:r>
                      <a:r>
                        <a:rPr lang="en-US" sz="1600" baseline="0" dirty="0"/>
                        <a:t>MV/m)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16.0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313842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/>
                        <a:t>RF heat load at typical operating gradients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9.5E+09</a:t>
                      </a:r>
                    </a:p>
                    <a:p>
                      <a:r>
                        <a:rPr lang="en-US" sz="1600" dirty="0"/>
                        <a:t>&lt; 1W at 6 MV/m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1.2E+10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~12 W at 6 MV/m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861013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/>
                        <a:t>Static heat load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dirty="0"/>
                        <a:t>20 W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4691678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75E9351-A49F-E048-988C-C9539E4A4E59}"/>
              </a:ext>
            </a:extLst>
          </p:cNvPr>
          <p:cNvSpPr txBox="1"/>
          <p:nvPr/>
        </p:nvSpPr>
        <p:spPr>
          <a:xfrm>
            <a:off x="5737411" y="5514751"/>
            <a:ext cx="28972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2-cell effective length 0.12 m</a:t>
            </a:r>
          </a:p>
          <a:p>
            <a:pPr algn="ctr"/>
            <a:r>
              <a:rPr lang="en-US" dirty="0"/>
              <a:t>7-cell effective length 0.7 m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We have plenty of gradient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7FD6F9-DC81-B44C-8AB6-959B935894C6}"/>
              </a:ext>
            </a:extLst>
          </p:cNvPr>
          <p:cNvSpPr txBox="1"/>
          <p:nvPr/>
        </p:nvSpPr>
        <p:spPr>
          <a:xfrm>
            <a:off x="5615205" y="1115037"/>
            <a:ext cx="3337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Commissioning results – no beam</a:t>
            </a:r>
          </a:p>
        </p:txBody>
      </p:sp>
    </p:spTree>
    <p:extLst>
      <p:ext uri="{BB962C8B-B14F-4D97-AF65-F5344CB8AC3E}">
        <p14:creationId xmlns:p14="http://schemas.microsoft.com/office/powerpoint/2010/main" val="124869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9283A-AD05-8641-859A-829CE8ED0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compact accelerator today…much different.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FB2034-B881-AF47-9001-DE80A7C5C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2020 Fall Meeting of APS DNP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80F69C-4C3C-794B-8990-5DDBEC77B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8AF170-150A-E844-BD3D-D175BABD8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662" y="861432"/>
            <a:ext cx="4811220" cy="36084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280780-C798-074D-8644-74717DFB4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1490" y="1471840"/>
            <a:ext cx="4883261" cy="36624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178CC9-2EEB-7D43-BB47-58B5547F2D9A}"/>
              </a:ext>
            </a:extLst>
          </p:cNvPr>
          <p:cNvSpPr txBox="1"/>
          <p:nvPr/>
        </p:nvSpPr>
        <p:spPr>
          <a:xfrm>
            <a:off x="842682" y="919969"/>
            <a:ext cx="742511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HDIce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D152206-AE2C-F745-BBDA-45B411771469}"/>
              </a:ext>
            </a:extLst>
          </p:cNvPr>
          <p:cNvCxnSpPr/>
          <p:nvPr/>
        </p:nvCxnSpPr>
        <p:spPr>
          <a:xfrm>
            <a:off x="1292134" y="1279271"/>
            <a:ext cx="293059" cy="28955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F473BDE-E739-E443-B9C7-B56987B07C29}"/>
              </a:ext>
            </a:extLst>
          </p:cNvPr>
          <p:cNvSpPr txBox="1"/>
          <p:nvPr/>
        </p:nvSpPr>
        <p:spPr>
          <a:xfrm>
            <a:off x="6687670" y="3735637"/>
            <a:ext cx="1882587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“booster” and 200 kV </a:t>
            </a:r>
            <a:r>
              <a:rPr lang="en-US" dirty="0" err="1">
                <a:solidFill>
                  <a:schemeClr val="bg1"/>
                </a:solidFill>
              </a:rPr>
              <a:t>photogun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F246984-DB14-594F-BCBF-E26090818DAD}"/>
              </a:ext>
            </a:extLst>
          </p:cNvPr>
          <p:cNvCxnSpPr/>
          <p:nvPr/>
        </p:nvCxnSpPr>
        <p:spPr>
          <a:xfrm flipV="1">
            <a:off x="7395882" y="2665640"/>
            <a:ext cx="466165" cy="101885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EFA8C99-E185-1643-85D6-7950F3AD069F}"/>
              </a:ext>
            </a:extLst>
          </p:cNvPr>
          <p:cNvCxnSpPr/>
          <p:nvPr/>
        </p:nvCxnSpPr>
        <p:spPr>
          <a:xfrm flipV="1">
            <a:off x="7533180" y="2665639"/>
            <a:ext cx="624702" cy="101885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9787375-1389-EF42-B8CA-91174476CD79}"/>
              </a:ext>
            </a:extLst>
          </p:cNvPr>
          <p:cNvSpPr txBox="1"/>
          <p:nvPr/>
        </p:nvSpPr>
        <p:spPr>
          <a:xfrm>
            <a:off x="4059355" y="4472323"/>
            <a:ext cx="50846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/>
              <a:t>200 kV DC high voltage spin-polarized </a:t>
            </a:r>
            <a:r>
              <a:rPr lang="en-US" dirty="0" err="1"/>
              <a:t>photogun</a:t>
            </a:r>
            <a:endParaRPr lang="en-US" dirty="0"/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/>
              <a:t>SRF Booster: 2-cell capture section and 7-cell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/>
              <a:t>With spin manipulator, temporal chopper and </a:t>
            </a:r>
            <a:r>
              <a:rPr lang="en-US" dirty="0" err="1"/>
              <a:t>buncher</a:t>
            </a:r>
            <a:r>
              <a:rPr lang="en-US" dirty="0"/>
              <a:t>: 10 meter-long polarized </a:t>
            </a:r>
            <a:r>
              <a:rPr lang="en-US" dirty="0" err="1"/>
              <a:t>photoinjector</a:t>
            </a:r>
            <a:endParaRPr lang="en-US" dirty="0"/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 err="1"/>
              <a:t>HDIce</a:t>
            </a:r>
            <a:r>
              <a:rPr lang="en-US" dirty="0"/>
              <a:t> must rotate vertical to remove/install targets, necessitated elevated beamline and removable roof tile shielding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E4BFA1-345E-6E49-8319-68230F662674}"/>
              </a:ext>
            </a:extLst>
          </p:cNvPr>
          <p:cNvSpPr txBox="1"/>
          <p:nvPr/>
        </p:nvSpPr>
        <p:spPr>
          <a:xfrm>
            <a:off x="373941" y="4500333"/>
            <a:ext cx="2968505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MeV spectrometer</a:t>
            </a:r>
          </a:p>
          <a:p>
            <a:r>
              <a:rPr lang="en-US" dirty="0">
                <a:solidFill>
                  <a:schemeClr val="bg1"/>
                </a:solidFill>
              </a:rPr>
              <a:t>(future experiment beamline)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AD9CB7D-7F3F-3448-AB81-ADEEE31264FA}"/>
              </a:ext>
            </a:extLst>
          </p:cNvPr>
          <p:cNvCxnSpPr/>
          <p:nvPr/>
        </p:nvCxnSpPr>
        <p:spPr>
          <a:xfrm flipV="1">
            <a:off x="1039906" y="3881718"/>
            <a:ext cx="252228" cy="61861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67535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D1900-0AD1-F14F-8599-E124AA16E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: our first User!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3305B2-5411-C74C-9FF5-243A35671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2020 Fall Meeting of APS DNP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F5C50D-8F2F-A245-AE08-463BE2A5B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80C3D8-3C06-4A4E-B47B-D63980C77A0A}"/>
              </a:ext>
            </a:extLst>
          </p:cNvPr>
          <p:cNvSpPr txBox="1"/>
          <p:nvPr/>
        </p:nvSpPr>
        <p:spPr>
          <a:xfrm>
            <a:off x="2287928" y="5961464"/>
            <a:ext cx="4733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Thanks C. </a:t>
            </a:r>
            <a:r>
              <a:rPr lang="en-US" dirty="0" err="1"/>
              <a:t>Hanretty</a:t>
            </a:r>
            <a:r>
              <a:rPr lang="en-US" dirty="0"/>
              <a:t> and A. </a:t>
            </a:r>
            <a:r>
              <a:rPr lang="en-US" dirty="0" err="1"/>
              <a:t>Sandorfi</a:t>
            </a:r>
            <a:r>
              <a:rPr lang="en-US" dirty="0"/>
              <a:t> for this slide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191BB9-D0D2-5948-93ED-07A877C275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54" t="49532" r="9990"/>
          <a:stretch/>
        </p:blipFill>
        <p:spPr>
          <a:xfrm>
            <a:off x="3666076" y="3327701"/>
            <a:ext cx="5352653" cy="2428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32FAF3-4D68-B944-8653-62164E7C1B60}"/>
              </a:ext>
            </a:extLst>
          </p:cNvPr>
          <p:cNvSpPr txBox="1"/>
          <p:nvPr/>
        </p:nvSpPr>
        <p:spPr>
          <a:xfrm>
            <a:off x="181597" y="845853"/>
            <a:ext cx="8962403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 new type of frozen spin target.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Target material consists solely of polarizable protons and neutrons =&gt; no dilution factor coming from target material and a T1 on the order of years (no repolarization needed).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Is a very complicated system requiring many steps in the production of a polarized target.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UITF tests will focus on the polarization reliability when subject to beam heating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0B5AFD-F1B6-5F4A-9609-8DBC979A9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97" y="3151493"/>
            <a:ext cx="3357154" cy="264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00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3AA16-80EF-D14E-9729-2FDCF2ABE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else can we do at UITF 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00DE4F-C237-F140-987E-715EEA95F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2020 Fall Meeting of APS DNP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AB457-9AE4-524B-BF1B-00673ABBA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Content Placeholder 10">
            <a:extLst>
              <a:ext uri="{FF2B5EF4-FFF2-40B4-BE49-F238E27FC236}">
                <a16:creationId xmlns:a16="http://schemas.microsoft.com/office/drawing/2014/main" id="{C103CDFB-585F-0C44-B04C-4DF01823E0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19" y="793465"/>
            <a:ext cx="9141515" cy="51133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A11A6D9-20BE-6440-ACC8-836E95C3E401}"/>
              </a:ext>
            </a:extLst>
          </p:cNvPr>
          <p:cNvSpPr/>
          <p:nvPr/>
        </p:nvSpPr>
        <p:spPr>
          <a:xfrm>
            <a:off x="0" y="4603459"/>
            <a:ext cx="9144000" cy="57873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A51630-8B2C-C34B-92B1-BAB017E66F54}"/>
              </a:ext>
            </a:extLst>
          </p:cNvPr>
          <p:cNvSpPr txBox="1"/>
          <p:nvPr/>
        </p:nvSpPr>
        <p:spPr>
          <a:xfrm>
            <a:off x="1932347" y="6000610"/>
            <a:ext cx="5913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Matt </a:t>
            </a:r>
            <a:r>
              <a:rPr lang="en-US" i="1" dirty="0" err="1">
                <a:solidFill>
                  <a:srgbClr val="FF0000"/>
                </a:solidFill>
              </a:rPr>
              <a:t>Poelker</a:t>
            </a:r>
            <a:r>
              <a:rPr lang="en-US" i="1" dirty="0">
                <a:solidFill>
                  <a:srgbClr val="FF0000"/>
                </a:solidFill>
              </a:rPr>
              <a:t> (</a:t>
            </a:r>
            <a:r>
              <a:rPr lang="en-US" i="1" dirty="0">
                <a:solidFill>
                  <a:srgbClr val="FF0000"/>
                </a:solidFill>
                <a:hlinkClick r:id="rId3"/>
              </a:rPr>
              <a:t>poelker@jlab.org</a:t>
            </a:r>
            <a:r>
              <a:rPr lang="en-US" i="1" dirty="0">
                <a:solidFill>
                  <a:srgbClr val="FF0000"/>
                </a:solidFill>
              </a:rPr>
              <a:t>), UITF Director of Operations</a:t>
            </a:r>
          </a:p>
        </p:txBody>
      </p:sp>
    </p:spTree>
    <p:extLst>
      <p:ext uri="{BB962C8B-B14F-4D97-AF65-F5344CB8AC3E}">
        <p14:creationId xmlns:p14="http://schemas.microsoft.com/office/powerpoint/2010/main" val="202234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88518-7175-994D-BC46-B291A96A1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240539"/>
            <a:ext cx="8656816" cy="487490"/>
          </a:xfrm>
        </p:spPr>
        <p:txBody>
          <a:bodyPr>
            <a:normAutofit/>
          </a:bodyPr>
          <a:lstStyle/>
          <a:p>
            <a:r>
              <a:rPr lang="en-US" dirty="0"/>
              <a:t>Continuous </a:t>
            </a:r>
            <a:r>
              <a:rPr lang="en-US" dirty="0">
                <a:solidFill>
                  <a:srgbClr val="FF0000"/>
                </a:solidFill>
              </a:rPr>
              <a:t>Positron</a:t>
            </a:r>
            <a:r>
              <a:rPr lang="en-US" dirty="0"/>
              <a:t> Beam Accelerator Facility 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CBB0B7-8C14-2B4C-A440-4D5B8BA35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2020 Fall Meeting of APS DNP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9AE4B1-0814-D54B-8826-2185F930A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E30977-6F54-4E42-A525-B0855DDBCE75}"/>
              </a:ext>
            </a:extLst>
          </p:cNvPr>
          <p:cNvSpPr/>
          <p:nvPr/>
        </p:nvSpPr>
        <p:spPr>
          <a:xfrm>
            <a:off x="135922" y="980953"/>
            <a:ext cx="714585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Positron Working Group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was created in 2017 to promote the physics case using positron beams at Jefferson Lab.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now about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physicists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(users and staff) from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 institutions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supporting a program of studies using polarized or unpolarized positron beams.</a:t>
            </a:r>
          </a:p>
          <a:p>
            <a:pPr lvl="0"/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Generalized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Parton Distributions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dirty="0">
                <a:latin typeface="Symbol" pitchFamily="2" charset="2"/>
                <a:cs typeface="Arial" panose="020B0604020202020204" pitchFamily="34" charset="0"/>
              </a:rPr>
              <a:t>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-exchange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Test of the Standard Model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C83FF-C92E-AD42-AC0F-0ED894C5B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549" y="2596883"/>
            <a:ext cx="2789186" cy="35294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5254262-ADCD-5F40-BD84-64E2F83ABE30}"/>
              </a:ext>
            </a:extLst>
          </p:cNvPr>
          <p:cNvSpPr/>
          <p:nvPr/>
        </p:nvSpPr>
        <p:spPr>
          <a:xfrm>
            <a:off x="384492" y="4198399"/>
            <a:ext cx="52482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fr-FR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polarized</a:t>
            </a:r>
            <a:r>
              <a:rPr lang="fr-F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positrons </a:t>
            </a:r>
            <a:r>
              <a:rPr lang="fr-FR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beams</a:t>
            </a:r>
            <a:r>
              <a:rPr lang="fr-F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fr-F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  <a:r>
              <a:rPr lang="fr-F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</a:t>
            </a:r>
            <a:r>
              <a:rPr lang="fr-F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</a:t>
            </a:r>
            <a:r>
              <a:rPr lang="fr-F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a compact </a:t>
            </a:r>
            <a:r>
              <a:rPr lang="fr-FR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</a:t>
            </a:r>
            <a:r>
              <a:rPr lang="fr-F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fr-FR" sz="2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believe</a:t>
            </a:r>
            <a:r>
              <a:rPr lang="fr-FR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2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r>
              <a:rPr lang="fr-FR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2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fr-FR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fr-FR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fr-FR" sz="2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  <a:r>
              <a:rPr lang="fr-FR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2305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62669-096C-A04C-BA0A-EC5C9FFE2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(and ”Little”) Science, again.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53FCFD-56BD-AE47-9E5D-F3792E39B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2020 Fall Meeting of APS DNP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8F9426-2CDA-7444-903F-3A2C015CC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E0A0EF9-5813-B244-AFE9-D87B19C6AFD2}"/>
              </a:ext>
            </a:extLst>
          </p:cNvPr>
          <p:cNvGrpSpPr/>
          <p:nvPr/>
        </p:nvGrpSpPr>
        <p:grpSpPr>
          <a:xfrm>
            <a:off x="271865" y="3636277"/>
            <a:ext cx="4084111" cy="2716396"/>
            <a:chOff x="271865" y="3680073"/>
            <a:chExt cx="4084111" cy="2716396"/>
          </a:xfrm>
          <a:solidFill>
            <a:schemeClr val="bg1">
              <a:lumMod val="85000"/>
            </a:schemeClr>
          </a:solidFill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CB5BA6C9-FCF9-FD4E-B5CF-5A3C4818D5B6}"/>
                </a:ext>
              </a:extLst>
            </p:cNvPr>
            <p:cNvSpPr/>
            <p:nvPr/>
          </p:nvSpPr>
          <p:spPr>
            <a:xfrm>
              <a:off x="271865" y="3680073"/>
              <a:ext cx="4084111" cy="2716396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 Box 14">
              <a:extLst>
                <a:ext uri="{FF2B5EF4-FFF2-40B4-BE49-F238E27FC236}">
                  <a16:creationId xmlns:a16="http://schemas.microsoft.com/office/drawing/2014/main" id="{C1FE8DBA-21C8-5A49-A29F-A05701BB43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9972" y="5969471"/>
              <a:ext cx="3198627" cy="307777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= 73 </a:t>
              </a:r>
              <a:r>
                <a:rPr lang="fr-FR" sz="1400" dirty="0">
                  <a:latin typeface="Verdana" charset="0"/>
                  <a:cs typeface="Arial" charset="0"/>
                </a:rPr>
                <a:t>± 15</a:t>
              </a:r>
              <a:r>
                <a:rPr lang="fr-FR" sz="1400" baseline="-25000" dirty="0">
                  <a:latin typeface="Verdana" charset="0"/>
                  <a:cs typeface="Arial" charset="0"/>
                </a:rPr>
                <a:t>(stat)</a:t>
              </a:r>
              <a:r>
                <a:rPr lang="fr-FR" sz="1400" dirty="0">
                  <a:latin typeface="Verdana" charset="0"/>
                  <a:cs typeface="Arial" charset="0"/>
                </a:rPr>
                <a:t> ± 19</a:t>
              </a:r>
              <a:r>
                <a:rPr lang="fr-FR" sz="1400" baseline="-25000" dirty="0">
                  <a:latin typeface="Verdana" charset="0"/>
                  <a:cs typeface="Arial" charset="0"/>
                </a:rPr>
                <a:t>(</a:t>
              </a:r>
              <a:r>
                <a:rPr lang="fr-FR" sz="1400" baseline="-25000" dirty="0" err="1">
                  <a:latin typeface="Verdana" charset="0"/>
                  <a:cs typeface="Arial" charset="0"/>
                </a:rPr>
                <a:t>syst</a:t>
              </a:r>
              <a:r>
                <a:rPr lang="fr-FR" sz="1400" baseline="-25000" dirty="0">
                  <a:latin typeface="Verdana" charset="0"/>
                  <a:cs typeface="Arial" charset="0"/>
                </a:rPr>
                <a:t>)</a:t>
              </a:r>
              <a:r>
                <a:rPr lang="fr-FR" sz="1400" dirty="0">
                  <a:latin typeface="Verdana" charset="0"/>
                  <a:cs typeface="Arial" charset="0"/>
                </a:rPr>
                <a:t> %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2E07C4C-2F86-DB45-98F7-5E5DB46F9D07}"/>
                </a:ext>
              </a:extLst>
            </p:cNvPr>
            <p:cNvSpPr txBox="1"/>
            <p:nvPr/>
          </p:nvSpPr>
          <p:spPr>
            <a:xfrm>
              <a:off x="798818" y="3685406"/>
              <a:ext cx="3238387" cy="55399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/>
                <a:t>Compton Backscattering (KEK)</a:t>
              </a:r>
            </a:p>
            <a:p>
              <a:pPr algn="ctr"/>
              <a:r>
                <a:rPr lang="fr-FR" sz="1400" dirty="0">
                  <a:latin typeface="Microsoft Sans Serif" charset="0"/>
                </a:rPr>
                <a:t>T. </a:t>
              </a:r>
              <a:r>
                <a:rPr lang="fr-FR" sz="1400" dirty="0" err="1">
                  <a:latin typeface="Microsoft Sans Serif" charset="0"/>
                </a:rPr>
                <a:t>Omori</a:t>
              </a:r>
              <a:r>
                <a:rPr lang="fr-FR" sz="1400" dirty="0">
                  <a:latin typeface="Microsoft Sans Serif" charset="0"/>
                </a:rPr>
                <a:t> et al, PRL 96 (2006) 114801</a:t>
              </a:r>
            </a:p>
          </p:txBody>
        </p:sp>
        <p:pic>
          <p:nvPicPr>
            <p:cNvPr id="72" name="Picture 70">
              <a:extLst>
                <a:ext uri="{FF2B5EF4-FFF2-40B4-BE49-F238E27FC236}">
                  <a16:creationId xmlns:a16="http://schemas.microsoft.com/office/drawing/2014/main" id="{3B575359-F766-1348-AB15-D850F252EA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745" y="4282042"/>
              <a:ext cx="3705843" cy="1512458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852E581-9DDA-8540-9767-9B06B541A0DB}"/>
              </a:ext>
            </a:extLst>
          </p:cNvPr>
          <p:cNvGrpSpPr/>
          <p:nvPr/>
        </p:nvGrpSpPr>
        <p:grpSpPr>
          <a:xfrm>
            <a:off x="4788023" y="3636276"/>
            <a:ext cx="4116985" cy="2716397"/>
            <a:chOff x="4788023" y="3680072"/>
            <a:chExt cx="4116985" cy="2716397"/>
          </a:xfrm>
          <a:solidFill>
            <a:schemeClr val="bg1">
              <a:lumMod val="85000"/>
            </a:schemeClr>
          </a:solidFill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AFED3963-8235-B740-8B20-5B5CBE42ADA0}"/>
                </a:ext>
              </a:extLst>
            </p:cNvPr>
            <p:cNvSpPr/>
            <p:nvPr/>
          </p:nvSpPr>
          <p:spPr>
            <a:xfrm>
              <a:off x="4788023" y="3680072"/>
              <a:ext cx="4116985" cy="271639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EB82DB29-5D41-D841-A28D-8DD4B47B5C2C}"/>
                </a:ext>
              </a:extLst>
            </p:cNvPr>
            <p:cNvSpPr txBox="1"/>
            <p:nvPr/>
          </p:nvSpPr>
          <p:spPr>
            <a:xfrm>
              <a:off x="5003684" y="3685406"/>
              <a:ext cx="3618298" cy="55399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/>
                <a:t>Helical Undulator (SLAC E166)</a:t>
              </a:r>
            </a:p>
            <a:p>
              <a:pPr algn="ctr"/>
              <a:r>
                <a:rPr lang="fr-FR" sz="1400" dirty="0">
                  <a:latin typeface="Microsoft Sans Serif" charset="0"/>
                </a:rPr>
                <a:t>G. Alexander et al, PRL 100 (2008) 210801</a:t>
              </a:r>
            </a:p>
          </p:txBody>
        </p:sp>
        <p:pic>
          <p:nvPicPr>
            <p:cNvPr id="76" name="Picture 73">
              <a:extLst>
                <a:ext uri="{FF2B5EF4-FFF2-40B4-BE49-F238E27FC236}">
                  <a16:creationId xmlns:a16="http://schemas.microsoft.com/office/drawing/2014/main" id="{1FAAB265-B207-B942-B432-EBA4D3ADBD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246" y="4282042"/>
              <a:ext cx="3490336" cy="1512458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Text Box 14">
              <a:extLst>
                <a:ext uri="{FF2B5EF4-FFF2-40B4-BE49-F238E27FC236}">
                  <a16:creationId xmlns:a16="http://schemas.microsoft.com/office/drawing/2014/main" id="{23A479FE-5695-5E4F-ABB9-7EA70378AD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95014" y="5971203"/>
              <a:ext cx="3029837" cy="307777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= 80 </a:t>
              </a:r>
              <a:r>
                <a:rPr lang="fr-FR" sz="1400" dirty="0">
                  <a:latin typeface="Verdana" charset="0"/>
                  <a:cs typeface="Arial" charset="0"/>
                </a:rPr>
                <a:t>± 7</a:t>
              </a:r>
              <a:r>
                <a:rPr lang="fr-FR" sz="1400" baseline="-25000" dirty="0">
                  <a:latin typeface="Verdana" charset="0"/>
                  <a:cs typeface="Arial" charset="0"/>
                </a:rPr>
                <a:t>(stat)</a:t>
              </a:r>
              <a:r>
                <a:rPr lang="fr-FR" sz="1400" dirty="0">
                  <a:latin typeface="Verdana" charset="0"/>
                  <a:cs typeface="Arial" charset="0"/>
                </a:rPr>
                <a:t> ± 9</a:t>
              </a:r>
              <a:r>
                <a:rPr lang="fr-FR" sz="1400" baseline="-25000" dirty="0">
                  <a:latin typeface="Verdana" charset="0"/>
                  <a:cs typeface="Arial" charset="0"/>
                </a:rPr>
                <a:t>(</a:t>
              </a:r>
              <a:r>
                <a:rPr lang="fr-FR" sz="1400" baseline="-25000" dirty="0" err="1">
                  <a:latin typeface="Verdana" charset="0"/>
                  <a:cs typeface="Arial" charset="0"/>
                </a:rPr>
                <a:t>syst</a:t>
              </a:r>
              <a:r>
                <a:rPr lang="fr-FR" sz="1400" baseline="-25000" dirty="0">
                  <a:latin typeface="Verdana" charset="0"/>
                  <a:cs typeface="Arial" charset="0"/>
                </a:rPr>
                <a:t>) </a:t>
              </a:r>
              <a:r>
                <a:rPr lang="fr-FR" sz="1400" dirty="0">
                  <a:latin typeface="Verdana" charset="0"/>
                  <a:cs typeface="Arial" charset="0"/>
                </a:rPr>
                <a:t>%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07CB4976-C6B0-A345-A162-58922EED1E43}"/>
                </a:ext>
              </a:extLst>
            </p:cNvPr>
            <p:cNvSpPr txBox="1"/>
            <p:nvPr/>
          </p:nvSpPr>
          <p:spPr>
            <a:xfrm>
              <a:off x="4952891" y="5564648"/>
              <a:ext cx="1053494" cy="253916"/>
            </a:xfrm>
            <a:prstGeom prst="rect">
              <a:avLst/>
            </a:prstGeom>
            <a:solidFill>
              <a:schemeClr val="accent5"/>
            </a:solidFill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SLAC 47.7GeV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1A31FE40-85B5-724F-8FD7-543D8AE04E80}"/>
              </a:ext>
            </a:extLst>
          </p:cNvPr>
          <p:cNvGrpSpPr/>
          <p:nvPr/>
        </p:nvGrpSpPr>
        <p:grpSpPr>
          <a:xfrm>
            <a:off x="288887" y="857427"/>
            <a:ext cx="4071937" cy="2642867"/>
            <a:chOff x="271865" y="749174"/>
            <a:chExt cx="4071937" cy="2642867"/>
          </a:xfrm>
          <a:solidFill>
            <a:schemeClr val="bg1">
              <a:lumMod val="85000"/>
            </a:schemeClr>
          </a:solidFill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0122208-0E05-7940-A3B1-CC85B4CBFF60}"/>
                </a:ext>
              </a:extLst>
            </p:cNvPr>
            <p:cNvGrpSpPr/>
            <p:nvPr/>
          </p:nvGrpSpPr>
          <p:grpSpPr>
            <a:xfrm>
              <a:off x="271865" y="749174"/>
              <a:ext cx="4071937" cy="2642867"/>
              <a:chOff x="4788024" y="404664"/>
              <a:chExt cx="3888432" cy="3096344"/>
            </a:xfrm>
            <a:grpFill/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AD77B857-3A5D-8C48-85F9-EBA822D8CA77}"/>
                  </a:ext>
                </a:extLst>
              </p:cNvPr>
              <p:cNvSpPr/>
              <p:nvPr/>
            </p:nvSpPr>
            <p:spPr>
              <a:xfrm>
                <a:off x="4788024" y="404664"/>
                <a:ext cx="3888432" cy="3096344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84" name="Picture 5">
                <a:extLst>
                  <a:ext uri="{FF2B5EF4-FFF2-40B4-BE49-F238E27FC236}">
                    <a16:creationId xmlns:a16="http://schemas.microsoft.com/office/drawing/2014/main" id="{C1799C95-4C41-3B49-B6CF-EAE675849B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66312" y="1324941"/>
                <a:ext cx="2366025" cy="1220568"/>
              </a:xfrm>
              <a:prstGeom prst="rect">
                <a:avLst/>
              </a:prstGeom>
              <a:grp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ABD0E895-A468-5F40-90C3-6D585F224478}"/>
                  </a:ext>
                </a:extLst>
              </p:cNvPr>
              <p:cNvSpPr txBox="1"/>
              <p:nvPr/>
            </p:nvSpPr>
            <p:spPr>
              <a:xfrm>
                <a:off x="5248499" y="414383"/>
                <a:ext cx="2983762" cy="901466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/>
                  <a:t>Polarized </a:t>
                </a:r>
                <a:r>
                  <a:rPr lang="en-US" sz="1600" b="1" dirty="0">
                    <a:latin typeface="Symbol" pitchFamily="18" charset="2"/>
                  </a:rPr>
                  <a:t>b</a:t>
                </a:r>
                <a:r>
                  <a:rPr lang="en-US" sz="1600" b="1" baseline="30000" dirty="0"/>
                  <a:t>+</a:t>
                </a:r>
                <a:r>
                  <a:rPr lang="en-US" sz="1600" b="1" dirty="0"/>
                  <a:t> Decay</a:t>
                </a:r>
              </a:p>
              <a:p>
                <a:pPr algn="ctr"/>
                <a:r>
                  <a:rPr lang="de-DE" sz="1400" dirty="0">
                    <a:latin typeface="Microsoft Sans Serif" charset="0"/>
                  </a:rPr>
                  <a:t>L.A. Page &amp; M. Heinberg. Phys. Rev.</a:t>
                </a:r>
              </a:p>
              <a:p>
                <a:pPr algn="ctr"/>
                <a:r>
                  <a:rPr lang="de-DE" sz="1400" dirty="0">
                    <a:latin typeface="Microsoft Sans Serif" charset="0"/>
                  </a:rPr>
                  <a:t>106(6):1220-1224 (1957)</a:t>
                </a:r>
                <a:endParaRPr lang="fr-FR" sz="1400" dirty="0">
                  <a:latin typeface="Microsoft Sans Serif" charset="0"/>
                </a:endParaRPr>
              </a:p>
            </p:txBody>
          </p:sp>
        </p:grp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E9818E33-EAA3-3B49-A5C4-0DE47C7555F8}"/>
                </a:ext>
              </a:extLst>
            </p:cNvPr>
            <p:cNvSpPr/>
            <p:nvPr/>
          </p:nvSpPr>
          <p:spPr>
            <a:xfrm>
              <a:off x="809627" y="2534335"/>
              <a:ext cx="2886074" cy="46166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Polarized due to parity non-conservation in the weak interaction</a:t>
              </a:r>
            </a:p>
          </p:txBody>
        </p:sp>
        <p:sp>
          <p:nvSpPr>
            <p:cNvPr id="82" name="Text Box 14">
              <a:extLst>
                <a:ext uri="{FF2B5EF4-FFF2-40B4-BE49-F238E27FC236}">
                  <a16:creationId xmlns:a16="http://schemas.microsoft.com/office/drawing/2014/main" id="{6C551890-86A3-5944-B453-F377AC9556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0899" y="3007196"/>
              <a:ext cx="1407102" cy="307777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~ 40 </a:t>
              </a:r>
              <a:r>
                <a:rPr lang="fr-FR" sz="1400" dirty="0">
                  <a:latin typeface="Verdana" charset="0"/>
                  <a:cs typeface="Arial" charset="0"/>
                </a:rPr>
                <a:t>%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03DA7F94-B5C8-B44D-9182-711843220673}"/>
              </a:ext>
            </a:extLst>
          </p:cNvPr>
          <p:cNvGrpSpPr/>
          <p:nvPr/>
        </p:nvGrpSpPr>
        <p:grpSpPr>
          <a:xfrm>
            <a:off x="4784623" y="855638"/>
            <a:ext cx="4088460" cy="2642867"/>
            <a:chOff x="4851278" y="749174"/>
            <a:chExt cx="4053731" cy="2642867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1ABB7182-315C-B949-BC9F-28FEA9B8E984}"/>
                </a:ext>
              </a:extLst>
            </p:cNvPr>
            <p:cNvGrpSpPr/>
            <p:nvPr/>
          </p:nvGrpSpPr>
          <p:grpSpPr>
            <a:xfrm>
              <a:off x="4851278" y="749174"/>
              <a:ext cx="4053731" cy="2642867"/>
              <a:chOff x="743310" y="404664"/>
              <a:chExt cx="3828690" cy="3096344"/>
            </a:xfrm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8911C263-229B-204D-93E5-0CFDD68373C4}"/>
                  </a:ext>
                </a:extLst>
              </p:cNvPr>
              <p:cNvSpPr/>
              <p:nvPr/>
            </p:nvSpPr>
            <p:spPr>
              <a:xfrm>
                <a:off x="743310" y="404664"/>
                <a:ext cx="3828690" cy="30963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1" name="Group 33">
                <a:extLst>
                  <a:ext uri="{FF2B5EF4-FFF2-40B4-BE49-F238E27FC236}">
                    <a16:creationId xmlns:a16="http://schemas.microsoft.com/office/drawing/2014/main" id="{99BF92F8-4E1C-9D4F-ABD6-AD3257FB262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71600" y="1089210"/>
                <a:ext cx="3384624" cy="1841032"/>
                <a:chOff x="391" y="2008"/>
                <a:chExt cx="2812" cy="1502"/>
              </a:xfrm>
            </p:grpSpPr>
            <p:graphicFrame>
              <p:nvGraphicFramePr>
                <p:cNvPr id="94" name="Object 28">
                  <a:extLst>
                    <a:ext uri="{FF2B5EF4-FFF2-40B4-BE49-F238E27FC236}">
                      <a16:creationId xmlns:a16="http://schemas.microsoft.com/office/drawing/2014/main" id="{4A75D001-2CFE-0745-B240-B0B8357A7004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016518087"/>
                    </p:ext>
                  </p:extLst>
                </p:nvPr>
              </p:nvGraphicFramePr>
              <p:xfrm>
                <a:off x="391" y="2008"/>
                <a:ext cx="2812" cy="150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77" name="Image" r:id="rId6" imgW="9000000" imgH="6500423" progId="PSP7.Image">
                        <p:embed/>
                      </p:oleObj>
                    </mc:Choice>
                    <mc:Fallback>
                      <p:oleObj name="Image" r:id="rId6" imgW="9000000" imgH="6500423" progId="PSP7.Image">
                        <p:embed/>
                        <p:pic>
                          <p:nvPicPr>
                            <p:cNvPr id="28" name="Object 2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91" y="2008"/>
                              <a:ext cx="2812" cy="150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pic>
              <p:nvPicPr>
                <p:cNvPr id="95" name="Picture 29">
                  <a:extLst>
                    <a:ext uri="{FF2B5EF4-FFF2-40B4-BE49-F238E27FC236}">
                      <a16:creationId xmlns:a16="http://schemas.microsoft.com/office/drawing/2014/main" id="{6D745764-83A0-9A48-A57E-BE968433647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1" y="2311"/>
                  <a:ext cx="247" cy="2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6" name="Picture 30">
                  <a:extLst>
                    <a:ext uri="{FF2B5EF4-FFF2-40B4-BE49-F238E27FC236}">
                      <a16:creationId xmlns:a16="http://schemas.microsoft.com/office/drawing/2014/main" id="{59FF3968-E69E-BA45-A39E-E2F7D88FD43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89" y="2493"/>
                  <a:ext cx="295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7" name="Picture 31">
                  <a:extLst>
                    <a:ext uri="{FF2B5EF4-FFF2-40B4-BE49-F238E27FC236}">
                      <a16:creationId xmlns:a16="http://schemas.microsoft.com/office/drawing/2014/main" id="{772F64F1-CF27-3F45-B2F9-FD6D2A5C395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9" y="2953"/>
                  <a:ext cx="308" cy="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254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8" name="Picture 32" descr="hermeslogocolour">
                  <a:extLst>
                    <a:ext uri="{FF2B5EF4-FFF2-40B4-BE49-F238E27FC236}">
                      <a16:creationId xmlns:a16="http://schemas.microsoft.com/office/drawing/2014/main" id="{11CE47E2-53C3-3140-8CD1-D876F97AECC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2" y="2074"/>
                  <a:ext cx="290" cy="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aphicFrame>
            <p:nvGraphicFramePr>
              <p:cNvPr id="92" name="Object 34">
                <a:extLst>
                  <a:ext uri="{FF2B5EF4-FFF2-40B4-BE49-F238E27FC236}">
                    <a16:creationId xmlns:a16="http://schemas.microsoft.com/office/drawing/2014/main" id="{F55DB188-E020-B04D-BB45-4328D7D6DB5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85095857"/>
                  </p:ext>
                </p:extLst>
              </p:nvPr>
            </p:nvGraphicFramePr>
            <p:xfrm>
              <a:off x="2844046" y="2340959"/>
              <a:ext cx="1493373" cy="5672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8" name="Equation" r:id="rId12" imgW="1206360" imgH="457200" progId="Equation.3">
                      <p:embed/>
                    </p:oleObj>
                  </mc:Choice>
                  <mc:Fallback>
                    <p:oleObj name="Equation" r:id="rId12" imgW="1206360" imgH="457200" progId="Equation.3">
                      <p:embed/>
                      <p:pic>
                        <p:nvPicPr>
                          <p:cNvPr id="26" name="Object 3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44046" y="2340959"/>
                            <a:ext cx="1493373" cy="567266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alpha val="90000"/>
                            </a:schemeClr>
                          </a:solidFill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C890E863-7C34-E544-A1CB-5173C8050607}"/>
                  </a:ext>
                </a:extLst>
              </p:cNvPr>
              <p:cNvSpPr txBox="1"/>
              <p:nvPr/>
            </p:nvSpPr>
            <p:spPr>
              <a:xfrm>
                <a:off x="965407" y="415823"/>
                <a:ext cx="3432267" cy="6490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err="1"/>
                  <a:t>Sokolov-Ternov</a:t>
                </a:r>
                <a:r>
                  <a:rPr lang="en-US" sz="1600" b="1" dirty="0"/>
                  <a:t> Effect</a:t>
                </a:r>
              </a:p>
              <a:p>
                <a:pPr algn="ctr"/>
                <a:r>
                  <a:rPr lang="en-US" sz="1400" dirty="0"/>
                  <a:t>D. Barber , AIP Conf. Proc. 588, 338 (2001)</a:t>
                </a:r>
              </a:p>
            </p:txBody>
          </p:sp>
        </p:grpSp>
        <p:sp>
          <p:nvSpPr>
            <p:cNvPr id="88" name="Text Box 14">
              <a:extLst>
                <a:ext uri="{FF2B5EF4-FFF2-40B4-BE49-F238E27FC236}">
                  <a16:creationId xmlns:a16="http://schemas.microsoft.com/office/drawing/2014/main" id="{38C330A0-EF28-694D-9648-CDA9A8886D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74799" y="2997671"/>
              <a:ext cx="1407102" cy="307777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dirty="0">
                  <a:latin typeface="Verdana" charset="0"/>
                </a:rPr>
                <a:t>P(e</a:t>
              </a:r>
              <a:r>
                <a:rPr lang="fr-FR" sz="1400" baseline="30000" dirty="0">
                  <a:latin typeface="Verdana" charset="0"/>
                </a:rPr>
                <a:t>+</a:t>
              </a:r>
              <a:r>
                <a:rPr lang="fr-FR" sz="1400" dirty="0">
                  <a:latin typeface="Verdana" charset="0"/>
                </a:rPr>
                <a:t>) ~ 70 </a:t>
              </a:r>
              <a:r>
                <a:rPr lang="fr-FR" sz="1400" dirty="0">
                  <a:latin typeface="Verdana" charset="0"/>
                  <a:cs typeface="Arial" charset="0"/>
                </a:rPr>
                <a:t>%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4FC0FD7B-7044-344E-B0E0-633C64E20676}"/>
                </a:ext>
              </a:extLst>
            </p:cNvPr>
            <p:cNvSpPr txBox="1"/>
            <p:nvPr/>
          </p:nvSpPr>
          <p:spPr>
            <a:xfrm>
              <a:off x="5092986" y="2643981"/>
              <a:ext cx="1574470" cy="261610"/>
            </a:xfrm>
            <a:prstGeom prst="rect">
              <a:avLst/>
            </a:prstGeom>
            <a:solidFill>
              <a:schemeClr val="accent5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/>
                <a:t>HERA 27.5 </a:t>
              </a:r>
              <a:r>
                <a:rPr lang="en-US" sz="1100" dirty="0" err="1"/>
                <a:t>GeV</a:t>
              </a:r>
              <a:r>
                <a:rPr lang="en-US" sz="1100" dirty="0"/>
                <a:t> e+/e-</a:t>
              </a:r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8530A057-FDBC-F542-A075-5832AE9E04AF}"/>
              </a:ext>
            </a:extLst>
          </p:cNvPr>
          <p:cNvSpPr txBox="1"/>
          <p:nvPr/>
        </p:nvSpPr>
        <p:spPr>
          <a:xfrm>
            <a:off x="577157" y="5496788"/>
            <a:ext cx="1019831" cy="253916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sz="1050" dirty="0"/>
              <a:t>KEK 1.28 GeV</a:t>
            </a:r>
          </a:p>
        </p:txBody>
      </p:sp>
    </p:spTree>
    <p:extLst>
      <p:ext uri="{BB962C8B-B14F-4D97-AF65-F5344CB8AC3E}">
        <p14:creationId xmlns:p14="http://schemas.microsoft.com/office/powerpoint/2010/main" val="6503706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75178-AC8B-3D47-8B7A-EDBB50654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Electrons for Polarized Positrons (</a:t>
            </a:r>
            <a:r>
              <a:rPr lang="en-US" dirty="0" err="1"/>
              <a:t>PEPPo</a:t>
            </a:r>
            <a:r>
              <a:rPr lang="en-US" dirty="0"/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762436-71AB-8E48-A8A6-740195BDA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2020 Fall Meeting of APS DNP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D62A9B-C6E9-8C48-9B2E-FDB0DF352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E746E8-0A31-BA43-94C0-7423E663645B}"/>
              </a:ext>
            </a:extLst>
          </p:cNvPr>
          <p:cNvSpPr txBox="1"/>
          <p:nvPr/>
        </p:nvSpPr>
        <p:spPr>
          <a:xfrm>
            <a:off x="95637" y="872240"/>
            <a:ext cx="52664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At Jefferson Lab we are exploring how to efficiently use </a:t>
            </a:r>
            <a:r>
              <a:rPr lang="en-US" sz="1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Polarized Electrons to produce Polarized Positrons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 an electromagnetic shower: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e-/e+ primarily emit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bremsstrahlung photons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Photons &gt; ~few MeV dominate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pair production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64F96F-6BC3-3044-BC7E-9708E7A9D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835" y="834480"/>
            <a:ext cx="2788242" cy="14992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2B40D5-E436-054A-A41D-60B9D14F3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37" y="2694039"/>
            <a:ext cx="4583576" cy="32585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4777F7-44C7-BF44-A4DD-5C3C8F004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437" y="2417560"/>
            <a:ext cx="4057419" cy="38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3641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B4FD2-3AEE-7049-9374-83DAD1FB0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72" y="240539"/>
            <a:ext cx="8854632" cy="487490"/>
          </a:xfrm>
        </p:spPr>
        <p:txBody>
          <a:bodyPr>
            <a:normAutofit/>
          </a:bodyPr>
          <a:lstStyle/>
          <a:p>
            <a:r>
              <a:rPr lang="en-US" dirty="0" err="1"/>
              <a:t>PEPPo</a:t>
            </a:r>
            <a:r>
              <a:rPr lang="en-US" dirty="0"/>
              <a:t> : Feasibility demonstration at the CEBAF injector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F0D8CB-0490-8C47-8FB1-B1B8E576B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2020 Fall Meeting of APS DNP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AC151C-6F9C-8D46-98BC-60983F7AA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7" name="Rectangle 43">
            <a:extLst>
              <a:ext uri="{FF2B5EF4-FFF2-40B4-BE49-F238E27FC236}">
                <a16:creationId xmlns:a16="http://schemas.microsoft.com/office/drawing/2014/main" id="{4F559206-6DD6-DB47-96B7-E256503992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8078" y="5762802"/>
            <a:ext cx="6533616" cy="350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J.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Grames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, E.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Voutier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 et al.,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JLab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Experiment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 E12-11-105 (2011)</a:t>
            </a:r>
          </a:p>
        </p:txBody>
      </p:sp>
      <p:sp>
        <p:nvSpPr>
          <p:cNvPr id="9" name="Text Box 35">
            <a:extLst>
              <a:ext uri="{FF2B5EF4-FFF2-40B4-BE49-F238E27FC236}">
                <a16:creationId xmlns:a16="http://schemas.microsoft.com/office/drawing/2014/main" id="{987C25CC-9D68-4248-9EE3-F77332918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142" y="881165"/>
            <a:ext cx="8677292" cy="830997"/>
          </a:xfrm>
          <a:prstGeom prst="rect">
            <a:avLst/>
          </a:prstGeom>
          <a:noFill/>
          <a:ln w="50800" cmpd="thickTh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99"/>
              </a:buClr>
              <a:buSzTx/>
              <a:buFont typeface="Wingdings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The purpose of the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PEPPo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(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olarized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lectrons for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olarized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sitrons) experiment at the CEBAF Injector was to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demonstrate the feasibility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of using bremsstrahlung radiation of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C28FF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MeV energy Polarized Electrons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for the efficient production of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Polarized Positrons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41F1E78-C07E-7946-9CE5-F01D83712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72" y="1991920"/>
            <a:ext cx="82677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6308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B2A37-485E-934F-8637-15FF0F2D5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the positron polarization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BAB840-DDFF-C344-B347-DBF23BBA0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2020 Fall Meeting of APS DNP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9BB5EF-830B-5D44-8528-4158CE4B6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28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5D219BA-4209-E447-BD4C-56824D84DF5B}"/>
              </a:ext>
            </a:extLst>
          </p:cNvPr>
          <p:cNvGrpSpPr/>
          <p:nvPr/>
        </p:nvGrpSpPr>
        <p:grpSpPr>
          <a:xfrm>
            <a:off x="540082" y="1614957"/>
            <a:ext cx="4283465" cy="2212199"/>
            <a:chOff x="105180" y="649189"/>
            <a:chExt cx="4423518" cy="2586144"/>
          </a:xfrm>
        </p:grpSpPr>
        <p:grpSp>
          <p:nvGrpSpPr>
            <p:cNvPr id="7" name="Group 10">
              <a:extLst>
                <a:ext uri="{FF2B5EF4-FFF2-40B4-BE49-F238E27FC236}">
                  <a16:creationId xmlns:a16="http://schemas.microsoft.com/office/drawing/2014/main" id="{8BC06163-8512-F343-BFF7-0E7B27BF394F}"/>
                </a:ext>
              </a:extLst>
            </p:cNvPr>
            <p:cNvGrpSpPr/>
            <p:nvPr/>
          </p:nvGrpSpPr>
          <p:grpSpPr>
            <a:xfrm>
              <a:off x="105180" y="649189"/>
              <a:ext cx="4338368" cy="2542700"/>
              <a:chOff x="3982774" y="2036543"/>
              <a:chExt cx="4820905" cy="3191010"/>
            </a:xfrm>
          </p:grpSpPr>
          <p:pic>
            <p:nvPicPr>
              <p:cNvPr id="20" name="Picture 33" descr="CIMG5110.JPG">
                <a:extLst>
                  <a:ext uri="{FF2B5EF4-FFF2-40B4-BE49-F238E27FC236}">
                    <a16:creationId xmlns:a16="http://schemas.microsoft.com/office/drawing/2014/main" id="{494B2C98-4532-BB45-8282-0A83D725E4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3393"/>
              <a:stretch/>
            </p:blipFill>
            <p:spPr>
              <a:xfrm rot="5400000">
                <a:off x="4797722" y="1221595"/>
                <a:ext cx="3191010" cy="4820905"/>
              </a:xfrm>
              <a:prstGeom prst="rect">
                <a:avLst/>
              </a:prstGeom>
              <a:ln w="28575" cmpd="sng">
                <a:noFill/>
              </a:ln>
            </p:spPr>
          </p:pic>
          <p:pic>
            <p:nvPicPr>
              <p:cNvPr id="21" name="Picture 34" descr="CIMG5121.JPG">
                <a:extLst>
                  <a:ext uri="{FF2B5EF4-FFF2-40B4-BE49-F238E27FC236}">
                    <a16:creationId xmlns:a16="http://schemas.microsoft.com/office/drawing/2014/main" id="{99632DF5-9EF0-BA4A-9215-A918775153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6794" t="3525" r="32563" b="10228"/>
              <a:stretch/>
            </p:blipFill>
            <p:spPr>
              <a:xfrm rot="151446">
                <a:off x="5594163" y="2143391"/>
                <a:ext cx="567383" cy="2088670"/>
              </a:xfrm>
              <a:prstGeom prst="rect">
                <a:avLst/>
              </a:prstGeom>
              <a:ln w="28575" cmpd="sng">
                <a:noFill/>
              </a:ln>
            </p:spPr>
          </p:pic>
        </p:grpSp>
        <p:cxnSp>
          <p:nvCxnSpPr>
            <p:cNvPr id="8" name="Straight Arrow Connector 16">
              <a:extLst>
                <a:ext uri="{FF2B5EF4-FFF2-40B4-BE49-F238E27FC236}">
                  <a16:creationId xmlns:a16="http://schemas.microsoft.com/office/drawing/2014/main" id="{7ABD5055-CCE3-C44C-9F7E-148E4306F41E}"/>
                </a:ext>
              </a:extLst>
            </p:cNvPr>
            <p:cNvCxnSpPr/>
            <p:nvPr/>
          </p:nvCxnSpPr>
          <p:spPr>
            <a:xfrm flipV="1">
              <a:off x="646777" y="1922721"/>
              <a:ext cx="340242" cy="563526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19">
              <a:extLst>
                <a:ext uri="{FF2B5EF4-FFF2-40B4-BE49-F238E27FC236}">
                  <a16:creationId xmlns:a16="http://schemas.microsoft.com/office/drawing/2014/main" id="{1CDEFD26-DBC3-7641-854F-0641E61485B8}"/>
                </a:ext>
              </a:extLst>
            </p:cNvPr>
            <p:cNvCxnSpPr>
              <a:stCxn id="17" idx="0"/>
            </p:cNvCxnSpPr>
            <p:nvPr/>
          </p:nvCxnSpPr>
          <p:spPr>
            <a:xfrm flipV="1">
              <a:off x="1806352" y="2140115"/>
              <a:ext cx="123570" cy="424789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25">
              <a:extLst>
                <a:ext uri="{FF2B5EF4-FFF2-40B4-BE49-F238E27FC236}">
                  <a16:creationId xmlns:a16="http://schemas.microsoft.com/office/drawing/2014/main" id="{67E2A9B7-A50E-404D-8813-668B1D23498B}"/>
                </a:ext>
              </a:extLst>
            </p:cNvPr>
            <p:cNvSpPr txBox="1"/>
            <p:nvPr/>
          </p:nvSpPr>
          <p:spPr>
            <a:xfrm>
              <a:off x="3880627" y="752697"/>
              <a:ext cx="648071" cy="248263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C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A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L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O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R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I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M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E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T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E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venir Roman" panose="02000503020000020003" pitchFamily="2" charset="0"/>
                </a:rPr>
                <a:t>R</a:t>
              </a:r>
            </a:p>
          </p:txBody>
        </p:sp>
        <p:cxnSp>
          <p:nvCxnSpPr>
            <p:cNvPr id="11" name="Straight Arrow Connector 27">
              <a:extLst>
                <a:ext uri="{FF2B5EF4-FFF2-40B4-BE49-F238E27FC236}">
                  <a16:creationId xmlns:a16="http://schemas.microsoft.com/office/drawing/2014/main" id="{90337F3E-6D38-7E43-89BE-BEA1D7367BDD}"/>
                </a:ext>
              </a:extLst>
            </p:cNvPr>
            <p:cNvCxnSpPr/>
            <p:nvPr/>
          </p:nvCxnSpPr>
          <p:spPr>
            <a:xfrm>
              <a:off x="997651" y="1867760"/>
              <a:ext cx="995214" cy="109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28">
              <a:extLst>
                <a:ext uri="{FF2B5EF4-FFF2-40B4-BE49-F238E27FC236}">
                  <a16:creationId xmlns:a16="http://schemas.microsoft.com/office/drawing/2014/main" id="{CE2C8CDD-2936-544B-9D07-9E343301A2E0}"/>
                </a:ext>
              </a:extLst>
            </p:cNvPr>
            <p:cNvSpPr txBox="1"/>
            <p:nvPr/>
          </p:nvSpPr>
          <p:spPr>
            <a:xfrm>
              <a:off x="1633266" y="1341821"/>
              <a:ext cx="527688" cy="4317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venir Roman" panose="02000503020000020003" pitchFamily="2" charset="0"/>
                </a:rPr>
                <a:t> </a:t>
              </a:r>
              <a:r>
                <a:rPr lang="en-US" b="1" dirty="0">
                  <a:solidFill>
                    <a:srgbClr val="FF0000"/>
                  </a:solidFill>
                  <a:latin typeface="Avenir Roman" panose="02000503020000020003" pitchFamily="2" charset="0"/>
                </a:rPr>
                <a:t>e+</a:t>
              </a:r>
              <a:endParaRPr lang="en-US" sz="1200" b="1" dirty="0">
                <a:solidFill>
                  <a:srgbClr val="FF0000"/>
                </a:solidFill>
                <a:latin typeface="Avenir Roman" panose="02000503020000020003" pitchFamily="2" charset="0"/>
              </a:endParaRPr>
            </a:p>
          </p:txBody>
        </p:sp>
        <p:cxnSp>
          <p:nvCxnSpPr>
            <p:cNvPr id="13" name="Straight Arrow Connector 30">
              <a:extLst>
                <a:ext uri="{FF2B5EF4-FFF2-40B4-BE49-F238E27FC236}">
                  <a16:creationId xmlns:a16="http://schemas.microsoft.com/office/drawing/2014/main" id="{B0F9AACC-BA3D-2E47-AAAB-219D737E48A6}"/>
                </a:ext>
              </a:extLst>
            </p:cNvPr>
            <p:cNvCxnSpPr/>
            <p:nvPr/>
          </p:nvCxnSpPr>
          <p:spPr>
            <a:xfrm flipV="1">
              <a:off x="2219260" y="1866743"/>
              <a:ext cx="1490036" cy="9692"/>
            </a:xfrm>
            <a:prstGeom prst="straightConnector1">
              <a:avLst/>
            </a:prstGeom>
            <a:ln w="57150" cmpd="sng">
              <a:solidFill>
                <a:srgbClr val="25FF2A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32">
              <a:extLst>
                <a:ext uri="{FF2B5EF4-FFF2-40B4-BE49-F238E27FC236}">
                  <a16:creationId xmlns:a16="http://schemas.microsoft.com/office/drawing/2014/main" id="{6135DBA3-055A-C142-86F8-F33D01F14A12}"/>
                </a:ext>
              </a:extLst>
            </p:cNvPr>
            <p:cNvSpPr txBox="1"/>
            <p:nvPr/>
          </p:nvSpPr>
          <p:spPr>
            <a:xfrm>
              <a:off x="3313003" y="1194046"/>
              <a:ext cx="462062" cy="467744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venir Roman" panose="02000503020000020003" pitchFamily="2" charset="0"/>
                </a:rPr>
                <a:t> </a:t>
              </a:r>
              <a:r>
                <a:rPr lang="en-US" sz="2000" b="1" dirty="0">
                  <a:solidFill>
                    <a:srgbClr val="25FF2A"/>
                  </a:solidFill>
                  <a:latin typeface="Symbol" pitchFamily="2" charset="2"/>
                </a:rPr>
                <a:t>g</a:t>
              </a:r>
            </a:p>
          </p:txBody>
        </p:sp>
        <p:cxnSp>
          <p:nvCxnSpPr>
            <p:cNvPr id="15" name="Straight Arrow Connector 24">
              <a:extLst>
                <a:ext uri="{FF2B5EF4-FFF2-40B4-BE49-F238E27FC236}">
                  <a16:creationId xmlns:a16="http://schemas.microsoft.com/office/drawing/2014/main" id="{F9474A49-16F8-F541-90BF-C1BEBA8EDCE4}"/>
                </a:ext>
              </a:extLst>
            </p:cNvPr>
            <p:cNvCxnSpPr/>
            <p:nvPr/>
          </p:nvCxnSpPr>
          <p:spPr>
            <a:xfrm flipH="1" flipV="1">
              <a:off x="2297222" y="1969994"/>
              <a:ext cx="380374" cy="346132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53">
              <a:extLst>
                <a:ext uri="{FF2B5EF4-FFF2-40B4-BE49-F238E27FC236}">
                  <a16:creationId xmlns:a16="http://schemas.microsoft.com/office/drawing/2014/main" id="{E5CB3811-F30F-5A49-922B-11B0725E7C92}"/>
                </a:ext>
              </a:extLst>
            </p:cNvPr>
            <p:cNvCxnSpPr/>
            <p:nvPr/>
          </p:nvCxnSpPr>
          <p:spPr>
            <a:xfrm>
              <a:off x="223950" y="895073"/>
              <a:ext cx="1514641" cy="774174"/>
            </a:xfrm>
            <a:prstGeom prst="straightConnector1">
              <a:avLst/>
            </a:prstGeom>
            <a:ln w="28575" cmpd="sng">
              <a:solidFill>
                <a:srgbClr val="25FF2A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20">
              <a:extLst>
                <a:ext uri="{FF2B5EF4-FFF2-40B4-BE49-F238E27FC236}">
                  <a16:creationId xmlns:a16="http://schemas.microsoft.com/office/drawing/2014/main" id="{C2BC6B0F-9BC7-9449-A7AD-092282DC57D2}"/>
                </a:ext>
              </a:extLst>
            </p:cNvPr>
            <p:cNvSpPr txBox="1"/>
            <p:nvPr/>
          </p:nvSpPr>
          <p:spPr>
            <a:xfrm>
              <a:off x="1306488" y="2564904"/>
              <a:ext cx="999728" cy="503723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Avenir Roman" panose="02000503020000020003" pitchFamily="2" charset="0"/>
                </a:rPr>
                <a:t>Trigger Scintillator</a:t>
              </a:r>
            </a:p>
          </p:txBody>
        </p:sp>
        <p:sp>
          <p:nvSpPr>
            <p:cNvPr id="18" name="TextBox 20">
              <a:extLst>
                <a:ext uri="{FF2B5EF4-FFF2-40B4-BE49-F238E27FC236}">
                  <a16:creationId xmlns:a16="http://schemas.microsoft.com/office/drawing/2014/main" id="{08A40D5F-6BCC-954B-B947-7A1F0FA581DB}"/>
                </a:ext>
              </a:extLst>
            </p:cNvPr>
            <p:cNvSpPr txBox="1"/>
            <p:nvPr/>
          </p:nvSpPr>
          <p:spPr>
            <a:xfrm>
              <a:off x="188677" y="2501184"/>
              <a:ext cx="840871" cy="503723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Avenir Roman" panose="02000503020000020003" pitchFamily="2" charset="0"/>
                </a:rPr>
                <a:t>10mil Al window</a:t>
              </a:r>
              <a:endParaRPr lang="en-US" sz="1200" b="1" dirty="0">
                <a:latin typeface="Avenir Roman" panose="02000503020000020003" pitchFamily="2" charset="0"/>
              </a:endParaRPr>
            </a:p>
          </p:txBody>
        </p:sp>
        <p:sp>
          <p:nvSpPr>
            <p:cNvPr id="19" name="TextBox 20">
              <a:extLst>
                <a:ext uri="{FF2B5EF4-FFF2-40B4-BE49-F238E27FC236}">
                  <a16:creationId xmlns:a16="http://schemas.microsoft.com/office/drawing/2014/main" id="{4D6F371D-85A9-D248-9EA3-EA3F7AB7D4DE}"/>
                </a:ext>
              </a:extLst>
            </p:cNvPr>
            <p:cNvSpPr txBox="1"/>
            <p:nvPr/>
          </p:nvSpPr>
          <p:spPr>
            <a:xfrm>
              <a:off x="2581903" y="2335828"/>
              <a:ext cx="1133776" cy="503723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Avenir Roman" panose="02000503020000020003" pitchFamily="2" charset="0"/>
                </a:rPr>
                <a:t>Reconversion</a:t>
              </a:r>
            </a:p>
            <a:p>
              <a:pPr algn="ctr"/>
              <a:r>
                <a:rPr lang="en-US" sz="1100" b="1" dirty="0">
                  <a:latin typeface="Avenir Roman" panose="02000503020000020003" pitchFamily="2" charset="0"/>
                </a:rPr>
                <a:t>Target</a:t>
              </a:r>
              <a:endParaRPr lang="en-US" sz="1200" b="1" dirty="0">
                <a:latin typeface="Avenir Roman" panose="02000503020000020003" pitchFamily="2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54A27C29-537E-C04B-8461-652B65811E72}"/>
              </a:ext>
            </a:extLst>
          </p:cNvPr>
          <p:cNvSpPr/>
          <p:nvPr/>
        </p:nvSpPr>
        <p:spPr>
          <a:xfrm>
            <a:off x="312821" y="858829"/>
            <a:ext cx="8446168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buClr>
                <a:srgbClr val="D60093"/>
              </a:buClr>
              <a:defRPr/>
            </a:pPr>
            <a:r>
              <a:rPr lang="fr-FR" dirty="0">
                <a:latin typeface="Avenir Roman" panose="02000503020000020003" pitchFamily="2" charset="0"/>
                <a:cs typeface="Arial"/>
              </a:rPr>
              <a:t>Positrons are </a:t>
            </a:r>
            <a:r>
              <a:rPr lang="fr-FR" dirty="0" err="1">
                <a:latin typeface="Avenir Roman" panose="02000503020000020003" pitchFamily="2" charset="0"/>
                <a:cs typeface="Arial"/>
              </a:rPr>
              <a:t>detected</a:t>
            </a:r>
            <a:r>
              <a:rPr lang="fr-FR" dirty="0">
                <a:latin typeface="Avenir Roman" panose="02000503020000020003" pitchFamily="2" charset="0"/>
                <a:cs typeface="Arial"/>
              </a:rPr>
              <a:t> by </a:t>
            </a:r>
            <a:r>
              <a:rPr lang="fr-FR" dirty="0" err="1">
                <a:latin typeface="Avenir Roman" panose="02000503020000020003" pitchFamily="2" charset="0"/>
                <a:cs typeface="Arial"/>
              </a:rPr>
              <a:t>coincidence</a:t>
            </a:r>
            <a:r>
              <a:rPr lang="fr-FR" dirty="0">
                <a:latin typeface="Avenir Roman" panose="02000503020000020003" pitchFamily="2" charset="0"/>
                <a:cs typeface="Arial"/>
              </a:rPr>
              <a:t> </a:t>
            </a:r>
            <a:r>
              <a:rPr lang="fr-FR" dirty="0" err="1">
                <a:latin typeface="Avenir Roman" panose="02000503020000020003" pitchFamily="2" charset="0"/>
                <a:cs typeface="Arial"/>
              </a:rPr>
              <a:t>between</a:t>
            </a:r>
            <a:r>
              <a:rPr lang="fr-FR" dirty="0">
                <a:latin typeface="Avenir Roman" panose="02000503020000020003" pitchFamily="2" charset="0"/>
                <a:cs typeface="Arial"/>
              </a:rPr>
              <a:t> a </a:t>
            </a:r>
            <a:r>
              <a:rPr lang="fr-FR" dirty="0" err="1">
                <a:latin typeface="Avenir Roman" panose="02000503020000020003" pitchFamily="2" charset="0"/>
                <a:cs typeface="Arial"/>
              </a:rPr>
              <a:t>thin</a:t>
            </a:r>
            <a:r>
              <a:rPr lang="fr-FR" dirty="0">
                <a:latin typeface="Avenir Roman" panose="02000503020000020003" pitchFamily="2" charset="0"/>
                <a:cs typeface="Arial"/>
              </a:rPr>
              <a:t> charge sensitive </a:t>
            </a:r>
            <a:r>
              <a:rPr lang="fr-FR" dirty="0" err="1">
                <a:latin typeface="Avenir Roman" panose="02000503020000020003" pitchFamily="2" charset="0"/>
                <a:cs typeface="Arial"/>
              </a:rPr>
              <a:t>scintillator</a:t>
            </a:r>
            <a:r>
              <a:rPr lang="fr-FR" dirty="0">
                <a:latin typeface="Avenir Roman" panose="02000503020000020003" pitchFamily="2" charset="0"/>
                <a:cs typeface="Arial"/>
              </a:rPr>
              <a:t> in front of the reconversion </a:t>
            </a:r>
            <a:r>
              <a:rPr lang="fr-FR" dirty="0" err="1">
                <a:latin typeface="Avenir Roman" panose="02000503020000020003" pitchFamily="2" charset="0"/>
                <a:cs typeface="Arial"/>
              </a:rPr>
              <a:t>target</a:t>
            </a:r>
            <a:r>
              <a:rPr lang="fr-FR" dirty="0">
                <a:latin typeface="Avenir Roman" panose="02000503020000020003" pitchFamily="2" charset="0"/>
                <a:cs typeface="Arial"/>
              </a:rPr>
              <a:t> and the central </a:t>
            </a:r>
            <a:r>
              <a:rPr lang="fr-FR" dirty="0" err="1">
                <a:latin typeface="Avenir Roman" panose="02000503020000020003" pitchFamily="2" charset="0"/>
                <a:cs typeface="Arial"/>
              </a:rPr>
              <a:t>polarimeter</a:t>
            </a:r>
            <a:r>
              <a:rPr lang="fr-FR" dirty="0">
                <a:latin typeface="Avenir Roman" panose="02000503020000020003" pitchFamily="2" charset="0"/>
                <a:cs typeface="Arial"/>
              </a:rPr>
              <a:t> </a:t>
            </a:r>
            <a:r>
              <a:rPr lang="fr-FR" dirty="0" err="1">
                <a:latin typeface="Avenir Roman" panose="02000503020000020003" pitchFamily="2" charset="0"/>
                <a:cs typeface="Arial"/>
              </a:rPr>
              <a:t>crystal</a:t>
            </a:r>
            <a:r>
              <a:rPr lang="fr-FR" dirty="0">
                <a:latin typeface="Avenir Roman" panose="02000503020000020003" pitchFamily="2" charset="0"/>
                <a:cs typeface="Arial"/>
              </a:rPr>
              <a:t>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28C4BC5-67B1-364A-8C12-B7D111DF7C47}"/>
              </a:ext>
            </a:extLst>
          </p:cNvPr>
          <p:cNvGrpSpPr/>
          <p:nvPr/>
        </p:nvGrpSpPr>
        <p:grpSpPr>
          <a:xfrm>
            <a:off x="519794" y="3836360"/>
            <a:ext cx="4209575" cy="2436261"/>
            <a:chOff x="5791201" y="1810731"/>
            <a:chExt cx="3251794" cy="2301134"/>
          </a:xfrm>
        </p:grpSpPr>
        <p:pic>
          <p:nvPicPr>
            <p:cNvPr id="24" name="Picture 11" descr="SemIintSigscope.png">
              <a:extLst>
                <a:ext uri="{FF2B5EF4-FFF2-40B4-BE49-F238E27FC236}">
                  <a16:creationId xmlns:a16="http://schemas.microsoft.com/office/drawing/2014/main" id="{83B985D1-7EA0-FE46-9C72-846548C895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719"/>
            <a:stretch/>
          </p:blipFill>
          <p:spPr>
            <a:xfrm>
              <a:off x="5791201" y="1810731"/>
              <a:ext cx="3251794" cy="230113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5B9124D-53C0-6E4B-B0CE-E4257B30C5BC}"/>
                </a:ext>
              </a:extLst>
            </p:cNvPr>
            <p:cNvSpPr txBox="1"/>
            <p:nvPr/>
          </p:nvSpPr>
          <p:spPr>
            <a:xfrm>
              <a:off x="5897223" y="1860406"/>
              <a:ext cx="1248215" cy="247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Avenir Roman" panose="02000503020000020003" pitchFamily="2" charset="0"/>
                  <a:cs typeface="Arial"/>
                </a:rPr>
                <a:t>Trigger Scintillator</a:t>
              </a:r>
              <a:endParaRPr lang="en-US" sz="1100" baseline="-250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endParaRPr>
            </a:p>
          </p:txBody>
        </p:sp>
        <p:sp>
          <p:nvSpPr>
            <p:cNvPr id="26" name="TextBox 30">
              <a:extLst>
                <a:ext uri="{FF2B5EF4-FFF2-40B4-BE49-F238E27FC236}">
                  <a16:creationId xmlns:a16="http://schemas.microsoft.com/office/drawing/2014/main" id="{694954AD-8988-6447-B327-6E131294E974}"/>
                </a:ext>
              </a:extLst>
            </p:cNvPr>
            <p:cNvSpPr txBox="1"/>
            <p:nvPr/>
          </p:nvSpPr>
          <p:spPr>
            <a:xfrm>
              <a:off x="5929623" y="3305581"/>
              <a:ext cx="1224136" cy="247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FFFFFF"/>
                  </a:solidFill>
                  <a:latin typeface="Avenir Roman" panose="02000503020000020003" pitchFamily="2" charset="0"/>
                  <a:cs typeface="Arial"/>
                </a:rPr>
                <a:t>Coincidence</a:t>
              </a:r>
            </a:p>
          </p:txBody>
        </p:sp>
        <p:sp>
          <p:nvSpPr>
            <p:cNvPr id="27" name="TextBox 22">
              <a:extLst>
                <a:ext uri="{FF2B5EF4-FFF2-40B4-BE49-F238E27FC236}">
                  <a16:creationId xmlns:a16="http://schemas.microsoft.com/office/drawing/2014/main" id="{9F011562-939D-7444-89C0-8AC45D595B54}"/>
                </a:ext>
              </a:extLst>
            </p:cNvPr>
            <p:cNvSpPr txBox="1"/>
            <p:nvPr/>
          </p:nvSpPr>
          <p:spPr>
            <a:xfrm>
              <a:off x="5921962" y="2933913"/>
              <a:ext cx="912588" cy="247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FFFFFF"/>
                  </a:solidFill>
                  <a:latin typeface="Avenir Roman" panose="02000503020000020003" pitchFamily="2" charset="0"/>
                  <a:cs typeface="Arial"/>
                </a:rPr>
                <a:t>Calorimeter</a:t>
              </a:r>
              <a:endParaRPr lang="en-US" sz="1100" baseline="-25000" dirty="0">
                <a:solidFill>
                  <a:srgbClr val="FFFFFF"/>
                </a:solidFill>
                <a:latin typeface="Avenir Roman" panose="02000503020000020003" pitchFamily="2" charset="0"/>
                <a:cs typeface="Arial"/>
              </a:endParaRPr>
            </a:p>
          </p:txBody>
        </p:sp>
      </p:grpSp>
      <p:pic>
        <p:nvPicPr>
          <p:cNvPr id="28" name="Picture 27" descr="Trigger.png">
            <a:extLst>
              <a:ext uri="{FF2B5EF4-FFF2-40B4-BE49-F238E27FC236}">
                <a16:creationId xmlns:a16="http://schemas.microsoft.com/office/drawing/2014/main" id="{B7742D10-7892-C54A-BEDE-3661588D12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346"/>
          <a:stretch/>
        </p:blipFill>
        <p:spPr>
          <a:xfrm>
            <a:off x="5731178" y="1486388"/>
            <a:ext cx="2662380" cy="264185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547A5C1-7DB2-294E-9E03-2748E0907291}"/>
              </a:ext>
            </a:extLst>
          </p:cNvPr>
          <p:cNvSpPr txBox="1"/>
          <p:nvPr/>
        </p:nvSpPr>
        <p:spPr>
          <a:xfrm>
            <a:off x="6253763" y="1794767"/>
            <a:ext cx="1045879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venir Roman" panose="02000503020000020003" pitchFamily="2" charset="0"/>
                <a:cs typeface="Arial"/>
              </a:rPr>
              <a:t>WITHOUT</a:t>
            </a:r>
          </a:p>
          <a:p>
            <a:pPr algn="ctr"/>
            <a:r>
              <a:rPr lang="en-US" sz="1200" dirty="0">
                <a:latin typeface="Avenir Roman" panose="02000503020000020003" pitchFamily="2" charset="0"/>
                <a:cs typeface="Arial"/>
              </a:rPr>
              <a:t>Coincidence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6216492-234E-B140-806E-602C039EB910}"/>
              </a:ext>
            </a:extLst>
          </p:cNvPr>
          <p:cNvGrpSpPr/>
          <p:nvPr/>
        </p:nvGrpSpPr>
        <p:grpSpPr>
          <a:xfrm>
            <a:off x="5658986" y="3656826"/>
            <a:ext cx="2749945" cy="2781144"/>
            <a:chOff x="6394054" y="3629599"/>
            <a:chExt cx="2749945" cy="2781144"/>
          </a:xfrm>
        </p:grpSpPr>
        <p:pic>
          <p:nvPicPr>
            <p:cNvPr id="31" name="Picture 30" descr="Trigger.png">
              <a:extLst>
                <a:ext uri="{FF2B5EF4-FFF2-40B4-BE49-F238E27FC236}">
                  <a16:creationId xmlns:a16="http://schemas.microsoft.com/office/drawing/2014/main" id="{1AF243AC-D0A9-734F-8C2E-598AFF7465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0492" t="-12362" r="-1206" b="-366"/>
            <a:stretch/>
          </p:blipFill>
          <p:spPr>
            <a:xfrm>
              <a:off x="6394054" y="3629599"/>
              <a:ext cx="2749945" cy="2781144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5E27A4B-465A-9D48-BCD3-AD2D6475FF3B}"/>
                </a:ext>
              </a:extLst>
            </p:cNvPr>
            <p:cNvSpPr txBox="1"/>
            <p:nvPr/>
          </p:nvSpPr>
          <p:spPr>
            <a:xfrm>
              <a:off x="6977707" y="4116828"/>
              <a:ext cx="1045879" cy="46166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venir Roman" panose="02000503020000020003" pitchFamily="2" charset="0"/>
                  <a:cs typeface="Arial"/>
                </a:rPr>
                <a:t>WITH</a:t>
              </a:r>
            </a:p>
            <a:p>
              <a:pPr algn="ctr"/>
              <a:r>
                <a:rPr lang="en-US" sz="1200" dirty="0">
                  <a:latin typeface="Avenir Roman" panose="02000503020000020003" pitchFamily="2" charset="0"/>
                  <a:cs typeface="Arial"/>
                </a:rPr>
                <a:t>Coincidence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5DA9CB8-8667-5C49-88B3-353DAB70362F}"/>
              </a:ext>
            </a:extLst>
          </p:cNvPr>
          <p:cNvSpPr txBox="1"/>
          <p:nvPr/>
        </p:nvSpPr>
        <p:spPr>
          <a:xfrm rot="1549427">
            <a:off x="717297" y="2133284"/>
            <a:ext cx="1013867" cy="276999"/>
          </a:xfrm>
          <a:prstGeom prst="rect">
            <a:avLst/>
          </a:prstGeom>
          <a:noFill/>
          <a:ln w="31750">
            <a:noFill/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8FF21"/>
                </a:solidFill>
                <a:latin typeface="Avenir Roman" panose="02000503020000020003" pitchFamily="2" charset="0"/>
                <a:cs typeface="Arial"/>
              </a:rPr>
              <a:t>Background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9C3E11-DE40-9142-B078-6C2EC606C32E}"/>
              </a:ext>
            </a:extLst>
          </p:cNvPr>
          <p:cNvSpPr txBox="1"/>
          <p:nvPr/>
        </p:nvSpPr>
        <p:spPr>
          <a:xfrm>
            <a:off x="163346" y="1537236"/>
            <a:ext cx="398153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Compton Scattering Transmission Polarimeter</a:t>
            </a:r>
          </a:p>
        </p:txBody>
      </p:sp>
    </p:spTree>
    <p:extLst>
      <p:ext uri="{BB962C8B-B14F-4D97-AF65-F5344CB8AC3E}">
        <p14:creationId xmlns:p14="http://schemas.microsoft.com/office/powerpoint/2010/main" val="15423438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A1916-FBDF-F440-AD3B-0E7DF1CC5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Highest spin polarization demonstrated at particle accelerator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C4A149-ABFD-8E46-AC7F-DF4810D5B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2020 Fall Meeting of APS DNP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07E2A3-356F-3F43-BB58-B92A6CFA9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17DCD523-FEBA-FD4F-87CF-B980A8C63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0273" y="1259390"/>
            <a:ext cx="5181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en-US" sz="1600" b="1" dirty="0" err="1">
                <a:solidFill>
                  <a:srgbClr val="00B05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PEPPo</a:t>
            </a:r>
            <a:r>
              <a:rPr lang="en-US" sz="1600" dirty="0">
                <a:solidFill>
                  <a:srgbClr val="00B05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en-US" sz="1600" dirty="0">
                <a:latin typeface="Avenir Roman" panose="02000503020000020003" pitchFamily="2" charset="0"/>
                <a:ea typeface="Arial" charset="0"/>
                <a:cs typeface="Arial" charset="0"/>
              </a:rPr>
              <a:t>demonstrated </a:t>
            </a:r>
            <a:r>
              <a:rPr lang="en-US" sz="1600" b="1" dirty="0">
                <a:latin typeface="Avenir Roman" panose="02000503020000020003" pitchFamily="2" charset="0"/>
                <a:ea typeface="Arial" charset="0"/>
                <a:cs typeface="Arial" charset="0"/>
              </a:rPr>
              <a:t>efficient polarization transfer </a:t>
            </a:r>
            <a:r>
              <a:rPr lang="en-US" sz="1600" dirty="0">
                <a:latin typeface="Avenir Roman" panose="02000503020000020003" pitchFamily="2" charset="0"/>
                <a:ea typeface="Arial" charset="0"/>
                <a:cs typeface="Arial" charset="0"/>
              </a:rPr>
              <a:t>of </a:t>
            </a:r>
            <a:r>
              <a:rPr lang="en-US" sz="1600" b="1" dirty="0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8.2 MeV/c polarized </a:t>
            </a:r>
            <a:r>
              <a:rPr lang="en-US" sz="1600" b="1" dirty="0">
                <a:solidFill>
                  <a:srgbClr val="1C28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electrons</a:t>
            </a:r>
            <a:r>
              <a:rPr lang="en-US" sz="1600" b="1" dirty="0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en-US" sz="1600" dirty="0">
                <a:latin typeface="Avenir Roman" panose="02000503020000020003" pitchFamily="2" charset="0"/>
                <a:ea typeface="Arial" charset="0"/>
                <a:cs typeface="Arial" charset="0"/>
              </a:rPr>
              <a:t>to </a:t>
            </a:r>
            <a:r>
              <a:rPr lang="en-US" sz="1600" b="1" dirty="0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positrons</a:t>
            </a:r>
            <a:r>
              <a:rPr lang="en-US" sz="1600" dirty="0">
                <a:latin typeface="Avenir Roman" panose="02000503020000020003" pitchFamily="2" charset="0"/>
                <a:ea typeface="Arial" charset="0"/>
                <a:cs typeface="Arial" charset="0"/>
              </a:rPr>
              <a:t>, expanding polarized positron production using </a:t>
            </a:r>
            <a:r>
              <a:rPr lang="en-US" sz="1600" b="1" dirty="0">
                <a:latin typeface="Avenir Roman" panose="02000503020000020003" pitchFamily="2" charset="0"/>
                <a:ea typeface="Arial" charset="0"/>
                <a:cs typeface="Arial" charset="0"/>
              </a:rPr>
              <a:t>MeV electron beam energies.</a:t>
            </a:r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AB100AA0-1E39-8443-B57F-39F54801F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273" y="862445"/>
            <a:ext cx="762018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6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(</a:t>
            </a:r>
            <a:r>
              <a:rPr lang="fr-FR" sz="16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PEPPo</a:t>
            </a:r>
            <a:r>
              <a:rPr lang="fr-FR" sz="16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Collaboration) D. Abbott et al. , Phys. </a:t>
            </a:r>
            <a:r>
              <a:rPr lang="fr-FR" sz="16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Rev</a:t>
            </a:r>
            <a:r>
              <a:rPr lang="fr-FR" sz="16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. </a:t>
            </a:r>
            <a:r>
              <a:rPr lang="fr-FR" sz="16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Lett</a:t>
            </a:r>
            <a:r>
              <a:rPr lang="fr-FR" sz="16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. 116 (2016) 214801</a:t>
            </a:r>
          </a:p>
        </p:txBody>
      </p:sp>
      <p:grpSp>
        <p:nvGrpSpPr>
          <p:cNvPr id="8" name="Grouper 21">
            <a:extLst>
              <a:ext uri="{FF2B5EF4-FFF2-40B4-BE49-F238E27FC236}">
                <a16:creationId xmlns:a16="http://schemas.microsoft.com/office/drawing/2014/main" id="{B845B1EE-7267-AE4E-80B1-12F4A3BE3E03}"/>
              </a:ext>
            </a:extLst>
          </p:cNvPr>
          <p:cNvGrpSpPr/>
          <p:nvPr/>
        </p:nvGrpSpPr>
        <p:grpSpPr>
          <a:xfrm>
            <a:off x="3441700" y="2419341"/>
            <a:ext cx="5611747" cy="3946472"/>
            <a:chOff x="4948773" y="3261407"/>
            <a:chExt cx="3428703" cy="2736304"/>
          </a:xfrm>
        </p:grpSpPr>
        <p:pic>
          <p:nvPicPr>
            <p:cNvPr id="9" name="Image 6" descr="PosPol.eps">
              <a:extLst>
                <a:ext uri="{FF2B5EF4-FFF2-40B4-BE49-F238E27FC236}">
                  <a16:creationId xmlns:a16="http://schemas.microsoft.com/office/drawing/2014/main" id="{BAF4BABA-1D01-CB40-B463-99FDA47DE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8773" y="3261407"/>
              <a:ext cx="3428703" cy="2736304"/>
            </a:xfrm>
            <a:prstGeom prst="rect">
              <a:avLst/>
            </a:prstGeom>
          </p:spPr>
        </p:pic>
        <p:sp>
          <p:nvSpPr>
            <p:cNvPr id="10" name="ZoneTexte 19">
              <a:extLst>
                <a:ext uri="{FF2B5EF4-FFF2-40B4-BE49-F238E27FC236}">
                  <a16:creationId xmlns:a16="http://schemas.microsoft.com/office/drawing/2014/main" id="{8F4E712E-4101-9846-A290-7CABE09F5C36}"/>
                </a:ext>
              </a:extLst>
            </p:cNvPr>
            <p:cNvSpPr txBox="1"/>
            <p:nvPr/>
          </p:nvSpPr>
          <p:spPr>
            <a:xfrm>
              <a:off x="5534589" y="3319805"/>
              <a:ext cx="1490981" cy="384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38ABA6"/>
                  </a:solidFill>
                  <a:latin typeface="Avenir Roman" panose="02000503020000020003" pitchFamily="2" charset="0"/>
                </a:rPr>
                <a:t>electron beam polarization</a:t>
              </a:r>
            </a:p>
            <a:p>
              <a:pPr algn="ctr"/>
              <a:endParaRPr lang="en-US" sz="200" b="1" dirty="0">
                <a:solidFill>
                  <a:srgbClr val="38ABA6"/>
                </a:solidFill>
                <a:latin typeface="Avenir Roman" panose="02000503020000020003" pitchFamily="2" charset="0"/>
              </a:endParaRPr>
            </a:p>
            <a:p>
              <a:pPr algn="ctr"/>
              <a:r>
                <a:rPr lang="en-US" sz="1400" b="1" dirty="0">
                  <a:solidFill>
                    <a:srgbClr val="38ABA6"/>
                  </a:solidFill>
                  <a:latin typeface="Avenir Roman" panose="02000503020000020003" pitchFamily="2" charset="0"/>
                </a:rPr>
                <a:t>85.2 ± 0.6 ± 0.7 %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B0F66DD-A0F7-AB44-A194-D68F859F7329}"/>
                </a:ext>
              </a:extLst>
            </p:cNvPr>
            <p:cNvSpPr/>
            <p:nvPr/>
          </p:nvSpPr>
          <p:spPr>
            <a:xfrm>
              <a:off x="5002295" y="4977168"/>
              <a:ext cx="72016" cy="36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Roman" panose="02000503020000020003" pitchFamily="2" charset="0"/>
              </a:endParaRPr>
            </a:p>
          </p:txBody>
        </p:sp>
      </p:grpSp>
      <p:pic>
        <p:nvPicPr>
          <p:cNvPr id="12" name="Picture 10" descr="PRLMay2016illustration_F2b-01.jpg">
            <a:extLst>
              <a:ext uri="{FF2B5EF4-FFF2-40B4-BE49-F238E27FC236}">
                <a16:creationId xmlns:a16="http://schemas.microsoft.com/office/drawing/2014/main" id="{980B4A11-4B9B-A24A-B276-32BBA6B69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02" y="1797999"/>
            <a:ext cx="2539786" cy="2539786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4B2F1714-DA94-014B-8E4B-376CDA678D5F}"/>
              </a:ext>
            </a:extLst>
          </p:cNvPr>
          <p:cNvSpPr txBox="1"/>
          <p:nvPr/>
        </p:nvSpPr>
        <p:spPr>
          <a:xfrm>
            <a:off x="59250" y="4259981"/>
            <a:ext cx="29042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solidFill>
                  <a:srgbClr val="CC00CC"/>
                </a:solidFill>
                <a:latin typeface="Avenir Roman" panose="02000503020000020003" pitchFamily="2" charset="0"/>
              </a:rPr>
              <a:t>Whenever producing e</a:t>
            </a:r>
            <a:r>
              <a:rPr lang="en-US" sz="1800" i="1" baseline="30000" dirty="0">
                <a:solidFill>
                  <a:srgbClr val="CC00CC"/>
                </a:solidFill>
                <a:latin typeface="Avenir Roman" panose="02000503020000020003" pitchFamily="2" charset="0"/>
              </a:rPr>
              <a:t>+</a:t>
            </a:r>
            <a:r>
              <a:rPr lang="en-US" sz="1800" i="1" dirty="0">
                <a:solidFill>
                  <a:srgbClr val="CC00CC"/>
                </a:solidFill>
                <a:latin typeface="Avenir Roman" panose="02000503020000020003" pitchFamily="2" charset="0"/>
              </a:rPr>
              <a:t> from e</a:t>
            </a:r>
            <a:r>
              <a:rPr lang="en-US" sz="1800" i="1" baseline="30000" dirty="0">
                <a:solidFill>
                  <a:srgbClr val="CC00CC"/>
                </a:solidFill>
                <a:latin typeface="Avenir Roman" panose="02000503020000020003" pitchFamily="2" charset="0"/>
              </a:rPr>
              <a:t>-</a:t>
            </a:r>
            <a:r>
              <a:rPr lang="en-US" sz="1800" i="1" dirty="0">
                <a:solidFill>
                  <a:srgbClr val="CC00CC"/>
                </a:solidFill>
                <a:latin typeface="Avenir Roman" panose="02000503020000020003" pitchFamily="2" charset="0"/>
              </a:rPr>
              <a:t>, polarization is coming for free, if initial electrons are polarized</a:t>
            </a:r>
            <a:r>
              <a:rPr lang="en-US" sz="1600" i="1" dirty="0">
                <a:solidFill>
                  <a:srgbClr val="CC00CC"/>
                </a:solidFill>
                <a:latin typeface="Avenir Roman" panose="02000503020000020003" pitchFamily="2" charset="0"/>
              </a:rPr>
              <a:t>.</a:t>
            </a:r>
          </a:p>
        </p:txBody>
      </p:sp>
      <p:pic>
        <p:nvPicPr>
          <p:cNvPr id="14" name="Picture 13" descr="Screen shot 2012-03-31 at 6.08.09 AM.png">
            <a:extLst>
              <a:ext uri="{FF2B5EF4-FFF2-40B4-BE49-F238E27FC236}">
                <a16:creationId xmlns:a16="http://schemas.microsoft.com/office/drawing/2014/main" id="{164CB095-FE31-444F-B267-557DF1DFF8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4391" b="2954"/>
          <a:stretch/>
        </p:blipFill>
        <p:spPr>
          <a:xfrm>
            <a:off x="423969" y="1457020"/>
            <a:ext cx="2174852" cy="54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82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C9CBF52-C597-814F-B149-E953FC8F16F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0249" y="902676"/>
            <a:ext cx="8613048" cy="5426803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23D04B-7F24-5244-ADA9-1E046394B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Science : Electron Ion Collider accelerator facility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C83297-F739-814D-AAD2-71B3F72F1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2020 Fall Meeting of APS DNP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F42EDB-7FEC-F844-89A7-C7831814D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307973-63BD-2140-9426-7F7B5C0B3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1772" y="1122809"/>
            <a:ext cx="4584103" cy="277185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C715A2-D3F9-DE4F-BE7A-C036CCB717F5}"/>
              </a:ext>
            </a:extLst>
          </p:cNvPr>
          <p:cNvSpPr txBox="1"/>
          <p:nvPr/>
        </p:nvSpPr>
        <p:spPr>
          <a:xfrm>
            <a:off x="4133021" y="4114799"/>
            <a:ext cx="4377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Polarized electron beams (&gt;80%) with very high bunch charge (10-28 </a:t>
            </a:r>
            <a:r>
              <a:rPr lang="en-US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</a:t>
            </a:r>
            <a:r>
              <a:rPr lang="en-US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from a 350 kV dc-high voltage </a:t>
            </a:r>
            <a:r>
              <a:rPr lang="en-US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photogun</a:t>
            </a:r>
            <a:r>
              <a:rPr lang="en-US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accelerated to 5-18 GeV .</a:t>
            </a:r>
          </a:p>
        </p:txBody>
      </p:sp>
    </p:spTree>
    <p:extLst>
      <p:ext uri="{BB962C8B-B14F-4D97-AF65-F5344CB8AC3E}">
        <p14:creationId xmlns:p14="http://schemas.microsoft.com/office/powerpoint/2010/main" val="27026793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25D33-C16B-F14D-B974-74ACCF9B9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the positron intensity at 4 MeV/c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9214E0-2A6B-4B43-9845-FFD84501A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2020 Fall Meeting of APS DNP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B611C0-CEEA-0545-BEED-215EBA28C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Text Box 16">
            <a:extLst>
              <a:ext uri="{FF2B5EF4-FFF2-40B4-BE49-F238E27FC236}">
                <a16:creationId xmlns:a16="http://schemas.microsoft.com/office/drawing/2014/main" id="{8C2330DD-440B-8140-A2A6-C128ADF66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375" y="1042907"/>
            <a:ext cx="310721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Clr>
                <a:srgbClr val="D60093"/>
              </a:buClr>
            </a:pPr>
            <a:r>
              <a:rPr lang="en-US" sz="2000" dirty="0">
                <a:solidFill>
                  <a:schemeClr val="tx1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Two </a:t>
            </a:r>
            <a:r>
              <a:rPr lang="en-US" sz="2000" dirty="0" err="1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NaI</a:t>
            </a:r>
            <a:r>
              <a:rPr lang="en-US" sz="2000" dirty="0">
                <a:solidFill>
                  <a:schemeClr val="tx1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detectors measured coincidence of </a:t>
            </a:r>
            <a:r>
              <a:rPr lang="en-US" sz="2000" dirty="0">
                <a:solidFill>
                  <a:srgbClr val="0000CC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back-to-back photons</a:t>
            </a:r>
            <a:r>
              <a:rPr lang="en-US" sz="2000" dirty="0">
                <a:solidFill>
                  <a:schemeClr val="tx1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emitted by </a:t>
            </a:r>
            <a:r>
              <a:rPr lang="en-US" sz="2000" dirty="0">
                <a:solidFill>
                  <a:srgbClr val="008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annihilation</a:t>
            </a:r>
            <a:r>
              <a:rPr lang="en-US" sz="2000" dirty="0">
                <a:solidFill>
                  <a:schemeClr val="tx1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of </a:t>
            </a:r>
            <a:r>
              <a:rPr lang="en-US" sz="2000" dirty="0">
                <a:solidFill>
                  <a:srgbClr val="008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positrons</a:t>
            </a:r>
            <a:r>
              <a:rPr lang="en-US" sz="2000" dirty="0">
                <a:solidFill>
                  <a:schemeClr val="tx1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in a </a:t>
            </a:r>
            <a:r>
              <a:rPr lang="en-US" sz="2000" u="sng" dirty="0" err="1">
                <a:solidFill>
                  <a:schemeClr val="tx1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viewscreen</a:t>
            </a:r>
            <a:r>
              <a:rPr lang="en-US" sz="2000" dirty="0">
                <a:solidFill>
                  <a:schemeClr val="tx1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5DDF666-3DCC-E344-AA46-5B6043296CBB}"/>
              </a:ext>
            </a:extLst>
          </p:cNvPr>
          <p:cNvGrpSpPr/>
          <p:nvPr/>
        </p:nvGrpSpPr>
        <p:grpSpPr>
          <a:xfrm>
            <a:off x="4028428" y="733859"/>
            <a:ext cx="3850966" cy="3167958"/>
            <a:chOff x="1589617" y="1379042"/>
            <a:chExt cx="3917041" cy="329710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23E1BC0-A5E5-E34A-9752-8CDBE0928099}"/>
                </a:ext>
              </a:extLst>
            </p:cNvPr>
            <p:cNvGrpSpPr/>
            <p:nvPr/>
          </p:nvGrpSpPr>
          <p:grpSpPr>
            <a:xfrm>
              <a:off x="1634606" y="1379042"/>
              <a:ext cx="3872052" cy="3010961"/>
              <a:chOff x="1562598" y="1857466"/>
              <a:chExt cx="3872052" cy="3010961"/>
            </a:xfrm>
          </p:grpSpPr>
          <p:sp>
            <p:nvSpPr>
              <p:cNvPr id="16" name="Oval 8">
                <a:extLst>
                  <a:ext uri="{FF2B5EF4-FFF2-40B4-BE49-F238E27FC236}">
                    <a16:creationId xmlns:a16="http://schemas.microsoft.com/office/drawing/2014/main" id="{08F30E0D-9D12-DE48-B2EB-033BA31DF0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400" y="2135278"/>
                <a:ext cx="1439863" cy="1439863"/>
              </a:xfrm>
              <a:prstGeom prst="ellipse">
                <a:avLst/>
              </a:prstGeom>
              <a:solidFill>
                <a:srgbClr val="00CC6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17" name="Rectangle 9">
                <a:extLst>
                  <a:ext uri="{FF2B5EF4-FFF2-40B4-BE49-F238E27FC236}">
                    <a16:creationId xmlns:a16="http://schemas.microsoft.com/office/drawing/2014/main" id="{6DEB2BD4-74DE-F345-9F59-8D11DB8FFF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5550" y="2090828"/>
                <a:ext cx="785813" cy="15128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18" name="Rectangle 10">
                <a:extLst>
                  <a:ext uri="{FF2B5EF4-FFF2-40B4-BE49-F238E27FC236}">
                    <a16:creationId xmlns:a16="http://schemas.microsoft.com/office/drawing/2014/main" id="{5228A032-A683-6141-93D4-C29C5E87B9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1813" y="2859178"/>
                <a:ext cx="1079500" cy="787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19" name="Line 11">
                <a:extLst>
                  <a:ext uri="{FF2B5EF4-FFF2-40B4-BE49-F238E27FC236}">
                    <a16:creationId xmlns:a16="http://schemas.microsoft.com/office/drawing/2014/main" id="{BF0FA74C-8C94-804D-AF80-6A3A0E71E0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7713" y="2133691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20" name="Line 12">
                <a:extLst>
                  <a:ext uri="{FF2B5EF4-FFF2-40B4-BE49-F238E27FC236}">
                    <a16:creationId xmlns:a16="http://schemas.microsoft.com/office/drawing/2014/main" id="{9D0EE37F-3416-F147-BB21-86CC418139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7713" y="2854416"/>
                <a:ext cx="71913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21" name="Oval 14">
                <a:extLst>
                  <a:ext uri="{FF2B5EF4-FFF2-40B4-BE49-F238E27FC236}">
                    <a16:creationId xmlns:a16="http://schemas.microsoft.com/office/drawing/2014/main" id="{3FD7225C-6BE1-5A4E-8B94-D952109022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287713" y="3167153"/>
                <a:ext cx="1439862" cy="1439863"/>
              </a:xfrm>
              <a:prstGeom prst="ellipse">
                <a:avLst/>
              </a:prstGeom>
              <a:solidFill>
                <a:srgbClr val="00CC6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22" name="Rectangle 15">
                <a:extLst>
                  <a:ext uri="{FF2B5EF4-FFF2-40B4-BE49-F238E27FC236}">
                    <a16:creationId xmlns:a16="http://schemas.microsoft.com/office/drawing/2014/main" id="{3C5A1FB2-D49B-DE40-846B-6EF3D91167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4011613" y="3138578"/>
                <a:ext cx="785812" cy="15128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23" name="Rectangle 16">
                <a:extLst>
                  <a:ext uri="{FF2B5EF4-FFF2-40B4-BE49-F238E27FC236}">
                    <a16:creationId xmlns:a16="http://schemas.microsoft.com/office/drawing/2014/main" id="{60F74016-AC46-0445-9DA9-BCDA64D875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143250" y="3097303"/>
                <a:ext cx="1079500" cy="787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24" name="Line 30">
                <a:extLst>
                  <a:ext uri="{FF2B5EF4-FFF2-40B4-BE49-F238E27FC236}">
                    <a16:creationId xmlns:a16="http://schemas.microsoft.com/office/drawing/2014/main" id="{B882A164-3DBF-7E47-B5F5-3637D82B9E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62598" y="2486117"/>
                <a:ext cx="812301" cy="4762"/>
              </a:xfrm>
              <a:prstGeom prst="line">
                <a:avLst/>
              </a:prstGeom>
              <a:noFill/>
              <a:ln w="19050">
                <a:solidFill>
                  <a:srgbClr val="0033CC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25" name="Line 33">
                <a:extLst>
                  <a:ext uri="{FF2B5EF4-FFF2-40B4-BE49-F238E27FC236}">
                    <a16:creationId xmlns:a16="http://schemas.microsoft.com/office/drawing/2014/main" id="{B8C40916-5EDC-5A48-8164-08B7E29C98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54325" y="2197191"/>
                <a:ext cx="2873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26" name="Line 34">
                <a:extLst>
                  <a:ext uri="{FF2B5EF4-FFF2-40B4-BE49-F238E27FC236}">
                    <a16:creationId xmlns:a16="http://schemas.microsoft.com/office/drawing/2014/main" id="{406B33AB-89AE-EF4A-B43F-AF827DE419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52738" y="2782978"/>
                <a:ext cx="2873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27" name="Line 35">
                <a:extLst>
                  <a:ext uri="{FF2B5EF4-FFF2-40B4-BE49-F238E27FC236}">
                    <a16:creationId xmlns:a16="http://schemas.microsoft.com/office/drawing/2014/main" id="{C5FDFDD8-0ED2-D944-BE2E-7FB3E79AD2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1613" y="4187916"/>
                <a:ext cx="542925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28" name="Line 36">
                <a:extLst>
                  <a:ext uri="{FF2B5EF4-FFF2-40B4-BE49-F238E27FC236}">
                    <a16:creationId xmlns:a16="http://schemas.microsoft.com/office/drawing/2014/main" id="{CEB8C8C9-A2F7-C642-A8FF-FC7BF99242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788" y="4330791"/>
                <a:ext cx="542925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29" name="Line 38">
                <a:extLst>
                  <a:ext uri="{FF2B5EF4-FFF2-40B4-BE49-F238E27FC236}">
                    <a16:creationId xmlns:a16="http://schemas.microsoft.com/office/drawing/2014/main" id="{A9CA9A58-4554-244D-BC6C-7D9CA78773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68838" y="4186328"/>
                <a:ext cx="576262" cy="7143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30" name="Line 39">
                <a:extLst>
                  <a:ext uri="{FF2B5EF4-FFF2-40B4-BE49-F238E27FC236}">
                    <a16:creationId xmlns:a16="http://schemas.microsoft.com/office/drawing/2014/main" id="{16EA46EA-CFC7-C54C-8A6D-3C32BD8A0A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3000000" flipV="1">
                <a:off x="4796632" y="4050597"/>
                <a:ext cx="315912" cy="48895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31" name="Line 41">
                <a:extLst>
                  <a:ext uri="{FF2B5EF4-FFF2-40B4-BE49-F238E27FC236}">
                    <a16:creationId xmlns:a16="http://schemas.microsoft.com/office/drawing/2014/main" id="{FCD74637-78D2-2D45-8C9A-22123F47CB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562350" y="2851241"/>
                <a:ext cx="147638" cy="103981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32" name="Line 42">
                <a:extLst>
                  <a:ext uri="{FF2B5EF4-FFF2-40B4-BE49-F238E27FC236}">
                    <a16:creationId xmlns:a16="http://schemas.microsoft.com/office/drawing/2014/main" id="{B4FD5D1A-2002-9447-85CD-69E460E45C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60763" y="2851241"/>
                <a:ext cx="149225" cy="103981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33" name="Text Box 43">
                <a:extLst>
                  <a:ext uri="{FF2B5EF4-FFF2-40B4-BE49-F238E27FC236}">
                    <a16:creationId xmlns:a16="http://schemas.microsoft.com/office/drawing/2014/main" id="{F3D6DCA4-07CB-AA4B-91AA-7AA005F4513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32753" y="2666437"/>
                <a:ext cx="339472" cy="2882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200" b="1" dirty="0">
                    <a:latin typeface="Avenir Roman" panose="02000503020000020003" pitchFamily="2" charset="0"/>
                    <a:cs typeface="Comic Sans MS"/>
                  </a:rPr>
                  <a:t>T</a:t>
                </a:r>
                <a:r>
                  <a:rPr lang="en-US" sz="1200" b="1" baseline="-25000" dirty="0">
                    <a:latin typeface="Avenir Roman" panose="02000503020000020003" pitchFamily="2" charset="0"/>
                    <a:cs typeface="Comic Sans MS"/>
                  </a:rPr>
                  <a:t>1</a:t>
                </a:r>
                <a:endParaRPr lang="en-US" sz="1200" b="1" dirty="0">
                  <a:latin typeface="Avenir Roman" panose="02000503020000020003" pitchFamily="2" charset="0"/>
                  <a:cs typeface="Comic Sans MS"/>
                </a:endParaRPr>
              </a:p>
            </p:txBody>
          </p:sp>
          <p:sp>
            <p:nvSpPr>
              <p:cNvPr id="34" name="Text Box 44">
                <a:extLst>
                  <a:ext uri="{FF2B5EF4-FFF2-40B4-BE49-F238E27FC236}">
                    <a16:creationId xmlns:a16="http://schemas.microsoft.com/office/drawing/2014/main" id="{E1922A00-7E2E-2F45-852D-CE8A6763335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95179" y="4444437"/>
                <a:ext cx="339471" cy="2882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200" b="1" dirty="0">
                    <a:latin typeface="Avenir Roman" panose="02000503020000020003" pitchFamily="2" charset="0"/>
                    <a:cs typeface="Comic Sans MS"/>
                  </a:rPr>
                  <a:t>T</a:t>
                </a:r>
                <a:r>
                  <a:rPr lang="en-US" sz="1200" b="1" baseline="-25000" dirty="0">
                    <a:latin typeface="Avenir Roman" panose="02000503020000020003" pitchFamily="2" charset="0"/>
                    <a:cs typeface="Comic Sans MS"/>
                  </a:rPr>
                  <a:t>2</a:t>
                </a:r>
                <a:endParaRPr lang="en-US" sz="1200" b="1" dirty="0">
                  <a:latin typeface="Avenir Roman" panose="02000503020000020003" pitchFamily="2" charset="0"/>
                  <a:cs typeface="Comic Sans MS"/>
                </a:endParaRPr>
              </a:p>
            </p:txBody>
          </p:sp>
          <p:sp>
            <p:nvSpPr>
              <p:cNvPr id="35" name="Text Box 45">
                <a:extLst>
                  <a:ext uri="{FF2B5EF4-FFF2-40B4-BE49-F238E27FC236}">
                    <a16:creationId xmlns:a16="http://schemas.microsoft.com/office/drawing/2014/main" id="{5E6D86D7-CCFC-DE4F-A9DA-F882DC60CD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35250" y="1857466"/>
                <a:ext cx="363929" cy="3203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000000"/>
                    </a:solidFill>
                    <a:latin typeface="Avenir Roman" panose="02000503020000020003" pitchFamily="2" charset="0"/>
                    <a:cs typeface="Comic Sans MS"/>
                  </a:rPr>
                  <a:t>S</a:t>
                </a:r>
                <a:r>
                  <a:rPr lang="en-US" sz="1400" b="1" baseline="-25000" dirty="0">
                    <a:solidFill>
                      <a:srgbClr val="000000"/>
                    </a:solidFill>
                    <a:latin typeface="Avenir Roman" panose="02000503020000020003" pitchFamily="2" charset="0"/>
                    <a:cs typeface="Comic Sans MS"/>
                  </a:rPr>
                  <a:t>1</a:t>
                </a:r>
              </a:p>
            </p:txBody>
          </p:sp>
          <p:sp>
            <p:nvSpPr>
              <p:cNvPr id="36" name="Text Box 46">
                <a:extLst>
                  <a:ext uri="{FF2B5EF4-FFF2-40B4-BE49-F238E27FC236}">
                    <a16:creationId xmlns:a16="http://schemas.microsoft.com/office/drawing/2014/main" id="{5136A60B-37C4-1248-A6B3-3FEBBE725E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53140" y="4548103"/>
                <a:ext cx="363929" cy="3203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000000"/>
                    </a:solidFill>
                    <a:latin typeface="Avenir Roman" panose="02000503020000020003" pitchFamily="2" charset="0"/>
                    <a:cs typeface="Comic Sans MS"/>
                  </a:rPr>
                  <a:t>S</a:t>
                </a:r>
                <a:r>
                  <a:rPr lang="en-US" sz="1400" b="1" baseline="-25000" dirty="0">
                    <a:solidFill>
                      <a:srgbClr val="000000"/>
                    </a:solidFill>
                    <a:latin typeface="Avenir Roman" panose="02000503020000020003" pitchFamily="2" charset="0"/>
                    <a:cs typeface="Comic Sans MS"/>
                  </a:rPr>
                  <a:t>2</a:t>
                </a:r>
              </a:p>
            </p:txBody>
          </p:sp>
          <p:sp>
            <p:nvSpPr>
              <p:cNvPr id="37" name="Text Box 47">
                <a:extLst>
                  <a:ext uri="{FF2B5EF4-FFF2-40B4-BE49-F238E27FC236}">
                    <a16:creationId xmlns:a16="http://schemas.microsoft.com/office/drawing/2014/main" id="{BE90B507-479C-7740-9BA9-F18D371ED9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75038" y="2400391"/>
                <a:ext cx="326428" cy="3203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000000"/>
                    </a:solidFill>
                    <a:latin typeface="Avenir Roman" panose="02000503020000020003" pitchFamily="2" charset="0"/>
                    <a:cs typeface="Comic Sans MS"/>
                  </a:rPr>
                  <a:t>D</a:t>
                </a:r>
              </a:p>
            </p:txBody>
          </p:sp>
          <p:sp>
            <p:nvSpPr>
              <p:cNvPr id="38" name="Text Box 48">
                <a:extLst>
                  <a:ext uri="{FF2B5EF4-FFF2-40B4-BE49-F238E27FC236}">
                    <a16:creationId xmlns:a16="http://schemas.microsoft.com/office/drawing/2014/main" id="{A1C625A1-F5CF-E649-881D-F0F00CC305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75038" y="4024403"/>
                <a:ext cx="326428" cy="3203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000000"/>
                    </a:solidFill>
                    <a:latin typeface="Avenir Roman" panose="02000503020000020003" pitchFamily="2" charset="0"/>
                    <a:cs typeface="Comic Sans MS"/>
                  </a:rPr>
                  <a:t>D</a:t>
                </a:r>
              </a:p>
            </p:txBody>
          </p:sp>
          <p:sp>
            <p:nvSpPr>
              <p:cNvPr id="39" name="Line 49">
                <a:extLst>
                  <a:ext uri="{FF2B5EF4-FFF2-40B4-BE49-F238E27FC236}">
                    <a16:creationId xmlns:a16="http://schemas.microsoft.com/office/drawing/2014/main" id="{81A863C4-5081-194E-9980-DEC2962937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63938" y="4079966"/>
                <a:ext cx="12541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40" name="Line 81">
                <a:extLst>
                  <a:ext uri="{FF2B5EF4-FFF2-40B4-BE49-F238E27FC236}">
                    <a16:creationId xmlns:a16="http://schemas.microsoft.com/office/drawing/2014/main" id="{7B7411F7-2673-E841-9070-2477B59A01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54325" y="2205128"/>
                <a:ext cx="28733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cxnSp>
            <p:nvCxnSpPr>
              <p:cNvPr id="41" name="Straight Connector 2">
                <a:extLst>
                  <a:ext uri="{FF2B5EF4-FFF2-40B4-BE49-F238E27FC236}">
                    <a16:creationId xmlns:a16="http://schemas.microsoft.com/office/drawing/2014/main" id="{70CCC024-E35B-BA46-AB70-F1DBF9C5CA5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123106" y="2124002"/>
                <a:ext cx="0" cy="287338"/>
              </a:xfrm>
              <a:prstGeom prst="line">
                <a:avLst/>
              </a:prstGeom>
              <a:noFill/>
              <a:ln w="63500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2" name="Line 82">
                <a:extLst>
                  <a:ext uri="{FF2B5EF4-FFF2-40B4-BE49-F238E27FC236}">
                    <a16:creationId xmlns:a16="http://schemas.microsoft.com/office/drawing/2014/main" id="{F537432A-21E0-EF45-A32C-EDE85E206B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57500" y="2775041"/>
                <a:ext cx="28733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43" name="Line 31">
                <a:extLst>
                  <a:ext uri="{FF2B5EF4-FFF2-40B4-BE49-F238E27FC236}">
                    <a16:creationId xmlns:a16="http://schemas.microsoft.com/office/drawing/2014/main" id="{4A5A3645-F905-E64E-89B6-4DDB37AC98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24113" y="2197191"/>
                <a:ext cx="360362" cy="2889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44" name="Line 84">
                <a:extLst>
                  <a:ext uri="{FF2B5EF4-FFF2-40B4-BE49-F238E27FC236}">
                    <a16:creationId xmlns:a16="http://schemas.microsoft.com/office/drawing/2014/main" id="{C1EDAC21-2E76-B945-8942-7E76CAE321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27288" y="2206716"/>
                <a:ext cx="360362" cy="28892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45" name="Rectangle 26">
                <a:extLst>
                  <a:ext uri="{FF2B5EF4-FFF2-40B4-BE49-F238E27FC236}">
                    <a16:creationId xmlns:a16="http://schemas.microsoft.com/office/drawing/2014/main" id="{5BBC0644-F1FC-AE41-AF1E-E4B0CAAECE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1250" y="2317841"/>
                <a:ext cx="36513" cy="360362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46" name="Line 32">
                <a:extLst>
                  <a:ext uri="{FF2B5EF4-FFF2-40B4-BE49-F238E27FC236}">
                    <a16:creationId xmlns:a16="http://schemas.microsoft.com/office/drawing/2014/main" id="{D884B9FD-40AB-8941-9A56-DF1A1D25AC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22525" y="2495641"/>
                <a:ext cx="360363" cy="2873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47" name="Line 85">
                <a:extLst>
                  <a:ext uri="{FF2B5EF4-FFF2-40B4-BE49-F238E27FC236}">
                    <a16:creationId xmlns:a16="http://schemas.microsoft.com/office/drawing/2014/main" id="{84E1E5B1-AE7B-9C49-A2F6-15515AE671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28875" y="2489291"/>
                <a:ext cx="360363" cy="28733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48" name="Oval 23">
                <a:extLst>
                  <a:ext uri="{FF2B5EF4-FFF2-40B4-BE49-F238E27FC236}">
                    <a16:creationId xmlns:a16="http://schemas.microsoft.com/office/drawing/2014/main" id="{FB19F560-535E-534E-939C-87AEF660F4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7013" y="2133691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49" name="Line 18">
                <a:extLst>
                  <a:ext uri="{FF2B5EF4-FFF2-40B4-BE49-F238E27FC236}">
                    <a16:creationId xmlns:a16="http://schemas.microsoft.com/office/drawing/2014/main" id="{264B32BD-B9BB-3C4B-96A5-E7CA30AC6C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286125" y="3897403"/>
                <a:ext cx="71913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50" name="Line 17">
                <a:extLst>
                  <a:ext uri="{FF2B5EF4-FFF2-40B4-BE49-F238E27FC236}">
                    <a16:creationId xmlns:a16="http://schemas.microsoft.com/office/drawing/2014/main" id="{754CCC7E-32C7-0D43-9FBD-90192369C8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4006850" y="3897403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51" name="Oval 24">
                <a:extLst>
                  <a:ext uri="{FF2B5EF4-FFF2-40B4-BE49-F238E27FC236}">
                    <a16:creationId xmlns:a16="http://schemas.microsoft.com/office/drawing/2014/main" id="{9469C22E-9E5D-C140-AEDD-E56A196ADD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7713" y="3879941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52" name="Rectangle 27">
                <a:extLst>
                  <a:ext uri="{FF2B5EF4-FFF2-40B4-BE49-F238E27FC236}">
                    <a16:creationId xmlns:a16="http://schemas.microsoft.com/office/drawing/2014/main" id="{0922C2EC-9995-7540-AAB8-A862A31455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6688" y="4086316"/>
                <a:ext cx="36512" cy="360362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53" name="Line 33">
                <a:extLst>
                  <a:ext uri="{FF2B5EF4-FFF2-40B4-BE49-F238E27FC236}">
                    <a16:creationId xmlns:a16="http://schemas.microsoft.com/office/drawing/2014/main" id="{5D7E318E-CF0C-4A4F-8149-C212390A4F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3250" y="2400391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54" name="Line 34">
                <a:extLst>
                  <a:ext uri="{FF2B5EF4-FFF2-40B4-BE49-F238E27FC236}">
                    <a16:creationId xmlns:a16="http://schemas.microsoft.com/office/drawing/2014/main" id="{474F9E55-CFE8-6F47-BA41-D289E5C7AF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6425" y="2625816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55" name="Line 33">
                <a:extLst>
                  <a:ext uri="{FF2B5EF4-FFF2-40B4-BE49-F238E27FC236}">
                    <a16:creationId xmlns:a16="http://schemas.microsoft.com/office/drawing/2014/main" id="{8DAA354C-6494-E644-B49B-A873B20F5A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3250" y="2405153"/>
                <a:ext cx="144463" cy="0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56" name="Line 33">
                <a:extLst>
                  <a:ext uri="{FF2B5EF4-FFF2-40B4-BE49-F238E27FC236}">
                    <a16:creationId xmlns:a16="http://schemas.microsoft.com/office/drawing/2014/main" id="{D0ED71C9-3FA9-A548-9174-FB86E7C745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6425" y="2619466"/>
                <a:ext cx="144463" cy="0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57" name="Line 11">
                <a:extLst>
                  <a:ext uri="{FF2B5EF4-FFF2-40B4-BE49-F238E27FC236}">
                    <a16:creationId xmlns:a16="http://schemas.microsoft.com/office/drawing/2014/main" id="{11BE50F8-856C-0C4C-AAFD-CFAD6B80FA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7713" y="2133691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58" name="Text Box 88">
                <a:extLst>
                  <a:ext uri="{FF2B5EF4-FFF2-40B4-BE49-F238E27FC236}">
                    <a16:creationId xmlns:a16="http://schemas.microsoft.com/office/drawing/2014/main" id="{5B422F7B-1515-CC4A-BFB5-D5F890703E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05363" y="3949791"/>
                <a:ext cx="373712" cy="3203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FF0000"/>
                    </a:solidFill>
                    <a:latin typeface="Avenir Roman" panose="02000503020000020003" pitchFamily="2" charset="0"/>
                    <a:cs typeface="Comic Sans MS"/>
                  </a:rPr>
                  <a:t>e</a:t>
                </a:r>
                <a:r>
                  <a:rPr lang="en-US" sz="1400" b="1" baseline="30000" dirty="0">
                    <a:solidFill>
                      <a:srgbClr val="FF0000"/>
                    </a:solidFill>
                    <a:latin typeface="Avenir Roman" panose="02000503020000020003" pitchFamily="2" charset="0"/>
                    <a:cs typeface="Comic Sans MS"/>
                  </a:rPr>
                  <a:t>+</a:t>
                </a:r>
              </a:p>
            </p:txBody>
          </p:sp>
          <p:sp>
            <p:nvSpPr>
              <p:cNvPr id="59" name="Text Box 89">
                <a:extLst>
                  <a:ext uri="{FF2B5EF4-FFF2-40B4-BE49-F238E27FC236}">
                    <a16:creationId xmlns:a16="http://schemas.microsoft.com/office/drawing/2014/main" id="{96CD2792-9CB4-2C4B-98B1-DC73E92ED64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12022" y="2304358"/>
                <a:ext cx="331319" cy="32032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3333FF"/>
                    </a:solidFill>
                    <a:latin typeface="Avenir Roman" panose="02000503020000020003" pitchFamily="2" charset="0"/>
                    <a:cs typeface="Comic Sans MS"/>
                  </a:rPr>
                  <a:t>e</a:t>
                </a:r>
                <a:r>
                  <a:rPr lang="en-US" sz="1400" b="1" baseline="30000" dirty="0">
                    <a:solidFill>
                      <a:srgbClr val="3333FF"/>
                    </a:solidFill>
                    <a:latin typeface="Avenir Roman" panose="02000503020000020003" pitchFamily="2" charset="0"/>
                    <a:cs typeface="Comic Sans MS"/>
                  </a:rPr>
                  <a:t>-</a:t>
                </a:r>
              </a:p>
            </p:txBody>
          </p:sp>
          <p:sp>
            <p:nvSpPr>
              <p:cNvPr id="60" name="Oval 98">
                <a:extLst>
                  <a:ext uri="{FF2B5EF4-FFF2-40B4-BE49-F238E27FC236}">
                    <a16:creationId xmlns:a16="http://schemas.microsoft.com/office/drawing/2014/main" id="{8F884AE4-EDE6-8E48-A9C5-642701EAC0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0775" y="2373809"/>
                <a:ext cx="144463" cy="540524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61" name="Oval 99">
                <a:extLst>
                  <a:ext uri="{FF2B5EF4-FFF2-40B4-BE49-F238E27FC236}">
                    <a16:creationId xmlns:a16="http://schemas.microsoft.com/office/drawing/2014/main" id="{D49C08D6-9BE6-CF4B-A0CB-3B7E06DB71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8163" y="2249985"/>
                <a:ext cx="144462" cy="540524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62" name="Oval 100">
                <a:extLst>
                  <a:ext uri="{FF2B5EF4-FFF2-40B4-BE49-F238E27FC236}">
                    <a16:creationId xmlns:a16="http://schemas.microsoft.com/office/drawing/2014/main" id="{4E293AE7-CE42-104E-9EB6-AC6D29FBCF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4375" y="3108823"/>
                <a:ext cx="144463" cy="540524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63" name="Oval 101">
                <a:extLst>
                  <a:ext uri="{FF2B5EF4-FFF2-40B4-BE49-F238E27FC236}">
                    <a16:creationId xmlns:a16="http://schemas.microsoft.com/office/drawing/2014/main" id="{A7AA3B81-B949-AC4F-ADA2-3213697577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5888" y="3989885"/>
                <a:ext cx="144462" cy="540524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  <p:sp>
            <p:nvSpPr>
              <p:cNvPr id="64" name="Oval 102">
                <a:extLst>
                  <a:ext uri="{FF2B5EF4-FFF2-40B4-BE49-F238E27FC236}">
                    <a16:creationId xmlns:a16="http://schemas.microsoft.com/office/drawing/2014/main" id="{01D980DA-32A4-604D-932D-29F86BACAE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6513" y="3991473"/>
                <a:ext cx="144462" cy="540524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fr-FR">
                  <a:solidFill>
                    <a:srgbClr val="000000"/>
                  </a:solidFill>
                  <a:latin typeface="Avenir Roman" panose="02000503020000020003" pitchFamily="2" charset="0"/>
                </a:endParaRPr>
              </a:p>
            </p:txBody>
          </p:sp>
        </p:grpSp>
        <p:pic>
          <p:nvPicPr>
            <p:cNvPr id="9" name="Picture 2" descr="C:\Documents and Settings\grames\Desktop\POSIPOL\images\ac_assembly.jpg">
              <a:extLst>
                <a:ext uri="{FF2B5EF4-FFF2-40B4-BE49-F238E27FC236}">
                  <a16:creationId xmlns:a16="http://schemas.microsoft.com/office/drawing/2014/main" id="{066BBC00-E51E-5D4D-9BE9-6623733B34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3912912" y="3104522"/>
              <a:ext cx="792089" cy="482025"/>
            </a:xfrm>
            <a:prstGeom prst="rect">
              <a:avLst/>
            </a:prstGeom>
            <a:noFill/>
          </p:spPr>
        </p:pic>
        <p:pic>
          <p:nvPicPr>
            <p:cNvPr id="10" name="Picture 2" descr="C:\Documents and Settings\grames\Desktop\POSIPOL\images\ac_assembly.jpg">
              <a:extLst>
                <a:ext uri="{FF2B5EF4-FFF2-40B4-BE49-F238E27FC236}">
                  <a16:creationId xmlns:a16="http://schemas.microsoft.com/office/drawing/2014/main" id="{E9C66BE5-EC1A-8C49-8DFF-5A98D8A878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3908576" y="4021276"/>
              <a:ext cx="814243" cy="495506"/>
            </a:xfrm>
            <a:prstGeom prst="rect">
              <a:avLst/>
            </a:prstGeom>
            <a:noFill/>
          </p:spPr>
        </p:pic>
        <p:sp>
          <p:nvSpPr>
            <p:cNvPr id="11" name="Text Box 56">
              <a:extLst>
                <a:ext uri="{FF2B5EF4-FFF2-40B4-BE49-F238E27FC236}">
                  <a16:creationId xmlns:a16="http://schemas.microsoft.com/office/drawing/2014/main" id="{BDF472E8-741E-6B4A-A7CE-BF23C169A3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9617" y="2508688"/>
              <a:ext cx="1652030" cy="352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 err="1">
                  <a:solidFill>
                    <a:srgbClr val="0033CC"/>
                  </a:solidFill>
                  <a:latin typeface="Avenir Roman" panose="02000503020000020003" pitchFamily="2" charset="0"/>
                  <a:cs typeface="Comic Sans MS"/>
                </a:rPr>
                <a:t>p</a:t>
              </a:r>
              <a:r>
                <a:rPr lang="en-US" sz="1600" baseline="-25000" dirty="0" err="1">
                  <a:solidFill>
                    <a:srgbClr val="0033CC"/>
                  </a:solidFill>
                  <a:latin typeface="Avenir Roman" panose="02000503020000020003" pitchFamily="2" charset="0"/>
                  <a:cs typeface="Comic Sans MS"/>
                </a:rPr>
                <a:t>e</a:t>
              </a:r>
              <a:r>
                <a:rPr lang="en-US" sz="1600" baseline="-25000" dirty="0">
                  <a:solidFill>
                    <a:srgbClr val="0033CC"/>
                  </a:solidFill>
                  <a:latin typeface="Avenir Roman" panose="02000503020000020003" pitchFamily="2" charset="0"/>
                  <a:cs typeface="Comic Sans MS"/>
                </a:rPr>
                <a:t>-</a:t>
              </a:r>
              <a:r>
                <a:rPr lang="en-US" sz="1600" dirty="0">
                  <a:solidFill>
                    <a:srgbClr val="0033CC"/>
                  </a:solidFill>
                  <a:latin typeface="Avenir Roman" panose="02000503020000020003" pitchFamily="2" charset="0"/>
                  <a:cs typeface="Comic Sans MS"/>
                </a:rPr>
                <a:t>= 8.2 MeV/c </a:t>
              </a:r>
            </a:p>
          </p:txBody>
        </p:sp>
        <p:cxnSp>
          <p:nvCxnSpPr>
            <p:cNvPr id="12" name="Straight Connector 2">
              <a:extLst>
                <a:ext uri="{FF2B5EF4-FFF2-40B4-BE49-F238E27FC236}">
                  <a16:creationId xmlns:a16="http://schemas.microsoft.com/office/drawing/2014/main" id="{3970C46A-8A0B-9C4C-B5E2-0AB65815A39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195114" y="2136362"/>
              <a:ext cx="0" cy="287338"/>
            </a:xfrm>
            <a:prstGeom prst="line">
              <a:avLst/>
            </a:prstGeom>
            <a:noFill/>
            <a:ln w="635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Straight Connector 2">
              <a:extLst>
                <a:ext uri="{FF2B5EF4-FFF2-40B4-BE49-F238E27FC236}">
                  <a16:creationId xmlns:a16="http://schemas.microsoft.com/office/drawing/2014/main" id="{00CE0810-30DC-9143-9480-B26CCB4DC77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3403377" y="2743795"/>
              <a:ext cx="0" cy="287338"/>
            </a:xfrm>
            <a:prstGeom prst="line">
              <a:avLst/>
            </a:prstGeom>
            <a:noFill/>
            <a:ln w="635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Straight Connector 2">
              <a:extLst>
                <a:ext uri="{FF2B5EF4-FFF2-40B4-BE49-F238E27FC236}">
                  <a16:creationId xmlns:a16="http://schemas.microsoft.com/office/drawing/2014/main" id="{7EC3911B-7F12-4A41-AC58-DF27D912A37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4003452" y="2743795"/>
              <a:ext cx="0" cy="287338"/>
            </a:xfrm>
            <a:prstGeom prst="line">
              <a:avLst/>
            </a:prstGeom>
            <a:noFill/>
            <a:ln w="63500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" name="Text Box 88">
              <a:extLst>
                <a:ext uri="{FF2B5EF4-FFF2-40B4-BE49-F238E27FC236}">
                  <a16:creationId xmlns:a16="http://schemas.microsoft.com/office/drawing/2014/main" id="{72DE37B5-AD44-2D4C-AF86-EE44B0425F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2771" y="1819186"/>
              <a:ext cx="373712" cy="320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FF0000"/>
                  </a:solidFill>
                  <a:latin typeface="Avenir Roman" panose="02000503020000020003" pitchFamily="2" charset="0"/>
                  <a:cs typeface="Comic Sans MS"/>
                </a:rPr>
                <a:t>e</a:t>
              </a:r>
              <a:r>
                <a:rPr lang="en-US" sz="1400" b="1" baseline="30000" dirty="0">
                  <a:solidFill>
                    <a:srgbClr val="FF0000"/>
                  </a:solidFill>
                  <a:latin typeface="Avenir Roman" panose="02000503020000020003" pitchFamily="2" charset="0"/>
                  <a:cs typeface="Comic Sans MS"/>
                </a:rPr>
                <a:t>+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54E16AB9-3D98-B146-BC12-1FA1841617A5}"/>
              </a:ext>
            </a:extLst>
          </p:cNvPr>
          <p:cNvSpPr txBox="1"/>
          <p:nvPr/>
        </p:nvSpPr>
        <p:spPr>
          <a:xfrm>
            <a:off x="0" y="4460942"/>
            <a:ext cx="184731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baseline="-25000" dirty="0">
              <a:latin typeface="Avenir Roman" panose="02000503020000020003" pitchFamily="2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BCDA1F3-8AD0-2C40-A3DD-03BA990A28D3}"/>
              </a:ext>
            </a:extLst>
          </p:cNvPr>
          <p:cNvGrpSpPr/>
          <p:nvPr/>
        </p:nvGrpSpPr>
        <p:grpSpPr>
          <a:xfrm>
            <a:off x="68649" y="3549565"/>
            <a:ext cx="6055775" cy="2793817"/>
            <a:chOff x="1209235" y="628529"/>
            <a:chExt cx="6698506" cy="2522810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597EB64A-4F37-3849-B9B6-4557C45894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9235" y="639170"/>
              <a:ext cx="3397870" cy="2512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42318FCD-F81A-9D44-ABBA-D8BA475265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294" y="628529"/>
              <a:ext cx="3234447" cy="2461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9" name="Picture 3">
            <a:extLst>
              <a:ext uri="{FF2B5EF4-FFF2-40B4-BE49-F238E27FC236}">
                <a16:creationId xmlns:a16="http://schemas.microsoft.com/office/drawing/2014/main" id="{6DB28733-26BD-E349-BF6F-DBBF8A709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08334" y="821237"/>
            <a:ext cx="1781854" cy="1817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2B3975F7-6754-3249-B0A7-BB678AD60F24}"/>
              </a:ext>
            </a:extLst>
          </p:cNvPr>
          <p:cNvCxnSpPr/>
          <p:nvPr/>
        </p:nvCxnSpPr>
        <p:spPr bwMode="auto">
          <a:xfrm flipH="1">
            <a:off x="6731637" y="2117275"/>
            <a:ext cx="733282" cy="9312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389431CE-E29D-C04A-AA14-4468DF976F8B}"/>
              </a:ext>
            </a:extLst>
          </p:cNvPr>
          <p:cNvSpPr txBox="1"/>
          <p:nvPr/>
        </p:nvSpPr>
        <p:spPr>
          <a:xfrm>
            <a:off x="6387226" y="4348442"/>
            <a:ext cx="25711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venir Roman" panose="02000503020000020003" pitchFamily="2" charset="0"/>
                <a:cs typeface="Arial"/>
              </a:rPr>
              <a:t>For these data we had a yield of </a:t>
            </a:r>
            <a:r>
              <a:rPr lang="en-US" sz="2800" b="1" dirty="0">
                <a:latin typeface="Avenir Roman" panose="02000503020000020003" pitchFamily="2" charset="0"/>
                <a:cs typeface="Arial"/>
              </a:rPr>
              <a:t>~10</a:t>
            </a:r>
            <a:r>
              <a:rPr lang="en-US" sz="2800" b="1" baseline="30000" dirty="0">
                <a:latin typeface="Avenir Roman" panose="02000503020000020003" pitchFamily="2" charset="0"/>
                <a:cs typeface="Arial"/>
              </a:rPr>
              <a:t>-5</a:t>
            </a:r>
            <a:r>
              <a:rPr lang="en-US" sz="2800" b="1" dirty="0">
                <a:latin typeface="Avenir Roman" panose="02000503020000020003" pitchFamily="2" charset="0"/>
                <a:cs typeface="Arial"/>
              </a:rPr>
              <a:t> e</a:t>
            </a:r>
            <a:r>
              <a:rPr lang="en-US" sz="2800" b="1" baseline="30000" dirty="0">
                <a:latin typeface="Avenir Roman" panose="02000503020000020003" pitchFamily="2" charset="0"/>
                <a:cs typeface="Arial"/>
              </a:rPr>
              <a:t>+</a:t>
            </a:r>
            <a:r>
              <a:rPr lang="en-US" sz="2800" b="1" dirty="0">
                <a:latin typeface="Avenir Roman" panose="02000503020000020003" pitchFamily="2" charset="0"/>
                <a:cs typeface="Arial"/>
              </a:rPr>
              <a:t>/e</a:t>
            </a:r>
            <a:r>
              <a:rPr lang="en-US" sz="2800" b="1" baseline="30000" dirty="0">
                <a:latin typeface="Avenir Roman" panose="02000503020000020003" pitchFamily="2" charset="0"/>
                <a:cs typeface="Arial"/>
              </a:rPr>
              <a:t>-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90567FC-3161-7240-8425-193B796DDE11}"/>
              </a:ext>
            </a:extLst>
          </p:cNvPr>
          <p:cNvSpPr txBox="1"/>
          <p:nvPr/>
        </p:nvSpPr>
        <p:spPr>
          <a:xfrm>
            <a:off x="6425318" y="2237336"/>
            <a:ext cx="47481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>
                <a:latin typeface="Avenir Roman" panose="02000503020000020003" pitchFamily="2" charset="0"/>
              </a:rPr>
              <a:t>A3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2033478-83E1-984A-BFB2-004D87E54573}"/>
              </a:ext>
            </a:extLst>
          </p:cNvPr>
          <p:cNvSpPr txBox="1"/>
          <p:nvPr/>
        </p:nvSpPr>
        <p:spPr>
          <a:xfrm>
            <a:off x="6425246" y="3495413"/>
            <a:ext cx="47481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venir Roman" panose="02000503020000020003" pitchFamily="2" charset="0"/>
              </a:rPr>
              <a:t>A1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10AECC6-6F9D-F54A-91EB-F92FC13DEE8E}"/>
              </a:ext>
            </a:extLst>
          </p:cNvPr>
          <p:cNvSpPr txBox="1"/>
          <p:nvPr/>
        </p:nvSpPr>
        <p:spPr>
          <a:xfrm>
            <a:off x="2386999" y="5174832"/>
            <a:ext cx="47481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venir Roman" panose="02000503020000020003" pitchFamily="2" charset="0"/>
              </a:rPr>
              <a:t>A3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0FA1A98-A1BC-214B-95EC-0CAB55D53C3D}"/>
              </a:ext>
            </a:extLst>
          </p:cNvPr>
          <p:cNvSpPr txBox="1"/>
          <p:nvPr/>
        </p:nvSpPr>
        <p:spPr>
          <a:xfrm>
            <a:off x="5293184" y="5182089"/>
            <a:ext cx="47481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venir Roman" panose="02000503020000020003" pitchFamily="2" charset="0"/>
              </a:rPr>
              <a:t>A1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A69889E-8733-FB43-BAA7-74F7340D1FA1}"/>
              </a:ext>
            </a:extLst>
          </p:cNvPr>
          <p:cNvSpPr txBox="1"/>
          <p:nvPr/>
        </p:nvSpPr>
        <p:spPr>
          <a:xfrm>
            <a:off x="393453" y="2689390"/>
            <a:ext cx="36086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Viewscreen</a:t>
            </a:r>
            <a:r>
              <a:rPr lang="en-US" sz="1400" dirty="0"/>
              <a:t> 0.011 thick @ 45 </a:t>
            </a:r>
            <a:r>
              <a:rPr lang="en-US" sz="1400" dirty="0" err="1"/>
              <a:t>deg</a:t>
            </a:r>
            <a:r>
              <a:rPr lang="en-US" sz="1400" dirty="0"/>
              <a:t> to beam line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/>
              <a:t>99.5% aluminum oxide Al</a:t>
            </a:r>
            <a:r>
              <a:rPr lang="en-US" sz="1400" baseline="-25000" dirty="0"/>
              <a:t>2</a:t>
            </a:r>
            <a:r>
              <a:rPr lang="en-US" sz="1400" dirty="0"/>
              <a:t>O</a:t>
            </a:r>
            <a:r>
              <a:rPr lang="en-US" sz="1400" baseline="-25000" dirty="0"/>
              <a:t>3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/>
              <a:t>  0.5% chromium doped  Al</a:t>
            </a:r>
            <a:r>
              <a:rPr lang="en-US" sz="1400" baseline="-25000" dirty="0"/>
              <a:t>2</a:t>
            </a:r>
            <a:r>
              <a:rPr lang="en-US" sz="1400" dirty="0"/>
              <a:t>O</a:t>
            </a:r>
            <a:r>
              <a:rPr lang="en-US" sz="1400" baseline="-25000" dirty="0"/>
              <a:t>3</a:t>
            </a:r>
            <a:r>
              <a:rPr lang="en-US" sz="1400" dirty="0"/>
              <a:t>/Al</a:t>
            </a:r>
            <a:r>
              <a:rPr lang="en-US" sz="1400" baseline="-25000" dirty="0"/>
              <a:t>2</a:t>
            </a:r>
            <a:r>
              <a:rPr lang="en-US" sz="1400" dirty="0"/>
              <a:t>O</a:t>
            </a:r>
            <a:r>
              <a:rPr lang="en-US" sz="1400" baseline="-25000" dirty="0"/>
              <a:t>3</a:t>
            </a:r>
            <a:r>
              <a:rPr lang="en-US" sz="1400" dirty="0"/>
              <a:t>Cr</a:t>
            </a:r>
            <a:r>
              <a:rPr lang="en-US" sz="1400" baseline="-25000" dirty="0"/>
              <a:t>2</a:t>
            </a:r>
            <a:r>
              <a:rPr lang="en-US" sz="1400" dirty="0"/>
              <a:t>O</a:t>
            </a:r>
            <a:r>
              <a:rPr lang="en-US" sz="1400" baseline="-25000" dirty="0"/>
              <a:t>3</a:t>
            </a:r>
          </a:p>
        </p:txBody>
      </p:sp>
      <p:sp>
        <p:nvSpPr>
          <p:cNvPr id="77" name="Text Box 56">
            <a:extLst>
              <a:ext uri="{FF2B5EF4-FFF2-40B4-BE49-F238E27FC236}">
                <a16:creationId xmlns:a16="http://schemas.microsoft.com/office/drawing/2014/main" id="{BFDEFF74-A747-8A42-8B24-FEE5719B9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165" y="3296647"/>
            <a:ext cx="1499128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err="1">
                <a:solidFill>
                  <a:srgbClr val="FF0000"/>
                </a:solidFill>
                <a:latin typeface="Avenir Roman" panose="02000503020000020003" pitchFamily="2" charset="0"/>
                <a:cs typeface="Comic Sans MS"/>
              </a:rPr>
              <a:t>p</a:t>
            </a:r>
            <a:r>
              <a:rPr lang="en-US" sz="1600" baseline="-25000" dirty="0" err="1">
                <a:solidFill>
                  <a:srgbClr val="FF0000"/>
                </a:solidFill>
                <a:latin typeface="Avenir Roman" panose="02000503020000020003" pitchFamily="2" charset="0"/>
                <a:cs typeface="Comic Sans MS"/>
              </a:rPr>
              <a:t>e</a:t>
            </a:r>
            <a:r>
              <a:rPr lang="en-US" sz="1600" baseline="-25000" dirty="0">
                <a:solidFill>
                  <a:srgbClr val="FF0000"/>
                </a:solidFill>
                <a:latin typeface="Avenir Roman" panose="02000503020000020003" pitchFamily="2" charset="0"/>
                <a:cs typeface="Comic Sans MS"/>
              </a:rPr>
              <a:t>+</a:t>
            </a:r>
            <a:r>
              <a:rPr lang="en-US" sz="1600" dirty="0">
                <a:solidFill>
                  <a:srgbClr val="FF0000"/>
                </a:solidFill>
                <a:latin typeface="Avenir Roman" panose="02000503020000020003" pitchFamily="2" charset="0"/>
                <a:cs typeface="Comic Sans MS"/>
              </a:rPr>
              <a:t>= 4 MeV/c </a:t>
            </a:r>
          </a:p>
        </p:txBody>
      </p:sp>
    </p:spTree>
    <p:extLst>
      <p:ext uri="{BB962C8B-B14F-4D97-AF65-F5344CB8AC3E}">
        <p14:creationId xmlns:p14="http://schemas.microsoft.com/office/powerpoint/2010/main" val="35529623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4A84E-30FE-BA4A-A741-CCFC6B8E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Possibilities at compact accelerator facility (&lt;100 MeV)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8DC38C-C3D4-DA4D-AF58-CC1C41AE4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2020 Fall Meeting of APS DNP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50D3F7-9CF8-0349-B4C2-515C2C574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6" name="Picture 10" descr="e+pol">
            <a:extLst>
              <a:ext uri="{FF2B5EF4-FFF2-40B4-BE49-F238E27FC236}">
                <a16:creationId xmlns:a16="http://schemas.microsoft.com/office/drawing/2014/main" id="{98DC8C32-60B5-864E-8169-FEC2E9B2F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7" y="2446961"/>
            <a:ext cx="4418255" cy="353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Object 12">
            <a:extLst>
              <a:ext uri="{FF2B5EF4-FFF2-40B4-BE49-F238E27FC236}">
                <a16:creationId xmlns:a16="http://schemas.microsoft.com/office/drawing/2014/main" id="{A90C4888-B9E0-6B4C-9093-1A0A641B31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9700432"/>
              </p:ext>
            </p:extLst>
          </p:nvPr>
        </p:nvGraphicFramePr>
        <p:xfrm>
          <a:off x="2439745" y="4299950"/>
          <a:ext cx="1450159" cy="810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3" name="…quation" r:id="rId4" imgW="822600" imgH="456840" progId="Equation.3">
                  <p:embed/>
                </p:oleObj>
              </mc:Choice>
              <mc:Fallback>
                <p:oleObj name="…quation" r:id="rId4" imgW="822600" imgH="456840" progId="Equation.3">
                  <p:embed/>
                  <p:pic>
                    <p:nvPicPr>
                      <p:cNvPr id="4" name="Object 12">
                        <a:extLst>
                          <a:ext uri="{FF2B5EF4-FFF2-40B4-BE49-F238E27FC236}">
                            <a16:creationId xmlns:a16="http://schemas.microsoft.com/office/drawing/2014/main" id="{32D17F53-2753-F94D-B1BC-A738516D5C1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9745" y="4299950"/>
                        <a:ext cx="1450159" cy="81079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er 2">
            <a:extLst>
              <a:ext uri="{FF2B5EF4-FFF2-40B4-BE49-F238E27FC236}">
                <a16:creationId xmlns:a16="http://schemas.microsoft.com/office/drawing/2014/main" id="{A7EF7DD7-4A02-414C-9716-2DBE710EF6DB}"/>
              </a:ext>
            </a:extLst>
          </p:cNvPr>
          <p:cNvGrpSpPr/>
          <p:nvPr/>
        </p:nvGrpSpPr>
        <p:grpSpPr>
          <a:xfrm>
            <a:off x="4622008" y="2356367"/>
            <a:ext cx="4458102" cy="3647123"/>
            <a:chOff x="4688198" y="1907823"/>
            <a:chExt cx="4026979" cy="2952328"/>
          </a:xfrm>
        </p:grpSpPr>
        <p:grpSp>
          <p:nvGrpSpPr>
            <p:cNvPr id="9" name="Grouper 15">
              <a:extLst>
                <a:ext uri="{FF2B5EF4-FFF2-40B4-BE49-F238E27FC236}">
                  <a16:creationId xmlns:a16="http://schemas.microsoft.com/office/drawing/2014/main" id="{BCBCA19C-5BC4-DA4A-BE18-67E99942393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88198" y="1907823"/>
              <a:ext cx="3986206" cy="2952328"/>
              <a:chOff x="4324404" y="2362850"/>
              <a:chExt cx="4516437" cy="3665538"/>
            </a:xfrm>
          </p:grpSpPr>
          <p:pic>
            <p:nvPicPr>
              <p:cNvPr id="11" name="Picture 3" descr="logoLPSC2[1]">
                <a:extLst>
                  <a:ext uri="{FF2B5EF4-FFF2-40B4-BE49-F238E27FC236}">
                    <a16:creationId xmlns:a16="http://schemas.microsoft.com/office/drawing/2014/main" id="{ED946552-EAE4-754F-9ECB-3867C169BD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00192" y="4077072"/>
                <a:ext cx="863600" cy="414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0" descr="fom2">
                <a:extLst>
                  <a:ext uri="{FF2B5EF4-FFF2-40B4-BE49-F238E27FC236}">
                    <a16:creationId xmlns:a16="http://schemas.microsoft.com/office/drawing/2014/main" id="{9310AD68-5408-8D45-8EFE-862A034915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4404" y="2362850"/>
                <a:ext cx="4516437" cy="36655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Line 19">
                <a:extLst>
                  <a:ext uri="{FF2B5EF4-FFF2-40B4-BE49-F238E27FC236}">
                    <a16:creationId xmlns:a16="http://schemas.microsoft.com/office/drawing/2014/main" id="{530D5684-3998-B24A-8C63-51DDA27716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51625" y="3308350"/>
                <a:ext cx="0" cy="228123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 type="none" w="lg" len="lg"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4" name="Text Box 20">
                <a:extLst>
                  <a:ext uri="{FF2B5EF4-FFF2-40B4-BE49-F238E27FC236}">
                    <a16:creationId xmlns:a16="http://schemas.microsoft.com/office/drawing/2014/main" id="{965C5895-F835-7544-9156-7AEC8E042E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38452" y="5013728"/>
                <a:ext cx="1441356" cy="2783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200">
                    <a:solidFill>
                      <a:srgbClr val="000000"/>
                    </a:solidFill>
                    <a:latin typeface="Avenir Roman" panose="02000503020000020003" pitchFamily="2" charset="0"/>
                    <a:ea typeface="Arial" charset="0"/>
                    <a:cs typeface="Arial" charset="0"/>
                  </a:rPr>
                  <a:t>Optimum  </a:t>
                </a:r>
                <a:r>
                  <a:rPr lang="fr-FR" sz="1200" err="1">
                    <a:solidFill>
                      <a:srgbClr val="000000"/>
                    </a:solidFill>
                    <a:latin typeface="Avenir Roman" panose="02000503020000020003" pitchFamily="2" charset="0"/>
                    <a:ea typeface="Arial" charset="0"/>
                    <a:cs typeface="Arial" charset="0"/>
                  </a:rPr>
                  <a:t>energy</a:t>
                </a:r>
                <a:endParaRPr lang="fr-FR" sz="1200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5" name="Line 21">
                <a:extLst>
                  <a:ext uri="{FF2B5EF4-FFF2-40B4-BE49-F238E27FC236}">
                    <a16:creationId xmlns:a16="http://schemas.microsoft.com/office/drawing/2014/main" id="{171A68F3-CB55-E74C-9499-A42CB0645C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32363" y="3155950"/>
                <a:ext cx="172402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 type="stealth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6" name="Text Box 22">
                <a:extLst>
                  <a:ext uri="{FF2B5EF4-FFF2-40B4-BE49-F238E27FC236}">
                    <a16:creationId xmlns:a16="http://schemas.microsoft.com/office/drawing/2014/main" id="{C77A9601-6992-8B4C-B302-54B91FE14B5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68655" y="2890843"/>
                <a:ext cx="866691" cy="5258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200">
                    <a:solidFill>
                      <a:srgbClr val="000000"/>
                    </a:solidFill>
                    <a:latin typeface="Avenir Roman" panose="02000503020000020003" pitchFamily="2" charset="0"/>
                    <a:ea typeface="Arial" charset="0"/>
                    <a:cs typeface="Arial" charset="0"/>
                  </a:rPr>
                  <a:t>Optimum</a:t>
                </a:r>
              </a:p>
              <a:p>
                <a:pPr algn="ctr"/>
                <a:endParaRPr lang="fr-FR" sz="400" dirty="0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  <a:p>
                <a:pPr algn="ctr"/>
                <a:r>
                  <a:rPr lang="fr-FR" sz="1200" dirty="0" err="1">
                    <a:solidFill>
                      <a:srgbClr val="000000"/>
                    </a:solidFill>
                    <a:latin typeface="Avenir Roman" panose="02000503020000020003" pitchFamily="2" charset="0"/>
                    <a:ea typeface="Arial" charset="0"/>
                    <a:cs typeface="Arial" charset="0"/>
                  </a:rPr>
                  <a:t>FoM</a:t>
                </a:r>
                <a:endParaRPr lang="fr-FR" sz="1200" dirty="0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D44A8F9-EC24-8842-B13B-A0CA7E773520}"/>
                </a:ext>
              </a:extLst>
            </p:cNvPr>
            <p:cNvSpPr/>
            <p:nvPr/>
          </p:nvSpPr>
          <p:spPr>
            <a:xfrm>
              <a:off x="7851081" y="1946393"/>
              <a:ext cx="864096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venir Roman" panose="02000503020000020003" pitchFamily="2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7" name="Text Box 11">
            <a:extLst>
              <a:ext uri="{FF2B5EF4-FFF2-40B4-BE49-F238E27FC236}">
                <a16:creationId xmlns:a16="http://schemas.microsoft.com/office/drawing/2014/main" id="{B75A84C3-A242-EA4A-9206-F8A6F89EE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58" y="1191874"/>
            <a:ext cx="414045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3333FF"/>
              </a:buClr>
            </a:pP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The </a:t>
            </a:r>
            <a:r>
              <a:rPr lang="fr-FR" sz="2000" dirty="0" err="1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polarization</a:t>
            </a:r>
            <a:r>
              <a:rPr lang="fr-FR" sz="2000" dirty="0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distribution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of </a:t>
            </a:r>
            <a:r>
              <a:rPr lang="fr-FR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generated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positrons </a:t>
            </a:r>
            <a:r>
              <a:rPr lang="fr-FR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is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latin typeface="Avenir Roman" panose="02000503020000020003" pitchFamily="2" charset="0"/>
                <a:ea typeface="Arial" charset="0"/>
                <a:cs typeface="Arial" charset="0"/>
              </a:rPr>
              <a:t>dominated</a:t>
            </a:r>
            <a:r>
              <a:rPr lang="fr-FR" sz="2000" dirty="0">
                <a:latin typeface="Avenir Roman" panose="02000503020000020003" pitchFamily="2" charset="0"/>
                <a:ea typeface="Arial" charset="0"/>
                <a:cs typeface="Arial" charset="0"/>
              </a:rPr>
              <a:t> by </a:t>
            </a:r>
            <a:r>
              <a:rPr lang="fr-FR" sz="2000" b="1" dirty="0" err="1">
                <a:latin typeface="Avenir Roman" panose="02000503020000020003" pitchFamily="2" charset="0"/>
                <a:ea typeface="Arial" charset="0"/>
                <a:cs typeface="Arial" charset="0"/>
              </a:rPr>
              <a:t>low-energy</a:t>
            </a:r>
            <a:r>
              <a:rPr lang="fr-FR" sz="2000" b="1" dirty="0"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b="1" dirty="0" err="1">
                <a:latin typeface="Avenir Roman" panose="02000503020000020003" pitchFamily="2" charset="0"/>
                <a:ea typeface="Arial" charset="0"/>
                <a:cs typeface="Arial" charset="0"/>
              </a:rPr>
              <a:t>events</a:t>
            </a:r>
            <a:r>
              <a:rPr lang="fr-FR" sz="2000" dirty="0">
                <a:latin typeface="Avenir Roman" panose="02000503020000020003" pitchFamily="2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8" name="Text Box 11">
            <a:extLst>
              <a:ext uri="{FF2B5EF4-FFF2-40B4-BE49-F238E27FC236}">
                <a16:creationId xmlns:a16="http://schemas.microsoft.com/office/drawing/2014/main" id="{98080132-663F-FB47-ABD5-5A1C3F93D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8103" y="1235580"/>
            <a:ext cx="387973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3333FF"/>
              </a:buClr>
            </a:pP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The </a:t>
            </a:r>
            <a:r>
              <a:rPr lang="fr-FR" sz="2000" dirty="0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positron </a:t>
            </a:r>
            <a:r>
              <a:rPr lang="fr-FR" sz="2000" dirty="0" err="1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energy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at the optimum </a:t>
            </a:r>
            <a:r>
              <a:rPr lang="fr-FR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FoM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(P</a:t>
            </a:r>
            <a:r>
              <a:rPr lang="fr-FR" sz="2000" baseline="30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2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I) </a:t>
            </a:r>
            <a:r>
              <a:rPr lang="fr-FR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is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about </a:t>
            </a:r>
            <a:r>
              <a:rPr lang="fr-FR" sz="2000" b="1" dirty="0" err="1">
                <a:latin typeface="Avenir Roman" panose="02000503020000020003" pitchFamily="2" charset="0"/>
                <a:ea typeface="Arial" charset="0"/>
                <a:cs typeface="Arial" charset="0"/>
              </a:rPr>
              <a:t>half</a:t>
            </a:r>
            <a:r>
              <a:rPr lang="fr-FR" sz="2000" dirty="0"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of the </a:t>
            </a:r>
            <a:r>
              <a:rPr lang="fr-FR" sz="2000" dirty="0" err="1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electron</a:t>
            </a:r>
            <a:r>
              <a:rPr lang="fr-FR" sz="2000" dirty="0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beam</a:t>
            </a:r>
            <a:r>
              <a:rPr lang="fr-FR" sz="2000" dirty="0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energy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9" name="TextBox 23">
            <a:extLst>
              <a:ext uri="{FF2B5EF4-FFF2-40B4-BE49-F238E27FC236}">
                <a16:creationId xmlns:a16="http://schemas.microsoft.com/office/drawing/2014/main" id="{7E589524-2EEB-4C47-8311-CEC413789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345" y="1699356"/>
            <a:ext cx="7665239" cy="255454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altLang="en-US" sz="3200" dirty="0">
                <a:solidFill>
                  <a:schemeClr val="tx1"/>
                </a:solidFill>
                <a:latin typeface="Avenir Roman" panose="02000503020000020003" pitchFamily="2" charset="0"/>
              </a:rPr>
              <a:t>Producing </a:t>
            </a:r>
            <a:r>
              <a:rPr lang="en-US" altLang="en-US" sz="3200" dirty="0">
                <a:latin typeface="Avenir Roman" panose="02000503020000020003" pitchFamily="2" charset="0"/>
              </a:rPr>
              <a:t>highly polarized positron beams with intensities &gt; 100 </a:t>
            </a:r>
            <a:r>
              <a:rPr lang="en-US" altLang="en-US" sz="3200" dirty="0" err="1">
                <a:latin typeface="Avenir Roman" panose="02000503020000020003" pitchFamily="2" charset="0"/>
              </a:rPr>
              <a:t>nA</a:t>
            </a:r>
            <a:r>
              <a:rPr lang="en-US" altLang="en-US" sz="3200" dirty="0">
                <a:solidFill>
                  <a:schemeClr val="tx1"/>
                </a:solidFill>
                <a:latin typeface="Avenir Roman" panose="02000503020000020003" pitchFamily="2" charset="0"/>
              </a:rPr>
              <a:t> with typical injector energies (10-100 MeV) requires </a:t>
            </a:r>
            <a:r>
              <a:rPr lang="en-US" altLang="en-US" sz="3200" dirty="0">
                <a:solidFill>
                  <a:srgbClr val="1C28FF"/>
                </a:solidFill>
                <a:latin typeface="Avenir Roman" panose="02000503020000020003" pitchFamily="2" charset="0"/>
              </a:rPr>
              <a:t>polarized electron beam intensities of &gt;1-10 </a:t>
            </a:r>
            <a:r>
              <a:rPr lang="en-US" altLang="en-US" sz="3200" dirty="0" err="1">
                <a:solidFill>
                  <a:srgbClr val="1C28FF"/>
                </a:solidFill>
                <a:latin typeface="Avenir Roman" panose="02000503020000020003" pitchFamily="2" charset="0"/>
              </a:rPr>
              <a:t>milliAmps</a:t>
            </a:r>
            <a:endParaRPr lang="en-US" altLang="en-US" sz="3200" dirty="0">
              <a:solidFill>
                <a:srgbClr val="1C28FF"/>
              </a:solidFill>
              <a:latin typeface="Avenir Roman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12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A841B-CA70-2440-8B61-A37FFCF3D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240539"/>
            <a:ext cx="8717094" cy="487490"/>
          </a:xfrm>
        </p:spPr>
        <p:txBody>
          <a:bodyPr>
            <a:normAutofit fontScale="90000"/>
          </a:bodyPr>
          <a:lstStyle/>
          <a:p>
            <a:r>
              <a:rPr lang="en-US" dirty="0"/>
              <a:t>Technology is capable to sustain mA’s of high polarization days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1DF264-1FF8-C44C-B4D7-0413D7248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2020 Fall Meeting of APS DNP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51966-4F85-FB43-A53C-D22F9CE9D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C090932-6120-3A46-86A6-EE7248485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541" y="928938"/>
            <a:ext cx="2890746" cy="32928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EFF0A4A-BB00-894C-A7A2-E3C9B7C52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886" y="934808"/>
            <a:ext cx="4312082" cy="303088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6ECC491-7655-7A46-AEAC-EED17D6C6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1479" y="4017911"/>
            <a:ext cx="6350575" cy="265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4831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D2569-8C32-EB4E-98DB-33A2DFCAF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events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F944A3-4E82-944D-9991-4D3916496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2020 Fall Meeting of APS DNP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215E3D-7F0B-4B4A-80F4-2461770A9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9FE1AAC-011D-8E49-85EC-15CC9FFA8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49" y="2640466"/>
            <a:ext cx="8524568" cy="363033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6CE4BB5-1775-4346-B606-4E5A05D9ED34}"/>
              </a:ext>
            </a:extLst>
          </p:cNvPr>
          <p:cNvSpPr/>
          <p:nvPr/>
        </p:nvSpPr>
        <p:spPr>
          <a:xfrm>
            <a:off x="83574" y="889338"/>
            <a:ext cx="889327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“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e+@</a:t>
            </a:r>
            <a:r>
              <a:rPr lang="en-US" b="1" i="1" dirty="0" err="1"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White Paper: An Experimental Program with Positron Beams at Jefferson Lab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https://arxiv.org/abs/2007.15081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was published in July.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LDRD proposal “</a:t>
            </a:r>
            <a:r>
              <a:rPr lang="en-US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polarized positron source for our future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was submitted in March and recently funded.   This two-year project addresses the most critical aspect of positron beams at CEBAF, the positron source.</a:t>
            </a:r>
          </a:p>
        </p:txBody>
      </p:sp>
    </p:spTree>
    <p:extLst>
      <p:ext uri="{BB962C8B-B14F-4D97-AF65-F5344CB8AC3E}">
        <p14:creationId xmlns:p14="http://schemas.microsoft.com/office/powerpoint/2010/main" val="21127687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94DF25-0138-8A49-A5C2-E0D0EDEA3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2020 Fall Meeting of APS DNP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14C62F-1E7B-A145-BDB9-C9833FBF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9A63EB-D5C4-E240-853A-1132007C4AA7}"/>
              </a:ext>
            </a:extLst>
          </p:cNvPr>
          <p:cNvSpPr txBox="1"/>
          <p:nvPr/>
        </p:nvSpPr>
        <p:spPr>
          <a:xfrm>
            <a:off x="901444" y="936458"/>
            <a:ext cx="7408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>
                <a:solidFill>
                  <a:srgbClr val="FF0000"/>
                </a:solidFill>
              </a:rPr>
              <a:t>Thank you for your attention.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83ADC3-557E-574D-BDFB-996452D1D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996" y="1992235"/>
            <a:ext cx="5699882" cy="402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619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BBF93-A59F-5E4C-8A34-3F69F219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Science : ILC 250 accelerator facility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56927A-20DA-5449-8F8A-0BFBA77F8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2020 Fall Meeting of APS DNP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BE4B5A-040B-3944-B853-ABF81203B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AF6DFF-24B0-FE4D-911F-5B9F970FF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2576" y="4521207"/>
            <a:ext cx="2838453" cy="8733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C7A327-9B93-A94F-8F4A-F84570B1C148}"/>
              </a:ext>
            </a:extLst>
          </p:cNvPr>
          <p:cNvSpPr txBox="1"/>
          <p:nvPr/>
        </p:nvSpPr>
        <p:spPr>
          <a:xfrm>
            <a:off x="5964196" y="5570129"/>
            <a:ext cx="307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8,000</a:t>
            </a:r>
            <a:r>
              <a:rPr lang="en-US" i="1" dirty="0"/>
              <a:t> SRF cavities will be used.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CCF7AA-395B-6440-A2E3-CD7B70CBE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65601"/>
            <a:ext cx="6474321" cy="28161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BAF335-EAB6-2E48-9633-9F52FBC29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08" y="4487590"/>
            <a:ext cx="5395622" cy="16739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3CAADF-A35B-0742-8F6F-DCDB1A305C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4320" y="805186"/>
            <a:ext cx="2563794" cy="28113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98DA2ED-C55D-4940-B89E-1A79524B8BA4}"/>
              </a:ext>
            </a:extLst>
          </p:cNvPr>
          <p:cNvSpPr txBox="1"/>
          <p:nvPr/>
        </p:nvSpPr>
        <p:spPr>
          <a:xfrm>
            <a:off x="308919" y="1094952"/>
            <a:ext cx="1258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e- Main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E1E3D5-3B46-F542-9313-AA74A1239A3F}"/>
              </a:ext>
            </a:extLst>
          </p:cNvPr>
          <p:cNvSpPr txBox="1"/>
          <p:nvPr/>
        </p:nvSpPr>
        <p:spPr>
          <a:xfrm>
            <a:off x="1567597" y="1709519"/>
            <a:ext cx="1005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e+ Source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23290D-B9B9-9947-BE08-105AE7FE8CD6}"/>
              </a:ext>
            </a:extLst>
          </p:cNvPr>
          <p:cNvSpPr txBox="1"/>
          <p:nvPr/>
        </p:nvSpPr>
        <p:spPr>
          <a:xfrm>
            <a:off x="3407422" y="2390768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e- Source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1C70BA-611C-8049-A35B-B7D0A6778DD5}"/>
              </a:ext>
            </a:extLst>
          </p:cNvPr>
          <p:cNvSpPr txBox="1"/>
          <p:nvPr/>
        </p:nvSpPr>
        <p:spPr>
          <a:xfrm>
            <a:off x="1131939" y="2913111"/>
            <a:ext cx="1319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Damping Ring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7C0C7E-46A2-FB47-B4C5-A46754356CBF}"/>
              </a:ext>
            </a:extLst>
          </p:cNvPr>
          <p:cNvSpPr txBox="1"/>
          <p:nvPr/>
        </p:nvSpPr>
        <p:spPr>
          <a:xfrm>
            <a:off x="4881649" y="2932110"/>
            <a:ext cx="1303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e+ Main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5D6734-97CC-9D46-BE99-E5C22673E178}"/>
              </a:ext>
            </a:extLst>
          </p:cNvPr>
          <p:cNvSpPr txBox="1"/>
          <p:nvPr/>
        </p:nvSpPr>
        <p:spPr>
          <a:xfrm>
            <a:off x="1957588" y="813704"/>
            <a:ext cx="43660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ILC requires polarized electron (90%) </a:t>
            </a:r>
            <a:r>
              <a:rPr lang="en-US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polarized positron (30%) beams with very high peak currents accelerated to 250 GeV.</a:t>
            </a:r>
          </a:p>
        </p:txBody>
      </p:sp>
    </p:spTree>
    <p:extLst>
      <p:ext uri="{BB962C8B-B14F-4D97-AF65-F5344CB8AC3E}">
        <p14:creationId xmlns:p14="http://schemas.microsoft.com/office/powerpoint/2010/main" val="3398923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C0C94-65BC-7E43-83BD-6EFC508A5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Science : CEBAF 12 GeV accelerator facility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F96E25-486D-C245-8DEC-9FBD98B25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2020 Fall Meeting of APS DNP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726F7D-AEB2-D24C-8F4A-2F1877C60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BA704C2-0620-BB4A-972B-C2C3F83FA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8" y="935241"/>
            <a:ext cx="8880953" cy="532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847DC53-A7AC-2E47-88F7-F16C18C72CE9}"/>
              </a:ext>
            </a:extLst>
          </p:cNvPr>
          <p:cNvSpPr/>
          <p:nvPr/>
        </p:nvSpPr>
        <p:spPr>
          <a:xfrm>
            <a:off x="137535" y="5754134"/>
            <a:ext cx="8780833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5B6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1500 Users from 230 Institutions, 30 Countries &amp; 1/3</a:t>
            </a:r>
            <a:r>
              <a:rPr lang="en-US" b="1" baseline="30000" dirty="0">
                <a:solidFill>
                  <a:srgbClr val="5B6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b="1" dirty="0">
                <a:solidFill>
                  <a:srgbClr val="5B6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U.S. </a:t>
            </a:r>
            <a:r>
              <a:rPr lang="en-US" b="1" dirty="0" err="1">
                <a:solidFill>
                  <a:srgbClr val="5B6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Ph.D’s</a:t>
            </a:r>
            <a:r>
              <a:rPr lang="en-US" b="1" dirty="0">
                <a:solidFill>
                  <a:srgbClr val="5B6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NP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F4A141-C1A2-AE4F-93DE-F975ABFCDC12}"/>
              </a:ext>
            </a:extLst>
          </p:cNvPr>
          <p:cNvSpPr txBox="1"/>
          <p:nvPr/>
        </p:nvSpPr>
        <p:spPr>
          <a:xfrm>
            <a:off x="3873052" y="1356351"/>
            <a:ext cx="4900245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venir Roman" panose="02000503020000020003" pitchFamily="2" charset="0"/>
                <a:cs typeface="Arial"/>
              </a:rPr>
              <a:t>Max Energy: 12 GeV – (2) 1.5 GHz SRF </a:t>
            </a:r>
            <a:r>
              <a:rPr lang="en-US" dirty="0" err="1">
                <a:latin typeface="Avenir Roman" panose="02000503020000020003" pitchFamily="2" charset="0"/>
                <a:cs typeface="Arial"/>
              </a:rPr>
              <a:t>linacs</a:t>
            </a:r>
            <a:endParaRPr lang="en-US" dirty="0">
              <a:latin typeface="Avenir Roman" panose="02000503020000020003" pitchFamily="2" charset="0"/>
              <a:cs typeface="Arial"/>
            </a:endParaRPr>
          </a:p>
          <a:p>
            <a:r>
              <a:rPr lang="en-US" dirty="0">
                <a:latin typeface="Avenir Roman" panose="02000503020000020003" pitchFamily="2" charset="0"/>
                <a:cs typeface="Arial"/>
              </a:rPr>
              <a:t>2.1K Helium: Two 4500 Watt cryo-plants</a:t>
            </a:r>
          </a:p>
          <a:p>
            <a:r>
              <a:rPr lang="en-US" dirty="0">
                <a:latin typeface="Avenir Roman" panose="02000503020000020003" pitchFamily="2" charset="0"/>
                <a:cs typeface="Arial"/>
              </a:rPr>
              <a:t>Max Power: 1 Megawatt – 170 </a:t>
            </a:r>
            <a:r>
              <a:rPr lang="en-US" dirty="0">
                <a:latin typeface="Symbol" pitchFamily="2" charset="2"/>
                <a:cs typeface="Arial"/>
              </a:rPr>
              <a:t>m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A</a:t>
            </a:r>
          </a:p>
          <a:p>
            <a:r>
              <a:rPr lang="en-US" dirty="0">
                <a:latin typeface="Avenir Roman" panose="02000503020000020003" pitchFamily="2" charset="0"/>
                <a:cs typeface="Arial"/>
              </a:rPr>
              <a:t>Multiplicity: 4 Halls Simultaneously</a:t>
            </a:r>
          </a:p>
          <a:p>
            <a:r>
              <a:rPr lang="en-US" dirty="0">
                <a:latin typeface="Avenir Roman" panose="02000503020000020003" pitchFamily="2" charset="0"/>
                <a:cs typeface="Arial"/>
              </a:rPr>
              <a:t>Repetition Rate: 499 and 249.5 MHz beams</a:t>
            </a:r>
          </a:p>
          <a:p>
            <a:r>
              <a:rPr lang="en-US" dirty="0">
                <a:solidFill>
                  <a:srgbClr val="FF0000"/>
                </a:solidFill>
                <a:latin typeface="Avenir Roman" panose="02000503020000020003" pitchFamily="2" charset="0"/>
                <a:cs typeface="Arial"/>
              </a:rPr>
              <a:t>Electron Polarization: 90% from GaAs/</a:t>
            </a:r>
            <a:r>
              <a:rPr lang="en-US" dirty="0" err="1">
                <a:solidFill>
                  <a:srgbClr val="FF0000"/>
                </a:solidFill>
                <a:latin typeface="Avenir Roman" panose="02000503020000020003" pitchFamily="2" charset="0"/>
                <a:cs typeface="Arial"/>
              </a:rPr>
              <a:t>GaAsP</a:t>
            </a:r>
            <a:endParaRPr lang="en-US" dirty="0">
              <a:solidFill>
                <a:srgbClr val="FF0000"/>
              </a:solidFill>
              <a:latin typeface="Avenir Roman" panose="02000503020000020003" pitchFamily="2" charset="0"/>
              <a:cs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EBAF0B-847F-1A41-817C-C248FF14107B}"/>
              </a:ext>
            </a:extLst>
          </p:cNvPr>
          <p:cNvGrpSpPr/>
          <p:nvPr/>
        </p:nvGrpSpPr>
        <p:grpSpPr>
          <a:xfrm>
            <a:off x="213756" y="1092530"/>
            <a:ext cx="2553195" cy="2414849"/>
            <a:chOff x="213756" y="1092530"/>
            <a:chExt cx="2553195" cy="2414849"/>
          </a:xfrm>
        </p:grpSpPr>
        <p:sp>
          <p:nvSpPr>
            <p:cNvPr id="3" name="Rectangular Callout 2">
              <a:extLst>
                <a:ext uri="{FF2B5EF4-FFF2-40B4-BE49-F238E27FC236}">
                  <a16:creationId xmlns:a16="http://schemas.microsoft.com/office/drawing/2014/main" id="{9115DA02-8EC4-D548-8D01-21B2701D6C14}"/>
                </a:ext>
              </a:extLst>
            </p:cNvPr>
            <p:cNvSpPr/>
            <p:nvPr/>
          </p:nvSpPr>
          <p:spPr>
            <a:xfrm>
              <a:off x="213756" y="1092530"/>
              <a:ext cx="2553195" cy="2414849"/>
            </a:xfrm>
            <a:prstGeom prst="wedgeRectCallout">
              <a:avLst>
                <a:gd name="adj1" fmla="val 47854"/>
                <a:gd name="adj2" fmla="val 8108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E2DB8E-A357-B542-B8EC-87AD8462D6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02" r="18805" b="252"/>
            <a:stretch/>
          </p:blipFill>
          <p:spPr>
            <a:xfrm>
              <a:off x="308917" y="1436793"/>
              <a:ext cx="2374905" cy="199286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8468F21-8B95-C447-A048-D3C572B39292}"/>
                </a:ext>
              </a:extLst>
            </p:cNvPr>
            <p:cNvSpPr txBox="1"/>
            <p:nvPr/>
          </p:nvSpPr>
          <p:spPr>
            <a:xfrm>
              <a:off x="352990" y="1187074"/>
              <a:ext cx="2274725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Polarized Electron Source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185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B22CB-58C5-3A47-9707-08E310A55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can compact accelerator facilities have this too?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7CDEA2-72E9-EE45-BC2F-0002AF2A2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2020 Fall Meeting of APS DNP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2B0758-3EAD-9D4D-BD08-3163EE982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540F8E4-CC9C-6D41-995F-A52707DE8F07}"/>
              </a:ext>
            </a:extLst>
          </p:cNvPr>
          <p:cNvGrpSpPr/>
          <p:nvPr/>
        </p:nvGrpSpPr>
        <p:grpSpPr>
          <a:xfrm>
            <a:off x="123321" y="1278157"/>
            <a:ext cx="9020679" cy="5001045"/>
            <a:chOff x="123321" y="1278157"/>
            <a:chExt cx="9020679" cy="500104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DE61A1-A4A9-EC4B-BF81-EA2B8C4927D3}"/>
                </a:ext>
              </a:extLst>
            </p:cNvPr>
            <p:cNvSpPr txBox="1"/>
            <p:nvPr/>
          </p:nvSpPr>
          <p:spPr>
            <a:xfrm>
              <a:off x="3398231" y="2694679"/>
              <a:ext cx="135633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Yes!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28A9C8D-9EA5-0344-A320-B75A84953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8783" y="1278157"/>
              <a:ext cx="3627668" cy="240961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F9BFAA0-5D9B-FA4C-805F-074E2D8E13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5323" b="17230"/>
            <a:stretch/>
          </p:blipFill>
          <p:spPr>
            <a:xfrm>
              <a:off x="123321" y="3775442"/>
              <a:ext cx="4972792" cy="235938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70E2E77-4484-D049-AC98-C2690AA887D6}"/>
                </a:ext>
              </a:extLst>
            </p:cNvPr>
            <p:cNvSpPr txBox="1"/>
            <p:nvPr/>
          </p:nvSpPr>
          <p:spPr>
            <a:xfrm>
              <a:off x="5096113" y="4093988"/>
              <a:ext cx="4047887" cy="218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….but, need to have expertise in these areas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sz="2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Drive lasers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sz="2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Photocathodes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sz="2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voltage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sz="2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Excellent vacuum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14F3F74-070C-894B-B8AE-5A9D755899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 r="18805" b="252"/>
          <a:stretch/>
        </p:blipFill>
        <p:spPr>
          <a:xfrm>
            <a:off x="308917" y="1436793"/>
            <a:ext cx="2374905" cy="199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248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8DBD1-200B-BE4C-AE0F-51D7B40AC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electron beams for any sized accelerator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488455-933C-2846-8359-0C31631BD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2020 Fall Meeting of APS DNP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E152C6-86F5-8A48-AE4B-58318643B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3FE4D8-AD6A-DB4B-B586-D77A2D6B4EE9}"/>
              </a:ext>
            </a:extLst>
          </p:cNvPr>
          <p:cNvSpPr txBox="1"/>
          <p:nvPr/>
        </p:nvSpPr>
        <p:spPr>
          <a:xfrm>
            <a:off x="96693" y="874487"/>
            <a:ext cx="905918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Accelerators require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small beam emittance (“laser like” properties)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rf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-structured electron bunches for rapid acceleration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reliable technologies (materials, lasers, high voltage, vacuum)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Users require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high spin polarization with sufficient and sustainable beam current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rapid and fast electron beam helicity reversal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reliability and reproducibility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BC9364-4F70-8240-98F1-BBE982EB5A76}"/>
              </a:ext>
            </a:extLst>
          </p:cNvPr>
          <p:cNvGrpSpPr/>
          <p:nvPr/>
        </p:nvGrpSpPr>
        <p:grpSpPr>
          <a:xfrm>
            <a:off x="201232" y="3899170"/>
            <a:ext cx="8798446" cy="2479907"/>
            <a:chOff x="201232" y="3899170"/>
            <a:chExt cx="8798446" cy="247990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B0762BF-322B-2B4B-97FE-671C6206CE6D}"/>
                </a:ext>
              </a:extLst>
            </p:cNvPr>
            <p:cNvSpPr/>
            <p:nvPr/>
          </p:nvSpPr>
          <p:spPr>
            <a:xfrm>
              <a:off x="5019726" y="3957261"/>
              <a:ext cx="3979952" cy="23637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Bef>
                  <a:spcPct val="20000"/>
                </a:spcBef>
                <a:defRPr/>
              </a:pPr>
              <a:r>
                <a:rPr lang="en-US" dirty="0" err="1">
                  <a:solidFill>
                    <a:srgbClr val="8064A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Sokolov-Ternov</a:t>
              </a:r>
              <a:r>
                <a:rPr lang="en-US" dirty="0">
                  <a:solidFill>
                    <a:srgbClr val="8064A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Effect</a:t>
              </a:r>
            </a:p>
            <a:p>
              <a:pPr lvl="0">
                <a:spcBef>
                  <a:spcPct val="20000"/>
                </a:spcBef>
                <a:defRPr/>
              </a:pPr>
              <a:r>
                <a:rPr lang="en-US" dirty="0">
                  <a:solidFill>
                    <a:srgbClr val="4BACC6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Electron Scattering (Mott)</a:t>
              </a:r>
            </a:p>
            <a:p>
              <a:pPr lvl="0">
                <a:spcBef>
                  <a:spcPct val="20000"/>
                </a:spcBef>
                <a:defRPr/>
              </a:pPr>
              <a:r>
                <a:rPr lang="en-US" dirty="0">
                  <a:solidFill>
                    <a:srgbClr val="EEECE1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Photo-ionization: Fano Effect </a:t>
              </a:r>
            </a:p>
            <a:p>
              <a:pPr lvl="0">
                <a:spcBef>
                  <a:spcPct val="20000"/>
                </a:spcBef>
                <a:defRPr/>
              </a:pPr>
              <a:r>
                <a:rPr lang="en-US" dirty="0">
                  <a:solidFill>
                    <a:srgbClr val="EEECE1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Photo-ionization of alkali atoms</a:t>
              </a:r>
            </a:p>
            <a:p>
              <a:pPr lvl="0">
                <a:spcBef>
                  <a:spcPct val="20000"/>
                </a:spcBef>
                <a:defRPr/>
              </a:pPr>
              <a:r>
                <a:rPr lang="en-US" dirty="0">
                  <a:solidFill>
                    <a:srgbClr val="EEECE1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Optically Pumped He Discharge</a:t>
              </a:r>
            </a:p>
            <a:p>
              <a:pPr lvl="0">
                <a:spcBef>
                  <a:spcPct val="20000"/>
                </a:spcBef>
                <a:defRPr/>
              </a:pPr>
              <a:r>
                <a:rPr lang="en-US" dirty="0">
                  <a:solidFill>
                    <a:srgbClr val="FF5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Field Emission from </a:t>
              </a:r>
              <a:r>
                <a:rPr lang="en-US" dirty="0" err="1">
                  <a:solidFill>
                    <a:srgbClr val="FF5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EuS</a:t>
              </a:r>
              <a:endParaRPr lang="en-US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>
                <a:spcBef>
                  <a:spcPct val="20000"/>
                </a:spcBef>
                <a:defRPr/>
              </a:pPr>
              <a:r>
                <a:rPr lang="en-US" b="1" i="1" u="sng" dirty="0">
                  <a:solidFill>
                    <a:srgbClr val="FF5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Photoemission from GaAs</a:t>
              </a:r>
            </a:p>
          </p:txBody>
        </p:sp>
        <p:sp>
          <p:nvSpPr>
            <p:cNvPr id="10" name="Left Brace 9">
              <a:extLst>
                <a:ext uri="{FF2B5EF4-FFF2-40B4-BE49-F238E27FC236}">
                  <a16:creationId xmlns:a16="http://schemas.microsoft.com/office/drawing/2014/main" id="{57B3546B-0B63-014D-A2EA-A79DDC732787}"/>
                </a:ext>
              </a:extLst>
            </p:cNvPr>
            <p:cNvSpPr/>
            <p:nvPr/>
          </p:nvSpPr>
          <p:spPr>
            <a:xfrm>
              <a:off x="4380277" y="3899170"/>
              <a:ext cx="841430" cy="2479907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F7155CB-617E-A74B-8806-18E7E812A103}"/>
                </a:ext>
              </a:extLst>
            </p:cNvPr>
            <p:cNvSpPr txBox="1"/>
            <p:nvPr/>
          </p:nvSpPr>
          <p:spPr>
            <a:xfrm>
              <a:off x="201232" y="4510026"/>
              <a:ext cx="4025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1970’s landscape was a hotbed of activity … GaAs photo-guns “saved the day” and still does!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4055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85CD6-0FA5-344D-BDBC-A3C5478FA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Optically pumping spin states in GaAs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86335F-E788-1041-B16C-BCB985E84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2020 Fall Meeting of APS DNP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149532-3195-DF43-920E-E2957D6A6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7815784-C710-D940-A120-E5AAA7F0E3D7}"/>
              </a:ext>
            </a:extLst>
          </p:cNvPr>
          <p:cNvGrpSpPr/>
          <p:nvPr/>
        </p:nvGrpSpPr>
        <p:grpSpPr>
          <a:xfrm>
            <a:off x="1037134" y="4769212"/>
            <a:ext cx="7386054" cy="1382430"/>
            <a:chOff x="198786" y="736600"/>
            <a:chExt cx="8044673" cy="1382430"/>
          </a:xfrm>
          <a:solidFill>
            <a:srgbClr val="FFF1C5"/>
          </a:solidFill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E2A5905-8227-8445-90E3-64A108A925B8}"/>
                </a:ext>
              </a:extLst>
            </p:cNvPr>
            <p:cNvSpPr txBox="1"/>
            <p:nvPr/>
          </p:nvSpPr>
          <p:spPr>
            <a:xfrm>
              <a:off x="198786" y="736600"/>
              <a:ext cx="8044673" cy="138243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514350" indent="-51435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r>
                <a:rPr lang="en-US" sz="2000" dirty="0">
                  <a:solidFill>
                    <a:srgbClr val="000000"/>
                  </a:solidFill>
                  <a:latin typeface="Arial"/>
                </a:rPr>
                <a:t>Laser excitation from P</a:t>
              </a:r>
              <a:r>
                <a:rPr lang="en-US" sz="2000" baseline="-25000" dirty="0">
                  <a:solidFill>
                    <a:srgbClr val="000000"/>
                  </a:solidFill>
                  <a:latin typeface="Arial"/>
                </a:rPr>
                <a:t>3/2</a:t>
              </a:r>
              <a:r>
                <a:rPr lang="en-US" sz="2000" dirty="0">
                  <a:solidFill>
                    <a:srgbClr val="000000"/>
                  </a:solidFill>
                  <a:latin typeface="Arial"/>
                </a:rPr>
                <a:t> to S</a:t>
              </a:r>
              <a:r>
                <a:rPr lang="en-US" sz="2000" baseline="-25000" dirty="0">
                  <a:solidFill>
                    <a:srgbClr val="000000"/>
                  </a:solidFill>
                  <a:latin typeface="Arial"/>
                </a:rPr>
                <a:t>1/2</a:t>
              </a:r>
              <a:r>
                <a:rPr lang="en-US" sz="2000" dirty="0">
                  <a:solidFill>
                    <a:srgbClr val="000000"/>
                  </a:solidFill>
                  <a:latin typeface="Arial"/>
                </a:rPr>
                <a:t> : </a:t>
              </a: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</a:rPr>
                <a:t>E</a:t>
              </a:r>
              <a:r>
                <a:rPr lang="en-US" sz="2000" baseline="-25000" dirty="0">
                  <a:solidFill>
                    <a:srgbClr val="000000"/>
                  </a:solidFill>
                  <a:cs typeface="Times New Roman" pitchFamily="18" charset="0"/>
                </a:rPr>
                <a:t>gap </a:t>
              </a: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</a:rPr>
                <a:t>&lt; E</a:t>
              </a:r>
              <a:r>
                <a:rPr lang="en-US" sz="2000" b="1" baseline="-250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</a:t>
              </a:r>
              <a:r>
                <a:rPr lang="en-US" sz="2000" b="1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 &lt; </a:t>
              </a: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E</a:t>
              </a:r>
              <a:r>
                <a:rPr lang="en-US" sz="2000" baseline="-250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gap</a:t>
              </a:r>
              <a:r>
                <a:rPr lang="en-US" sz="2000" b="1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+</a:t>
              </a: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Δ</a:t>
              </a:r>
            </a:p>
            <a:p>
              <a:pPr marL="514350" indent="-51435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endParaRPr lang="en-US" sz="2000" baseline="-25000" dirty="0">
                <a:solidFill>
                  <a:srgbClr val="000000"/>
                </a:solidFill>
                <a:cs typeface="Times New Roman" pitchFamily="18" charset="0"/>
              </a:endParaRPr>
            </a:p>
            <a:p>
              <a:pPr marL="514350" indent="-51435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r>
                <a:rPr lang="en-US" sz="2000" dirty="0">
                  <a:solidFill>
                    <a:srgbClr val="000000"/>
                  </a:solidFill>
                  <a:latin typeface="Arial" pitchFamily="34" charset="0"/>
                </a:rPr>
                <a:t>Electron Polarization:</a:t>
              </a:r>
            </a:p>
            <a:p>
              <a:pPr marL="514350" indent="-51435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endParaRPr lang="en-US" sz="1050" dirty="0">
                <a:solidFill>
                  <a:srgbClr val="000000"/>
                </a:solidFill>
                <a:latin typeface="Arial" pitchFamily="34" charset="0"/>
              </a:endParaRPr>
            </a:p>
            <a:p>
              <a:pPr marL="514350" indent="-51435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r>
                <a:rPr lang="en-US" sz="2000" dirty="0">
                  <a:solidFill>
                    <a:srgbClr val="000000"/>
                  </a:solidFill>
                  <a:latin typeface="Arial"/>
                </a:rPr>
                <a:t>Reverse electron polarization by reversing light polarization</a:t>
              </a:r>
            </a:p>
          </p:txBody>
        </p:sp>
        <p:graphicFrame>
          <p:nvGraphicFramePr>
            <p:cNvPr id="8" name="Object 3">
              <a:extLst>
                <a:ext uri="{FF2B5EF4-FFF2-40B4-BE49-F238E27FC236}">
                  <a16:creationId xmlns:a16="http://schemas.microsoft.com/office/drawing/2014/main" id="{F8F95966-2775-774F-BED2-262CABD16A15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3557655" y="1111248"/>
            <a:ext cx="1941050" cy="6558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3" name="Equation" r:id="rId3" imgW="1066680" imgH="393480" progId="Equation.3">
                    <p:embed/>
                  </p:oleObj>
                </mc:Choice>
                <mc:Fallback>
                  <p:oleObj name="Equation" r:id="rId3" imgW="1066680" imgH="393480" progId="Equation.3">
                    <p:embed/>
                    <p:pic>
                      <p:nvPicPr>
                        <p:cNvPr id="197634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7655" y="1111248"/>
                          <a:ext cx="1941050" cy="65581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5AF69CF-1A22-1449-9E85-F1CBD5BE20A3}"/>
              </a:ext>
            </a:extLst>
          </p:cNvPr>
          <p:cNvSpPr txBox="1"/>
          <p:nvPr/>
        </p:nvSpPr>
        <p:spPr>
          <a:xfrm>
            <a:off x="4351428" y="3968440"/>
            <a:ext cx="357714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0000"/>
                </a:solidFill>
                <a:cs typeface="Times New Roman" pitchFamily="18" charset="0"/>
              </a:rPr>
              <a:t>σ+</a:t>
            </a:r>
            <a:r>
              <a:rPr lang="en-US" sz="1600" dirty="0"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en-US" sz="1600" dirty="0">
                <a:solidFill>
                  <a:srgbClr val="FF0000"/>
                </a:solidFill>
                <a:latin typeface="Arial"/>
                <a:cs typeface="Times New Roman" pitchFamily="18" charset="0"/>
              </a:rPr>
              <a:t>Right circularly polarized light</a:t>
            </a:r>
            <a:endParaRPr lang="en-US" sz="1600" dirty="0">
              <a:solidFill>
                <a:srgbClr val="FF0000"/>
              </a:solidFill>
              <a:latin typeface="Arial"/>
            </a:endParaRPr>
          </a:p>
          <a:p>
            <a:pPr marL="514350" indent="-514350"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C000"/>
                </a:solidFill>
                <a:cs typeface="Times New Roman" pitchFamily="18" charset="0"/>
              </a:rPr>
              <a:t>σ-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>
                <a:solidFill>
                  <a:srgbClr val="FFC000"/>
                </a:solidFill>
                <a:latin typeface="Arial"/>
              </a:rPr>
              <a:t>: Left circularly polarized light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D5E768-82D3-9B49-BED1-06B9A73D13C7}"/>
              </a:ext>
            </a:extLst>
          </p:cNvPr>
          <p:cNvGrpSpPr/>
          <p:nvPr/>
        </p:nvGrpSpPr>
        <p:grpSpPr>
          <a:xfrm>
            <a:off x="3949643" y="1103449"/>
            <a:ext cx="4834557" cy="3229603"/>
            <a:chOff x="4112941" y="2639425"/>
            <a:chExt cx="4834557" cy="3229603"/>
          </a:xfrm>
        </p:grpSpPr>
        <p:grpSp>
          <p:nvGrpSpPr>
            <p:cNvPr id="11" name="Group 108">
              <a:extLst>
                <a:ext uri="{FF2B5EF4-FFF2-40B4-BE49-F238E27FC236}">
                  <a16:creationId xmlns:a16="http://schemas.microsoft.com/office/drawing/2014/main" id="{854F232C-F629-BC44-A54E-8898E40C72EE}"/>
                </a:ext>
              </a:extLst>
            </p:cNvPr>
            <p:cNvGrpSpPr/>
            <p:nvPr/>
          </p:nvGrpSpPr>
          <p:grpSpPr>
            <a:xfrm>
              <a:off x="4112941" y="2639425"/>
              <a:ext cx="4834557" cy="3229603"/>
              <a:chOff x="4140601" y="2500926"/>
              <a:chExt cx="4834557" cy="3229603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F7C915C2-687E-A549-8CE6-96DDD0617ADD}"/>
                  </a:ext>
                </a:extLst>
              </p:cNvPr>
              <p:cNvCxnSpPr/>
              <p:nvPr/>
            </p:nvCxnSpPr>
            <p:spPr bwMode="auto">
              <a:xfrm rot="5400000" flipH="1" flipV="1">
                <a:off x="3191207" y="3883307"/>
                <a:ext cx="2766349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2F5A57F5-A974-C243-9F65-EB0FA8D9C795}"/>
                  </a:ext>
                </a:extLst>
              </p:cNvPr>
              <p:cNvCxnSpPr/>
              <p:nvPr/>
            </p:nvCxnSpPr>
            <p:spPr bwMode="auto">
              <a:xfrm flipV="1">
                <a:off x="4573588" y="5267276"/>
                <a:ext cx="4049551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33C3B99-8E4B-9849-BC25-F5B6C2578CD0}"/>
                  </a:ext>
                </a:extLst>
              </p:cNvPr>
              <p:cNvSpPr/>
              <p:nvPr/>
            </p:nvSpPr>
            <p:spPr>
              <a:xfrm>
                <a:off x="8127490" y="5268864"/>
                <a:ext cx="4956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Arial"/>
                  </a:rPr>
                  <a:t> </a:t>
                </a:r>
                <a:r>
                  <a:rPr lang="en-US" sz="1800" dirty="0">
                    <a:solidFill>
                      <a:srgbClr val="000000"/>
                    </a:solidFill>
                    <a:latin typeface="Arial"/>
                    <a:cs typeface="Times New Roman" pitchFamily="18" charset="0"/>
                  </a:rPr>
                  <a:t>m</a:t>
                </a:r>
                <a:r>
                  <a:rPr lang="en-US" sz="1800" baseline="-25000" dirty="0">
                    <a:solidFill>
                      <a:srgbClr val="000000"/>
                    </a:solidFill>
                    <a:latin typeface="Arial"/>
                    <a:cs typeface="Times New Roman" pitchFamily="18" charset="0"/>
                  </a:rPr>
                  <a:t>j</a:t>
                </a:r>
                <a:endParaRPr lang="en-US" sz="18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3754C2E-D1D1-DC4C-8D69-88203DC05E22}"/>
                  </a:ext>
                </a:extLst>
              </p:cNvPr>
              <p:cNvSpPr/>
              <p:nvPr/>
            </p:nvSpPr>
            <p:spPr>
              <a:xfrm>
                <a:off x="4140601" y="2500929"/>
                <a:ext cx="3257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cs typeface="Times New Roman" pitchFamily="18" charset="0"/>
                    <a:sym typeface="Symbol" pitchFamily="18" charset="2"/>
                  </a:rPr>
                  <a:t>E</a:t>
                </a:r>
                <a:endParaRPr lang="en-US" sz="18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53E99A2-C3DB-F346-B696-37CF785B43CC}"/>
                  </a:ext>
                </a:extLst>
              </p:cNvPr>
              <p:cNvCxnSpPr/>
              <p:nvPr/>
            </p:nvCxnSpPr>
            <p:spPr bwMode="auto">
              <a:xfrm>
                <a:off x="5579114" y="4803497"/>
                <a:ext cx="520861" cy="0"/>
              </a:xfrm>
              <a:prstGeom prst="line">
                <a:avLst/>
              </a:prstGeom>
              <a:ln>
                <a:solidFill>
                  <a:srgbClr val="7030A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87FB753-E6E2-394C-AB20-59BE5544EFE0}"/>
                  </a:ext>
                </a:extLst>
              </p:cNvPr>
              <p:cNvCxnSpPr/>
              <p:nvPr/>
            </p:nvCxnSpPr>
            <p:spPr bwMode="auto">
              <a:xfrm>
                <a:off x="6805500" y="4803497"/>
                <a:ext cx="520861" cy="0"/>
              </a:xfrm>
              <a:prstGeom prst="line">
                <a:avLst/>
              </a:prstGeom>
              <a:ln>
                <a:solidFill>
                  <a:srgbClr val="7030A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6747C6B-AFD1-BE4F-9ACC-78F73AE89B8E}"/>
                  </a:ext>
                </a:extLst>
              </p:cNvPr>
              <p:cNvSpPr/>
              <p:nvPr/>
            </p:nvSpPr>
            <p:spPr>
              <a:xfrm>
                <a:off x="5517764" y="4803497"/>
                <a:ext cx="5822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7030A0"/>
                    </a:solidFill>
                    <a:latin typeface="Arial"/>
                  </a:rPr>
                  <a:t>-1</a:t>
                </a:r>
                <a:r>
                  <a:rPr lang="en-US" sz="1800" dirty="0">
                    <a:solidFill>
                      <a:srgbClr val="7030A0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7030A0"/>
                  </a:solidFill>
                  <a:latin typeface="Arial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9520478-6BCF-AD47-A329-9EC92D1F09DF}"/>
                  </a:ext>
                </a:extLst>
              </p:cNvPr>
              <p:cNvSpPr/>
              <p:nvPr/>
            </p:nvSpPr>
            <p:spPr>
              <a:xfrm>
                <a:off x="6751372" y="4803497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7030A0"/>
                    </a:solidFill>
                    <a:latin typeface="Arial"/>
                  </a:rPr>
                  <a:t>+1</a:t>
                </a:r>
                <a:r>
                  <a:rPr lang="en-US" sz="1800" dirty="0">
                    <a:solidFill>
                      <a:srgbClr val="7030A0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7030A0"/>
                  </a:solidFill>
                  <a:latin typeface="Arial"/>
                </a:endParaRPr>
              </a:p>
            </p:txBody>
          </p: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FDB87FEF-2B4E-4543-A758-29327267552B}"/>
                  </a:ext>
                </a:extLst>
              </p:cNvPr>
              <p:cNvCxnSpPr/>
              <p:nvPr/>
            </p:nvCxnSpPr>
            <p:spPr bwMode="auto">
              <a:xfrm rot="5400000" flipH="1" flipV="1">
                <a:off x="6855736" y="3884895"/>
                <a:ext cx="2766349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7BAED47-4387-BD47-AFBE-2A9FDF4AEEE4}"/>
                  </a:ext>
                </a:extLst>
              </p:cNvPr>
              <p:cNvSpPr/>
              <p:nvPr/>
            </p:nvSpPr>
            <p:spPr>
              <a:xfrm>
                <a:off x="8239705" y="2502514"/>
                <a:ext cx="27443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cs typeface="Times New Roman" pitchFamily="18" charset="0"/>
                    <a:sym typeface="Symbol" pitchFamily="18" charset="2"/>
                  </a:rPr>
                  <a:t>J</a:t>
                </a:r>
                <a:endParaRPr lang="en-US" sz="18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1762D58-E299-2F4F-B20E-4768817E6DF1}"/>
                  </a:ext>
                </a:extLst>
              </p:cNvPr>
              <p:cNvSpPr/>
              <p:nvPr/>
            </p:nvSpPr>
            <p:spPr>
              <a:xfrm>
                <a:off x="8239704" y="4714408"/>
                <a:ext cx="7040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7030A0"/>
                    </a:solidFill>
                    <a:latin typeface="Arial"/>
                  </a:rPr>
                  <a:t> </a:t>
                </a:r>
                <a:r>
                  <a:rPr lang="en-US" sz="2400" dirty="0">
                    <a:solidFill>
                      <a:srgbClr val="7030A0"/>
                    </a:solidFill>
                    <a:cs typeface="Times New Roman" pitchFamily="18" charset="0"/>
                  </a:rPr>
                  <a:t>P</a:t>
                </a:r>
                <a:r>
                  <a:rPr lang="en-US" sz="2400" baseline="-25000" dirty="0">
                    <a:solidFill>
                      <a:srgbClr val="7030A0"/>
                    </a:solidFill>
                    <a:cs typeface="Times New Roman" pitchFamily="18" charset="0"/>
                  </a:rPr>
                  <a:t>1/2</a:t>
                </a:r>
                <a:endParaRPr lang="en-US" sz="2400" dirty="0">
                  <a:solidFill>
                    <a:srgbClr val="7030A0"/>
                  </a:solidFill>
                  <a:latin typeface="Arial"/>
                </a:endParaRP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D61C1B73-9ED1-5749-A081-11008B95786F}"/>
                  </a:ext>
                </a:extLst>
              </p:cNvPr>
              <p:cNvCxnSpPr/>
              <p:nvPr/>
            </p:nvCxnSpPr>
            <p:spPr bwMode="auto">
              <a:xfrm>
                <a:off x="4872942" y="4109013"/>
                <a:ext cx="587114" cy="0"/>
              </a:xfrm>
              <a:prstGeom prst="line">
                <a:avLst/>
              </a:prstGeom>
              <a:ln>
                <a:solidFill>
                  <a:srgbClr val="40911F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1F845EA-2BFD-914E-BA1D-A7CFD39E3DE4}"/>
                  </a:ext>
                </a:extLst>
              </p:cNvPr>
              <p:cNvSpPr/>
              <p:nvPr/>
            </p:nvSpPr>
            <p:spPr>
              <a:xfrm>
                <a:off x="4872942" y="4109013"/>
                <a:ext cx="5822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</a:rPr>
                  <a:t>-3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1CF3F606-765D-5543-8528-6ED09F73F63D}"/>
                  </a:ext>
                </a:extLst>
              </p:cNvPr>
              <p:cNvCxnSpPr/>
              <p:nvPr/>
            </p:nvCxnSpPr>
            <p:spPr bwMode="auto">
              <a:xfrm>
                <a:off x="5803966" y="4109013"/>
                <a:ext cx="587114" cy="0"/>
              </a:xfrm>
              <a:prstGeom prst="line">
                <a:avLst/>
              </a:prstGeom>
              <a:ln>
                <a:solidFill>
                  <a:srgbClr val="40911F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9D205B8-EA12-4241-9B2B-925112D6EE0E}"/>
                  </a:ext>
                </a:extLst>
              </p:cNvPr>
              <p:cNvSpPr/>
              <p:nvPr/>
            </p:nvSpPr>
            <p:spPr>
              <a:xfrm>
                <a:off x="5803966" y="4109013"/>
                <a:ext cx="5822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</a:rPr>
                  <a:t>-1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19CB9219-5123-EC43-B1C6-C47A9714672D}"/>
                  </a:ext>
                </a:extLst>
              </p:cNvPr>
              <p:cNvCxnSpPr/>
              <p:nvPr/>
            </p:nvCxnSpPr>
            <p:spPr bwMode="auto">
              <a:xfrm>
                <a:off x="6690023" y="4109013"/>
                <a:ext cx="587114" cy="0"/>
              </a:xfrm>
              <a:prstGeom prst="line">
                <a:avLst/>
              </a:prstGeom>
              <a:ln>
                <a:solidFill>
                  <a:srgbClr val="40911F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3403EB8B-25B2-1140-9474-A2D22A30571E}"/>
                  </a:ext>
                </a:extLst>
              </p:cNvPr>
              <p:cNvCxnSpPr/>
              <p:nvPr/>
            </p:nvCxnSpPr>
            <p:spPr bwMode="auto">
              <a:xfrm>
                <a:off x="7538066" y="4109013"/>
                <a:ext cx="587114" cy="0"/>
              </a:xfrm>
              <a:prstGeom prst="line">
                <a:avLst/>
              </a:prstGeom>
              <a:ln>
                <a:solidFill>
                  <a:srgbClr val="40911F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516BA35-0F60-F443-A904-F0E3B87EB886}"/>
                  </a:ext>
                </a:extLst>
              </p:cNvPr>
              <p:cNvSpPr/>
              <p:nvPr/>
            </p:nvSpPr>
            <p:spPr>
              <a:xfrm>
                <a:off x="7538066" y="4109013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</a:rPr>
                  <a:t>+3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01FFD3F7-BD4D-DE45-AA2E-E1A56D305CB0}"/>
                  </a:ext>
                </a:extLst>
              </p:cNvPr>
              <p:cNvSpPr/>
              <p:nvPr/>
            </p:nvSpPr>
            <p:spPr>
              <a:xfrm>
                <a:off x="6690023" y="4109013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</a:rPr>
                  <a:t>+1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ED658DD-A500-1243-A728-79DE32343DF5}"/>
                  </a:ext>
                </a:extLst>
              </p:cNvPr>
              <p:cNvSpPr/>
              <p:nvPr/>
            </p:nvSpPr>
            <p:spPr>
              <a:xfrm>
                <a:off x="8257289" y="3996607"/>
                <a:ext cx="7040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40911F"/>
                    </a:solidFill>
                    <a:latin typeface="Arial"/>
                  </a:rPr>
                  <a:t> </a:t>
                </a:r>
                <a:r>
                  <a:rPr lang="en-US" sz="2400" dirty="0">
                    <a:solidFill>
                      <a:srgbClr val="40911F"/>
                    </a:solidFill>
                    <a:cs typeface="Times New Roman" pitchFamily="18" charset="0"/>
                  </a:rPr>
                  <a:t>P</a:t>
                </a:r>
                <a:r>
                  <a:rPr lang="en-US" sz="2400" baseline="-25000" dirty="0">
                    <a:solidFill>
                      <a:srgbClr val="40911F"/>
                    </a:solidFill>
                    <a:cs typeface="Times New Roman" pitchFamily="18" charset="0"/>
                  </a:rPr>
                  <a:t>3/2</a:t>
                </a:r>
                <a:endParaRPr lang="en-US" sz="24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4643929-1A23-8F4B-96A8-95110043D9BC}"/>
                  </a:ext>
                </a:extLst>
              </p:cNvPr>
              <p:cNvSpPr/>
              <p:nvPr/>
            </p:nvSpPr>
            <p:spPr>
              <a:xfrm>
                <a:off x="5821830" y="2722700"/>
                <a:ext cx="5822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034ABD"/>
                    </a:solidFill>
                    <a:latin typeface="Arial"/>
                  </a:rPr>
                  <a:t>-1</a:t>
                </a:r>
                <a:r>
                  <a:rPr lang="en-US" sz="1800" dirty="0">
                    <a:solidFill>
                      <a:srgbClr val="034ABD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034ABD"/>
                  </a:solidFill>
                  <a:latin typeface="Arial"/>
                </a:endParaRPr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017634A2-7341-6B48-B695-C757FB1050DA}"/>
                  </a:ext>
                </a:extLst>
              </p:cNvPr>
              <p:cNvCxnSpPr/>
              <p:nvPr/>
            </p:nvCxnSpPr>
            <p:spPr bwMode="auto">
              <a:xfrm>
                <a:off x="5799063" y="3092029"/>
                <a:ext cx="587114" cy="0"/>
              </a:xfrm>
              <a:prstGeom prst="line">
                <a:avLst/>
              </a:prstGeom>
              <a:ln>
                <a:solidFill>
                  <a:srgbClr val="034ABD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66EDE2B-1AA7-A04B-8DC4-0D5ED252263F}"/>
                  </a:ext>
                </a:extLst>
              </p:cNvPr>
              <p:cNvCxnSpPr/>
              <p:nvPr/>
            </p:nvCxnSpPr>
            <p:spPr bwMode="auto">
              <a:xfrm>
                <a:off x="6704837" y="3092032"/>
                <a:ext cx="587114" cy="0"/>
              </a:xfrm>
              <a:prstGeom prst="line">
                <a:avLst/>
              </a:prstGeom>
              <a:ln>
                <a:solidFill>
                  <a:srgbClr val="034ABD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E55B8F14-0CA2-804F-BC1B-89BB71268C1D}"/>
                  </a:ext>
                </a:extLst>
              </p:cNvPr>
              <p:cNvSpPr/>
              <p:nvPr/>
            </p:nvSpPr>
            <p:spPr>
              <a:xfrm>
                <a:off x="6637218" y="2722700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034ABD"/>
                    </a:solidFill>
                    <a:latin typeface="Arial"/>
                  </a:rPr>
                  <a:t>+1</a:t>
                </a:r>
                <a:r>
                  <a:rPr lang="en-US" sz="1800" dirty="0">
                    <a:solidFill>
                      <a:srgbClr val="034ABD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034ABD"/>
                  </a:solidFill>
                  <a:latin typeface="Arial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47A58E8D-8AE8-EB45-BDFC-9C9DCC57D88F}"/>
                  </a:ext>
                </a:extLst>
              </p:cNvPr>
              <p:cNvSpPr/>
              <p:nvPr/>
            </p:nvSpPr>
            <p:spPr>
              <a:xfrm>
                <a:off x="8271119" y="2824091"/>
                <a:ext cx="7040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034ABD"/>
                    </a:solidFill>
                    <a:latin typeface="Arial"/>
                  </a:rPr>
                  <a:t> </a:t>
                </a:r>
                <a:r>
                  <a:rPr lang="en-US" sz="2400" dirty="0">
                    <a:solidFill>
                      <a:srgbClr val="034ABD"/>
                    </a:solidFill>
                    <a:cs typeface="Times New Roman" pitchFamily="18" charset="0"/>
                  </a:rPr>
                  <a:t>S</a:t>
                </a:r>
                <a:r>
                  <a:rPr lang="en-US" sz="2400" baseline="-25000" dirty="0">
                    <a:solidFill>
                      <a:srgbClr val="034ABD"/>
                    </a:solidFill>
                    <a:cs typeface="Times New Roman" pitchFamily="18" charset="0"/>
                  </a:rPr>
                  <a:t>1/2</a:t>
                </a:r>
                <a:endParaRPr lang="en-US" sz="2400" dirty="0">
                  <a:solidFill>
                    <a:srgbClr val="034ABD"/>
                  </a:solidFill>
                  <a:latin typeface="Arial"/>
                </a:endParaRPr>
              </a:p>
            </p:txBody>
          </p: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B300BB6C-8F6C-CF47-BF5D-0F6DE97744E1}"/>
                  </a:ext>
                </a:extLst>
              </p:cNvPr>
              <p:cNvCxnSpPr/>
              <p:nvPr/>
            </p:nvCxnSpPr>
            <p:spPr bwMode="auto">
              <a:xfrm rot="5400000" flipH="1" flipV="1">
                <a:off x="5122091" y="3131131"/>
                <a:ext cx="1016982" cy="93878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0925EA9C-D72C-EE43-BF82-6357BD021BE2}"/>
                  </a:ext>
                </a:extLst>
              </p:cNvPr>
              <p:cNvCxnSpPr/>
              <p:nvPr/>
            </p:nvCxnSpPr>
            <p:spPr bwMode="auto">
              <a:xfrm rot="5400000" flipH="1" flipV="1">
                <a:off x="6060877" y="3131127"/>
                <a:ext cx="1016982" cy="93878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9B00E08-E4E3-464B-8D98-9D32AE59FAF5}"/>
                  </a:ext>
                </a:extLst>
              </p:cNvPr>
              <p:cNvSpPr/>
              <p:nvPr/>
            </p:nvSpPr>
            <p:spPr>
              <a:xfrm>
                <a:off x="4775331" y="3138857"/>
                <a:ext cx="60946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FF0000"/>
                    </a:solidFill>
                    <a:latin typeface="Arial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cs typeface="Times New Roman" pitchFamily="18" charset="0"/>
                  </a:rPr>
                  <a:t>σ+</a:t>
                </a:r>
                <a:endParaRPr lang="en-US" sz="2400" b="1" dirty="0">
                  <a:solidFill>
                    <a:srgbClr val="FF0000"/>
                  </a:solidFill>
                  <a:latin typeface="Arial"/>
                </a:endParaRPr>
              </a:p>
            </p:txBody>
          </p: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91AC67F1-845B-D94D-9D94-9F8E1FA23F21}"/>
                  </a:ext>
                </a:extLst>
              </p:cNvPr>
              <p:cNvCxnSpPr/>
              <p:nvPr/>
            </p:nvCxnSpPr>
            <p:spPr bwMode="auto">
              <a:xfrm rot="16200000" flipV="1">
                <a:off x="6031324" y="3173644"/>
                <a:ext cx="1016983" cy="853759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73833E70-BC5F-9A40-A56D-CFD74970739E}"/>
                  </a:ext>
                </a:extLst>
              </p:cNvPr>
              <p:cNvCxnSpPr/>
              <p:nvPr/>
            </p:nvCxnSpPr>
            <p:spPr bwMode="auto">
              <a:xfrm rot="16200000" flipV="1">
                <a:off x="6957149" y="3173640"/>
                <a:ext cx="1016983" cy="853759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53F53D4-85FC-F640-9B61-156A0337676A}"/>
                  </a:ext>
                </a:extLst>
              </p:cNvPr>
              <p:cNvSpPr/>
              <p:nvPr/>
            </p:nvSpPr>
            <p:spPr>
              <a:xfrm>
                <a:off x="7639055" y="3056810"/>
                <a:ext cx="53893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FFC000"/>
                    </a:solidFill>
                    <a:latin typeface="Arial"/>
                  </a:rPr>
                  <a:t> </a:t>
                </a:r>
                <a:r>
                  <a:rPr lang="en-US" sz="2400" b="1" dirty="0">
                    <a:solidFill>
                      <a:srgbClr val="FFC000"/>
                    </a:solidFill>
                    <a:cs typeface="Times New Roman" pitchFamily="18" charset="0"/>
                  </a:rPr>
                  <a:t>σ-</a:t>
                </a:r>
                <a:endParaRPr lang="en-US" sz="2400" b="1" dirty="0">
                  <a:solidFill>
                    <a:srgbClr val="FFC000"/>
                  </a:solidFill>
                  <a:latin typeface="Arial"/>
                </a:endParaRPr>
              </a:p>
            </p:txBody>
          </p:sp>
          <p:graphicFrame>
            <p:nvGraphicFramePr>
              <p:cNvPr id="44" name="Diagram 43">
                <a:extLst>
                  <a:ext uri="{FF2B5EF4-FFF2-40B4-BE49-F238E27FC236}">
                    <a16:creationId xmlns:a16="http://schemas.microsoft.com/office/drawing/2014/main" id="{3AC4B160-06F6-3D48-956F-66D719A59467}"/>
                  </a:ext>
                </a:extLst>
              </p:cNvPr>
              <p:cNvGraphicFramePr/>
              <p:nvPr>
                <p:extLst/>
              </p:nvPr>
            </p:nvGraphicFramePr>
            <p:xfrm>
              <a:off x="5170966" y="3565294"/>
              <a:ext cx="457200" cy="44916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5" r:lo="rId6" r:qs="rId7" r:cs="rId8"/>
              </a:graphicData>
            </a:graphic>
          </p:graphicFrame>
        </p:grpSp>
        <p:graphicFrame>
          <p:nvGraphicFramePr>
            <p:cNvPr id="12" name="Diagram 11">
              <a:extLst>
                <a:ext uri="{FF2B5EF4-FFF2-40B4-BE49-F238E27FC236}">
                  <a16:creationId xmlns:a16="http://schemas.microsoft.com/office/drawing/2014/main" id="{CBD987F1-FD06-E445-B3BC-75BC58843290}"/>
                </a:ext>
              </a:extLst>
            </p:cNvPr>
            <p:cNvGraphicFramePr/>
            <p:nvPr>
              <p:extLst/>
            </p:nvPr>
          </p:nvGraphicFramePr>
          <p:xfrm>
            <a:off x="6033113" y="3700110"/>
            <a:ext cx="457200" cy="44916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2A9FA59-0DA2-A245-87CD-09A847186BFF}"/>
              </a:ext>
            </a:extLst>
          </p:cNvPr>
          <p:cNvGrpSpPr/>
          <p:nvPr/>
        </p:nvGrpSpPr>
        <p:grpSpPr>
          <a:xfrm>
            <a:off x="387456" y="953761"/>
            <a:ext cx="3667308" cy="3044479"/>
            <a:chOff x="198786" y="2500926"/>
            <a:chExt cx="3667308" cy="3044479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44215BE-DBEF-FB4D-B676-EFED75E6C426}"/>
                </a:ext>
              </a:extLst>
            </p:cNvPr>
            <p:cNvSpPr/>
            <p:nvPr/>
          </p:nvSpPr>
          <p:spPr bwMode="auto">
            <a:xfrm>
              <a:off x="795528" y="2500926"/>
              <a:ext cx="1159397" cy="784829"/>
            </a:xfrm>
            <a:custGeom>
              <a:avLst/>
              <a:gdLst>
                <a:gd name="connsiteX0" fmla="*/ 0 w 995422"/>
                <a:gd name="connsiteY0" fmla="*/ 0 h 532435"/>
                <a:gd name="connsiteX1" fmla="*/ 509286 w 995422"/>
                <a:gd name="connsiteY1" fmla="*/ 532435 h 532435"/>
                <a:gd name="connsiteX2" fmla="*/ 995422 w 995422"/>
                <a:gd name="connsiteY2" fmla="*/ 0 h 532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5422" h="532435">
                  <a:moveTo>
                    <a:pt x="0" y="0"/>
                  </a:moveTo>
                  <a:cubicBezTo>
                    <a:pt x="171691" y="266217"/>
                    <a:pt x="343382" y="532435"/>
                    <a:pt x="509286" y="532435"/>
                  </a:cubicBezTo>
                  <a:cubicBezTo>
                    <a:pt x="675190" y="532435"/>
                    <a:pt x="835306" y="266217"/>
                    <a:pt x="995422" y="0"/>
                  </a:cubicBezTo>
                </a:path>
              </a:pathLst>
            </a:custGeom>
            <a:ln>
              <a:solidFill>
                <a:srgbClr val="034ABD"/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 dirty="0">
                <a:solidFill>
                  <a:srgbClr val="034ABD"/>
                </a:solidFill>
                <a:latin typeface="Times" pitchFamily="18" charset="0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12FC877-2089-1D40-AB06-E804613362A4}"/>
                </a:ext>
              </a:extLst>
            </p:cNvPr>
            <p:cNvSpPr/>
            <p:nvPr/>
          </p:nvSpPr>
          <p:spPr bwMode="auto">
            <a:xfrm>
              <a:off x="902825" y="4327003"/>
              <a:ext cx="925975" cy="395468"/>
            </a:xfrm>
            <a:custGeom>
              <a:avLst/>
              <a:gdLst>
                <a:gd name="connsiteX0" fmla="*/ 0 w 925975"/>
                <a:gd name="connsiteY0" fmla="*/ 383893 h 395468"/>
                <a:gd name="connsiteX1" fmla="*/ 462988 w 925975"/>
                <a:gd name="connsiteY1" fmla="*/ 1929 h 395468"/>
                <a:gd name="connsiteX2" fmla="*/ 925975 w 925975"/>
                <a:gd name="connsiteY2" fmla="*/ 395468 h 39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5975" h="395468">
                  <a:moveTo>
                    <a:pt x="0" y="383893"/>
                  </a:moveTo>
                  <a:cubicBezTo>
                    <a:pt x="154329" y="191946"/>
                    <a:pt x="308659" y="0"/>
                    <a:pt x="462988" y="1929"/>
                  </a:cubicBezTo>
                  <a:cubicBezTo>
                    <a:pt x="617317" y="3858"/>
                    <a:pt x="771646" y="199663"/>
                    <a:pt x="925975" y="395468"/>
                  </a:cubicBezTo>
                </a:path>
              </a:pathLst>
            </a:cu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6E485C4-1423-E044-96A5-1A5349E10123}"/>
                </a:ext>
              </a:extLst>
            </p:cNvPr>
            <p:cNvSpPr/>
            <p:nvPr/>
          </p:nvSpPr>
          <p:spPr bwMode="auto">
            <a:xfrm>
              <a:off x="902825" y="4339845"/>
              <a:ext cx="925975" cy="567066"/>
            </a:xfrm>
            <a:custGeom>
              <a:avLst/>
              <a:gdLst>
                <a:gd name="connsiteX0" fmla="*/ 0 w 925975"/>
                <a:gd name="connsiteY0" fmla="*/ 383893 h 395468"/>
                <a:gd name="connsiteX1" fmla="*/ 462988 w 925975"/>
                <a:gd name="connsiteY1" fmla="*/ 1929 h 395468"/>
                <a:gd name="connsiteX2" fmla="*/ 925975 w 925975"/>
                <a:gd name="connsiteY2" fmla="*/ 395468 h 39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5975" h="395468">
                  <a:moveTo>
                    <a:pt x="0" y="383893"/>
                  </a:moveTo>
                  <a:cubicBezTo>
                    <a:pt x="154329" y="191946"/>
                    <a:pt x="308659" y="0"/>
                    <a:pt x="462988" y="1929"/>
                  </a:cubicBezTo>
                  <a:cubicBezTo>
                    <a:pt x="617317" y="3858"/>
                    <a:pt x="771646" y="199663"/>
                    <a:pt x="925975" y="395468"/>
                  </a:cubicBezTo>
                </a:path>
              </a:pathLst>
            </a:cu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81CB629-94E2-D648-B193-C19A04991D1E}"/>
                </a:ext>
              </a:extLst>
            </p:cNvPr>
            <p:cNvSpPr/>
            <p:nvPr/>
          </p:nvSpPr>
          <p:spPr bwMode="auto">
            <a:xfrm>
              <a:off x="902825" y="4873396"/>
              <a:ext cx="925975" cy="395468"/>
            </a:xfrm>
            <a:custGeom>
              <a:avLst/>
              <a:gdLst>
                <a:gd name="connsiteX0" fmla="*/ 0 w 925975"/>
                <a:gd name="connsiteY0" fmla="*/ 383893 h 395468"/>
                <a:gd name="connsiteX1" fmla="*/ 462988 w 925975"/>
                <a:gd name="connsiteY1" fmla="*/ 1929 h 395468"/>
                <a:gd name="connsiteX2" fmla="*/ 925975 w 925975"/>
                <a:gd name="connsiteY2" fmla="*/ 395468 h 39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5975" h="395468">
                  <a:moveTo>
                    <a:pt x="0" y="383893"/>
                  </a:moveTo>
                  <a:cubicBezTo>
                    <a:pt x="154329" y="191946"/>
                    <a:pt x="308659" y="0"/>
                    <a:pt x="462988" y="1929"/>
                  </a:cubicBezTo>
                  <a:cubicBezTo>
                    <a:pt x="617317" y="3858"/>
                    <a:pt x="771646" y="199663"/>
                    <a:pt x="925975" y="395468"/>
                  </a:cubicBezTo>
                </a:path>
              </a:pathLst>
            </a:custGeom>
            <a:ln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9F24E7D-81E5-E94C-9EDA-9AB60539B440}"/>
                </a:ext>
              </a:extLst>
            </p:cNvPr>
            <p:cNvSpPr/>
            <p:nvPr/>
          </p:nvSpPr>
          <p:spPr>
            <a:xfrm>
              <a:off x="198786" y="2962590"/>
              <a:ext cx="7040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034ABD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034ABD"/>
                  </a:solidFill>
                  <a:cs typeface="Times New Roman" pitchFamily="18" charset="0"/>
                </a:rPr>
                <a:t>S</a:t>
              </a:r>
              <a:r>
                <a:rPr lang="en-US" sz="2400" baseline="-25000" dirty="0">
                  <a:solidFill>
                    <a:srgbClr val="034ABD"/>
                  </a:solidFill>
                  <a:cs typeface="Times New Roman" pitchFamily="18" charset="0"/>
                </a:rPr>
                <a:t>1/2</a:t>
              </a:r>
              <a:endParaRPr lang="en-US" sz="2400" dirty="0">
                <a:solidFill>
                  <a:srgbClr val="034ABD"/>
                </a:solidFill>
                <a:latin typeface="Arial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CF3FFEA-0741-A24A-A4E6-45A7BC33E48A}"/>
                </a:ext>
              </a:extLst>
            </p:cNvPr>
            <p:cNvSpPr/>
            <p:nvPr/>
          </p:nvSpPr>
          <p:spPr>
            <a:xfrm>
              <a:off x="198786" y="4165963"/>
              <a:ext cx="7040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40911F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40911F"/>
                  </a:solidFill>
                  <a:cs typeface="Times New Roman" pitchFamily="18" charset="0"/>
                </a:rPr>
                <a:t>P</a:t>
              </a:r>
              <a:r>
                <a:rPr lang="en-US" sz="2400" baseline="-25000" dirty="0">
                  <a:solidFill>
                    <a:srgbClr val="40911F"/>
                  </a:solidFill>
                  <a:cs typeface="Times New Roman" pitchFamily="18" charset="0"/>
                </a:rPr>
                <a:t>3/2</a:t>
              </a:r>
              <a:endParaRPr lang="en-US" sz="2400" dirty="0">
                <a:solidFill>
                  <a:srgbClr val="40911F"/>
                </a:solidFill>
                <a:latin typeface="Arial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986BA10-40FC-EC48-A78B-B13532A4C1BC}"/>
                </a:ext>
              </a:extLst>
            </p:cNvPr>
            <p:cNvSpPr/>
            <p:nvPr/>
          </p:nvSpPr>
          <p:spPr>
            <a:xfrm>
              <a:off x="198786" y="4906911"/>
              <a:ext cx="7040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7030A0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7030A0"/>
                  </a:solidFill>
                  <a:cs typeface="Times New Roman" pitchFamily="18" charset="0"/>
                </a:rPr>
                <a:t>P</a:t>
              </a:r>
              <a:r>
                <a:rPr lang="en-US" sz="2400" baseline="-25000" dirty="0">
                  <a:solidFill>
                    <a:srgbClr val="7030A0"/>
                  </a:solidFill>
                  <a:cs typeface="Times New Roman" pitchFamily="18" charset="0"/>
                </a:rPr>
                <a:t>1/2</a:t>
              </a:r>
              <a:endParaRPr lang="en-US" sz="2400" dirty="0">
                <a:solidFill>
                  <a:srgbClr val="7030A0"/>
                </a:solidFill>
                <a:latin typeface="Arial"/>
              </a:endParaRP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A79D19CA-1615-6A48-9B2C-31FB05C260A4}"/>
                </a:ext>
              </a:extLst>
            </p:cNvPr>
            <p:cNvCxnSpPr/>
            <p:nvPr/>
          </p:nvCxnSpPr>
          <p:spPr bwMode="auto">
            <a:xfrm rot="5400000">
              <a:off x="1643944" y="3806379"/>
              <a:ext cx="1041248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67DA5396-58D0-B94A-AEB6-E4371D7C4F81}"/>
                </a:ext>
              </a:extLst>
            </p:cNvPr>
            <p:cNvCxnSpPr/>
            <p:nvPr/>
          </p:nvCxnSpPr>
          <p:spPr bwMode="auto">
            <a:xfrm rot="5400000">
              <a:off x="1897196" y="4606820"/>
              <a:ext cx="531568" cy="158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D0BDD93-D7FE-524E-AB9B-EFB180C7C1C4}"/>
                </a:ext>
              </a:extLst>
            </p:cNvPr>
            <p:cNvCxnSpPr/>
            <p:nvPr/>
          </p:nvCxnSpPr>
          <p:spPr bwMode="auto">
            <a:xfrm>
              <a:off x="1382380" y="3286549"/>
              <a:ext cx="129349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8B01EA2-66C7-AA43-806B-5E9BF9A0A6EC}"/>
                </a:ext>
              </a:extLst>
            </p:cNvPr>
            <p:cNvCxnSpPr/>
            <p:nvPr/>
          </p:nvCxnSpPr>
          <p:spPr bwMode="auto">
            <a:xfrm>
              <a:off x="1382380" y="4327003"/>
              <a:ext cx="129349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8A30BC4-F2BB-A04B-B8F8-E55CE46FFE07}"/>
                </a:ext>
              </a:extLst>
            </p:cNvPr>
            <p:cNvCxnSpPr/>
            <p:nvPr/>
          </p:nvCxnSpPr>
          <p:spPr bwMode="auto">
            <a:xfrm>
              <a:off x="1387501" y="4873399"/>
              <a:ext cx="129349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6FC9F58-2528-2F40-B9D1-9A504EF490ED}"/>
                </a:ext>
              </a:extLst>
            </p:cNvPr>
            <p:cNvSpPr/>
            <p:nvPr/>
          </p:nvSpPr>
          <p:spPr>
            <a:xfrm>
              <a:off x="2055983" y="3534942"/>
              <a:ext cx="181011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000000"/>
                  </a:solidFill>
                  <a:cs typeface="Times New Roman" pitchFamily="18" charset="0"/>
                </a:rPr>
                <a:t>E</a:t>
              </a:r>
              <a:r>
                <a:rPr lang="en-US" sz="2400" baseline="-25000" dirty="0">
                  <a:solidFill>
                    <a:srgbClr val="000000"/>
                  </a:solidFill>
                  <a:cs typeface="Times New Roman" pitchFamily="18" charset="0"/>
                </a:rPr>
                <a:t>gap</a:t>
              </a:r>
              <a:r>
                <a:rPr lang="en-US" sz="2400" dirty="0">
                  <a:solidFill>
                    <a:srgbClr val="000000"/>
                  </a:solidFill>
                  <a:cs typeface="Times New Roman" pitchFamily="18" charset="0"/>
                </a:rPr>
                <a:t>=</a:t>
              </a:r>
              <a:r>
                <a:rPr lang="en-US" sz="2000" dirty="0">
                  <a:solidFill>
                    <a:srgbClr val="000000"/>
                  </a:solidFill>
                  <a:latin typeface="Arial"/>
                  <a:cs typeface="Times New Roman" pitchFamily="18" charset="0"/>
                </a:rPr>
                <a:t>1.42 eV</a:t>
              </a:r>
              <a:endParaRPr lang="en-US" sz="20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E3EBF74D-9C2C-BF4A-8970-C99E9E0D6F30}"/>
                </a:ext>
              </a:extLst>
            </p:cNvPr>
            <p:cNvSpPr/>
            <p:nvPr/>
          </p:nvSpPr>
          <p:spPr>
            <a:xfrm>
              <a:off x="2165362" y="4341832"/>
              <a:ext cx="152317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000000"/>
                  </a:solidFill>
                  <a:cs typeface="Times New Roman" pitchFamily="18" charset="0"/>
                </a:rPr>
                <a:t>Δ=</a:t>
              </a:r>
              <a:r>
                <a:rPr lang="en-US" sz="2000" dirty="0">
                  <a:solidFill>
                    <a:srgbClr val="000000"/>
                  </a:solidFill>
                  <a:latin typeface="Arial"/>
                  <a:cs typeface="Times New Roman" pitchFamily="18" charset="0"/>
                </a:rPr>
                <a:t>0.34 eV</a:t>
              </a:r>
              <a:endParaRPr lang="en-US" sz="200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A5116DCA-5F8D-3A4B-8C03-15317DBBD292}"/>
                </a:ext>
              </a:extLst>
            </p:cNvPr>
            <p:cNvCxnSpPr/>
            <p:nvPr/>
          </p:nvCxnSpPr>
          <p:spPr bwMode="auto">
            <a:xfrm rot="5400000" flipH="1" flipV="1">
              <a:off x="0" y="3984608"/>
              <a:ext cx="2766349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9D73EAF2-1BC2-7144-A536-2745B6070B34}"/>
                </a:ext>
              </a:extLst>
            </p:cNvPr>
            <p:cNvCxnSpPr/>
            <p:nvPr/>
          </p:nvCxnSpPr>
          <p:spPr bwMode="auto">
            <a:xfrm>
              <a:off x="1387501" y="5366988"/>
              <a:ext cx="1293494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2B1B4C85-629E-3E4E-8810-4B6A15B35A3D}"/>
                </a:ext>
              </a:extLst>
            </p:cNvPr>
            <p:cNvSpPr/>
            <p:nvPr/>
          </p:nvSpPr>
          <p:spPr>
            <a:xfrm>
              <a:off x="1414982" y="2639425"/>
              <a:ext cx="3257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E</a:t>
              </a: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3AEE064-434D-7F45-A8A0-F2E7111F3798}"/>
                </a:ext>
              </a:extLst>
            </p:cNvPr>
            <p:cNvSpPr/>
            <p:nvPr/>
          </p:nvSpPr>
          <p:spPr>
            <a:xfrm>
              <a:off x="2680995" y="5176073"/>
              <a:ext cx="3000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k</a:t>
              </a: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81F3728D-82EC-0149-AB2D-E2436868341D}"/>
                </a:ext>
              </a:extLst>
            </p:cNvPr>
            <p:cNvSpPr/>
            <p:nvPr/>
          </p:nvSpPr>
          <p:spPr>
            <a:xfrm>
              <a:off x="902825" y="4062848"/>
              <a:ext cx="4106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cs typeface="Times New Roman" pitchFamily="18" charset="0"/>
                </a:rPr>
                <a:t>E</a:t>
              </a:r>
              <a:r>
                <a:rPr lang="en-US" sz="1800" baseline="-25000" dirty="0">
                  <a:solidFill>
                    <a:srgbClr val="000000"/>
                  </a:solidFill>
                  <a:cs typeface="Times New Roman" pitchFamily="18" charset="0"/>
                </a:rPr>
                <a:t>F</a:t>
              </a: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</p:grpSp>
      <p:graphicFrame>
        <p:nvGraphicFramePr>
          <p:cNvPr id="65" name="Diagram 64">
            <a:extLst>
              <a:ext uri="{FF2B5EF4-FFF2-40B4-BE49-F238E27FC236}">
                <a16:creationId xmlns:a16="http://schemas.microsoft.com/office/drawing/2014/main" id="{760098B0-99BD-1C42-B3AD-4C95BFC954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5277167"/>
              </p:ext>
            </p:extLst>
          </p:nvPr>
        </p:nvGraphicFramePr>
        <p:xfrm>
          <a:off x="7180438" y="2163959"/>
          <a:ext cx="457200" cy="449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aphicFrame>
        <p:nvGraphicFramePr>
          <p:cNvPr id="66" name="Diagram 65">
            <a:extLst>
              <a:ext uri="{FF2B5EF4-FFF2-40B4-BE49-F238E27FC236}">
                <a16:creationId xmlns:a16="http://schemas.microsoft.com/office/drawing/2014/main" id="{3A4775DA-6948-024D-B997-DF6B4283D9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2805198"/>
              </p:ext>
            </p:extLst>
          </p:nvPr>
        </p:nvGraphicFramePr>
        <p:xfrm>
          <a:off x="6368469" y="2163959"/>
          <a:ext cx="457200" cy="449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</p:spTree>
    <p:extLst>
      <p:ext uri="{BB962C8B-B14F-4D97-AF65-F5344CB8AC3E}">
        <p14:creationId xmlns:p14="http://schemas.microsoft.com/office/powerpoint/2010/main" val="3615198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C3FBC-324D-E545-900E-5E300A978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Negative Electron Affinity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2EF821-847D-A546-B7F2-1EEB0575A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2020 Fall Meeting of APS DNP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B5E655-1FA2-2643-9E0E-22C7FF2FB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7" name="Rounded Rectangular Callout 56">
            <a:extLst>
              <a:ext uri="{FF2B5EF4-FFF2-40B4-BE49-F238E27FC236}">
                <a16:creationId xmlns:a16="http://schemas.microsoft.com/office/drawing/2014/main" id="{761AB2AB-07AC-8E4B-B4ED-4CCC3AE558D8}"/>
              </a:ext>
            </a:extLst>
          </p:cNvPr>
          <p:cNvSpPr/>
          <p:nvPr/>
        </p:nvSpPr>
        <p:spPr bwMode="auto">
          <a:xfrm>
            <a:off x="201364" y="871562"/>
            <a:ext cx="2925534" cy="1541436"/>
          </a:xfrm>
          <a:prstGeom prst="wedgeRoundRectCallout">
            <a:avLst>
              <a:gd name="adj1" fmla="val 30301"/>
              <a:gd name="adj2" fmla="val 99720"/>
              <a:gd name="adj3" fmla="val 16667"/>
            </a:avLst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Roman" panose="02000503020000020003" pitchFamily="2" charset="0"/>
              </a:rPr>
              <a:t>Bare GaAs surface</a:t>
            </a:r>
          </a:p>
          <a:p>
            <a:pPr marL="514350" marR="0" lvl="0" indent="-5143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Roman" panose="02000503020000020003" pitchFamily="2" charset="0"/>
              </a:rPr>
              <a:t>Large Work Function</a:t>
            </a:r>
          </a:p>
          <a:p>
            <a:pPr marL="514350" marR="0" lvl="0" indent="-5143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Roman" panose="02000503020000020003" pitchFamily="2" charset="0"/>
              </a:rPr>
              <a:t>Positive Electron Affinity (PEA)</a:t>
            </a:r>
          </a:p>
        </p:txBody>
      </p:sp>
      <p:pic>
        <p:nvPicPr>
          <p:cNvPr id="108" name="Picture 2">
            <a:extLst>
              <a:ext uri="{FF2B5EF4-FFF2-40B4-BE49-F238E27FC236}">
                <a16:creationId xmlns:a16="http://schemas.microsoft.com/office/drawing/2014/main" id="{F7CAF801-6738-9C49-AEBD-D700B89A9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97" y="2629242"/>
            <a:ext cx="1506595" cy="141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92A3E3B0-DD24-0A4D-AE80-A84AF49A7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263" y="3375122"/>
            <a:ext cx="3810000" cy="2921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21B574B-9546-D344-B1F7-3C5C0DE4B223}"/>
              </a:ext>
            </a:extLst>
          </p:cNvPr>
          <p:cNvGrpSpPr/>
          <p:nvPr/>
        </p:nvGrpSpPr>
        <p:grpSpPr>
          <a:xfrm>
            <a:off x="3356601" y="856527"/>
            <a:ext cx="5887533" cy="5414195"/>
            <a:chOff x="3356601" y="856527"/>
            <a:chExt cx="5887533" cy="5414195"/>
          </a:xfrm>
        </p:grpSpPr>
        <p:sp>
          <p:nvSpPr>
            <p:cNvPr id="79" name="Rounded Rectangular Callout 78">
              <a:extLst>
                <a:ext uri="{FF2B5EF4-FFF2-40B4-BE49-F238E27FC236}">
                  <a16:creationId xmlns:a16="http://schemas.microsoft.com/office/drawing/2014/main" id="{3CA5007C-DE80-7E48-BF31-E1FDA7D92183}"/>
                </a:ext>
              </a:extLst>
            </p:cNvPr>
            <p:cNvSpPr/>
            <p:nvPr/>
          </p:nvSpPr>
          <p:spPr bwMode="auto">
            <a:xfrm>
              <a:off x="5887809" y="856527"/>
              <a:ext cx="3183999" cy="1588881"/>
            </a:xfrm>
            <a:prstGeom prst="wedgeRoundRectCallout">
              <a:avLst>
                <a:gd name="adj1" fmla="val 11880"/>
                <a:gd name="adj2" fmla="val 143653"/>
                <a:gd name="adj3" fmla="val 16667"/>
              </a:avLst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339933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Dipole layers of 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339933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Cesium + NF</a:t>
              </a:r>
              <a:r>
                <a:rPr kumimoji="0" lang="en-US" sz="1600" b="1" i="0" u="none" strike="noStrike" kern="0" cap="none" spc="0" normalizeH="0" baseline="-25000" noProof="0" dirty="0">
                  <a:ln>
                    <a:noFill/>
                  </a:ln>
                  <a:solidFill>
                    <a:srgbClr val="339933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3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Avenir Roman" panose="02000503020000020003" pitchFamily="2" charset="0"/>
              </a:endParaRPr>
            </a:p>
            <a:p>
              <a:pPr marL="514350" marR="0" lvl="0" indent="-51435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339933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Reduce Work Function</a:t>
              </a:r>
            </a:p>
            <a:p>
              <a:pPr marL="514350" marR="0" lvl="0" indent="-51435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339933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Negative Electron Affinity (NEA)</a:t>
              </a:r>
            </a:p>
          </p:txBody>
        </p:sp>
        <p:graphicFrame>
          <p:nvGraphicFramePr>
            <p:cNvPr id="107" name="Diagram 106">
              <a:extLst>
                <a:ext uri="{FF2B5EF4-FFF2-40B4-BE49-F238E27FC236}">
                  <a16:creationId xmlns:a16="http://schemas.microsoft.com/office/drawing/2014/main" id="{58B79A04-16AA-AB4F-A030-0B84AA679B7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660583613"/>
                </p:ext>
              </p:extLst>
            </p:nvPr>
          </p:nvGraphicFramePr>
          <p:xfrm>
            <a:off x="3356601" y="873565"/>
            <a:ext cx="2404245" cy="153943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pic>
          <p:nvPicPr>
            <p:cNvPr id="185" name="Picture 184">
              <a:extLst>
                <a:ext uri="{FF2B5EF4-FFF2-40B4-BE49-F238E27FC236}">
                  <a16:creationId xmlns:a16="http://schemas.microsoft.com/office/drawing/2014/main" id="{122ADDA3-EA5B-F045-931E-8DF68CB5B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69034" y="3400522"/>
              <a:ext cx="3975100" cy="2870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679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20407EBAA4744DB3E22E2D5259322A" ma:contentTypeVersion="4" ma:contentTypeDescription="Create a new document." ma:contentTypeScope="" ma:versionID="18edbcd4b235a34574e3983c575ee0cb">
  <xsd:schema xmlns:xsd="http://www.w3.org/2001/XMLSchema" xmlns:xs="http://www.w3.org/2001/XMLSchema" xmlns:p="http://schemas.microsoft.com/office/2006/metadata/properties" xmlns:ns2="8d24de50-05d1-4ead-956f-39ed5306b4ae" xmlns:ns3="b3d45c07-3350-48b8-8699-306b33596a2c" targetNamespace="http://schemas.microsoft.com/office/2006/metadata/properties" ma:root="true" ma:fieldsID="f42f9acb57690d5ab1c2c6a07e95cfc9" ns2:_="" ns3:_="">
    <xsd:import namespace="8d24de50-05d1-4ead-956f-39ed5306b4ae"/>
    <xsd:import namespace="b3d45c07-3350-48b8-8699-306b33596a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24de50-05d1-4ead-956f-39ed5306b4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d45c07-3350-48b8-8699-306b33596a2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DDBD13D-9188-4301-8B6F-2D67523815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d24de50-05d1-4ead-956f-39ed5306b4ae"/>
    <ds:schemaRef ds:uri="b3d45c07-3350-48b8-8699-306b33596a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C1F3D98-0448-4C4A-B643-992D9BDAC879}">
  <ds:schemaRefs>
    <ds:schemaRef ds:uri="8d24de50-05d1-4ead-956f-39ed5306b4a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b3d45c07-3350-48b8-8699-306b33596a2c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DC87E5B-7687-4EA7-9916-7950020ED62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</Template>
  <TotalTime>6759</TotalTime>
  <Words>2493</Words>
  <Application>Microsoft Macintosh PowerPoint</Application>
  <PresentationFormat>On-screen Show (4:3)</PresentationFormat>
  <Paragraphs>392</Paragraphs>
  <Slides>34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53" baseType="lpstr">
      <vt:lpstr>PingFangSC-Regular</vt:lpstr>
      <vt:lpstr>.PingFangSC-Regular</vt:lpstr>
      <vt:lpstr>Arial</vt:lpstr>
      <vt:lpstr>Avenir Roman</vt:lpstr>
      <vt:lpstr>Calibri</vt:lpstr>
      <vt:lpstr>Calibri Light</vt:lpstr>
      <vt:lpstr>Century Gothic</vt:lpstr>
      <vt:lpstr>Comic Sans MS</vt:lpstr>
      <vt:lpstr>Courier New</vt:lpstr>
      <vt:lpstr>Microsoft Sans Serif</vt:lpstr>
      <vt:lpstr>Symbol</vt:lpstr>
      <vt:lpstr>Times</vt:lpstr>
      <vt:lpstr>Times New Roman</vt:lpstr>
      <vt:lpstr>Verdana</vt:lpstr>
      <vt:lpstr>Wingdings</vt:lpstr>
      <vt:lpstr>Office Theme</vt:lpstr>
      <vt:lpstr>Equation</vt:lpstr>
      <vt:lpstr>Image</vt:lpstr>
      <vt:lpstr>…quation</vt:lpstr>
      <vt:lpstr>Highly spin polarized electron and positron beams at a compact accelerator facility</vt:lpstr>
      <vt:lpstr>Center for Injectors and Sources</vt:lpstr>
      <vt:lpstr>Big Science : Electron Ion Collider accelerator facility</vt:lpstr>
      <vt:lpstr>Big Science : ILC 250 accelerator facility</vt:lpstr>
      <vt:lpstr>Big Science : CEBAF 12 GeV accelerator facility</vt:lpstr>
      <vt:lpstr>So can compact accelerator facilities have this too?</vt:lpstr>
      <vt:lpstr>Polarized electron beams for any sized accelerator</vt:lpstr>
      <vt:lpstr>Optically pumping spin states in GaAs</vt:lpstr>
      <vt:lpstr>Negative Electron Affinity</vt:lpstr>
      <vt:lpstr>The first polarized electron source based on GaAs</vt:lpstr>
      <vt:lpstr>The first GaAs photo-injector</vt:lpstr>
      <vt:lpstr>Electron beam polarization at CEBAF from GaAs (1997 – 2020)</vt:lpstr>
      <vt:lpstr>User program requires reliable and routine performance</vt:lpstr>
      <vt:lpstr>Parity Violation experiments motivated polarized source improvements</vt:lpstr>
      <vt:lpstr>Helicity correlated beam control</vt:lpstr>
      <vt:lpstr>Compact facilities have equal access to these developments</vt:lpstr>
      <vt:lpstr>Upgraded Injector Test Facility</vt:lpstr>
      <vt:lpstr>UITF = Re-inventing an old NASA test cave</vt:lpstr>
      <vt:lpstr>Booster SRF cryomodule for CEBAF injector upgrade</vt:lpstr>
      <vt:lpstr>Booster specifications and commissioning results</vt:lpstr>
      <vt:lpstr>The compact accelerator today…much different.</vt:lpstr>
      <vt:lpstr>HDIce : our first User!</vt:lpstr>
      <vt:lpstr>What else can we do at UITF ?</vt:lpstr>
      <vt:lpstr>Continuous Positron Beam Accelerator Facility ?</vt:lpstr>
      <vt:lpstr>Big (and ”Little”) Science, again.</vt:lpstr>
      <vt:lpstr>Polarized Electrons for Polarized Positrons (PEPPo)</vt:lpstr>
      <vt:lpstr>PEPPo : Feasibility demonstration at the CEBAF injector</vt:lpstr>
      <vt:lpstr>Measuring the positron polarization</vt:lpstr>
      <vt:lpstr>Highest spin polarization demonstrated at particle accelerator</vt:lpstr>
      <vt:lpstr>Measuring the positron intensity at 4 MeV/c</vt:lpstr>
      <vt:lpstr>Possibilities at compact accelerator facility (&lt;100 MeV)</vt:lpstr>
      <vt:lpstr>Technology is capable to sustain mA’s of high polarization days</vt:lpstr>
      <vt:lpstr>Recent events</vt:lpstr>
      <vt:lpstr>PowerPoint Presentation</vt:lpstr>
    </vt:vector>
  </TitlesOfParts>
  <Company>Jefferson Lab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Betty Jean-Pierre</dc:creator>
  <cp:lastModifiedBy>Joe Grames</cp:lastModifiedBy>
  <cp:revision>176</cp:revision>
  <dcterms:created xsi:type="dcterms:W3CDTF">2019-07-03T13:59:42Z</dcterms:created>
  <dcterms:modified xsi:type="dcterms:W3CDTF">2020-10-30T17:53:54Z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0x010100E520407EBAA4744DB3E22E2D5259322A</vt:lpwstr>
  </property>
</Properties>
</file>