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56" r:id="rId3"/>
    <p:sldId id="257" r:id="rId4"/>
    <p:sldId id="258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8126" autoAdjust="0"/>
  </p:normalViewPr>
  <p:slideViewPr>
    <p:cSldViewPr snapToGrid="0" snapToObjects="1">
      <p:cViewPr varScale="1">
        <p:scale>
          <a:sx n="142" d="100"/>
          <a:sy n="142" d="100"/>
        </p:scale>
        <p:origin x="-78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A9BA6-802F-E04A-805E-E9785438FB09}" type="datetimeFigureOut">
              <a:rPr lang="en-US" smtClean="0"/>
              <a:t>11/6/15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B7342-32EF-1941-8F4D-2A5F7A679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074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A9BA6-802F-E04A-805E-E9785438FB09}" type="datetimeFigureOut">
              <a:rPr lang="en-US" smtClean="0"/>
              <a:t>11/6/15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B7342-32EF-1941-8F4D-2A5F7A679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649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A9BA6-802F-E04A-805E-E9785438FB09}" type="datetimeFigureOut">
              <a:rPr lang="en-US" smtClean="0"/>
              <a:t>11/6/15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B7342-32EF-1941-8F4D-2A5F7A679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36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A9BA6-802F-E04A-805E-E9785438FB09}" type="datetimeFigureOut">
              <a:rPr lang="en-US" smtClean="0"/>
              <a:t>11/6/15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B7342-32EF-1941-8F4D-2A5F7A679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073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A9BA6-802F-E04A-805E-E9785438FB09}" type="datetimeFigureOut">
              <a:rPr lang="en-US" smtClean="0"/>
              <a:t>11/6/15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B7342-32EF-1941-8F4D-2A5F7A679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983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A9BA6-802F-E04A-805E-E9785438FB09}" type="datetimeFigureOut">
              <a:rPr lang="en-US" smtClean="0"/>
              <a:t>11/6/15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B7342-32EF-1941-8F4D-2A5F7A679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576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A9BA6-802F-E04A-805E-E9785438FB09}" type="datetimeFigureOut">
              <a:rPr lang="en-US" smtClean="0"/>
              <a:t>11/6/15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B7342-32EF-1941-8F4D-2A5F7A679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392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A9BA6-802F-E04A-805E-E9785438FB09}" type="datetimeFigureOut">
              <a:rPr lang="en-US" smtClean="0"/>
              <a:t>11/6/15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B7342-32EF-1941-8F4D-2A5F7A679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914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A9BA6-802F-E04A-805E-E9785438FB09}" type="datetimeFigureOut">
              <a:rPr lang="en-US" smtClean="0"/>
              <a:t>11/6/15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B7342-32EF-1941-8F4D-2A5F7A679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880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A9BA6-802F-E04A-805E-E9785438FB09}" type="datetimeFigureOut">
              <a:rPr lang="en-US" smtClean="0"/>
              <a:t>11/6/15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B7342-32EF-1941-8F4D-2A5F7A679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169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A9BA6-802F-E04A-805E-E9785438FB09}" type="datetimeFigureOut">
              <a:rPr lang="en-US" smtClean="0"/>
              <a:t>11/6/15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B7342-32EF-1941-8F4D-2A5F7A679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10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FA9BA6-802F-E04A-805E-E9785438FB09}" type="datetimeFigureOut">
              <a:rPr lang="en-US" smtClean="0"/>
              <a:t>11/6/15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BB7342-32EF-1941-8F4D-2A5F7A679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220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2.png"/><Relationship Id="rId5" Type="http://schemas.openxmlformats.org/officeDocument/2006/relationships/package" Target="../embeddings/Microsoft_Word_Document2.docx"/><Relationship Id="rId6" Type="http://schemas.openxmlformats.org/officeDocument/2006/relationships/image" Target="../media/image3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0248" y="673771"/>
            <a:ext cx="7380240" cy="5355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JLAB/BNL High Current Polarized </a:t>
            </a:r>
            <a:r>
              <a:rPr lang="en-US" dirty="0" err="1" smtClean="0"/>
              <a:t>Photogun</a:t>
            </a:r>
            <a:r>
              <a:rPr lang="en-US" dirty="0" smtClean="0"/>
              <a:t> Partnership Brainstorming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 smtClean="0"/>
              <a:t>November 9, 2015</a:t>
            </a:r>
          </a:p>
          <a:p>
            <a:pPr algn="ctr"/>
            <a:endParaRPr lang="en-US" dirty="0" smtClean="0"/>
          </a:p>
        </p:txBody>
      </p:sp>
      <p:pic>
        <p:nvPicPr>
          <p:cNvPr id="3" name="Picture 2" descr="Lightbul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688" y="1772457"/>
            <a:ext cx="4529262" cy="290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207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4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2464915"/>
              </p:ext>
            </p:extLst>
          </p:nvPr>
        </p:nvGraphicFramePr>
        <p:xfrm>
          <a:off x="1671011" y="700171"/>
          <a:ext cx="5940903" cy="5154664"/>
        </p:xfrm>
        <a:graphic>
          <a:graphicData uri="http://schemas.openxmlformats.org/drawingml/2006/table">
            <a:tbl>
              <a:tblPr/>
              <a:tblGrid>
                <a:gridCol w="1646274"/>
                <a:gridCol w="1431543"/>
                <a:gridCol w="1431543"/>
                <a:gridCol w="1431543"/>
              </a:tblGrid>
              <a:tr h="369305">
                <a:tc>
                  <a:txBody>
                    <a:bodyPr/>
                    <a:lstStyle/>
                    <a:p>
                      <a:pPr marL="0" marR="0" lvl="0" indent="0" algn="ctr" defTabSz="43370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Parameter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370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Value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370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Value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370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Value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75008">
                <a:tc>
                  <a:txBody>
                    <a:bodyPr/>
                    <a:lstStyle/>
                    <a:p>
                      <a:pPr marL="0" marR="0" lvl="0" indent="0" algn="ctr" defTabSz="43370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Gun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370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CEBAF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370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Test Cave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370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Test Cave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</a:tr>
              <a:tr h="275008">
                <a:tc>
                  <a:txBody>
                    <a:bodyPr/>
                    <a:lstStyle/>
                    <a:p>
                      <a:pPr marL="0" marR="0" lvl="0" indent="0" algn="ctr" defTabSz="43370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Laser Rep Rate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370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499 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370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499 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370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1500 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</a:tr>
              <a:tr h="275008">
                <a:tc>
                  <a:txBody>
                    <a:bodyPr/>
                    <a:lstStyle/>
                    <a:p>
                      <a:pPr marL="0" marR="0" lvl="0" indent="0" algn="ctr" defTabSz="43370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Laser Pulse Length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370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50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ps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370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30 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370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50 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</a:tr>
              <a:tr h="275008">
                <a:tc>
                  <a:txBody>
                    <a:bodyPr/>
                    <a:lstStyle/>
                    <a:p>
                      <a:pPr marL="0" marR="0" lvl="0" indent="0" algn="ctr" defTabSz="43370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Laser Wavelength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370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780 nm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370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780 nm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370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780 nm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</a:tr>
              <a:tr h="275008">
                <a:tc>
                  <a:txBody>
                    <a:bodyPr/>
                    <a:lstStyle/>
                    <a:p>
                      <a:pPr marL="0" marR="0" lvl="0" indent="0" algn="ctr" defTabSz="43370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Laser Spot Size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370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0.75 mm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370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0.45 mm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370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0.35 mm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</a:tr>
              <a:tr h="275008">
                <a:tc>
                  <a:txBody>
                    <a:bodyPr/>
                    <a:lstStyle/>
                    <a:p>
                      <a:pPr marL="0" marR="0" lvl="0" indent="0" algn="ctr" defTabSz="43370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Photocathode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370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GaAs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/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GaAsP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370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GaAs/GaAsP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370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GaAs/GaAsP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</a:tr>
              <a:tr h="275008">
                <a:tc>
                  <a:txBody>
                    <a:bodyPr/>
                    <a:lstStyle/>
                    <a:p>
                      <a:pPr marL="0" marR="0" lvl="0" indent="0" algn="ctr" defTabSz="43370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Gun Voltage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370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130 kV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370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100 kV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370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200 kV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</a:tr>
              <a:tr h="275008">
                <a:tc>
                  <a:txBody>
                    <a:bodyPr/>
                    <a:lstStyle/>
                    <a:p>
                      <a:pPr marL="0" marR="0" lvl="0" indent="0" algn="ctr" defTabSz="43370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20000"/>
                          </a:solidFill>
                          <a:effectLst/>
                          <a:latin typeface="+mn-lt"/>
                        </a:rPr>
                        <a:t>Beam Current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370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20000"/>
                          </a:solidFill>
                          <a:effectLst/>
                          <a:latin typeface="+mn-lt"/>
                        </a:rPr>
                        <a:t>0.2 mA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2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370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20000"/>
                          </a:solidFill>
                          <a:effectLst/>
                          <a:latin typeface="+mn-lt"/>
                        </a:rPr>
                        <a:t>1 mA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370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20000"/>
                          </a:solidFill>
                          <a:effectLst/>
                          <a:latin typeface="+mn-lt"/>
                        </a:rPr>
                        <a:t>4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20000"/>
                          </a:solidFill>
                          <a:effectLst/>
                          <a:latin typeface="+mn-lt"/>
                        </a:rPr>
                        <a:t>mA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2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</a:tr>
              <a:tr h="275008">
                <a:tc>
                  <a:txBody>
                    <a:bodyPr/>
                    <a:lstStyle/>
                    <a:p>
                      <a:pPr marL="0" marR="0" lvl="0" indent="0" algn="ctr" defTabSz="43370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Run Duration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370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Months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370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8.25 hr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370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1.4 hr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</a:tr>
              <a:tr h="275008">
                <a:tc>
                  <a:txBody>
                    <a:bodyPr/>
                    <a:lstStyle/>
                    <a:p>
                      <a:pPr marL="0" marR="0" lvl="0" indent="0" algn="ctr" defTabSz="43370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Extracted Charge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370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&gt;1000 C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370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30.3 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370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 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</a:tr>
              <a:tr h="275008">
                <a:tc>
                  <a:txBody>
                    <a:bodyPr/>
                    <a:lstStyle/>
                    <a:p>
                      <a:pPr marL="0" marR="0" lvl="0" indent="0" algn="ctr" defTabSz="43370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Charge Lifetime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370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100 - 200 C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370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210 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370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80 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</a:tr>
              <a:tr h="275008">
                <a:tc>
                  <a:txBody>
                    <a:bodyPr/>
                    <a:lstStyle/>
                    <a:p>
                      <a:pPr marL="0" marR="0" lvl="0" indent="0" algn="ctr" defTabSz="43370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Fluence Lifetime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370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25 – 50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kC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/cm</a:t>
                      </a:r>
                      <a:r>
                        <a:rPr kumimoji="0" lang="en-US" sz="1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</a:t>
                      </a:r>
                      <a:endParaRPr kumimoji="0" lang="en-US" sz="1400" b="1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370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132 kC/cm</a:t>
                      </a:r>
                      <a:r>
                        <a:rPr kumimoji="0" lang="en-US" sz="1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370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83 kC/cm</a:t>
                      </a:r>
                      <a:r>
                        <a:rPr kumimoji="0" lang="en-US" sz="1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</a:tr>
              <a:tr h="275008">
                <a:tc>
                  <a:txBody>
                    <a:bodyPr/>
                    <a:lstStyle/>
                    <a:p>
                      <a:pPr marL="0" marR="0" lvl="0" indent="0" algn="ctr" defTabSz="43370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Bunch Charge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370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0.36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pC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370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2.0 pC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370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2.7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pC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</a:tr>
              <a:tr h="275008">
                <a:tc>
                  <a:txBody>
                    <a:bodyPr/>
                    <a:lstStyle/>
                    <a:p>
                      <a:pPr marL="0" marR="0" lvl="0" indent="0" algn="ctr" defTabSz="43370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Peak Current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370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7.2 mA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370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67 mA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370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53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</a:tr>
              <a:tr h="275008">
                <a:tc>
                  <a:txBody>
                    <a:bodyPr/>
                    <a:lstStyle/>
                    <a:p>
                      <a:pPr marL="0" marR="0" lvl="0" indent="0" algn="ctr" defTabSz="43370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Peak Current Density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370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1.6 kA/cm</a:t>
                      </a:r>
                      <a:r>
                        <a:rPr kumimoji="0" lang="en-US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endParaRPr kumimoji="0" lang="en-US" sz="14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370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42 A/cm</a:t>
                      </a:r>
                      <a:r>
                        <a:rPr kumimoji="0" lang="en-US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370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55 A/cm</a:t>
                      </a:r>
                      <a:r>
                        <a:rPr kumimoji="0" lang="en-US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04096" y="6054587"/>
            <a:ext cx="7997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Charge </a:t>
            </a:r>
            <a:r>
              <a:rPr lang="en-US" dirty="0" err="1" smtClean="0"/>
              <a:t>Fluence</a:t>
            </a:r>
            <a:r>
              <a:rPr lang="en-US" dirty="0" smtClean="0"/>
              <a:t> Lifetime of </a:t>
            </a:r>
            <a:r>
              <a:rPr lang="en-US" dirty="0" err="1" smtClean="0"/>
              <a:t>GaAs</a:t>
            </a:r>
            <a:r>
              <a:rPr lang="en-US" dirty="0" smtClean="0"/>
              <a:t>/</a:t>
            </a:r>
            <a:r>
              <a:rPr lang="en-US" dirty="0" err="1" smtClean="0"/>
              <a:t>GaAsP</a:t>
            </a:r>
            <a:r>
              <a:rPr lang="en-US" dirty="0" smtClean="0"/>
              <a:t> at 780 nm making 0.2 – 4.0 mA at </a:t>
            </a:r>
          </a:p>
          <a:p>
            <a:pPr algn="ctr"/>
            <a:r>
              <a:rPr lang="en-US" dirty="0" smtClean="0"/>
              <a:t>500-1500 MHz using best practice 100-200 kV JLAB inverted gun is </a:t>
            </a:r>
            <a:r>
              <a:rPr lang="en-US" dirty="0" smtClean="0">
                <a:solidFill>
                  <a:srgbClr val="FF0000"/>
                </a:solidFill>
              </a:rPr>
              <a:t>25 – 130 </a:t>
            </a:r>
            <a:r>
              <a:rPr lang="en-US" dirty="0" err="1" smtClean="0">
                <a:solidFill>
                  <a:srgbClr val="FF0000"/>
                </a:solidFill>
              </a:rPr>
              <a:t>kC</a:t>
            </a:r>
            <a:r>
              <a:rPr lang="en-US" dirty="0" smtClean="0">
                <a:solidFill>
                  <a:srgbClr val="FF0000"/>
                </a:solidFill>
              </a:rPr>
              <a:t>/cm</a:t>
            </a:r>
            <a:r>
              <a:rPr lang="en-US" baseline="30000" dirty="0" smtClean="0">
                <a:solidFill>
                  <a:srgbClr val="FF0000"/>
                </a:solidFill>
              </a:rPr>
              <a:t>2</a:t>
            </a:r>
            <a:endParaRPr lang="en-US" baseline="300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8932" y="169973"/>
            <a:ext cx="8403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Charge </a:t>
            </a:r>
            <a:r>
              <a:rPr lang="en-US" dirty="0" err="1" smtClean="0"/>
              <a:t>Fluence</a:t>
            </a:r>
            <a:r>
              <a:rPr lang="en-US" dirty="0" smtClean="0"/>
              <a:t> Lifetime Performance of JLAB Guns</a:t>
            </a:r>
          </a:p>
        </p:txBody>
      </p:sp>
    </p:spTree>
    <p:extLst>
      <p:ext uri="{BB962C8B-B14F-4D97-AF65-F5344CB8AC3E}">
        <p14:creationId xmlns:p14="http://schemas.microsoft.com/office/powerpoint/2010/main" val="419758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0109" y="181094"/>
            <a:ext cx="8095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Speculating that </a:t>
            </a:r>
            <a:r>
              <a:rPr lang="en-US" dirty="0" smtClean="0">
                <a:solidFill>
                  <a:srgbClr val="FF0000"/>
                </a:solidFill>
              </a:rPr>
              <a:t>25 – 130 </a:t>
            </a:r>
            <a:r>
              <a:rPr lang="en-US" dirty="0" err="1" smtClean="0">
                <a:solidFill>
                  <a:srgbClr val="FF0000"/>
                </a:solidFill>
              </a:rPr>
              <a:t>kC</a:t>
            </a:r>
            <a:r>
              <a:rPr lang="en-US" dirty="0" smtClean="0">
                <a:solidFill>
                  <a:srgbClr val="FF0000"/>
                </a:solidFill>
              </a:rPr>
              <a:t>/cm</a:t>
            </a:r>
            <a:r>
              <a:rPr lang="en-US" baseline="30000" dirty="0" smtClean="0">
                <a:solidFill>
                  <a:srgbClr val="FF0000"/>
                </a:solidFill>
              </a:rPr>
              <a:t>2 </a:t>
            </a:r>
            <a:r>
              <a:rPr lang="en-US" dirty="0" smtClean="0"/>
              <a:t>is a scalable property of the source then the FWHM laser spot size of </a:t>
            </a:r>
            <a:r>
              <a:rPr lang="en-US" dirty="0" smtClean="0">
                <a:solidFill>
                  <a:srgbClr val="FF0000"/>
                </a:solidFill>
              </a:rPr>
              <a:t>0.9 – 2.0 mm </a:t>
            </a:r>
            <a:r>
              <a:rPr lang="en-US" dirty="0" smtClean="0"/>
              <a:t>would be required to generate an </a:t>
            </a:r>
            <a:r>
              <a:rPr lang="en-US" dirty="0" smtClean="0">
                <a:solidFill>
                  <a:srgbClr val="FF0000"/>
                </a:solidFill>
              </a:rPr>
              <a:t>800 C</a:t>
            </a:r>
            <a:r>
              <a:rPr lang="en-US" dirty="0" smtClean="0"/>
              <a:t> lifetime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7353438"/>
              </p:ext>
            </p:extLst>
          </p:nvPr>
        </p:nvGraphicFramePr>
        <p:xfrm>
          <a:off x="896812" y="1105685"/>
          <a:ext cx="7262662" cy="9414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Document" r:id="rId3" imgW="5486400" imgH="711200" progId="Word.Document.12">
                  <p:embed/>
                </p:oleObj>
              </mc:Choice>
              <mc:Fallback>
                <p:oleObj name="Document" r:id="rId3" imgW="5486400" imgH="7112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96812" y="1105685"/>
                        <a:ext cx="7262662" cy="9414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2529" y="2236094"/>
            <a:ext cx="84036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We learned that operating at constant current best reflects a consistent measure of the </a:t>
            </a:r>
            <a:r>
              <a:rPr lang="en-US" dirty="0" smtClean="0"/>
              <a:t>photocathode lifetime.  We can approach in one of two avenues…</a:t>
            </a:r>
          </a:p>
          <a:p>
            <a:pPr algn="ctr"/>
            <a:endParaRPr lang="en-US" dirty="0" smtClean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322679"/>
              </p:ext>
            </p:extLst>
          </p:nvPr>
        </p:nvGraphicFramePr>
        <p:xfrm>
          <a:off x="1073950" y="2867712"/>
          <a:ext cx="7085524" cy="9512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Document" r:id="rId5" imgW="5486400" imgH="736600" progId="Word.Document.12">
                  <p:embed/>
                </p:oleObj>
              </mc:Choice>
              <mc:Fallback>
                <p:oleObj name="Document" r:id="rId5" imgW="5486400" imgH="7366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73950" y="2867712"/>
                        <a:ext cx="7085524" cy="9512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456859" y="3573513"/>
            <a:ext cx="8479272" cy="2862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Maintain power </a:t>
            </a:r>
            <a:r>
              <a:rPr lang="en-US" dirty="0" smtClean="0">
                <a:solidFill>
                  <a:srgbClr val="FF0000"/>
                </a:solidFill>
              </a:rPr>
              <a:t>&lt; 2 W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Assuming QE can fall from 1.0 to 0.2% means operating with a current &lt;2.5 mA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This can be achieved with the 225kV (32mA) or 450kV (3mA) HVPS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At 2.5 mA an 800 C lifetime can be measured in 3.5 days</a:t>
            </a:r>
          </a:p>
          <a:p>
            <a:endParaRPr lang="en-US" dirty="0" smtClean="0"/>
          </a:p>
          <a:p>
            <a:r>
              <a:rPr lang="en-US" dirty="0" smtClean="0"/>
              <a:t>Maintain current </a:t>
            </a:r>
            <a:r>
              <a:rPr lang="en-US" dirty="0" smtClean="0">
                <a:solidFill>
                  <a:srgbClr val="FF0000"/>
                </a:solidFill>
              </a:rPr>
              <a:t>10 mA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Assuming QE can fall from 1.0 to 0.2% means increasing power from 1.6 to 8 W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This can only be achieved with the 225kV (32mA) HVPS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At 10 mA and 800 C lifetime can be measured in 1 day</a:t>
            </a:r>
          </a:p>
        </p:txBody>
      </p:sp>
    </p:spTree>
    <p:extLst>
      <p:ext uri="{BB962C8B-B14F-4D97-AF65-F5344CB8AC3E}">
        <p14:creationId xmlns:p14="http://schemas.microsoft.com/office/powerpoint/2010/main" val="2004468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3592" y="214634"/>
            <a:ext cx="8806498" cy="6463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Considerations…</a:t>
            </a:r>
          </a:p>
          <a:p>
            <a:endParaRPr lang="en-US" dirty="0" smtClean="0"/>
          </a:p>
          <a:p>
            <a:r>
              <a:rPr lang="en-US" dirty="0" smtClean="0"/>
              <a:t>Retain or implement best practices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Minimize or eliminate beam loss (vacuum diagnostics)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Reduce outgassing (baked beam line, baked dump)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Increase isolation (differential pumping)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Operate with biased anode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Operate in DC mode (eliminate longitudinal space charge)</a:t>
            </a:r>
          </a:p>
          <a:p>
            <a:endParaRPr lang="en-US" dirty="0" smtClean="0"/>
          </a:p>
          <a:p>
            <a:r>
              <a:rPr lang="en-US" dirty="0" smtClean="0"/>
              <a:t>Maintain power </a:t>
            </a:r>
            <a:r>
              <a:rPr lang="en-US" dirty="0" smtClean="0">
                <a:solidFill>
                  <a:srgbClr val="FF0000"/>
                </a:solidFill>
              </a:rPr>
              <a:t>&lt; 2 W </a:t>
            </a:r>
            <a:r>
              <a:rPr lang="en-US" dirty="0" smtClean="0"/>
              <a:t>and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current</a:t>
            </a:r>
            <a:r>
              <a:rPr lang="en-US" dirty="0" smtClean="0">
                <a:solidFill>
                  <a:srgbClr val="FF0000"/>
                </a:solidFill>
              </a:rPr>
              <a:t> &lt; 2.5 mA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“Immediately” operate up to </a:t>
            </a:r>
            <a:r>
              <a:rPr lang="en-US" dirty="0" smtClean="0"/>
              <a:t>225kV (10mA) with previous beam line components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“UITF Commission” operate up to 350kV from 450kV (3mA) HVPS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Implement biased anode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Design and fabricated higher voltage 15 </a:t>
            </a:r>
            <a:r>
              <a:rPr lang="en-US" dirty="0" err="1" smtClean="0"/>
              <a:t>deg</a:t>
            </a:r>
            <a:r>
              <a:rPr lang="en-US" dirty="0" smtClean="0"/>
              <a:t> dipole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Study ion voltage dependence and increase laser spot size</a:t>
            </a:r>
          </a:p>
          <a:p>
            <a:pPr marL="742950" lvl="1" indent="-285750">
              <a:buFont typeface="Arial"/>
              <a:buChar char="•"/>
            </a:pPr>
            <a:endParaRPr lang="en-US" dirty="0"/>
          </a:p>
          <a:p>
            <a:r>
              <a:rPr lang="en-US" dirty="0" smtClean="0"/>
              <a:t>Maintain current </a:t>
            </a:r>
            <a:r>
              <a:rPr lang="en-US" dirty="0" smtClean="0">
                <a:solidFill>
                  <a:srgbClr val="FF0000"/>
                </a:solidFill>
              </a:rPr>
              <a:t>10 mA </a:t>
            </a:r>
            <a:r>
              <a:rPr lang="en-US" dirty="0" smtClean="0">
                <a:solidFill>
                  <a:srgbClr val="000000"/>
                </a:solidFill>
              </a:rPr>
              <a:t>and laser power </a:t>
            </a:r>
            <a:r>
              <a:rPr lang="en-US" dirty="0" smtClean="0">
                <a:solidFill>
                  <a:srgbClr val="FF0000"/>
                </a:solidFill>
              </a:rPr>
              <a:t>&lt; 8 W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Can only be done with 225kV (10mA) HVPS so existing beam line components satisfactory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Requires higher power laser (dc is good; doubled 1560nm requires more beam care)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Cathode cooling required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Opportunity to introduce cooling circuit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Replace </a:t>
            </a:r>
            <a:r>
              <a:rPr lang="en-US" dirty="0" smtClean="0"/>
              <a:t>electrode “inner-tee” with copper or aluminum to provide thermal short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C</a:t>
            </a:r>
            <a:r>
              <a:rPr lang="en-US" dirty="0" smtClean="0"/>
              <a:t>ooling between R350 socket / FEL insulator with </a:t>
            </a:r>
            <a:r>
              <a:rPr lang="en-US" dirty="0" err="1" smtClean="0"/>
              <a:t>Fluroinert</a:t>
            </a:r>
            <a:r>
              <a:rPr lang="en-US" dirty="0" smtClean="0"/>
              <a:t> of SF</a:t>
            </a:r>
            <a:r>
              <a:rPr lang="en-US" baseline="-25000" dirty="0" smtClean="0"/>
              <a:t>6</a:t>
            </a:r>
          </a:p>
        </p:txBody>
      </p:sp>
      <p:sp>
        <p:nvSpPr>
          <p:cNvPr id="3" name="Rectangle 2"/>
          <p:cNvSpPr/>
          <p:nvPr/>
        </p:nvSpPr>
        <p:spPr>
          <a:xfrm>
            <a:off x="193592" y="4624343"/>
            <a:ext cx="88064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45895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lanZ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957" y="107330"/>
            <a:ext cx="5631071" cy="6712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7629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540</Words>
  <Application>Microsoft Macintosh PowerPoint</Application>
  <PresentationFormat>On-screen Show (4:3)</PresentationFormat>
  <Paragraphs>120</Paragraphs>
  <Slides>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Office Theme</vt:lpstr>
      <vt:lpstr>Microsoft Word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Grames</dc:creator>
  <cp:lastModifiedBy>Joe Grames</cp:lastModifiedBy>
  <cp:revision>14</cp:revision>
  <dcterms:created xsi:type="dcterms:W3CDTF">2015-11-06T14:32:05Z</dcterms:created>
  <dcterms:modified xsi:type="dcterms:W3CDTF">2015-11-06T16:46:52Z</dcterms:modified>
</cp:coreProperties>
</file>