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4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1.xml" ContentType="application/vnd.openxmlformats-officedocument.drawingml.chartshapes+xml"/>
  <Override PartName="/ppt/charts/chart5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6"/>
  </p:notesMasterIdLst>
  <p:sldIdLst>
    <p:sldId id="256" r:id="rId2"/>
    <p:sldId id="257" r:id="rId3"/>
    <p:sldId id="261" r:id="rId4"/>
    <p:sldId id="258" r:id="rId5"/>
    <p:sldId id="275" r:id="rId6"/>
    <p:sldId id="277" r:id="rId7"/>
    <p:sldId id="278" r:id="rId8"/>
    <p:sldId id="279" r:id="rId9"/>
    <p:sldId id="283" r:id="rId10"/>
    <p:sldId id="282" r:id="rId11"/>
    <p:sldId id="286" r:id="rId12"/>
    <p:sldId id="284" r:id="rId13"/>
    <p:sldId id="262" r:id="rId14"/>
    <p:sldId id="293" r:id="rId15"/>
    <p:sldId id="292" r:id="rId16"/>
    <p:sldId id="289" r:id="rId17"/>
    <p:sldId id="290" r:id="rId18"/>
    <p:sldId id="263" r:id="rId19"/>
    <p:sldId id="280" r:id="rId20"/>
    <p:sldId id="260" r:id="rId21"/>
    <p:sldId id="276" r:id="rId22"/>
    <p:sldId id="287" r:id="rId23"/>
    <p:sldId id="281" r:id="rId24"/>
    <p:sldId id="265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B1654C"/>
    <a:srgbClr val="2C465F"/>
    <a:srgbClr val="009900"/>
    <a:srgbClr val="4B7DAF"/>
    <a:srgbClr val="FF66FF"/>
    <a:srgbClr val="66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6408" autoAdjust="0"/>
  </p:normalViewPr>
  <p:slideViewPr>
    <p:cSldViewPr snapToGrid="0" snapToObjects="1">
      <p:cViewPr varScale="1">
        <p:scale>
          <a:sx n="111" d="100"/>
          <a:sy n="111" d="100"/>
        </p:scale>
        <p:origin x="456" y="78"/>
      </p:cViewPr>
      <p:guideLst/>
    </p:cSldViewPr>
  </p:slideViewPr>
  <p:outlineViewPr>
    <p:cViewPr>
      <p:scale>
        <a:sx n="33" d="100"/>
        <a:sy n="33" d="100"/>
      </p:scale>
      <p:origin x="0" y="-1170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920"/>
    </p:cViewPr>
  </p:sorterViewPr>
  <p:notesViewPr>
    <p:cSldViewPr snapToGrid="0" snapToObjects="1">
      <p:cViewPr varScale="1">
        <p:scale>
          <a:sx n="48" d="100"/>
          <a:sy n="48" d="100"/>
        </p:scale>
        <p:origin x="2664" y="5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arcy\Desktop\JLEIC%20IR\Beamline%20description%20with%20electron%20beam%20and%20quad%20profiles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arcy\Desktop\JLEIC%20IR\Beamline%20description%20with%20electron%20beam%20and%20quad%20profiles.xlsx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arcy\Desktop\JLEIC%20IR\pressureProfileCold%2024June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arcy\Desktop\JLEIC%20IR\pressureProfileCold%2024June.xlsx" TargetMode="Externa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1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oleObject" Target="Book2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1553632273340578"/>
          <c:y val="9.4956539523468664E-2"/>
          <c:w val="0.70508313514251364"/>
          <c:h val="0.65090531486548053"/>
        </c:manualLayout>
      </c:layout>
      <c:scatterChart>
        <c:scatterStyle val="lineMarker"/>
        <c:varyColors val="0"/>
        <c:ser>
          <c:idx val="0"/>
          <c:order val="0"/>
          <c:tx>
            <c:v>electron line warm</c:v>
          </c:tx>
          <c:spPr>
            <a:ln w="28575" cap="rnd">
              <a:solidFill>
                <a:srgbClr val="FFFF00"/>
              </a:solidFill>
              <a:round/>
            </a:ln>
            <a:effectLst/>
          </c:spPr>
          <c:marker>
            <c:symbol val="none"/>
          </c:marker>
          <c:xVal>
            <c:numRef>
              <c:f>'E Beam Pump &amp; Cryostats Loc '!$L$9:$L$58</c:f>
              <c:numCache>
                <c:formatCode>0</c:formatCode>
                <c:ptCount val="50"/>
                <c:pt idx="0" formatCode="General">
                  <c:v>-936</c:v>
                </c:pt>
                <c:pt idx="1">
                  <c:v>-935.7</c:v>
                </c:pt>
                <c:pt idx="2">
                  <c:v>-926</c:v>
                </c:pt>
                <c:pt idx="3">
                  <c:v>-926</c:v>
                </c:pt>
                <c:pt idx="4">
                  <c:v>-795.7</c:v>
                </c:pt>
                <c:pt idx="5">
                  <c:v>-795.7</c:v>
                </c:pt>
                <c:pt idx="6">
                  <c:v>-700</c:v>
                </c:pt>
                <c:pt idx="7">
                  <c:v>-560</c:v>
                </c:pt>
                <c:pt idx="8">
                  <c:v>-440</c:v>
                </c:pt>
                <c:pt idx="9">
                  <c:v>-398.55</c:v>
                </c:pt>
                <c:pt idx="10">
                  <c:v>-250</c:v>
                </c:pt>
                <c:pt idx="11">
                  <c:v>-208.8</c:v>
                </c:pt>
                <c:pt idx="12">
                  <c:v>-208.8</c:v>
                </c:pt>
                <c:pt idx="13">
                  <c:v>-208.5</c:v>
                </c:pt>
                <c:pt idx="14">
                  <c:v>-178.8</c:v>
                </c:pt>
                <c:pt idx="15">
                  <c:v>-132</c:v>
                </c:pt>
                <c:pt idx="16">
                  <c:v>-132</c:v>
                </c:pt>
                <c:pt idx="17">
                  <c:v>-121.5</c:v>
                </c:pt>
                <c:pt idx="18">
                  <c:v>-122</c:v>
                </c:pt>
                <c:pt idx="19">
                  <c:v>0</c:v>
                </c:pt>
                <c:pt idx="20">
                  <c:v>141</c:v>
                </c:pt>
                <c:pt idx="21">
                  <c:v>141.4</c:v>
                </c:pt>
                <c:pt idx="22">
                  <c:v>151</c:v>
                </c:pt>
                <c:pt idx="23">
                  <c:v>151</c:v>
                </c:pt>
                <c:pt idx="24">
                  <c:v>233.2</c:v>
                </c:pt>
                <c:pt idx="25">
                  <c:v>240</c:v>
                </c:pt>
                <c:pt idx="26">
                  <c:v>243.2</c:v>
                </c:pt>
                <c:pt idx="27">
                  <c:v>244.5</c:v>
                </c:pt>
                <c:pt idx="28">
                  <c:v>254.5</c:v>
                </c:pt>
                <c:pt idx="29">
                  <c:v>254.5</c:v>
                </c:pt>
                <c:pt idx="30">
                  <c:v>284.45999999999998</c:v>
                </c:pt>
                <c:pt idx="31">
                  <c:v>326</c:v>
                </c:pt>
                <c:pt idx="32">
                  <c:v>446</c:v>
                </c:pt>
                <c:pt idx="33">
                  <c:v>487.53999999999996</c:v>
                </c:pt>
                <c:pt idx="34">
                  <c:v>487.53999999999996</c:v>
                </c:pt>
                <c:pt idx="35">
                  <c:v>517.54</c:v>
                </c:pt>
                <c:pt idx="36">
                  <c:v>528</c:v>
                </c:pt>
                <c:pt idx="37">
                  <c:v>527.5</c:v>
                </c:pt>
                <c:pt idx="38">
                  <c:v>538</c:v>
                </c:pt>
                <c:pt idx="39">
                  <c:v>538</c:v>
                </c:pt>
                <c:pt idx="40">
                  <c:v>639.5</c:v>
                </c:pt>
                <c:pt idx="41">
                  <c:v>669.5</c:v>
                </c:pt>
                <c:pt idx="42">
                  <c:v>801</c:v>
                </c:pt>
                <c:pt idx="43">
                  <c:v>961</c:v>
                </c:pt>
                <c:pt idx="44">
                  <c:v>1358.4</c:v>
                </c:pt>
                <c:pt idx="45">
                  <c:v>1358.4</c:v>
                </c:pt>
                <c:pt idx="46">
                  <c:v>1383.4</c:v>
                </c:pt>
                <c:pt idx="47">
                  <c:v>1383.4</c:v>
                </c:pt>
                <c:pt idx="48">
                  <c:v>1393</c:v>
                </c:pt>
                <c:pt idx="49">
                  <c:v>1393</c:v>
                </c:pt>
              </c:numCache>
            </c:numRef>
          </c:xVal>
          <c:yVal>
            <c:numRef>
              <c:f>'E Beam Pump &amp; Cryostats Loc '!$M$9:$M$58</c:f>
              <c:numCache>
                <c:formatCode>General</c:formatCode>
                <c:ptCount val="50"/>
                <c:pt idx="0" formatCode="0.00E+00">
                  <c:v>1E-8</c:v>
                </c:pt>
                <c:pt idx="1">
                  <c:v>650</c:v>
                </c:pt>
                <c:pt idx="2">
                  <c:v>650</c:v>
                </c:pt>
                <c:pt idx="3" formatCode="0.00E+00">
                  <c:v>1E-8</c:v>
                </c:pt>
                <c:pt idx="4" formatCode="0.00E+00">
                  <c:v>1E-8</c:v>
                </c:pt>
                <c:pt idx="5" formatCode="0.00E+00">
                  <c:v>1E-8</c:v>
                </c:pt>
                <c:pt idx="6" formatCode="0.00E+00">
                  <c:v>1E-8</c:v>
                </c:pt>
                <c:pt idx="7" formatCode="0.00E+00">
                  <c:v>1E-8</c:v>
                </c:pt>
                <c:pt idx="8" formatCode="0.00E+00">
                  <c:v>1E-8</c:v>
                </c:pt>
                <c:pt idx="9" formatCode="0.00E+00">
                  <c:v>1E-8</c:v>
                </c:pt>
                <c:pt idx="10" formatCode="0.00E+00">
                  <c:v>1E-8</c:v>
                </c:pt>
                <c:pt idx="11" formatCode="0.00E+00">
                  <c:v>1E-8</c:v>
                </c:pt>
                <c:pt idx="12" formatCode="0.00E+00">
                  <c:v>1E-8</c:v>
                </c:pt>
                <c:pt idx="13" formatCode="0.00E+00">
                  <c:v>1E-8</c:v>
                </c:pt>
                <c:pt idx="14" formatCode="0.00E+00">
                  <c:v>1E-8</c:v>
                </c:pt>
                <c:pt idx="15" formatCode="0.00E+00">
                  <c:v>1E-8</c:v>
                </c:pt>
                <c:pt idx="16">
                  <c:v>200</c:v>
                </c:pt>
                <c:pt idx="17">
                  <c:v>200</c:v>
                </c:pt>
                <c:pt idx="18" formatCode="0.00E+00">
                  <c:v>1E-8</c:v>
                </c:pt>
                <c:pt idx="19" formatCode="0.00E+00">
                  <c:v>1E-8</c:v>
                </c:pt>
                <c:pt idx="20" formatCode="0.00E+00">
                  <c:v>1E-8</c:v>
                </c:pt>
                <c:pt idx="21">
                  <c:v>200</c:v>
                </c:pt>
                <c:pt idx="22">
                  <c:v>200</c:v>
                </c:pt>
                <c:pt idx="23" formatCode="0.00E+00">
                  <c:v>1E-8</c:v>
                </c:pt>
                <c:pt idx="24" formatCode="0.00E+00">
                  <c:v>1E-8</c:v>
                </c:pt>
                <c:pt idx="25" formatCode="0.00E+00">
                  <c:v>1E-8</c:v>
                </c:pt>
                <c:pt idx="26" formatCode="0.00E+00">
                  <c:v>1E-8</c:v>
                </c:pt>
                <c:pt idx="27" formatCode="0.00E+00">
                  <c:v>1E-8</c:v>
                </c:pt>
                <c:pt idx="28" formatCode="0.00E+00">
                  <c:v>1E-8</c:v>
                </c:pt>
                <c:pt idx="29" formatCode="0.00E+00">
                  <c:v>1E-8</c:v>
                </c:pt>
                <c:pt idx="30" formatCode="0.00E+00">
                  <c:v>1E-8</c:v>
                </c:pt>
                <c:pt idx="31" formatCode="0.00E+00">
                  <c:v>1E-8</c:v>
                </c:pt>
                <c:pt idx="32" formatCode="0.00E+00">
                  <c:v>1E-8</c:v>
                </c:pt>
                <c:pt idx="33" formatCode="0.00E+00">
                  <c:v>1E-8</c:v>
                </c:pt>
                <c:pt idx="34" formatCode="0.00E+00">
                  <c:v>1E-8</c:v>
                </c:pt>
                <c:pt idx="35" formatCode="0.00E+00">
                  <c:v>1E-8</c:v>
                </c:pt>
                <c:pt idx="36" formatCode="0.00E+00">
                  <c:v>1E-8</c:v>
                </c:pt>
                <c:pt idx="37">
                  <c:v>1500</c:v>
                </c:pt>
                <c:pt idx="38">
                  <c:v>1500</c:v>
                </c:pt>
                <c:pt idx="39" formatCode="0.00E+00">
                  <c:v>1E-8</c:v>
                </c:pt>
                <c:pt idx="40" formatCode="0.00E+00">
                  <c:v>1E-8</c:v>
                </c:pt>
                <c:pt idx="41" formatCode="0.00E+00">
                  <c:v>1E-8</c:v>
                </c:pt>
                <c:pt idx="42" formatCode="0.00E+00">
                  <c:v>1E-8</c:v>
                </c:pt>
                <c:pt idx="43" formatCode="0.00E+00">
                  <c:v>1E-8</c:v>
                </c:pt>
                <c:pt idx="44" formatCode="0.00E+00">
                  <c:v>1E-8</c:v>
                </c:pt>
                <c:pt idx="45" formatCode="0.00E+00">
                  <c:v>1E-8</c:v>
                </c:pt>
                <c:pt idx="46" formatCode="0.00E+00">
                  <c:v>1E-8</c:v>
                </c:pt>
                <c:pt idx="47">
                  <c:v>750</c:v>
                </c:pt>
                <c:pt idx="48">
                  <c:v>750</c:v>
                </c:pt>
                <c:pt idx="49" formatCode="0.00E+00">
                  <c:v>1E-8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DEC2-4AB7-B4A6-AC62640E1504}"/>
            </c:ext>
          </c:extLst>
        </c:ser>
        <c:ser>
          <c:idx val="1"/>
          <c:order val="1"/>
          <c:tx>
            <c:v>ion line warm</c:v>
          </c:tx>
          <c:spPr>
            <a:ln>
              <a:solidFill>
                <a:srgbClr val="FF66FF"/>
              </a:solidFill>
            </a:ln>
          </c:spPr>
          <c:marker>
            <c:symbol val="none"/>
          </c:marker>
          <c:xVal>
            <c:numRef>
              <c:f>'Ion Beam Pump &amp; Cryostats Loc'!$K$13:$K$59</c:f>
              <c:numCache>
                <c:formatCode>General</c:formatCode>
                <c:ptCount val="47"/>
                <c:pt idx="0">
                  <c:v>-1536</c:v>
                </c:pt>
                <c:pt idx="1">
                  <c:v>-1536</c:v>
                </c:pt>
                <c:pt idx="2">
                  <c:v>-1526</c:v>
                </c:pt>
                <c:pt idx="3">
                  <c:v>-1526</c:v>
                </c:pt>
                <c:pt idx="4">
                  <c:v>-1396</c:v>
                </c:pt>
                <c:pt idx="5">
                  <c:v>-1396</c:v>
                </c:pt>
                <c:pt idx="6">
                  <c:v>-1280</c:v>
                </c:pt>
                <c:pt idx="7">
                  <c:v>-1252.5</c:v>
                </c:pt>
                <c:pt idx="8">
                  <c:v>-985</c:v>
                </c:pt>
                <c:pt idx="9">
                  <c:v>-938.5</c:v>
                </c:pt>
                <c:pt idx="10">
                  <c:v>-717.5</c:v>
                </c:pt>
                <c:pt idx="11">
                  <c:v>-649.5</c:v>
                </c:pt>
                <c:pt idx="12">
                  <c:v>-482.5</c:v>
                </c:pt>
                <c:pt idx="13">
                  <c:v>-375</c:v>
                </c:pt>
                <c:pt idx="14">
                  <c:v>-325</c:v>
                </c:pt>
                <c:pt idx="15">
                  <c:v>-298.7</c:v>
                </c:pt>
                <c:pt idx="16">
                  <c:v>-208.7</c:v>
                </c:pt>
                <c:pt idx="17">
                  <c:v>-208.7</c:v>
                </c:pt>
                <c:pt idx="18">
                  <c:v>-178.7</c:v>
                </c:pt>
                <c:pt idx="19">
                  <c:v>-131.5</c:v>
                </c:pt>
                <c:pt idx="20">
                  <c:v>-131.5</c:v>
                </c:pt>
                <c:pt idx="21">
                  <c:v>-121.5</c:v>
                </c:pt>
                <c:pt idx="22">
                  <c:v>-121.5</c:v>
                </c:pt>
                <c:pt idx="23">
                  <c:v>0</c:v>
                </c:pt>
                <c:pt idx="24">
                  <c:v>141.30000000000001</c:v>
                </c:pt>
                <c:pt idx="25">
                  <c:v>141.30000000000001</c:v>
                </c:pt>
                <c:pt idx="26">
                  <c:v>151.30000000000001</c:v>
                </c:pt>
                <c:pt idx="27">
                  <c:v>151.30000000000001</c:v>
                </c:pt>
                <c:pt idx="28">
                  <c:v>293.75</c:v>
                </c:pt>
                <c:pt idx="29">
                  <c:v>503.2</c:v>
                </c:pt>
                <c:pt idx="30">
                  <c:v>620.1</c:v>
                </c:pt>
                <c:pt idx="31">
                  <c:v>630.1</c:v>
                </c:pt>
                <c:pt idx="32">
                  <c:v>630.1</c:v>
                </c:pt>
                <c:pt idx="33">
                  <c:v>646.79999999999995</c:v>
                </c:pt>
                <c:pt idx="34">
                  <c:v>660.1</c:v>
                </c:pt>
                <c:pt idx="35">
                  <c:v>812.5</c:v>
                </c:pt>
                <c:pt idx="36">
                  <c:v>862.39</c:v>
                </c:pt>
                <c:pt idx="37">
                  <c:v>872.55</c:v>
                </c:pt>
                <c:pt idx="38">
                  <c:v>1127.5</c:v>
                </c:pt>
                <c:pt idx="39">
                  <c:v>1555</c:v>
                </c:pt>
                <c:pt idx="40">
                  <c:v>1930</c:v>
                </c:pt>
                <c:pt idx="41">
                  <c:v>2021.5</c:v>
                </c:pt>
                <c:pt idx="42">
                  <c:v>2021.5</c:v>
                </c:pt>
                <c:pt idx="43">
                  <c:v>2051.5</c:v>
                </c:pt>
                <c:pt idx="44">
                  <c:v>2051.5</c:v>
                </c:pt>
                <c:pt idx="45">
                  <c:v>2061.5</c:v>
                </c:pt>
                <c:pt idx="46">
                  <c:v>2061.5</c:v>
                </c:pt>
              </c:numCache>
            </c:numRef>
          </c:xVal>
          <c:yVal>
            <c:numRef>
              <c:f>'Ion Beam Pump &amp; Cryostats Loc'!$L$13:$L$59</c:f>
              <c:numCache>
                <c:formatCode>General</c:formatCode>
                <c:ptCount val="47"/>
                <c:pt idx="0" formatCode="0.00E+00">
                  <c:v>1E-8</c:v>
                </c:pt>
                <c:pt idx="1">
                  <c:v>650</c:v>
                </c:pt>
                <c:pt idx="2">
                  <c:v>650</c:v>
                </c:pt>
                <c:pt idx="3" formatCode="0.00E+00">
                  <c:v>1E-8</c:v>
                </c:pt>
                <c:pt idx="4" formatCode="0.00E+00">
                  <c:v>1E-8</c:v>
                </c:pt>
                <c:pt idx="5" formatCode="0.00E+00">
                  <c:v>1E-8</c:v>
                </c:pt>
                <c:pt idx="6" formatCode="0.00E+00">
                  <c:v>1E-8</c:v>
                </c:pt>
                <c:pt idx="7" formatCode="0.00E+00">
                  <c:v>1E-8</c:v>
                </c:pt>
                <c:pt idx="8" formatCode="0.00E+00">
                  <c:v>1E-8</c:v>
                </c:pt>
                <c:pt idx="9" formatCode="0.00E+00">
                  <c:v>1E-8</c:v>
                </c:pt>
                <c:pt idx="10" formatCode="0.00E+00">
                  <c:v>1E-8</c:v>
                </c:pt>
                <c:pt idx="11" formatCode="0.00E+00">
                  <c:v>1E-8</c:v>
                </c:pt>
                <c:pt idx="12" formatCode="0.00E+00">
                  <c:v>1E-8</c:v>
                </c:pt>
                <c:pt idx="13" formatCode="0.00E+00">
                  <c:v>1E-8</c:v>
                </c:pt>
                <c:pt idx="14" formatCode="0.00E+00">
                  <c:v>1E-8</c:v>
                </c:pt>
                <c:pt idx="15" formatCode="0.00E+00">
                  <c:v>1E-8</c:v>
                </c:pt>
                <c:pt idx="16" formatCode="0.00E+00">
                  <c:v>1E-8</c:v>
                </c:pt>
                <c:pt idx="17" formatCode="0.00E+00">
                  <c:v>1E-8</c:v>
                </c:pt>
                <c:pt idx="18" formatCode="0.00E+00">
                  <c:v>1E-8</c:v>
                </c:pt>
                <c:pt idx="19" formatCode="0.00E+00">
                  <c:v>1E-8</c:v>
                </c:pt>
                <c:pt idx="20">
                  <c:v>130</c:v>
                </c:pt>
                <c:pt idx="21">
                  <c:v>130</c:v>
                </c:pt>
                <c:pt idx="22" formatCode="0.00E+00">
                  <c:v>1E-8</c:v>
                </c:pt>
                <c:pt idx="23" formatCode="0.00E+00">
                  <c:v>1E-8</c:v>
                </c:pt>
                <c:pt idx="24" formatCode="0.00E+00">
                  <c:v>1E-8</c:v>
                </c:pt>
                <c:pt idx="25">
                  <c:v>150</c:v>
                </c:pt>
                <c:pt idx="26">
                  <c:v>150</c:v>
                </c:pt>
                <c:pt idx="27" formatCode="0.00E+00">
                  <c:v>1E-8</c:v>
                </c:pt>
                <c:pt idx="28" formatCode="0.00E+00">
                  <c:v>1E-8</c:v>
                </c:pt>
                <c:pt idx="29" formatCode="0.00E+00">
                  <c:v>1E-8</c:v>
                </c:pt>
                <c:pt idx="30" formatCode="0.00E+00">
                  <c:v>1E-8</c:v>
                </c:pt>
                <c:pt idx="31" formatCode="0.00E+00">
                  <c:v>1E-8</c:v>
                </c:pt>
                <c:pt idx="32" formatCode="0.00E+00">
                  <c:v>1E-8</c:v>
                </c:pt>
                <c:pt idx="33" formatCode="0.00E+00">
                  <c:v>1E-8</c:v>
                </c:pt>
                <c:pt idx="34" formatCode="0.00E+00">
                  <c:v>1E-8</c:v>
                </c:pt>
                <c:pt idx="35" formatCode="0.00E+00">
                  <c:v>1E-8</c:v>
                </c:pt>
                <c:pt idx="36" formatCode="0.00E+00">
                  <c:v>1E-8</c:v>
                </c:pt>
                <c:pt idx="37" formatCode="0.00E+00">
                  <c:v>1E-8</c:v>
                </c:pt>
                <c:pt idx="38" formatCode="0.00E+00">
                  <c:v>1E-8</c:v>
                </c:pt>
                <c:pt idx="39" formatCode="0.00E+00">
                  <c:v>1E-8</c:v>
                </c:pt>
                <c:pt idx="40" formatCode="0.00E+00">
                  <c:v>1E-8</c:v>
                </c:pt>
                <c:pt idx="41" formatCode="0.00E+00">
                  <c:v>1E-8</c:v>
                </c:pt>
                <c:pt idx="42" formatCode="0.00E+00">
                  <c:v>1E-8</c:v>
                </c:pt>
                <c:pt idx="43" formatCode="0.00E+00">
                  <c:v>1E-8</c:v>
                </c:pt>
                <c:pt idx="44">
                  <c:v>2500</c:v>
                </c:pt>
                <c:pt idx="45">
                  <c:v>2500</c:v>
                </c:pt>
                <c:pt idx="46" formatCode="0.00E+00">
                  <c:v>1E-8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DEC2-4AB7-B4A6-AC62640E150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97191104"/>
        <c:axId val="597187824"/>
      </c:scatterChart>
      <c:valAx>
        <c:axId val="597191104"/>
        <c:scaling>
          <c:orientation val="minMax"/>
          <c:max val="2200"/>
          <c:min val="-2000"/>
        </c:scaling>
        <c:delete val="0"/>
        <c:axPos val="b"/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en-US"/>
                  <a:t>Beamline position s(cm)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cross"/>
        <c:minorTickMark val="out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597187824"/>
        <c:crossesAt val="0.1"/>
        <c:crossBetween val="midCat"/>
        <c:majorUnit val="1000"/>
        <c:minorUnit val="500"/>
      </c:valAx>
      <c:valAx>
        <c:axId val="597187824"/>
        <c:scaling>
          <c:logBase val="10"/>
          <c:orientation val="minMax"/>
          <c:min val="0.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Pump Speed (L/s)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597191104"/>
        <c:crossesAt val="-2000"/>
        <c:crossBetween val="midCat"/>
      </c:valAx>
    </c:plotArea>
    <c:legend>
      <c:legendPos val="r"/>
      <c:layout>
        <c:manualLayout>
          <c:xMode val="edge"/>
          <c:yMode val="edge"/>
          <c:x val="0.1661009696912423"/>
          <c:y val="7.7007533149265436E-2"/>
          <c:w val="0.40363542339334185"/>
          <c:h val="0.18797627569281111"/>
        </c:manualLayout>
      </c:layout>
      <c:overlay val="0"/>
      <c:spPr>
        <a:solidFill>
          <a:srgbClr val="4B7DAF"/>
        </a:solidFill>
        <a:ln>
          <a:noFill/>
        </a:ln>
        <a:effectLst/>
      </c:spPr>
      <c:txPr>
        <a:bodyPr rot="0" vert="horz"/>
        <a:lstStyle/>
        <a:p>
          <a:pPr>
            <a:defRPr/>
          </a:pPr>
          <a:endParaRPr lang="en-US"/>
        </a:p>
      </c:txPr>
    </c:legend>
    <c:plotVisOnly val="1"/>
    <c:dispBlanksAs val="gap"/>
    <c:showDLblsOverMax val="0"/>
  </c:chart>
  <c:spPr>
    <a:solidFill>
      <a:srgbClr val="4B7DAF"/>
    </a:solidFill>
  </c:spPr>
  <c:txPr>
    <a:bodyPr/>
    <a:lstStyle/>
    <a:p>
      <a:pPr>
        <a:defRPr sz="1500">
          <a:solidFill>
            <a:schemeClr val="accent6">
              <a:lumMod val="40000"/>
              <a:lumOff val="60000"/>
            </a:schemeClr>
          </a:solidFill>
        </a:defRPr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8553210395701927"/>
          <c:y val="0.11159183185165684"/>
          <c:w val="0.74748460421979679"/>
          <c:h val="0.66495860169208465"/>
        </c:manualLayout>
      </c:layout>
      <c:scatterChart>
        <c:scatterStyle val="lineMarker"/>
        <c:varyColors val="0"/>
        <c:ser>
          <c:idx val="0"/>
          <c:order val="0"/>
          <c:tx>
            <c:v>electron line cold</c:v>
          </c:tx>
          <c:spPr>
            <a:ln>
              <a:solidFill>
                <a:srgbClr val="FF66FF"/>
              </a:solidFill>
            </a:ln>
          </c:spPr>
          <c:marker>
            <c:symbol val="none"/>
          </c:marker>
          <c:xVal>
            <c:numRef>
              <c:f>'E Beam Pump &amp; Cryostats Loc '!$L$9:$L$58</c:f>
              <c:numCache>
                <c:formatCode>0</c:formatCode>
                <c:ptCount val="50"/>
                <c:pt idx="0" formatCode="General">
                  <c:v>-936</c:v>
                </c:pt>
                <c:pt idx="1">
                  <c:v>-935.7</c:v>
                </c:pt>
                <c:pt idx="2">
                  <c:v>-926</c:v>
                </c:pt>
                <c:pt idx="3">
                  <c:v>-926</c:v>
                </c:pt>
                <c:pt idx="4">
                  <c:v>-795.7</c:v>
                </c:pt>
                <c:pt idx="5">
                  <c:v>-795.7</c:v>
                </c:pt>
                <c:pt idx="6">
                  <c:v>-700</c:v>
                </c:pt>
                <c:pt idx="7">
                  <c:v>-560</c:v>
                </c:pt>
                <c:pt idx="8">
                  <c:v>-440</c:v>
                </c:pt>
                <c:pt idx="9">
                  <c:v>-398.55</c:v>
                </c:pt>
                <c:pt idx="10">
                  <c:v>-250</c:v>
                </c:pt>
                <c:pt idx="11">
                  <c:v>-208.8</c:v>
                </c:pt>
                <c:pt idx="12">
                  <c:v>-208.8</c:v>
                </c:pt>
                <c:pt idx="13">
                  <c:v>-208.5</c:v>
                </c:pt>
                <c:pt idx="14">
                  <c:v>-178.8</c:v>
                </c:pt>
                <c:pt idx="15">
                  <c:v>-132</c:v>
                </c:pt>
                <c:pt idx="16">
                  <c:v>-132</c:v>
                </c:pt>
                <c:pt idx="17">
                  <c:v>-121.5</c:v>
                </c:pt>
                <c:pt idx="18">
                  <c:v>-122</c:v>
                </c:pt>
                <c:pt idx="19">
                  <c:v>0</c:v>
                </c:pt>
                <c:pt idx="20">
                  <c:v>141</c:v>
                </c:pt>
                <c:pt idx="21">
                  <c:v>141.4</c:v>
                </c:pt>
                <c:pt idx="22">
                  <c:v>151</c:v>
                </c:pt>
                <c:pt idx="23">
                  <c:v>151</c:v>
                </c:pt>
                <c:pt idx="24">
                  <c:v>233.2</c:v>
                </c:pt>
                <c:pt idx="25">
                  <c:v>240</c:v>
                </c:pt>
                <c:pt idx="26">
                  <c:v>243.2</c:v>
                </c:pt>
                <c:pt idx="27">
                  <c:v>244.5</c:v>
                </c:pt>
                <c:pt idx="28">
                  <c:v>254.5</c:v>
                </c:pt>
                <c:pt idx="29">
                  <c:v>254.5</c:v>
                </c:pt>
                <c:pt idx="30">
                  <c:v>284.45999999999998</c:v>
                </c:pt>
                <c:pt idx="31">
                  <c:v>326</c:v>
                </c:pt>
                <c:pt idx="32">
                  <c:v>446</c:v>
                </c:pt>
                <c:pt idx="33">
                  <c:v>487.53999999999996</c:v>
                </c:pt>
                <c:pt idx="34">
                  <c:v>487.53999999999996</c:v>
                </c:pt>
                <c:pt idx="35">
                  <c:v>517.54</c:v>
                </c:pt>
                <c:pt idx="36">
                  <c:v>528</c:v>
                </c:pt>
                <c:pt idx="37">
                  <c:v>527.5</c:v>
                </c:pt>
                <c:pt idx="38">
                  <c:v>538</c:v>
                </c:pt>
                <c:pt idx="39">
                  <c:v>538</c:v>
                </c:pt>
                <c:pt idx="40">
                  <c:v>639.5</c:v>
                </c:pt>
                <c:pt idx="41">
                  <c:v>669.5</c:v>
                </c:pt>
                <c:pt idx="42">
                  <c:v>801</c:v>
                </c:pt>
                <c:pt idx="43">
                  <c:v>961</c:v>
                </c:pt>
                <c:pt idx="44">
                  <c:v>1358.4</c:v>
                </c:pt>
                <c:pt idx="45">
                  <c:v>1358.4</c:v>
                </c:pt>
                <c:pt idx="46">
                  <c:v>1383.4</c:v>
                </c:pt>
                <c:pt idx="47">
                  <c:v>1383.4</c:v>
                </c:pt>
                <c:pt idx="48">
                  <c:v>1393</c:v>
                </c:pt>
                <c:pt idx="49">
                  <c:v>1393</c:v>
                </c:pt>
              </c:numCache>
            </c:numRef>
          </c:xVal>
          <c:yVal>
            <c:numRef>
              <c:f>'E Beam Pump &amp; Cryostats Loc '!$N$9:$N$58</c:f>
              <c:numCache>
                <c:formatCode>General</c:formatCode>
                <c:ptCount val="50"/>
                <c:pt idx="0" formatCode="0.00E+00">
                  <c:v>1E-8</c:v>
                </c:pt>
                <c:pt idx="1">
                  <c:v>650</c:v>
                </c:pt>
                <c:pt idx="2">
                  <c:v>650</c:v>
                </c:pt>
                <c:pt idx="3" formatCode="0.00E+00">
                  <c:v>1E-8</c:v>
                </c:pt>
                <c:pt idx="4" formatCode="0.00E+00">
                  <c:v>1E-8</c:v>
                </c:pt>
                <c:pt idx="5">
                  <c:v>1.3</c:v>
                </c:pt>
                <c:pt idx="6">
                  <c:v>1.3</c:v>
                </c:pt>
                <c:pt idx="7">
                  <c:v>1.3</c:v>
                </c:pt>
                <c:pt idx="8">
                  <c:v>1.3</c:v>
                </c:pt>
                <c:pt idx="9">
                  <c:v>1.3</c:v>
                </c:pt>
                <c:pt idx="10">
                  <c:v>1.3</c:v>
                </c:pt>
                <c:pt idx="11">
                  <c:v>1.3</c:v>
                </c:pt>
                <c:pt idx="12">
                  <c:v>1.3</c:v>
                </c:pt>
                <c:pt idx="13" formatCode="0.00E+00">
                  <c:v>1E-8</c:v>
                </c:pt>
                <c:pt idx="14" formatCode="0.00E+00">
                  <c:v>1E-8</c:v>
                </c:pt>
                <c:pt idx="15" formatCode="0.00E+00">
                  <c:v>1E-8</c:v>
                </c:pt>
                <c:pt idx="16">
                  <c:v>200</c:v>
                </c:pt>
                <c:pt idx="17">
                  <c:v>200</c:v>
                </c:pt>
                <c:pt idx="18" formatCode="0.00E+00">
                  <c:v>1E-8</c:v>
                </c:pt>
                <c:pt idx="19" formatCode="0.00E+00">
                  <c:v>1E-8</c:v>
                </c:pt>
                <c:pt idx="20" formatCode="0.00E+00">
                  <c:v>1E-8</c:v>
                </c:pt>
                <c:pt idx="21">
                  <c:v>200</c:v>
                </c:pt>
                <c:pt idx="22">
                  <c:v>200</c:v>
                </c:pt>
                <c:pt idx="23" formatCode="0.00E+00">
                  <c:v>1E-8</c:v>
                </c:pt>
                <c:pt idx="24" formatCode="0.00E+00">
                  <c:v>1E-8</c:v>
                </c:pt>
                <c:pt idx="25" formatCode="0.00E+00">
                  <c:v>1E-8</c:v>
                </c:pt>
                <c:pt idx="26" formatCode="0.00E+00">
                  <c:v>1E-8</c:v>
                </c:pt>
                <c:pt idx="27" formatCode="0.00E+00">
                  <c:v>1E-8</c:v>
                </c:pt>
                <c:pt idx="28" formatCode="0.00E+00">
                  <c:v>1E-8</c:v>
                </c:pt>
                <c:pt idx="29" formatCode="0.00E+00">
                  <c:v>1E-8</c:v>
                </c:pt>
                <c:pt idx="30">
                  <c:v>1.6</c:v>
                </c:pt>
                <c:pt idx="31">
                  <c:v>1.6</c:v>
                </c:pt>
                <c:pt idx="32">
                  <c:v>1.6</c:v>
                </c:pt>
                <c:pt idx="33">
                  <c:v>1.6</c:v>
                </c:pt>
                <c:pt idx="34">
                  <c:v>1.6</c:v>
                </c:pt>
                <c:pt idx="35" formatCode="0.00E+00">
                  <c:v>1E-8</c:v>
                </c:pt>
                <c:pt idx="36" formatCode="0.00E+00">
                  <c:v>1E-8</c:v>
                </c:pt>
                <c:pt idx="37">
                  <c:v>1500</c:v>
                </c:pt>
                <c:pt idx="38">
                  <c:v>1500</c:v>
                </c:pt>
                <c:pt idx="39" formatCode="0.00E+00">
                  <c:v>1E-8</c:v>
                </c:pt>
                <c:pt idx="40" formatCode="0.00E+00">
                  <c:v>1E-8</c:v>
                </c:pt>
                <c:pt idx="41">
                  <c:v>1.4</c:v>
                </c:pt>
                <c:pt idx="42">
                  <c:v>1.4</c:v>
                </c:pt>
                <c:pt idx="43">
                  <c:v>1.4</c:v>
                </c:pt>
                <c:pt idx="44">
                  <c:v>1.4</c:v>
                </c:pt>
                <c:pt idx="45">
                  <c:v>1.4</c:v>
                </c:pt>
                <c:pt idx="46" formatCode="0.00E+00">
                  <c:v>1E-8</c:v>
                </c:pt>
                <c:pt idx="47">
                  <c:v>750</c:v>
                </c:pt>
                <c:pt idx="48">
                  <c:v>750</c:v>
                </c:pt>
                <c:pt idx="49" formatCode="0.00E+00">
                  <c:v>1E-8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B0D8-4CCA-8F62-A8BC6BCD3C1B}"/>
            </c:ext>
          </c:extLst>
        </c:ser>
        <c:ser>
          <c:idx val="1"/>
          <c:order val="1"/>
          <c:tx>
            <c:v>ion line cold</c:v>
          </c:tx>
          <c:spPr>
            <a:ln w="28575" cap="rnd">
              <a:solidFill>
                <a:srgbClr val="FFFF00"/>
              </a:solidFill>
              <a:round/>
            </a:ln>
            <a:effectLst/>
          </c:spPr>
          <c:marker>
            <c:symbol val="none"/>
          </c:marker>
          <c:xVal>
            <c:numRef>
              <c:f>'Ion Beam Pump &amp; Cryostats Loc'!$K$13:$K$59</c:f>
              <c:numCache>
                <c:formatCode>General</c:formatCode>
                <c:ptCount val="47"/>
                <c:pt idx="0">
                  <c:v>-1536</c:v>
                </c:pt>
                <c:pt idx="1">
                  <c:v>-1536</c:v>
                </c:pt>
                <c:pt idx="2">
                  <c:v>-1526</c:v>
                </c:pt>
                <c:pt idx="3">
                  <c:v>-1526</c:v>
                </c:pt>
                <c:pt idx="4">
                  <c:v>-1396</c:v>
                </c:pt>
                <c:pt idx="5">
                  <c:v>-1396</c:v>
                </c:pt>
                <c:pt idx="6">
                  <c:v>-1280</c:v>
                </c:pt>
                <c:pt idx="7">
                  <c:v>-1252.5</c:v>
                </c:pt>
                <c:pt idx="8">
                  <c:v>-985</c:v>
                </c:pt>
                <c:pt idx="9">
                  <c:v>-938.5</c:v>
                </c:pt>
                <c:pt idx="10">
                  <c:v>-717.5</c:v>
                </c:pt>
                <c:pt idx="11">
                  <c:v>-649.5</c:v>
                </c:pt>
                <c:pt idx="12">
                  <c:v>-482.5</c:v>
                </c:pt>
                <c:pt idx="13">
                  <c:v>-375</c:v>
                </c:pt>
                <c:pt idx="14">
                  <c:v>-325</c:v>
                </c:pt>
                <c:pt idx="15">
                  <c:v>-298.7</c:v>
                </c:pt>
                <c:pt idx="16">
                  <c:v>-208.7</c:v>
                </c:pt>
                <c:pt idx="17">
                  <c:v>-208.7</c:v>
                </c:pt>
                <c:pt idx="18">
                  <c:v>-178.7</c:v>
                </c:pt>
                <c:pt idx="19">
                  <c:v>-131.5</c:v>
                </c:pt>
                <c:pt idx="20">
                  <c:v>-131.5</c:v>
                </c:pt>
                <c:pt idx="21">
                  <c:v>-121.5</c:v>
                </c:pt>
                <c:pt idx="22">
                  <c:v>-121.5</c:v>
                </c:pt>
                <c:pt idx="23">
                  <c:v>0</c:v>
                </c:pt>
                <c:pt idx="24">
                  <c:v>141.30000000000001</c:v>
                </c:pt>
                <c:pt idx="25">
                  <c:v>141.30000000000001</c:v>
                </c:pt>
                <c:pt idx="26">
                  <c:v>151.30000000000001</c:v>
                </c:pt>
                <c:pt idx="27">
                  <c:v>151.30000000000001</c:v>
                </c:pt>
                <c:pt idx="28">
                  <c:v>293.75</c:v>
                </c:pt>
                <c:pt idx="29">
                  <c:v>503.2</c:v>
                </c:pt>
                <c:pt idx="30">
                  <c:v>620.1</c:v>
                </c:pt>
                <c:pt idx="31">
                  <c:v>630.1</c:v>
                </c:pt>
                <c:pt idx="32">
                  <c:v>630.1</c:v>
                </c:pt>
                <c:pt idx="33">
                  <c:v>646.79999999999995</c:v>
                </c:pt>
                <c:pt idx="34">
                  <c:v>660.1</c:v>
                </c:pt>
                <c:pt idx="35">
                  <c:v>812.5</c:v>
                </c:pt>
                <c:pt idx="36">
                  <c:v>862.39</c:v>
                </c:pt>
                <c:pt idx="37">
                  <c:v>872.55</c:v>
                </c:pt>
                <c:pt idx="38">
                  <c:v>1127.5</c:v>
                </c:pt>
                <c:pt idx="39">
                  <c:v>1555</c:v>
                </c:pt>
                <c:pt idx="40">
                  <c:v>1930</c:v>
                </c:pt>
                <c:pt idx="41">
                  <c:v>2021.5</c:v>
                </c:pt>
                <c:pt idx="42">
                  <c:v>2021.5</c:v>
                </c:pt>
                <c:pt idx="43">
                  <c:v>2051.5</c:v>
                </c:pt>
                <c:pt idx="44">
                  <c:v>2051.5</c:v>
                </c:pt>
                <c:pt idx="45">
                  <c:v>2061.5</c:v>
                </c:pt>
                <c:pt idx="46">
                  <c:v>2061.5</c:v>
                </c:pt>
              </c:numCache>
            </c:numRef>
          </c:xVal>
          <c:yVal>
            <c:numRef>
              <c:f>'Ion Beam Pump &amp; Cryostats Loc'!$M$13:$M$59</c:f>
              <c:numCache>
                <c:formatCode>General</c:formatCode>
                <c:ptCount val="47"/>
                <c:pt idx="0" formatCode="0.00E+00">
                  <c:v>1E-8</c:v>
                </c:pt>
                <c:pt idx="1">
                  <c:v>650</c:v>
                </c:pt>
                <c:pt idx="2">
                  <c:v>650</c:v>
                </c:pt>
                <c:pt idx="3" formatCode="0.00E+00">
                  <c:v>1E-8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  <c:pt idx="9">
                  <c:v>1</c:v>
                </c:pt>
                <c:pt idx="10">
                  <c:v>1</c:v>
                </c:pt>
                <c:pt idx="11">
                  <c:v>1</c:v>
                </c:pt>
                <c:pt idx="12">
                  <c:v>1</c:v>
                </c:pt>
                <c:pt idx="13">
                  <c:v>1</c:v>
                </c:pt>
                <c:pt idx="14">
                  <c:v>1</c:v>
                </c:pt>
                <c:pt idx="15">
                  <c:v>1</c:v>
                </c:pt>
                <c:pt idx="16" formatCode="0.00E+00">
                  <c:v>1E-8</c:v>
                </c:pt>
                <c:pt idx="17" formatCode="0.00E+00">
                  <c:v>1E-8</c:v>
                </c:pt>
                <c:pt idx="18" formatCode="0.00E+00">
                  <c:v>1E-8</c:v>
                </c:pt>
                <c:pt idx="19" formatCode="0.00E+00">
                  <c:v>1E-8</c:v>
                </c:pt>
                <c:pt idx="20">
                  <c:v>130</c:v>
                </c:pt>
                <c:pt idx="21">
                  <c:v>130</c:v>
                </c:pt>
                <c:pt idx="22" formatCode="0.00E+00">
                  <c:v>1E-8</c:v>
                </c:pt>
                <c:pt idx="23" formatCode="0.00E+00">
                  <c:v>1E-8</c:v>
                </c:pt>
                <c:pt idx="24" formatCode="0.00E+00">
                  <c:v>1E-8</c:v>
                </c:pt>
                <c:pt idx="25">
                  <c:v>150</c:v>
                </c:pt>
                <c:pt idx="26">
                  <c:v>150</c:v>
                </c:pt>
                <c:pt idx="27" formatCode="0.00E+00">
                  <c:v>1E-8</c:v>
                </c:pt>
                <c:pt idx="28" formatCode="0.00E+00">
                  <c:v>1E-8</c:v>
                </c:pt>
                <c:pt idx="29" formatCode="0.00E+00">
                  <c:v>1E-8</c:v>
                </c:pt>
                <c:pt idx="30" formatCode="0.00E+00">
                  <c:v>1E-8</c:v>
                </c:pt>
                <c:pt idx="31" formatCode="0.00E+00">
                  <c:v>1E-8</c:v>
                </c:pt>
                <c:pt idx="32" formatCode="0.00E+00">
                  <c:v>1E-8</c:v>
                </c:pt>
                <c:pt idx="33">
                  <c:v>4</c:v>
                </c:pt>
                <c:pt idx="34">
                  <c:v>4</c:v>
                </c:pt>
                <c:pt idx="35">
                  <c:v>4</c:v>
                </c:pt>
                <c:pt idx="36">
                  <c:v>4</c:v>
                </c:pt>
                <c:pt idx="37">
                  <c:v>4</c:v>
                </c:pt>
                <c:pt idx="38">
                  <c:v>4</c:v>
                </c:pt>
                <c:pt idx="39">
                  <c:v>4</c:v>
                </c:pt>
                <c:pt idx="40">
                  <c:v>4</c:v>
                </c:pt>
                <c:pt idx="41">
                  <c:v>4</c:v>
                </c:pt>
                <c:pt idx="42">
                  <c:v>4</c:v>
                </c:pt>
                <c:pt idx="43" formatCode="0.00E+00">
                  <c:v>1E-8</c:v>
                </c:pt>
                <c:pt idx="44">
                  <c:v>2500</c:v>
                </c:pt>
                <c:pt idx="45">
                  <c:v>2500</c:v>
                </c:pt>
                <c:pt idx="46" formatCode="0.00E+00">
                  <c:v>1E-8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B0D8-4CCA-8F62-A8BC6BCD3C1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97191104"/>
        <c:axId val="597187824"/>
      </c:scatterChart>
      <c:valAx>
        <c:axId val="597191104"/>
        <c:scaling>
          <c:orientation val="minMax"/>
          <c:max val="2200"/>
          <c:min val="-2000"/>
        </c:scaling>
        <c:delete val="0"/>
        <c:axPos val="b"/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en-US"/>
                  <a:t>Beamline position s(cm)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cross"/>
        <c:minorTickMark val="out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597187824"/>
        <c:crossesAt val="0.1"/>
        <c:crossBetween val="midCat"/>
        <c:majorUnit val="1000"/>
        <c:minorUnit val="500"/>
      </c:valAx>
      <c:valAx>
        <c:axId val="597187824"/>
        <c:scaling>
          <c:logBase val="10"/>
          <c:orientation val="minMax"/>
          <c:min val="0.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Pump Speed (L/s)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597191104"/>
        <c:crossesAt val="-2000"/>
        <c:crossBetween val="midCat"/>
      </c:valAx>
    </c:plotArea>
    <c:legend>
      <c:legendPos val="r"/>
      <c:layout>
        <c:manualLayout>
          <c:xMode val="edge"/>
          <c:yMode val="edge"/>
          <c:x val="0.19175154442356301"/>
          <c:y val="0.11027803647626894"/>
          <c:w val="0.36220581032756616"/>
          <c:h val="0.13807033193308679"/>
        </c:manualLayout>
      </c:layout>
      <c:overlay val="0"/>
      <c:spPr>
        <a:solidFill>
          <a:srgbClr val="4B7DAF"/>
        </a:solidFill>
        <a:ln>
          <a:noFill/>
        </a:ln>
        <a:effectLst/>
      </c:spPr>
      <c:txPr>
        <a:bodyPr rot="0" vert="horz"/>
        <a:lstStyle/>
        <a:p>
          <a:pPr>
            <a:defRPr/>
          </a:pPr>
          <a:endParaRPr lang="en-US"/>
        </a:p>
      </c:txPr>
    </c:legend>
    <c:plotVisOnly val="1"/>
    <c:dispBlanksAs val="gap"/>
    <c:showDLblsOverMax val="0"/>
  </c:chart>
  <c:spPr>
    <a:solidFill>
      <a:srgbClr val="4B7DAF"/>
    </a:solidFill>
  </c:spPr>
  <c:txPr>
    <a:bodyPr/>
    <a:lstStyle/>
    <a:p>
      <a:pPr>
        <a:defRPr sz="1500">
          <a:solidFill>
            <a:schemeClr val="accent6">
              <a:lumMod val="40000"/>
              <a:lumOff val="60000"/>
            </a:schemeClr>
          </a:solidFill>
        </a:defRPr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6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Ion Line Pressure Profile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6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2964804995583457"/>
          <c:y val="0.17499999999999999"/>
          <c:w val="0.69620251667753685"/>
          <c:h val="0.58692433262915311"/>
        </c:manualLayout>
      </c:layout>
      <c:scatterChart>
        <c:scatterStyle val="lineMarker"/>
        <c:varyColors val="0"/>
        <c:ser>
          <c:idx val="0"/>
          <c:order val="0"/>
          <c:tx>
            <c:v>4.5K</c:v>
          </c:tx>
          <c:spPr>
            <a:ln w="19050" cap="rnd">
              <a:solidFill>
                <a:srgbClr val="0070C0"/>
              </a:solidFill>
              <a:round/>
            </a:ln>
            <a:effectLst/>
          </c:spPr>
          <c:marker>
            <c:symbol val="none"/>
          </c:marker>
          <c:xVal>
            <c:numRef>
              <c:f>'pressureProfileCold 24June'!$H$3:$H$102</c:f>
              <c:numCache>
                <c:formatCode>0.00</c:formatCode>
                <c:ptCount val="100"/>
                <c:pt idx="0">
                  <c:v>-1767</c:v>
                </c:pt>
                <c:pt idx="1">
                  <c:v>-1726.9494949494949</c:v>
                </c:pt>
                <c:pt idx="2">
                  <c:v>-1686.8989898989898</c:v>
                </c:pt>
                <c:pt idx="3">
                  <c:v>-1646.8484848484848</c:v>
                </c:pt>
                <c:pt idx="4">
                  <c:v>-1606.7979797979797</c:v>
                </c:pt>
                <c:pt idx="5">
                  <c:v>-1566.7474747474746</c:v>
                </c:pt>
                <c:pt idx="6">
                  <c:v>-1526.6969696969695</c:v>
                </c:pt>
                <c:pt idx="7">
                  <c:v>-1486.6464646464644</c:v>
                </c:pt>
                <c:pt idx="8">
                  <c:v>-1446.5959595959594</c:v>
                </c:pt>
                <c:pt idx="9">
                  <c:v>-1406.5454545454543</c:v>
                </c:pt>
                <c:pt idx="10">
                  <c:v>-1366.4949494949492</c:v>
                </c:pt>
                <c:pt idx="11">
                  <c:v>-1326.4444444444441</c:v>
                </c:pt>
                <c:pt idx="12">
                  <c:v>-1286.393939393939</c:v>
                </c:pt>
                <c:pt idx="13">
                  <c:v>-1246.343434343434</c:v>
                </c:pt>
                <c:pt idx="14">
                  <c:v>-1206.2929292929289</c:v>
                </c:pt>
                <c:pt idx="15">
                  <c:v>-1166.2424242424238</c:v>
                </c:pt>
                <c:pt idx="16">
                  <c:v>-1126.1919191919187</c:v>
                </c:pt>
                <c:pt idx="17">
                  <c:v>-1086.1414141414136</c:v>
                </c:pt>
                <c:pt idx="18">
                  <c:v>-1046.0909090909086</c:v>
                </c:pt>
                <c:pt idx="19">
                  <c:v>-1006.0404040404035</c:v>
                </c:pt>
                <c:pt idx="20">
                  <c:v>-965.98989898989839</c:v>
                </c:pt>
                <c:pt idx="21">
                  <c:v>-925.93939393939331</c:v>
                </c:pt>
                <c:pt idx="22">
                  <c:v>-885.88888888888823</c:v>
                </c:pt>
                <c:pt idx="23">
                  <c:v>-845.83838383838315</c:v>
                </c:pt>
                <c:pt idx="24">
                  <c:v>-805.78787878787807</c:v>
                </c:pt>
                <c:pt idx="25">
                  <c:v>-765.73737373737299</c:v>
                </c:pt>
                <c:pt idx="26">
                  <c:v>-725.68686868686791</c:v>
                </c:pt>
                <c:pt idx="27">
                  <c:v>-685.63636363636283</c:v>
                </c:pt>
                <c:pt idx="28">
                  <c:v>-645.58585858585775</c:v>
                </c:pt>
                <c:pt idx="29">
                  <c:v>-605.53535353535267</c:v>
                </c:pt>
                <c:pt idx="30">
                  <c:v>-565.48484848484759</c:v>
                </c:pt>
                <c:pt idx="31">
                  <c:v>-525.43434343434251</c:v>
                </c:pt>
                <c:pt idx="32">
                  <c:v>-485.38383838383743</c:v>
                </c:pt>
                <c:pt idx="33">
                  <c:v>-445.33333333333235</c:v>
                </c:pt>
                <c:pt idx="34">
                  <c:v>-405.28282828282727</c:v>
                </c:pt>
                <c:pt idx="35">
                  <c:v>-365.23232323232219</c:v>
                </c:pt>
                <c:pt idx="36">
                  <c:v>-325.18181818181711</c:v>
                </c:pt>
                <c:pt idx="37">
                  <c:v>-285.13131313131203</c:v>
                </c:pt>
                <c:pt idx="38">
                  <c:v>-245.08080808080697</c:v>
                </c:pt>
                <c:pt idx="39">
                  <c:v>-205.03030303030192</c:v>
                </c:pt>
                <c:pt idx="40">
                  <c:v>-164.97979797979687</c:v>
                </c:pt>
                <c:pt idx="41">
                  <c:v>-124.92929292929182</c:v>
                </c:pt>
                <c:pt idx="42">
                  <c:v>-84.878787878786767</c:v>
                </c:pt>
                <c:pt idx="43">
                  <c:v>-44.828282828281715</c:v>
                </c:pt>
                <c:pt idx="44">
                  <c:v>-4.777777777776663</c:v>
                </c:pt>
                <c:pt idx="45">
                  <c:v>35.272727272728389</c:v>
                </c:pt>
                <c:pt idx="46">
                  <c:v>75.323232323233441</c:v>
                </c:pt>
                <c:pt idx="47">
                  <c:v>115.37373737373849</c:v>
                </c:pt>
                <c:pt idx="48">
                  <c:v>155.42424242424354</c:v>
                </c:pt>
                <c:pt idx="49">
                  <c:v>195.4747474747486</c:v>
                </c:pt>
                <c:pt idx="50">
                  <c:v>235.52525252525365</c:v>
                </c:pt>
                <c:pt idx="51">
                  <c:v>275.5757575757587</c:v>
                </c:pt>
                <c:pt idx="52">
                  <c:v>315.62626262626372</c:v>
                </c:pt>
                <c:pt idx="53">
                  <c:v>355.6767676767688</c:v>
                </c:pt>
                <c:pt idx="54">
                  <c:v>395.72727272727388</c:v>
                </c:pt>
                <c:pt idx="55">
                  <c:v>435.77777777777897</c:v>
                </c:pt>
                <c:pt idx="56">
                  <c:v>475.82828282828405</c:v>
                </c:pt>
                <c:pt idx="57">
                  <c:v>515.87878787878913</c:v>
                </c:pt>
                <c:pt idx="58">
                  <c:v>555.92929292929421</c:v>
                </c:pt>
                <c:pt idx="59">
                  <c:v>595.97979797979929</c:v>
                </c:pt>
                <c:pt idx="60">
                  <c:v>636.03030303030437</c:v>
                </c:pt>
                <c:pt idx="61">
                  <c:v>676.08080808080945</c:v>
                </c:pt>
                <c:pt idx="62">
                  <c:v>716.13131313131453</c:v>
                </c:pt>
                <c:pt idx="63">
                  <c:v>756.18181818181961</c:v>
                </c:pt>
                <c:pt idx="64">
                  <c:v>796.23232323232469</c:v>
                </c:pt>
                <c:pt idx="65">
                  <c:v>836.28282828282977</c:v>
                </c:pt>
                <c:pt idx="66">
                  <c:v>876.33333333333485</c:v>
                </c:pt>
                <c:pt idx="67">
                  <c:v>916.38383838383993</c:v>
                </c:pt>
                <c:pt idx="68">
                  <c:v>956.43434343434501</c:v>
                </c:pt>
                <c:pt idx="69">
                  <c:v>996.48484848485009</c:v>
                </c:pt>
                <c:pt idx="70">
                  <c:v>1036.5353535353552</c:v>
                </c:pt>
                <c:pt idx="71">
                  <c:v>1076.5858585858603</c:v>
                </c:pt>
                <c:pt idx="72">
                  <c:v>1116.6363636363653</c:v>
                </c:pt>
                <c:pt idx="73">
                  <c:v>1156.6868686868704</c:v>
                </c:pt>
                <c:pt idx="74">
                  <c:v>1196.7373737373755</c:v>
                </c:pt>
                <c:pt idx="75">
                  <c:v>1236.7878787878806</c:v>
                </c:pt>
                <c:pt idx="76">
                  <c:v>1276.8383838383857</c:v>
                </c:pt>
                <c:pt idx="77">
                  <c:v>1316.8888888888907</c:v>
                </c:pt>
                <c:pt idx="78">
                  <c:v>1356.9393939393958</c:v>
                </c:pt>
                <c:pt idx="79">
                  <c:v>1396.9898989899009</c:v>
                </c:pt>
                <c:pt idx="80">
                  <c:v>1437.040404040406</c:v>
                </c:pt>
                <c:pt idx="81">
                  <c:v>1477.0909090909111</c:v>
                </c:pt>
                <c:pt idx="82">
                  <c:v>1517.1414141414161</c:v>
                </c:pt>
                <c:pt idx="83">
                  <c:v>1557.1919191919212</c:v>
                </c:pt>
                <c:pt idx="84">
                  <c:v>1597.2424242424263</c:v>
                </c:pt>
                <c:pt idx="85">
                  <c:v>1637.2929292929314</c:v>
                </c:pt>
                <c:pt idx="86">
                  <c:v>1677.3434343434365</c:v>
                </c:pt>
                <c:pt idx="87">
                  <c:v>1717.3939393939415</c:v>
                </c:pt>
                <c:pt idx="88">
                  <c:v>1757.4444444444466</c:v>
                </c:pt>
                <c:pt idx="89">
                  <c:v>1797.4949494949517</c:v>
                </c:pt>
                <c:pt idx="90">
                  <c:v>1837.5454545454568</c:v>
                </c:pt>
                <c:pt idx="91">
                  <c:v>1877.5959595959619</c:v>
                </c:pt>
                <c:pt idx="92">
                  <c:v>1917.6464646464669</c:v>
                </c:pt>
                <c:pt idx="93">
                  <c:v>1957.696969696972</c:v>
                </c:pt>
                <c:pt idx="94">
                  <c:v>1997.7474747474771</c:v>
                </c:pt>
                <c:pt idx="95">
                  <c:v>2037.7979797979822</c:v>
                </c:pt>
                <c:pt idx="96">
                  <c:v>2077.8484848484873</c:v>
                </c:pt>
                <c:pt idx="97">
                  <c:v>2117.8989898989921</c:v>
                </c:pt>
                <c:pt idx="98">
                  <c:v>2157.949494949497</c:v>
                </c:pt>
                <c:pt idx="99">
                  <c:v>2198.0000000000018</c:v>
                </c:pt>
              </c:numCache>
            </c:numRef>
          </c:xVal>
          <c:yVal>
            <c:numRef>
              <c:f>'pressureProfileCold 24June'!$I$3:$I$102</c:f>
              <c:numCache>
                <c:formatCode>0.00E+00</c:formatCode>
                <c:ptCount val="100"/>
                <c:pt idx="0">
                  <c:v>9.4674600000000003E-10</c:v>
                </c:pt>
                <c:pt idx="1">
                  <c:v>8.9307699999999995E-10</c:v>
                </c:pt>
                <c:pt idx="2">
                  <c:v>7.8925000000000004E-10</c:v>
                </c:pt>
                <c:pt idx="3">
                  <c:v>6.3005499999999995E-10</c:v>
                </c:pt>
                <c:pt idx="4">
                  <c:v>4.1452300000000001E-10</c:v>
                </c:pt>
                <c:pt idx="5">
                  <c:v>1.4705700000000001E-10</c:v>
                </c:pt>
                <c:pt idx="6">
                  <c:v>1.83143E-10</c:v>
                </c:pt>
                <c:pt idx="7">
                  <c:v>2.2335399999999999E-10</c:v>
                </c:pt>
                <c:pt idx="8">
                  <c:v>1.2552E-10</c:v>
                </c:pt>
                <c:pt idx="9">
                  <c:v>1.1761300000000001E-11</c:v>
                </c:pt>
                <c:pt idx="10">
                  <c:v>2.8096399999999998E-13</c:v>
                </c:pt>
                <c:pt idx="11">
                  <c:v>3.2098400000000001E-14</c:v>
                </c:pt>
                <c:pt idx="12">
                  <c:v>8.1456299999999998E-15</c:v>
                </c:pt>
                <c:pt idx="13">
                  <c:v>1.28438E-15</c:v>
                </c:pt>
                <c:pt idx="14">
                  <c:v>7.6569700000000004E-16</c:v>
                </c:pt>
                <c:pt idx="15">
                  <c:v>2.1834899999999999E-15</c:v>
                </c:pt>
                <c:pt idx="16">
                  <c:v>1.07158E-15</c:v>
                </c:pt>
                <c:pt idx="17">
                  <c:v>1.60563E-15</c:v>
                </c:pt>
                <c:pt idx="18">
                  <c:v>4.7920800000000002E-16</c:v>
                </c:pt>
                <c:pt idx="19">
                  <c:v>1.02913E-15</c:v>
                </c:pt>
                <c:pt idx="20">
                  <c:v>0</c:v>
                </c:pt>
                <c:pt idx="21">
                  <c:v>3.1906100000000002E-16</c:v>
                </c:pt>
                <c:pt idx="22">
                  <c:v>1.09222E-15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2.5843300000000002E-18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4.3643200000000001E-16</c:v>
                </c:pt>
                <c:pt idx="31">
                  <c:v>0</c:v>
                </c:pt>
                <c:pt idx="32">
                  <c:v>6.8603600000000001E-17</c:v>
                </c:pt>
                <c:pt idx="33">
                  <c:v>0</c:v>
                </c:pt>
                <c:pt idx="34">
                  <c:v>1.0566700000000001E-15</c:v>
                </c:pt>
                <c:pt idx="35">
                  <c:v>0</c:v>
                </c:pt>
                <c:pt idx="36">
                  <c:v>2.6402700000000002E-16</c:v>
                </c:pt>
                <c:pt idx="37">
                  <c:v>2.1501E-15</c:v>
                </c:pt>
                <c:pt idx="38">
                  <c:v>9.0174100000000002E-14</c:v>
                </c:pt>
                <c:pt idx="39">
                  <c:v>2.5944100000000001E-11</c:v>
                </c:pt>
                <c:pt idx="40">
                  <c:v>7.2849699999999994E-11</c:v>
                </c:pt>
                <c:pt idx="41">
                  <c:v>6.4669300000000004E-11</c:v>
                </c:pt>
                <c:pt idx="42">
                  <c:v>1.2341500000000001E-10</c:v>
                </c:pt>
                <c:pt idx="43">
                  <c:v>1.5257199999999999E-10</c:v>
                </c:pt>
                <c:pt idx="44">
                  <c:v>1.6693000000000001E-10</c:v>
                </c:pt>
                <c:pt idx="45">
                  <c:v>1.6293199999999999E-10</c:v>
                </c:pt>
                <c:pt idx="46">
                  <c:v>1.4292900000000001E-10</c:v>
                </c:pt>
                <c:pt idx="47">
                  <c:v>1.0777600000000001E-10</c:v>
                </c:pt>
                <c:pt idx="48">
                  <c:v>7.2840400000000002E-11</c:v>
                </c:pt>
                <c:pt idx="49">
                  <c:v>1.3398099999999999E-10</c:v>
                </c:pt>
                <c:pt idx="50">
                  <c:v>1.96013E-10</c:v>
                </c:pt>
                <c:pt idx="51">
                  <c:v>2.3366499999999999E-10</c:v>
                </c:pt>
                <c:pt idx="52">
                  <c:v>2.4645700000000002E-10</c:v>
                </c:pt>
                <c:pt idx="53">
                  <c:v>2.3877900000000002E-10</c:v>
                </c:pt>
                <c:pt idx="54">
                  <c:v>2.22107E-10</c:v>
                </c:pt>
                <c:pt idx="55">
                  <c:v>1.99185E-10</c:v>
                </c:pt>
                <c:pt idx="56">
                  <c:v>1.6870499999999999E-10</c:v>
                </c:pt>
                <c:pt idx="57">
                  <c:v>1.36266E-10</c:v>
                </c:pt>
                <c:pt idx="58">
                  <c:v>1.03859E-10</c:v>
                </c:pt>
                <c:pt idx="59">
                  <c:v>6.9332199999999998E-11</c:v>
                </c:pt>
                <c:pt idx="60">
                  <c:v>2.8616800000000001E-11</c:v>
                </c:pt>
                <c:pt idx="61">
                  <c:v>2.7049900000000002E-12</c:v>
                </c:pt>
                <c:pt idx="62">
                  <c:v>1.9280799999999999E-13</c:v>
                </c:pt>
                <c:pt idx="63">
                  <c:v>6.0212100000000004E-14</c:v>
                </c:pt>
                <c:pt idx="64">
                  <c:v>2.25739E-14</c:v>
                </c:pt>
                <c:pt idx="65">
                  <c:v>9.4090899999999992E-15</c:v>
                </c:pt>
                <c:pt idx="66">
                  <c:v>2.2218100000000001E-15</c:v>
                </c:pt>
                <c:pt idx="67">
                  <c:v>3.5186300000000001E-15</c:v>
                </c:pt>
                <c:pt idx="68">
                  <c:v>1.3363E-15</c:v>
                </c:pt>
                <c:pt idx="69">
                  <c:v>2.1216599999999998E-15</c:v>
                </c:pt>
                <c:pt idx="70">
                  <c:v>1.2096300000000001E-15</c:v>
                </c:pt>
                <c:pt idx="71">
                  <c:v>8.77692E-16</c:v>
                </c:pt>
                <c:pt idx="72">
                  <c:v>7.2300200000000005E-16</c:v>
                </c:pt>
                <c:pt idx="73">
                  <c:v>8.9651499999999994E-16</c:v>
                </c:pt>
                <c:pt idx="74">
                  <c:v>2.82563E-16</c:v>
                </c:pt>
                <c:pt idx="75">
                  <c:v>3.2136199999999999E-16</c:v>
                </c:pt>
                <c:pt idx="76">
                  <c:v>2.77318E-16</c:v>
                </c:pt>
                <c:pt idx="77">
                  <c:v>0</c:v>
                </c:pt>
                <c:pt idx="78">
                  <c:v>2.57822E-16</c:v>
                </c:pt>
                <c:pt idx="79">
                  <c:v>0</c:v>
                </c:pt>
                <c:pt idx="80">
                  <c:v>1.5778699999999999E-16</c:v>
                </c:pt>
                <c:pt idx="81">
                  <c:v>9.8252499999999993E-16</c:v>
                </c:pt>
                <c:pt idx="82">
                  <c:v>8.4481700000000004E-16</c:v>
                </c:pt>
                <c:pt idx="83">
                  <c:v>2.1841099999999999E-15</c:v>
                </c:pt>
                <c:pt idx="84">
                  <c:v>9.7474999999999991E-16</c:v>
                </c:pt>
                <c:pt idx="85">
                  <c:v>2.77877E-15</c:v>
                </c:pt>
                <c:pt idx="86">
                  <c:v>7.6153299999999998E-15</c:v>
                </c:pt>
                <c:pt idx="87">
                  <c:v>1.0532E-14</c:v>
                </c:pt>
                <c:pt idx="88">
                  <c:v>1.16431E-14</c:v>
                </c:pt>
                <c:pt idx="89">
                  <c:v>2.0419599999999999E-14</c:v>
                </c:pt>
                <c:pt idx="90">
                  <c:v>3.3961699999999998E-14</c:v>
                </c:pt>
                <c:pt idx="91">
                  <c:v>6.3167899999999997E-14</c:v>
                </c:pt>
                <c:pt idx="92">
                  <c:v>1.0898400000000001E-13</c:v>
                </c:pt>
                <c:pt idx="93">
                  <c:v>2.1614500000000001E-13</c:v>
                </c:pt>
                <c:pt idx="94">
                  <c:v>4.8653800000000002E-13</c:v>
                </c:pt>
                <c:pt idx="95">
                  <c:v>2.6118600000000001E-12</c:v>
                </c:pt>
                <c:pt idx="96">
                  <c:v>1.18834E-11</c:v>
                </c:pt>
                <c:pt idx="97">
                  <c:v>1.7212200000000001E-11</c:v>
                </c:pt>
                <c:pt idx="98">
                  <c:v>1.9221700000000002E-11</c:v>
                </c:pt>
                <c:pt idx="99">
                  <c:v>2.0092400000000001E-11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C3ED-4A4B-AAD6-9D89DFCCE354}"/>
            </c:ext>
          </c:extLst>
        </c:ser>
        <c:ser>
          <c:idx val="1"/>
          <c:order val="1"/>
          <c:tx>
            <c:v>293 K</c:v>
          </c:tx>
          <c:spPr>
            <a:ln w="19050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xVal>
            <c:numRef>
              <c:f>'pressureProfileCold 24June'!$H$3:$H$151</c:f>
              <c:numCache>
                <c:formatCode>0.00</c:formatCode>
                <c:ptCount val="149"/>
                <c:pt idx="0">
                  <c:v>-1767</c:v>
                </c:pt>
                <c:pt idx="1">
                  <c:v>-1726.9494949494949</c:v>
                </c:pt>
                <c:pt idx="2">
                  <c:v>-1686.8989898989898</c:v>
                </c:pt>
                <c:pt idx="3">
                  <c:v>-1646.8484848484848</c:v>
                </c:pt>
                <c:pt idx="4">
                  <c:v>-1606.7979797979797</c:v>
                </c:pt>
                <c:pt idx="5">
                  <c:v>-1566.7474747474746</c:v>
                </c:pt>
                <c:pt idx="6">
                  <c:v>-1526.6969696969695</c:v>
                </c:pt>
                <c:pt idx="7">
                  <c:v>-1486.6464646464644</c:v>
                </c:pt>
                <c:pt idx="8">
                  <c:v>-1446.5959595959594</c:v>
                </c:pt>
                <c:pt idx="9">
                  <c:v>-1406.5454545454543</c:v>
                </c:pt>
                <c:pt idx="10">
                  <c:v>-1366.4949494949492</c:v>
                </c:pt>
                <c:pt idx="11">
                  <c:v>-1326.4444444444441</c:v>
                </c:pt>
                <c:pt idx="12">
                  <c:v>-1286.393939393939</c:v>
                </c:pt>
                <c:pt idx="13">
                  <c:v>-1246.343434343434</c:v>
                </c:pt>
                <c:pt idx="14">
                  <c:v>-1206.2929292929289</c:v>
                </c:pt>
                <c:pt idx="15">
                  <c:v>-1166.2424242424238</c:v>
                </c:pt>
                <c:pt idx="16">
                  <c:v>-1126.1919191919187</c:v>
                </c:pt>
                <c:pt idx="17">
                  <c:v>-1086.1414141414136</c:v>
                </c:pt>
                <c:pt idx="18">
                  <c:v>-1046.0909090909086</c:v>
                </c:pt>
                <c:pt idx="19">
                  <c:v>-1006.0404040404035</c:v>
                </c:pt>
                <c:pt idx="20">
                  <c:v>-965.98989898989839</c:v>
                </c:pt>
                <c:pt idx="21">
                  <c:v>-925.93939393939331</c:v>
                </c:pt>
                <c:pt idx="22">
                  <c:v>-885.88888888888823</c:v>
                </c:pt>
                <c:pt idx="23">
                  <c:v>-845.83838383838315</c:v>
                </c:pt>
                <c:pt idx="24">
                  <c:v>-805.78787878787807</c:v>
                </c:pt>
                <c:pt idx="25">
                  <c:v>-765.73737373737299</c:v>
                </c:pt>
                <c:pt idx="26">
                  <c:v>-725.68686868686791</c:v>
                </c:pt>
                <c:pt idx="27">
                  <c:v>-685.63636363636283</c:v>
                </c:pt>
                <c:pt idx="28">
                  <c:v>-645.58585858585775</c:v>
                </c:pt>
                <c:pt idx="29">
                  <c:v>-605.53535353535267</c:v>
                </c:pt>
                <c:pt idx="30">
                  <c:v>-565.48484848484759</c:v>
                </c:pt>
                <c:pt idx="31">
                  <c:v>-525.43434343434251</c:v>
                </c:pt>
                <c:pt idx="32">
                  <c:v>-485.38383838383743</c:v>
                </c:pt>
                <c:pt idx="33">
                  <c:v>-445.33333333333235</c:v>
                </c:pt>
                <c:pt idx="34">
                  <c:v>-405.28282828282727</c:v>
                </c:pt>
                <c:pt idx="35">
                  <c:v>-365.23232323232219</c:v>
                </c:pt>
                <c:pt idx="36">
                  <c:v>-325.18181818181711</c:v>
                </c:pt>
                <c:pt idx="37">
                  <c:v>-285.13131313131203</c:v>
                </c:pt>
                <c:pt idx="38">
                  <c:v>-245.08080808080697</c:v>
                </c:pt>
                <c:pt idx="39">
                  <c:v>-205.03030303030192</c:v>
                </c:pt>
                <c:pt idx="40">
                  <c:v>-164.97979797979687</c:v>
                </c:pt>
                <c:pt idx="41">
                  <c:v>-124.92929292929182</c:v>
                </c:pt>
                <c:pt idx="42">
                  <c:v>-84.878787878786767</c:v>
                </c:pt>
                <c:pt idx="43">
                  <c:v>-44.828282828281715</c:v>
                </c:pt>
                <c:pt idx="44">
                  <c:v>-4.777777777776663</c:v>
                </c:pt>
                <c:pt idx="45">
                  <c:v>35.272727272728389</c:v>
                </c:pt>
                <c:pt idx="46">
                  <c:v>75.323232323233441</c:v>
                </c:pt>
                <c:pt idx="47">
                  <c:v>115.37373737373849</c:v>
                </c:pt>
                <c:pt idx="48">
                  <c:v>155.42424242424354</c:v>
                </c:pt>
                <c:pt idx="49">
                  <c:v>195.4747474747486</c:v>
                </c:pt>
                <c:pt idx="50">
                  <c:v>235.52525252525365</c:v>
                </c:pt>
                <c:pt idx="51">
                  <c:v>275.5757575757587</c:v>
                </c:pt>
                <c:pt idx="52">
                  <c:v>315.62626262626372</c:v>
                </c:pt>
                <c:pt idx="53">
                  <c:v>355.6767676767688</c:v>
                </c:pt>
                <c:pt idx="54">
                  <c:v>395.72727272727388</c:v>
                </c:pt>
                <c:pt idx="55">
                  <c:v>435.77777777777897</c:v>
                </c:pt>
                <c:pt idx="56">
                  <c:v>475.82828282828405</c:v>
                </c:pt>
                <c:pt idx="57">
                  <c:v>515.87878787878913</c:v>
                </c:pt>
                <c:pt idx="58">
                  <c:v>555.92929292929421</c:v>
                </c:pt>
                <c:pt idx="59">
                  <c:v>595.97979797979929</c:v>
                </c:pt>
                <c:pt idx="60">
                  <c:v>636.03030303030437</c:v>
                </c:pt>
                <c:pt idx="61">
                  <c:v>676.08080808080945</c:v>
                </c:pt>
                <c:pt idx="62">
                  <c:v>716.13131313131453</c:v>
                </c:pt>
                <c:pt idx="63">
                  <c:v>756.18181818181961</c:v>
                </c:pt>
                <c:pt idx="64">
                  <c:v>796.23232323232469</c:v>
                </c:pt>
                <c:pt idx="65">
                  <c:v>836.28282828282977</c:v>
                </c:pt>
                <c:pt idx="66">
                  <c:v>876.33333333333485</c:v>
                </c:pt>
                <c:pt idx="67">
                  <c:v>916.38383838383993</c:v>
                </c:pt>
                <c:pt idx="68">
                  <c:v>956.43434343434501</c:v>
                </c:pt>
                <c:pt idx="69">
                  <c:v>996.48484848485009</c:v>
                </c:pt>
                <c:pt idx="70">
                  <c:v>1036.5353535353552</c:v>
                </c:pt>
                <c:pt idx="71">
                  <c:v>1076.5858585858603</c:v>
                </c:pt>
                <c:pt idx="72">
                  <c:v>1116.6363636363653</c:v>
                </c:pt>
                <c:pt idx="73">
                  <c:v>1156.6868686868704</c:v>
                </c:pt>
                <c:pt idx="74">
                  <c:v>1196.7373737373755</c:v>
                </c:pt>
                <c:pt idx="75">
                  <c:v>1236.7878787878806</c:v>
                </c:pt>
                <c:pt idx="76">
                  <c:v>1276.8383838383857</c:v>
                </c:pt>
                <c:pt idx="77">
                  <c:v>1316.8888888888907</c:v>
                </c:pt>
                <c:pt idx="78">
                  <c:v>1356.9393939393958</c:v>
                </c:pt>
                <c:pt idx="79">
                  <c:v>1396.9898989899009</c:v>
                </c:pt>
                <c:pt idx="80">
                  <c:v>1437.040404040406</c:v>
                </c:pt>
                <c:pt idx="81">
                  <c:v>1477.0909090909111</c:v>
                </c:pt>
                <c:pt idx="82">
                  <c:v>1517.1414141414161</c:v>
                </c:pt>
                <c:pt idx="83">
                  <c:v>1557.1919191919212</c:v>
                </c:pt>
                <c:pt idx="84">
                  <c:v>1597.2424242424263</c:v>
                </c:pt>
                <c:pt idx="85">
                  <c:v>1637.2929292929314</c:v>
                </c:pt>
                <c:pt idx="86">
                  <c:v>1677.3434343434365</c:v>
                </c:pt>
                <c:pt idx="87">
                  <c:v>1717.3939393939415</c:v>
                </c:pt>
                <c:pt idx="88">
                  <c:v>1757.4444444444466</c:v>
                </c:pt>
                <c:pt idx="89">
                  <c:v>1797.4949494949517</c:v>
                </c:pt>
                <c:pt idx="90">
                  <c:v>1837.5454545454568</c:v>
                </c:pt>
                <c:pt idx="91">
                  <c:v>1877.5959595959619</c:v>
                </c:pt>
                <c:pt idx="92">
                  <c:v>1917.6464646464669</c:v>
                </c:pt>
                <c:pt idx="93">
                  <c:v>1957.696969696972</c:v>
                </c:pt>
                <c:pt idx="94">
                  <c:v>1997.7474747474771</c:v>
                </c:pt>
                <c:pt idx="95">
                  <c:v>2037.7979797979822</c:v>
                </c:pt>
                <c:pt idx="96">
                  <c:v>2077.8484848484873</c:v>
                </c:pt>
                <c:pt idx="97">
                  <c:v>2117.8989898989921</c:v>
                </c:pt>
                <c:pt idx="98">
                  <c:v>2157.949494949497</c:v>
                </c:pt>
                <c:pt idx="99">
                  <c:v>2198.0000000000018</c:v>
                </c:pt>
              </c:numCache>
            </c:numRef>
          </c:xVal>
          <c:yVal>
            <c:numRef>
              <c:f>'pressureProfileCold 24June'!$J$3:$J$151</c:f>
              <c:numCache>
                <c:formatCode>0.00E+00</c:formatCode>
                <c:ptCount val="149"/>
                <c:pt idx="0">
                  <c:v>1.0704400000000001E-9</c:v>
                </c:pt>
                <c:pt idx="1">
                  <c:v>1.02728E-9</c:v>
                </c:pt>
                <c:pt idx="2">
                  <c:v>9.0739100000000002E-10</c:v>
                </c:pt>
                <c:pt idx="3">
                  <c:v>7.4661999999999995E-10</c:v>
                </c:pt>
                <c:pt idx="4">
                  <c:v>5.2526500000000005E-10</c:v>
                </c:pt>
                <c:pt idx="5">
                  <c:v>2.4226800000000002E-10</c:v>
                </c:pt>
                <c:pt idx="6">
                  <c:v>8.4026099999999996E-10</c:v>
                </c:pt>
                <c:pt idx="7">
                  <c:v>1.6432999999999999E-9</c:v>
                </c:pt>
                <c:pt idx="8">
                  <c:v>2.3195700000000001E-9</c:v>
                </c:pt>
                <c:pt idx="9">
                  <c:v>2.7555699999999998E-9</c:v>
                </c:pt>
                <c:pt idx="10">
                  <c:v>3.01818E-9</c:v>
                </c:pt>
                <c:pt idx="11">
                  <c:v>3.2879800000000001E-9</c:v>
                </c:pt>
                <c:pt idx="12">
                  <c:v>3.5159599999999999E-9</c:v>
                </c:pt>
                <c:pt idx="13">
                  <c:v>3.73001E-9</c:v>
                </c:pt>
                <c:pt idx="14">
                  <c:v>3.9205800000000001E-9</c:v>
                </c:pt>
                <c:pt idx="15">
                  <c:v>4.1016500000000002E-9</c:v>
                </c:pt>
                <c:pt idx="16">
                  <c:v>4.2481300000000003E-9</c:v>
                </c:pt>
                <c:pt idx="17">
                  <c:v>4.3870099999999997E-9</c:v>
                </c:pt>
                <c:pt idx="18">
                  <c:v>4.5015300000000003E-9</c:v>
                </c:pt>
                <c:pt idx="19">
                  <c:v>4.5786899999999996E-9</c:v>
                </c:pt>
                <c:pt idx="20">
                  <c:v>4.6364800000000001E-9</c:v>
                </c:pt>
                <c:pt idx="21">
                  <c:v>4.6796999999999999E-9</c:v>
                </c:pt>
                <c:pt idx="22">
                  <c:v>4.6956700000000002E-9</c:v>
                </c:pt>
                <c:pt idx="23">
                  <c:v>4.70669E-9</c:v>
                </c:pt>
                <c:pt idx="24">
                  <c:v>4.7320699999999998E-9</c:v>
                </c:pt>
                <c:pt idx="25">
                  <c:v>4.7267299999999999E-9</c:v>
                </c:pt>
                <c:pt idx="26">
                  <c:v>4.6612800000000003E-9</c:v>
                </c:pt>
                <c:pt idx="27">
                  <c:v>4.5858100000000003E-9</c:v>
                </c:pt>
                <c:pt idx="28">
                  <c:v>4.4915299999999997E-9</c:v>
                </c:pt>
                <c:pt idx="29">
                  <c:v>4.3586700000000002E-9</c:v>
                </c:pt>
                <c:pt idx="30">
                  <c:v>4.1969799999999997E-9</c:v>
                </c:pt>
                <c:pt idx="31">
                  <c:v>4.0345100000000004E-9</c:v>
                </c:pt>
                <c:pt idx="32">
                  <c:v>3.8371999999999999E-9</c:v>
                </c:pt>
                <c:pt idx="33">
                  <c:v>3.6230399999999999E-9</c:v>
                </c:pt>
                <c:pt idx="34">
                  <c:v>3.3920800000000001E-9</c:v>
                </c:pt>
                <c:pt idx="35">
                  <c:v>3.1278800000000002E-9</c:v>
                </c:pt>
                <c:pt idx="36">
                  <c:v>2.8431699999999998E-9</c:v>
                </c:pt>
                <c:pt idx="37">
                  <c:v>2.5318500000000001E-9</c:v>
                </c:pt>
                <c:pt idx="38">
                  <c:v>2.0451100000000002E-9</c:v>
                </c:pt>
                <c:pt idx="39">
                  <c:v>9.4359799999999991E-10</c:v>
                </c:pt>
                <c:pt idx="40">
                  <c:v>3.7140500000000002E-10</c:v>
                </c:pt>
                <c:pt idx="41">
                  <c:v>1.2410800000000001E-10</c:v>
                </c:pt>
                <c:pt idx="42">
                  <c:v>1.9140699999999999E-10</c:v>
                </c:pt>
                <c:pt idx="43">
                  <c:v>2.16711E-10</c:v>
                </c:pt>
                <c:pt idx="44">
                  <c:v>2.2651400000000001E-10</c:v>
                </c:pt>
                <c:pt idx="45">
                  <c:v>2.1964799999999999E-10</c:v>
                </c:pt>
                <c:pt idx="46">
                  <c:v>1.9896400000000001E-10</c:v>
                </c:pt>
                <c:pt idx="47">
                  <c:v>1.5654900000000001E-10</c:v>
                </c:pt>
                <c:pt idx="48">
                  <c:v>1.5120999999999999E-10</c:v>
                </c:pt>
                <c:pt idx="49">
                  <c:v>3.8231900000000002E-10</c:v>
                </c:pt>
                <c:pt idx="50">
                  <c:v>6.4449599999999996E-10</c:v>
                </c:pt>
                <c:pt idx="51">
                  <c:v>8.5525799999999998E-10</c:v>
                </c:pt>
                <c:pt idx="52">
                  <c:v>1.0532799999999999E-9</c:v>
                </c:pt>
                <c:pt idx="53">
                  <c:v>1.18628E-9</c:v>
                </c:pt>
                <c:pt idx="54">
                  <c:v>1.2589799999999999E-9</c:v>
                </c:pt>
                <c:pt idx="55">
                  <c:v>1.30788E-9</c:v>
                </c:pt>
                <c:pt idx="56">
                  <c:v>1.33176E-9</c:v>
                </c:pt>
                <c:pt idx="57">
                  <c:v>1.3452299999999999E-9</c:v>
                </c:pt>
                <c:pt idx="58">
                  <c:v>1.3453200000000001E-9</c:v>
                </c:pt>
                <c:pt idx="59">
                  <c:v>1.3362600000000001E-9</c:v>
                </c:pt>
                <c:pt idx="60">
                  <c:v>1.32769E-9</c:v>
                </c:pt>
                <c:pt idx="61">
                  <c:v>1.2790300000000001E-9</c:v>
                </c:pt>
                <c:pt idx="62">
                  <c:v>1.2108800000000001E-9</c:v>
                </c:pt>
                <c:pt idx="63">
                  <c:v>1.1539999999999999E-9</c:v>
                </c:pt>
                <c:pt idx="64">
                  <c:v>1.1133000000000001E-9</c:v>
                </c:pt>
                <c:pt idx="65">
                  <c:v>1.0795300000000001E-9</c:v>
                </c:pt>
                <c:pt idx="66">
                  <c:v>1.05066E-9</c:v>
                </c:pt>
                <c:pt idx="67">
                  <c:v>1.03179E-9</c:v>
                </c:pt>
                <c:pt idx="68">
                  <c:v>1.01451E-9</c:v>
                </c:pt>
                <c:pt idx="69">
                  <c:v>9.88566E-10</c:v>
                </c:pt>
                <c:pt idx="70">
                  <c:v>9.6967400000000006E-10</c:v>
                </c:pt>
                <c:pt idx="71">
                  <c:v>9.4695500000000007E-10</c:v>
                </c:pt>
                <c:pt idx="72">
                  <c:v>9.1523800000000002E-10</c:v>
                </c:pt>
                <c:pt idx="73">
                  <c:v>8.8594000000000004E-10</c:v>
                </c:pt>
                <c:pt idx="74">
                  <c:v>8.5995300000000004E-10</c:v>
                </c:pt>
                <c:pt idx="75">
                  <c:v>8.3519300000000001E-10</c:v>
                </c:pt>
                <c:pt idx="76">
                  <c:v>8.0658599999999997E-10</c:v>
                </c:pt>
                <c:pt idx="77">
                  <c:v>7.7738900000000003E-10</c:v>
                </c:pt>
                <c:pt idx="78">
                  <c:v>7.4952400000000005E-10</c:v>
                </c:pt>
                <c:pt idx="79">
                  <c:v>7.1996800000000003E-10</c:v>
                </c:pt>
                <c:pt idx="80">
                  <c:v>6.8635100000000002E-10</c:v>
                </c:pt>
                <c:pt idx="81">
                  <c:v>6.58783E-10</c:v>
                </c:pt>
                <c:pt idx="82">
                  <c:v>6.3069300000000005E-10</c:v>
                </c:pt>
                <c:pt idx="83">
                  <c:v>5.9946100000000003E-10</c:v>
                </c:pt>
                <c:pt idx="84">
                  <c:v>5.7431299999999998E-10</c:v>
                </c:pt>
                <c:pt idx="85">
                  <c:v>5.4339300000000005E-10</c:v>
                </c:pt>
                <c:pt idx="86">
                  <c:v>5.21077E-10</c:v>
                </c:pt>
                <c:pt idx="87">
                  <c:v>4.9104300000000002E-10</c:v>
                </c:pt>
                <c:pt idx="88">
                  <c:v>4.6491E-10</c:v>
                </c:pt>
                <c:pt idx="89">
                  <c:v>4.3859400000000002E-10</c:v>
                </c:pt>
                <c:pt idx="90">
                  <c:v>4.1297000000000002E-10</c:v>
                </c:pt>
                <c:pt idx="91">
                  <c:v>3.8717699999999998E-10</c:v>
                </c:pt>
                <c:pt idx="92">
                  <c:v>3.5722300000000001E-10</c:v>
                </c:pt>
                <c:pt idx="93">
                  <c:v>3.35358E-10</c:v>
                </c:pt>
                <c:pt idx="94">
                  <c:v>3.0607899999999998E-10</c:v>
                </c:pt>
                <c:pt idx="95">
                  <c:v>2.77413E-10</c:v>
                </c:pt>
                <c:pt idx="96">
                  <c:v>2.3436600000000001E-10</c:v>
                </c:pt>
                <c:pt idx="97">
                  <c:v>2.3254000000000001E-10</c:v>
                </c:pt>
                <c:pt idx="98">
                  <c:v>2.4029700000000001E-10</c:v>
                </c:pt>
                <c:pt idx="99">
                  <c:v>2.4345500000000001E-10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C3ED-4A4B-AAD6-9D89DFCCE354}"/>
            </c:ext>
          </c:extLst>
        </c:ser>
        <c:ser>
          <c:idx val="2"/>
          <c:order val="2"/>
          <c:tx>
            <c:v>labels</c:v>
          </c:tx>
          <c:spPr>
            <a:ln w="19050" cap="rnd">
              <a:noFill/>
              <a:round/>
            </a:ln>
            <a:effectLst/>
          </c:spPr>
          <c:marker>
            <c:symbol val="none"/>
          </c:marker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10</a:t>
                    </a:r>
                    <a:r>
                      <a:rPr lang="en-US" baseline="30000"/>
                      <a:t>-8</a:t>
                    </a:r>
                  </a:p>
                </c:rich>
              </c:tx>
              <c:dLblPos val="l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3ED-4A4B-AAD6-9D89DFCCE354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10</a:t>
                    </a:r>
                    <a:r>
                      <a:rPr lang="en-US" baseline="30000"/>
                      <a:t>-9</a:t>
                    </a:r>
                  </a:p>
                </c:rich>
              </c:tx>
              <c:dLblPos val="l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3ED-4A4B-AAD6-9D89DFCCE354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10</a:t>
                    </a:r>
                    <a:r>
                      <a:rPr lang="en-US" baseline="30000"/>
                      <a:t>-10</a:t>
                    </a:r>
                  </a:p>
                </c:rich>
              </c:tx>
              <c:dLblPos val="l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C3ED-4A4B-AAD6-9D89DFCCE354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10</a:t>
                    </a:r>
                    <a:r>
                      <a:rPr lang="en-US" baseline="30000"/>
                      <a:t>-11</a:t>
                    </a:r>
                  </a:p>
                </c:rich>
              </c:tx>
              <c:dLblPos val="l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C3ED-4A4B-AAD6-9D89DFCCE354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10</a:t>
                    </a:r>
                    <a:r>
                      <a:rPr lang="en-US" baseline="30000"/>
                      <a:t>-12</a:t>
                    </a:r>
                  </a:p>
                </c:rich>
              </c:tx>
              <c:dLblPos val="l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C3ED-4A4B-AAD6-9D89DFCCE35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l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'pressureProfileCold 24June'!$L$8:$L$12</c:f>
              <c:numCache>
                <c:formatCode>0.00E+00</c:formatCode>
                <c:ptCount val="5"/>
                <c:pt idx="0">
                  <c:v>-2000</c:v>
                </c:pt>
                <c:pt idx="1">
                  <c:v>-2000</c:v>
                </c:pt>
                <c:pt idx="2">
                  <c:v>-2000</c:v>
                </c:pt>
                <c:pt idx="3">
                  <c:v>-2000</c:v>
                </c:pt>
                <c:pt idx="4">
                  <c:v>-2000</c:v>
                </c:pt>
              </c:numCache>
            </c:numRef>
          </c:xVal>
          <c:yVal>
            <c:numRef>
              <c:f>'pressureProfileCold 24June'!$M$8:$M$12</c:f>
              <c:numCache>
                <c:formatCode>0.00E+00</c:formatCode>
                <c:ptCount val="5"/>
                <c:pt idx="0">
                  <c:v>1E-8</c:v>
                </c:pt>
                <c:pt idx="1">
                  <c:v>1.0000000000000001E-9</c:v>
                </c:pt>
                <c:pt idx="2">
                  <c:v>1E-10</c:v>
                </c:pt>
                <c:pt idx="3">
                  <c:v>9.9999999999999994E-12</c:v>
                </c:pt>
                <c:pt idx="4">
                  <c:v>9.9999999999999998E-13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7-C3ED-4A4B-AAD6-9D89DFCCE35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01325024"/>
        <c:axId val="501324696"/>
      </c:scatterChart>
      <c:valAx>
        <c:axId val="501325024"/>
        <c:scaling>
          <c:orientation val="minMax"/>
          <c:max val="2500"/>
          <c:min val="-2000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Beamline </a:t>
                </a:r>
                <a:r>
                  <a:rPr lang="en-US" dirty="0" smtClean="0"/>
                  <a:t>position (cm)</a:t>
                </a:r>
                <a:endParaRPr lang="en-US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0"/>
        <c:majorTickMark val="cross"/>
        <c:minorTickMark val="in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01324696"/>
        <c:crossesAt val="1.0000000000000006E-12"/>
        <c:crossBetween val="midCat"/>
        <c:majorUnit val="1000"/>
      </c:valAx>
      <c:valAx>
        <c:axId val="501324696"/>
        <c:scaling>
          <c:logBase val="10"/>
          <c:orientation val="minMax"/>
          <c:max val="1.0000000000000005E-8"/>
          <c:min val="1.0000000000000006E-12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Calculated Pressure (mbar)</a:t>
                </a:r>
              </a:p>
            </c:rich>
          </c:tx>
          <c:layout>
            <c:manualLayout>
              <c:xMode val="edge"/>
              <c:yMode val="edge"/>
              <c:x val="1.7857800723838628E-2"/>
              <c:y val="0.1506097560975609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E+00" sourceLinked="0"/>
        <c:majorTickMark val="none"/>
        <c:minorTickMark val="none"/>
        <c:tickLblPos val="none"/>
        <c:crossAx val="501325024"/>
        <c:crossesAt val="3000"/>
        <c:crossBetween val="midCat"/>
      </c:valAx>
      <c:spPr>
        <a:noFill/>
        <a:ln>
          <a:solidFill>
            <a:schemeClr val="accent6"/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6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Electron Line Pressure Profile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6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4188611420337547"/>
          <c:y val="0.17499999999999999"/>
          <c:w val="0.66842438667587867"/>
          <c:h val="0.58692433262915311"/>
        </c:manualLayout>
      </c:layout>
      <c:scatterChart>
        <c:scatterStyle val="lineMarker"/>
        <c:varyColors val="0"/>
        <c:ser>
          <c:idx val="0"/>
          <c:order val="0"/>
          <c:tx>
            <c:v>4.5 K</c:v>
          </c:tx>
          <c:spPr>
            <a:ln w="19050" cap="rnd">
              <a:solidFill>
                <a:srgbClr val="0070C0"/>
              </a:solidFill>
              <a:round/>
            </a:ln>
            <a:effectLst/>
          </c:spPr>
          <c:marker>
            <c:symbol val="none"/>
          </c:marker>
          <c:xVal>
            <c:numRef>
              <c:f>'pressureProfileCold 24June'!$C$3:$C$102</c:f>
              <c:numCache>
                <c:formatCode>General</c:formatCode>
                <c:ptCount val="100"/>
                <c:pt idx="0">
                  <c:v>-1048</c:v>
                </c:pt>
                <c:pt idx="1">
                  <c:v>-1023.10101010101</c:v>
                </c:pt>
                <c:pt idx="2">
                  <c:v>-998.20202020202009</c:v>
                </c:pt>
                <c:pt idx="3">
                  <c:v>-973.30303030303014</c:v>
                </c:pt>
                <c:pt idx="4">
                  <c:v>-948.40404040404019</c:v>
                </c:pt>
                <c:pt idx="5">
                  <c:v>-923.50505050505024</c:v>
                </c:pt>
                <c:pt idx="6">
                  <c:v>-898.60606060606028</c:v>
                </c:pt>
                <c:pt idx="7">
                  <c:v>-873.70707070707033</c:v>
                </c:pt>
                <c:pt idx="8">
                  <c:v>-848.80808080808038</c:v>
                </c:pt>
                <c:pt idx="9">
                  <c:v>-823.90909090909042</c:v>
                </c:pt>
                <c:pt idx="10">
                  <c:v>-799.01010101010047</c:v>
                </c:pt>
                <c:pt idx="11">
                  <c:v>-774.11111111111052</c:v>
                </c:pt>
                <c:pt idx="12">
                  <c:v>-749.21212121212056</c:v>
                </c:pt>
                <c:pt idx="13">
                  <c:v>-724.31313131313061</c:v>
                </c:pt>
                <c:pt idx="14">
                  <c:v>-699.41414141414066</c:v>
                </c:pt>
                <c:pt idx="15">
                  <c:v>-674.51515151515071</c:v>
                </c:pt>
                <c:pt idx="16">
                  <c:v>-649.61616161616075</c:v>
                </c:pt>
                <c:pt idx="17">
                  <c:v>-624.7171717171708</c:v>
                </c:pt>
                <c:pt idx="18">
                  <c:v>-599.81818181818085</c:v>
                </c:pt>
                <c:pt idx="19">
                  <c:v>-574.91919191919089</c:v>
                </c:pt>
                <c:pt idx="20">
                  <c:v>-550.02020202020094</c:v>
                </c:pt>
                <c:pt idx="21">
                  <c:v>-525.12121212121099</c:v>
                </c:pt>
                <c:pt idx="22">
                  <c:v>-500.22222222222109</c:v>
                </c:pt>
                <c:pt idx="23">
                  <c:v>-475.3232323232312</c:v>
                </c:pt>
                <c:pt idx="24">
                  <c:v>-450.4242424242413</c:v>
                </c:pt>
                <c:pt idx="25">
                  <c:v>-425.5252525252514</c:v>
                </c:pt>
                <c:pt idx="26">
                  <c:v>-400.62626262626151</c:v>
                </c:pt>
                <c:pt idx="27">
                  <c:v>-375.72727272727161</c:v>
                </c:pt>
                <c:pt idx="28">
                  <c:v>-350.82828282828171</c:v>
                </c:pt>
                <c:pt idx="29">
                  <c:v>-325.92929292929182</c:v>
                </c:pt>
                <c:pt idx="30">
                  <c:v>-301.03030303030192</c:v>
                </c:pt>
                <c:pt idx="31">
                  <c:v>-276.13131313131203</c:v>
                </c:pt>
                <c:pt idx="32">
                  <c:v>-251.23232323232213</c:v>
                </c:pt>
                <c:pt idx="33">
                  <c:v>-226.33333333333223</c:v>
                </c:pt>
                <c:pt idx="34">
                  <c:v>-201.43434343434234</c:v>
                </c:pt>
                <c:pt idx="35">
                  <c:v>-176.53535353535244</c:v>
                </c:pt>
                <c:pt idx="36">
                  <c:v>-151.63636363636255</c:v>
                </c:pt>
                <c:pt idx="37">
                  <c:v>-126.73737373737265</c:v>
                </c:pt>
                <c:pt idx="38">
                  <c:v>-101.83838383838275</c:v>
                </c:pt>
                <c:pt idx="39">
                  <c:v>-76.939393939392858</c:v>
                </c:pt>
                <c:pt idx="40">
                  <c:v>-52.040404040402962</c:v>
                </c:pt>
                <c:pt idx="41">
                  <c:v>-27.141414141413062</c:v>
                </c:pt>
                <c:pt idx="42">
                  <c:v>-2.2424242424231622</c:v>
                </c:pt>
                <c:pt idx="43">
                  <c:v>22.656565656566737</c:v>
                </c:pt>
                <c:pt idx="44">
                  <c:v>47.555555555556637</c:v>
                </c:pt>
                <c:pt idx="45">
                  <c:v>72.454545454546533</c:v>
                </c:pt>
                <c:pt idx="46">
                  <c:v>97.353535353536429</c:v>
                </c:pt>
                <c:pt idx="47">
                  <c:v>122.25252525252633</c:v>
                </c:pt>
                <c:pt idx="48">
                  <c:v>147.15151515151624</c:v>
                </c:pt>
                <c:pt idx="49">
                  <c:v>172.05050505050613</c:v>
                </c:pt>
                <c:pt idx="50">
                  <c:v>196.94949494949603</c:v>
                </c:pt>
                <c:pt idx="51">
                  <c:v>221.84848484848592</c:v>
                </c:pt>
                <c:pt idx="52">
                  <c:v>246.74747474747582</c:v>
                </c:pt>
                <c:pt idx="53">
                  <c:v>271.64646464646574</c:v>
                </c:pt>
                <c:pt idx="54">
                  <c:v>296.54545454545564</c:v>
                </c:pt>
                <c:pt idx="55">
                  <c:v>321.44444444444554</c:v>
                </c:pt>
                <c:pt idx="56">
                  <c:v>346.34343434343543</c:v>
                </c:pt>
                <c:pt idx="57">
                  <c:v>371.24242424242533</c:v>
                </c:pt>
                <c:pt idx="58">
                  <c:v>396.14141414141523</c:v>
                </c:pt>
                <c:pt idx="59">
                  <c:v>421.04040404040512</c:v>
                </c:pt>
                <c:pt idx="60">
                  <c:v>445.93939393939502</c:v>
                </c:pt>
                <c:pt idx="61">
                  <c:v>470.83838383838491</c:v>
                </c:pt>
                <c:pt idx="62">
                  <c:v>495.73737373737481</c:v>
                </c:pt>
                <c:pt idx="63">
                  <c:v>520.63636363636476</c:v>
                </c:pt>
                <c:pt idx="64">
                  <c:v>545.53535353535472</c:v>
                </c:pt>
                <c:pt idx="65">
                  <c:v>570.43434343434467</c:v>
                </c:pt>
                <c:pt idx="66">
                  <c:v>595.33333333333462</c:v>
                </c:pt>
                <c:pt idx="67">
                  <c:v>620.23232323232457</c:v>
                </c:pt>
                <c:pt idx="68">
                  <c:v>645.13131313131453</c:v>
                </c:pt>
                <c:pt idx="69">
                  <c:v>670.03030303030448</c:v>
                </c:pt>
                <c:pt idx="70">
                  <c:v>694.92929292929443</c:v>
                </c:pt>
                <c:pt idx="71">
                  <c:v>719.82828282828439</c:v>
                </c:pt>
                <c:pt idx="72">
                  <c:v>744.72727272727434</c:v>
                </c:pt>
                <c:pt idx="73">
                  <c:v>769.62626262626429</c:v>
                </c:pt>
                <c:pt idx="74">
                  <c:v>794.52525252525425</c:v>
                </c:pt>
                <c:pt idx="75">
                  <c:v>819.4242424242442</c:v>
                </c:pt>
                <c:pt idx="76">
                  <c:v>844.32323232323415</c:v>
                </c:pt>
                <c:pt idx="77">
                  <c:v>869.2222222222241</c:v>
                </c:pt>
                <c:pt idx="78">
                  <c:v>894.12121212121406</c:v>
                </c:pt>
                <c:pt idx="79">
                  <c:v>919.02020202020401</c:v>
                </c:pt>
                <c:pt idx="80">
                  <c:v>943.91919191919396</c:v>
                </c:pt>
                <c:pt idx="81">
                  <c:v>968.81818181818392</c:v>
                </c:pt>
                <c:pt idx="82">
                  <c:v>993.71717171717387</c:v>
                </c:pt>
                <c:pt idx="83">
                  <c:v>1018.6161616161638</c:v>
                </c:pt>
                <c:pt idx="84">
                  <c:v>1043.5151515151538</c:v>
                </c:pt>
                <c:pt idx="85">
                  <c:v>1068.4141414141436</c:v>
                </c:pt>
                <c:pt idx="86">
                  <c:v>1093.3131313131335</c:v>
                </c:pt>
                <c:pt idx="87">
                  <c:v>1118.2121212121233</c:v>
                </c:pt>
                <c:pt idx="88">
                  <c:v>1143.1111111111131</c:v>
                </c:pt>
                <c:pt idx="89">
                  <c:v>1168.010101010103</c:v>
                </c:pt>
                <c:pt idx="90">
                  <c:v>1192.9090909090928</c:v>
                </c:pt>
                <c:pt idx="91">
                  <c:v>1217.8080808080827</c:v>
                </c:pt>
                <c:pt idx="92">
                  <c:v>1242.7070707070725</c:v>
                </c:pt>
                <c:pt idx="93">
                  <c:v>1267.6060606060623</c:v>
                </c:pt>
                <c:pt idx="94">
                  <c:v>1292.5050505050522</c:v>
                </c:pt>
                <c:pt idx="95">
                  <c:v>1317.404040404042</c:v>
                </c:pt>
                <c:pt idx="96">
                  <c:v>1342.3030303030318</c:v>
                </c:pt>
                <c:pt idx="97">
                  <c:v>1367.2020202020217</c:v>
                </c:pt>
                <c:pt idx="98">
                  <c:v>1392.1010101010115</c:v>
                </c:pt>
                <c:pt idx="99">
                  <c:v>1417.0000000000014</c:v>
                </c:pt>
              </c:numCache>
            </c:numRef>
          </c:xVal>
          <c:yVal>
            <c:numRef>
              <c:f>'pressureProfileCold 24June'!$D$3:$D$102</c:f>
              <c:numCache>
                <c:formatCode>0.00E+00</c:formatCode>
                <c:ptCount val="100"/>
                <c:pt idx="0">
                  <c:v>3.8053199999999999E-10</c:v>
                </c:pt>
                <c:pt idx="1">
                  <c:v>3.5649400000000001E-10</c:v>
                </c:pt>
                <c:pt idx="2">
                  <c:v>3.0184500000000001E-10</c:v>
                </c:pt>
                <c:pt idx="3">
                  <c:v>2.1771800000000001E-10</c:v>
                </c:pt>
                <c:pt idx="4">
                  <c:v>1.37061E-10</c:v>
                </c:pt>
                <c:pt idx="5">
                  <c:v>1.7431899999999999E-10</c:v>
                </c:pt>
                <c:pt idx="6">
                  <c:v>1.8592800000000001E-10</c:v>
                </c:pt>
                <c:pt idx="7">
                  <c:v>1.7186500000000001E-10</c:v>
                </c:pt>
                <c:pt idx="8">
                  <c:v>1.29314E-10</c:v>
                </c:pt>
                <c:pt idx="9">
                  <c:v>3.8044699999999998E-11</c:v>
                </c:pt>
                <c:pt idx="10">
                  <c:v>5.6892699999999996E-12</c:v>
                </c:pt>
                <c:pt idx="11">
                  <c:v>5.2636799999999996E-13</c:v>
                </c:pt>
                <c:pt idx="12">
                  <c:v>1.4609900000000001E-13</c:v>
                </c:pt>
                <c:pt idx="13">
                  <c:v>4.5982000000000003E-14</c:v>
                </c:pt>
                <c:pt idx="14">
                  <c:v>1.7098300000000001E-14</c:v>
                </c:pt>
                <c:pt idx="15">
                  <c:v>7.68787E-15</c:v>
                </c:pt>
                <c:pt idx="16">
                  <c:v>5.1773399999999998E-15</c:v>
                </c:pt>
                <c:pt idx="17">
                  <c:v>3.2426699999999999E-15</c:v>
                </c:pt>
                <c:pt idx="18">
                  <c:v>7.7546900000000004E-16</c:v>
                </c:pt>
                <c:pt idx="19">
                  <c:v>7.3686299999999996E-16</c:v>
                </c:pt>
                <c:pt idx="20">
                  <c:v>1.3844199999999999E-15</c:v>
                </c:pt>
                <c:pt idx="21">
                  <c:v>7.4205299999999995E-16</c:v>
                </c:pt>
                <c:pt idx="22">
                  <c:v>7.3340799999999999E-16</c:v>
                </c:pt>
                <c:pt idx="23">
                  <c:v>1.92058E-16</c:v>
                </c:pt>
                <c:pt idx="24">
                  <c:v>7.0088500000000005E-16</c:v>
                </c:pt>
                <c:pt idx="25">
                  <c:v>3.1960399999999998E-16</c:v>
                </c:pt>
                <c:pt idx="26">
                  <c:v>6.0445499999999998E-16</c:v>
                </c:pt>
                <c:pt idx="27">
                  <c:v>1.6455399999999999E-15</c:v>
                </c:pt>
                <c:pt idx="28">
                  <c:v>1.24147E-15</c:v>
                </c:pt>
                <c:pt idx="29">
                  <c:v>2.0973300000000001E-15</c:v>
                </c:pt>
                <c:pt idx="30">
                  <c:v>7.4219700000000002E-15</c:v>
                </c:pt>
                <c:pt idx="31">
                  <c:v>2.61924E-14</c:v>
                </c:pt>
                <c:pt idx="32">
                  <c:v>1.15435E-13</c:v>
                </c:pt>
                <c:pt idx="33">
                  <c:v>1.32487E-12</c:v>
                </c:pt>
                <c:pt idx="34">
                  <c:v>2.2264900000000001E-11</c:v>
                </c:pt>
                <c:pt idx="35">
                  <c:v>5.2637199999999998E-11</c:v>
                </c:pt>
                <c:pt idx="36">
                  <c:v>4.2091799999999999E-11</c:v>
                </c:pt>
                <c:pt idx="37">
                  <c:v>7.4625900000000003E-11</c:v>
                </c:pt>
                <c:pt idx="38">
                  <c:v>1.0921E-10</c:v>
                </c:pt>
                <c:pt idx="39">
                  <c:v>1.3119299999999999E-10</c:v>
                </c:pt>
                <c:pt idx="40">
                  <c:v>1.4684699999999999E-10</c:v>
                </c:pt>
                <c:pt idx="41">
                  <c:v>1.6058100000000001E-10</c:v>
                </c:pt>
                <c:pt idx="42">
                  <c:v>1.67124E-10</c:v>
                </c:pt>
                <c:pt idx="43">
                  <c:v>1.6552899999999999E-10</c:v>
                </c:pt>
                <c:pt idx="44">
                  <c:v>1.58024E-10</c:v>
                </c:pt>
                <c:pt idx="45">
                  <c:v>1.45432E-10</c:v>
                </c:pt>
                <c:pt idx="46">
                  <c:v>1.12092E-10</c:v>
                </c:pt>
                <c:pt idx="47">
                  <c:v>6.6638500000000002E-11</c:v>
                </c:pt>
                <c:pt idx="48">
                  <c:v>3.5057499999999998E-11</c:v>
                </c:pt>
                <c:pt idx="49">
                  <c:v>3.41634E-11</c:v>
                </c:pt>
                <c:pt idx="50">
                  <c:v>4.02982E-11</c:v>
                </c:pt>
                <c:pt idx="51">
                  <c:v>3.4367900000000003E-11</c:v>
                </c:pt>
                <c:pt idx="52">
                  <c:v>2.21319E-11</c:v>
                </c:pt>
                <c:pt idx="53">
                  <c:v>5.7521399999999998E-12</c:v>
                </c:pt>
                <c:pt idx="54">
                  <c:v>5.1778700000000004E-13</c:v>
                </c:pt>
                <c:pt idx="55">
                  <c:v>6.5686699999999997E-14</c:v>
                </c:pt>
                <c:pt idx="56">
                  <c:v>1.69694E-14</c:v>
                </c:pt>
                <c:pt idx="57">
                  <c:v>6.3833899999999998E-15</c:v>
                </c:pt>
                <c:pt idx="58">
                  <c:v>9.5647299999999995E-15</c:v>
                </c:pt>
                <c:pt idx="59">
                  <c:v>1.4537300000000001E-14</c:v>
                </c:pt>
                <c:pt idx="60">
                  <c:v>4.9644099999999997E-14</c:v>
                </c:pt>
                <c:pt idx="61">
                  <c:v>1.9503E-13</c:v>
                </c:pt>
                <c:pt idx="62">
                  <c:v>3.54507E-12</c:v>
                </c:pt>
                <c:pt idx="63">
                  <c:v>1.4167099999999999E-11</c:v>
                </c:pt>
                <c:pt idx="64">
                  <c:v>2.69852E-11</c:v>
                </c:pt>
                <c:pt idx="65">
                  <c:v>2.9713399999999998E-11</c:v>
                </c:pt>
                <c:pt idx="66">
                  <c:v>2.7277300000000001E-11</c:v>
                </c:pt>
                <c:pt idx="67">
                  <c:v>1.8958299999999999E-11</c:v>
                </c:pt>
                <c:pt idx="68">
                  <c:v>7.0944999999999997E-12</c:v>
                </c:pt>
                <c:pt idx="69">
                  <c:v>2.0013500000000002E-12</c:v>
                </c:pt>
                <c:pt idx="70">
                  <c:v>1.3545200000000001E-13</c:v>
                </c:pt>
                <c:pt idx="71">
                  <c:v>3.2099700000000001E-14</c:v>
                </c:pt>
                <c:pt idx="72">
                  <c:v>1.07128E-14</c:v>
                </c:pt>
                <c:pt idx="73">
                  <c:v>2.2527700000000001E-15</c:v>
                </c:pt>
                <c:pt idx="74" formatCode="General">
                  <c:v>0</c:v>
                </c:pt>
                <c:pt idx="75" formatCode="General">
                  <c:v>0</c:v>
                </c:pt>
                <c:pt idx="76">
                  <c:v>2.2139199999999999E-16</c:v>
                </c:pt>
                <c:pt idx="77">
                  <c:v>9.2558899999999995E-17</c:v>
                </c:pt>
                <c:pt idx="78" formatCode="General">
                  <c:v>0</c:v>
                </c:pt>
                <c:pt idx="79">
                  <c:v>6.4594399999999997E-16</c:v>
                </c:pt>
                <c:pt idx="80" formatCode="General">
                  <c:v>0</c:v>
                </c:pt>
                <c:pt idx="81" formatCode="General">
                  <c:v>0</c:v>
                </c:pt>
                <c:pt idx="82" formatCode="General">
                  <c:v>0</c:v>
                </c:pt>
                <c:pt idx="83" formatCode="General">
                  <c:v>0</c:v>
                </c:pt>
                <c:pt idx="84" formatCode="General">
                  <c:v>0</c:v>
                </c:pt>
                <c:pt idx="85" formatCode="General">
                  <c:v>0</c:v>
                </c:pt>
                <c:pt idx="86" formatCode="General">
                  <c:v>0</c:v>
                </c:pt>
                <c:pt idx="87" formatCode="General">
                  <c:v>0</c:v>
                </c:pt>
                <c:pt idx="88" formatCode="General">
                  <c:v>0</c:v>
                </c:pt>
                <c:pt idx="89" formatCode="General">
                  <c:v>0</c:v>
                </c:pt>
                <c:pt idx="90" formatCode="General">
                  <c:v>0</c:v>
                </c:pt>
                <c:pt idx="91" formatCode="General">
                  <c:v>0</c:v>
                </c:pt>
                <c:pt idx="92" formatCode="General">
                  <c:v>0</c:v>
                </c:pt>
                <c:pt idx="93" formatCode="General">
                  <c:v>0</c:v>
                </c:pt>
                <c:pt idx="94">
                  <c:v>9.2384700000000001E-17</c:v>
                </c:pt>
                <c:pt idx="95">
                  <c:v>5.1021399999999997E-15</c:v>
                </c:pt>
                <c:pt idx="96">
                  <c:v>1.4525100000000001E-14</c:v>
                </c:pt>
                <c:pt idx="97">
                  <c:v>2.04104E-13</c:v>
                </c:pt>
                <c:pt idx="98">
                  <c:v>1.1674700000000001E-12</c:v>
                </c:pt>
                <c:pt idx="99">
                  <c:v>2.18872E-12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C863-4DE9-9978-B527E34AED03}"/>
            </c:ext>
          </c:extLst>
        </c:ser>
        <c:ser>
          <c:idx val="1"/>
          <c:order val="1"/>
          <c:tx>
            <c:v>293 K</c:v>
          </c:tx>
          <c:spPr>
            <a:ln w="19050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xVal>
            <c:numRef>
              <c:f>'pressureProfileCold 24June'!$C$3:$C$151</c:f>
              <c:numCache>
                <c:formatCode>General</c:formatCode>
                <c:ptCount val="149"/>
                <c:pt idx="0">
                  <c:v>-1048</c:v>
                </c:pt>
                <c:pt idx="1">
                  <c:v>-1023.10101010101</c:v>
                </c:pt>
                <c:pt idx="2">
                  <c:v>-998.20202020202009</c:v>
                </c:pt>
                <c:pt idx="3">
                  <c:v>-973.30303030303014</c:v>
                </c:pt>
                <c:pt idx="4">
                  <c:v>-948.40404040404019</c:v>
                </c:pt>
                <c:pt idx="5">
                  <c:v>-923.50505050505024</c:v>
                </c:pt>
                <c:pt idx="6">
                  <c:v>-898.60606060606028</c:v>
                </c:pt>
                <c:pt idx="7">
                  <c:v>-873.70707070707033</c:v>
                </c:pt>
                <c:pt idx="8">
                  <c:v>-848.80808080808038</c:v>
                </c:pt>
                <c:pt idx="9">
                  <c:v>-823.90909090909042</c:v>
                </c:pt>
                <c:pt idx="10">
                  <c:v>-799.01010101010047</c:v>
                </c:pt>
                <c:pt idx="11">
                  <c:v>-774.11111111111052</c:v>
                </c:pt>
                <c:pt idx="12">
                  <c:v>-749.21212121212056</c:v>
                </c:pt>
                <c:pt idx="13">
                  <c:v>-724.31313131313061</c:v>
                </c:pt>
                <c:pt idx="14">
                  <c:v>-699.41414141414066</c:v>
                </c:pt>
                <c:pt idx="15">
                  <c:v>-674.51515151515071</c:v>
                </c:pt>
                <c:pt idx="16">
                  <c:v>-649.61616161616075</c:v>
                </c:pt>
                <c:pt idx="17">
                  <c:v>-624.7171717171708</c:v>
                </c:pt>
                <c:pt idx="18">
                  <c:v>-599.81818181818085</c:v>
                </c:pt>
                <c:pt idx="19">
                  <c:v>-574.91919191919089</c:v>
                </c:pt>
                <c:pt idx="20">
                  <c:v>-550.02020202020094</c:v>
                </c:pt>
                <c:pt idx="21">
                  <c:v>-525.12121212121099</c:v>
                </c:pt>
                <c:pt idx="22">
                  <c:v>-500.22222222222109</c:v>
                </c:pt>
                <c:pt idx="23">
                  <c:v>-475.3232323232312</c:v>
                </c:pt>
                <c:pt idx="24">
                  <c:v>-450.4242424242413</c:v>
                </c:pt>
                <c:pt idx="25">
                  <c:v>-425.5252525252514</c:v>
                </c:pt>
                <c:pt idx="26">
                  <c:v>-400.62626262626151</c:v>
                </c:pt>
                <c:pt idx="27">
                  <c:v>-375.72727272727161</c:v>
                </c:pt>
                <c:pt idx="28">
                  <c:v>-350.82828282828171</c:v>
                </c:pt>
                <c:pt idx="29">
                  <c:v>-325.92929292929182</c:v>
                </c:pt>
                <c:pt idx="30">
                  <c:v>-301.03030303030192</c:v>
                </c:pt>
                <c:pt idx="31">
                  <c:v>-276.13131313131203</c:v>
                </c:pt>
                <c:pt idx="32">
                  <c:v>-251.23232323232213</c:v>
                </c:pt>
                <c:pt idx="33">
                  <c:v>-226.33333333333223</c:v>
                </c:pt>
                <c:pt idx="34">
                  <c:v>-201.43434343434234</c:v>
                </c:pt>
                <c:pt idx="35">
                  <c:v>-176.53535353535244</c:v>
                </c:pt>
                <c:pt idx="36">
                  <c:v>-151.63636363636255</c:v>
                </c:pt>
                <c:pt idx="37">
                  <c:v>-126.73737373737265</c:v>
                </c:pt>
                <c:pt idx="38">
                  <c:v>-101.83838383838275</c:v>
                </c:pt>
                <c:pt idx="39">
                  <c:v>-76.939393939392858</c:v>
                </c:pt>
                <c:pt idx="40">
                  <c:v>-52.040404040402962</c:v>
                </c:pt>
                <c:pt idx="41">
                  <c:v>-27.141414141413062</c:v>
                </c:pt>
                <c:pt idx="42">
                  <c:v>-2.2424242424231622</c:v>
                </c:pt>
                <c:pt idx="43">
                  <c:v>22.656565656566737</c:v>
                </c:pt>
                <c:pt idx="44">
                  <c:v>47.555555555556637</c:v>
                </c:pt>
                <c:pt idx="45">
                  <c:v>72.454545454546533</c:v>
                </c:pt>
                <c:pt idx="46">
                  <c:v>97.353535353536429</c:v>
                </c:pt>
                <c:pt idx="47">
                  <c:v>122.25252525252633</c:v>
                </c:pt>
                <c:pt idx="48">
                  <c:v>147.15151515151624</c:v>
                </c:pt>
                <c:pt idx="49">
                  <c:v>172.05050505050613</c:v>
                </c:pt>
                <c:pt idx="50">
                  <c:v>196.94949494949603</c:v>
                </c:pt>
                <c:pt idx="51">
                  <c:v>221.84848484848592</c:v>
                </c:pt>
                <c:pt idx="52">
                  <c:v>246.74747474747582</c:v>
                </c:pt>
                <c:pt idx="53">
                  <c:v>271.64646464646574</c:v>
                </c:pt>
                <c:pt idx="54">
                  <c:v>296.54545454545564</c:v>
                </c:pt>
                <c:pt idx="55">
                  <c:v>321.44444444444554</c:v>
                </c:pt>
                <c:pt idx="56">
                  <c:v>346.34343434343543</c:v>
                </c:pt>
                <c:pt idx="57">
                  <c:v>371.24242424242533</c:v>
                </c:pt>
                <c:pt idx="58">
                  <c:v>396.14141414141523</c:v>
                </c:pt>
                <c:pt idx="59">
                  <c:v>421.04040404040512</c:v>
                </c:pt>
                <c:pt idx="60">
                  <c:v>445.93939393939502</c:v>
                </c:pt>
                <c:pt idx="61">
                  <c:v>470.83838383838491</c:v>
                </c:pt>
                <c:pt idx="62">
                  <c:v>495.73737373737481</c:v>
                </c:pt>
                <c:pt idx="63">
                  <c:v>520.63636363636476</c:v>
                </c:pt>
                <c:pt idx="64">
                  <c:v>545.53535353535472</c:v>
                </c:pt>
                <c:pt idx="65">
                  <c:v>570.43434343434467</c:v>
                </c:pt>
                <c:pt idx="66">
                  <c:v>595.33333333333462</c:v>
                </c:pt>
                <c:pt idx="67">
                  <c:v>620.23232323232457</c:v>
                </c:pt>
                <c:pt idx="68">
                  <c:v>645.13131313131453</c:v>
                </c:pt>
                <c:pt idx="69">
                  <c:v>670.03030303030448</c:v>
                </c:pt>
                <c:pt idx="70">
                  <c:v>694.92929292929443</c:v>
                </c:pt>
                <c:pt idx="71">
                  <c:v>719.82828282828439</c:v>
                </c:pt>
                <c:pt idx="72">
                  <c:v>744.72727272727434</c:v>
                </c:pt>
                <c:pt idx="73">
                  <c:v>769.62626262626429</c:v>
                </c:pt>
                <c:pt idx="74">
                  <c:v>794.52525252525425</c:v>
                </c:pt>
                <c:pt idx="75">
                  <c:v>819.4242424242442</c:v>
                </c:pt>
                <c:pt idx="76">
                  <c:v>844.32323232323415</c:v>
                </c:pt>
                <c:pt idx="77">
                  <c:v>869.2222222222241</c:v>
                </c:pt>
                <c:pt idx="78">
                  <c:v>894.12121212121406</c:v>
                </c:pt>
                <c:pt idx="79">
                  <c:v>919.02020202020401</c:v>
                </c:pt>
                <c:pt idx="80">
                  <c:v>943.91919191919396</c:v>
                </c:pt>
                <c:pt idx="81">
                  <c:v>968.81818181818392</c:v>
                </c:pt>
                <c:pt idx="82">
                  <c:v>993.71717171717387</c:v>
                </c:pt>
                <c:pt idx="83">
                  <c:v>1018.6161616161638</c:v>
                </c:pt>
                <c:pt idx="84">
                  <c:v>1043.5151515151538</c:v>
                </c:pt>
                <c:pt idx="85">
                  <c:v>1068.4141414141436</c:v>
                </c:pt>
                <c:pt idx="86">
                  <c:v>1093.3131313131335</c:v>
                </c:pt>
                <c:pt idx="87">
                  <c:v>1118.2121212121233</c:v>
                </c:pt>
                <c:pt idx="88">
                  <c:v>1143.1111111111131</c:v>
                </c:pt>
                <c:pt idx="89">
                  <c:v>1168.010101010103</c:v>
                </c:pt>
                <c:pt idx="90">
                  <c:v>1192.9090909090928</c:v>
                </c:pt>
                <c:pt idx="91">
                  <c:v>1217.8080808080827</c:v>
                </c:pt>
                <c:pt idx="92">
                  <c:v>1242.7070707070725</c:v>
                </c:pt>
                <c:pt idx="93">
                  <c:v>1267.6060606060623</c:v>
                </c:pt>
                <c:pt idx="94">
                  <c:v>1292.5050505050522</c:v>
                </c:pt>
                <c:pt idx="95">
                  <c:v>1317.404040404042</c:v>
                </c:pt>
                <c:pt idx="96">
                  <c:v>1342.3030303030318</c:v>
                </c:pt>
                <c:pt idx="97">
                  <c:v>1367.2020202020217</c:v>
                </c:pt>
                <c:pt idx="98">
                  <c:v>1392.1010101010115</c:v>
                </c:pt>
                <c:pt idx="99">
                  <c:v>1417.0000000000014</c:v>
                </c:pt>
              </c:numCache>
            </c:numRef>
          </c:xVal>
          <c:yVal>
            <c:numRef>
              <c:f>'pressureProfileCold 24June'!$E$3:$E$151</c:f>
              <c:numCache>
                <c:formatCode>0.00E+00</c:formatCode>
                <c:ptCount val="149"/>
                <c:pt idx="0">
                  <c:v>5.21945E-10</c:v>
                </c:pt>
                <c:pt idx="1">
                  <c:v>4.9399199999999998E-10</c:v>
                </c:pt>
                <c:pt idx="2">
                  <c:v>4.3225500000000002E-10</c:v>
                </c:pt>
                <c:pt idx="3">
                  <c:v>3.4048E-10</c:v>
                </c:pt>
                <c:pt idx="4">
                  <c:v>2.8688499999999999E-10</c:v>
                </c:pt>
                <c:pt idx="5">
                  <c:v>5.6202799999999995E-10</c:v>
                </c:pt>
                <c:pt idx="6">
                  <c:v>8.0783799999999996E-10</c:v>
                </c:pt>
                <c:pt idx="7">
                  <c:v>1.0284499999999999E-9</c:v>
                </c:pt>
                <c:pt idx="8">
                  <c:v>1.2156599999999999E-9</c:v>
                </c:pt>
                <c:pt idx="9">
                  <c:v>1.3688299999999999E-9</c:v>
                </c:pt>
                <c:pt idx="10">
                  <c:v>1.44991E-9</c:v>
                </c:pt>
                <c:pt idx="11">
                  <c:v>1.50068E-9</c:v>
                </c:pt>
                <c:pt idx="12">
                  <c:v>1.5439399999999999E-9</c:v>
                </c:pt>
                <c:pt idx="13">
                  <c:v>1.58078E-9</c:v>
                </c:pt>
                <c:pt idx="14">
                  <c:v>1.61472E-9</c:v>
                </c:pt>
                <c:pt idx="15">
                  <c:v>1.64596E-9</c:v>
                </c:pt>
                <c:pt idx="16">
                  <c:v>1.65995E-9</c:v>
                </c:pt>
                <c:pt idx="17">
                  <c:v>1.67303E-9</c:v>
                </c:pt>
                <c:pt idx="18">
                  <c:v>1.6810499999999999E-9</c:v>
                </c:pt>
                <c:pt idx="19">
                  <c:v>1.6860100000000001E-9</c:v>
                </c:pt>
                <c:pt idx="20">
                  <c:v>1.67761E-9</c:v>
                </c:pt>
                <c:pt idx="21">
                  <c:v>1.6660300000000001E-9</c:v>
                </c:pt>
                <c:pt idx="22">
                  <c:v>1.64454E-9</c:v>
                </c:pt>
                <c:pt idx="23">
                  <c:v>1.6140800000000001E-9</c:v>
                </c:pt>
                <c:pt idx="24">
                  <c:v>1.59153E-9</c:v>
                </c:pt>
                <c:pt idx="25">
                  <c:v>1.5565699999999999E-9</c:v>
                </c:pt>
                <c:pt idx="26">
                  <c:v>1.50967E-9</c:v>
                </c:pt>
                <c:pt idx="27">
                  <c:v>1.44849E-9</c:v>
                </c:pt>
                <c:pt idx="28">
                  <c:v>1.38017E-9</c:v>
                </c:pt>
                <c:pt idx="29">
                  <c:v>1.3031199999999999E-9</c:v>
                </c:pt>
                <c:pt idx="30">
                  <c:v>1.2037499999999999E-9</c:v>
                </c:pt>
                <c:pt idx="31">
                  <c:v>1.07542E-9</c:v>
                </c:pt>
                <c:pt idx="32">
                  <c:v>9.1598700000000003E-10</c:v>
                </c:pt>
                <c:pt idx="33">
                  <c:v>7.2330199999999999E-10</c:v>
                </c:pt>
                <c:pt idx="34">
                  <c:v>3.6053499999999999E-10</c:v>
                </c:pt>
                <c:pt idx="35">
                  <c:v>2.4928599999999999E-10</c:v>
                </c:pt>
                <c:pt idx="36">
                  <c:v>1.3287799999999999E-10</c:v>
                </c:pt>
                <c:pt idx="37">
                  <c:v>1.4381299999999999E-10</c:v>
                </c:pt>
                <c:pt idx="38">
                  <c:v>1.7556099999999999E-10</c:v>
                </c:pt>
                <c:pt idx="39">
                  <c:v>1.9749600000000001E-10</c:v>
                </c:pt>
                <c:pt idx="40">
                  <c:v>2.13372E-10</c:v>
                </c:pt>
                <c:pt idx="41">
                  <c:v>2.28435E-10</c:v>
                </c:pt>
                <c:pt idx="42">
                  <c:v>2.2484499999999999E-10</c:v>
                </c:pt>
                <c:pt idx="43">
                  <c:v>2.24283E-10</c:v>
                </c:pt>
                <c:pt idx="44">
                  <c:v>2.15318E-10</c:v>
                </c:pt>
                <c:pt idx="45">
                  <c:v>1.9880700000000001E-10</c:v>
                </c:pt>
                <c:pt idx="46">
                  <c:v>1.64693E-10</c:v>
                </c:pt>
                <c:pt idx="47">
                  <c:v>1.1658499999999999E-10</c:v>
                </c:pt>
                <c:pt idx="48">
                  <c:v>8.1626599999999996E-11</c:v>
                </c:pt>
                <c:pt idx="49">
                  <c:v>1.49729E-10</c:v>
                </c:pt>
                <c:pt idx="50">
                  <c:v>2.5978299999999998E-10</c:v>
                </c:pt>
                <c:pt idx="51">
                  <c:v>3.55745E-10</c:v>
                </c:pt>
                <c:pt idx="52">
                  <c:v>4.2385200000000001E-10</c:v>
                </c:pt>
                <c:pt idx="53">
                  <c:v>4.4725699999999999E-10</c:v>
                </c:pt>
                <c:pt idx="54">
                  <c:v>4.5929500000000002E-10</c:v>
                </c:pt>
                <c:pt idx="55">
                  <c:v>4.6626699999999996E-10</c:v>
                </c:pt>
                <c:pt idx="56">
                  <c:v>4.6491E-10</c:v>
                </c:pt>
                <c:pt idx="57">
                  <c:v>4.6801300000000005E-10</c:v>
                </c:pt>
                <c:pt idx="58">
                  <c:v>4.6320299999999999E-10</c:v>
                </c:pt>
                <c:pt idx="59">
                  <c:v>4.4831099999999998E-10</c:v>
                </c:pt>
                <c:pt idx="60">
                  <c:v>4.3653300000000002E-10</c:v>
                </c:pt>
                <c:pt idx="61">
                  <c:v>4.2126E-10</c:v>
                </c:pt>
                <c:pt idx="62">
                  <c:v>4.0159000000000001E-10</c:v>
                </c:pt>
                <c:pt idx="63">
                  <c:v>3.59066E-10</c:v>
                </c:pt>
                <c:pt idx="64">
                  <c:v>3.0266299999999999E-10</c:v>
                </c:pt>
                <c:pt idx="65">
                  <c:v>2.4031199999999999E-10</c:v>
                </c:pt>
                <c:pt idx="66">
                  <c:v>1.74172E-10</c:v>
                </c:pt>
                <c:pt idx="67">
                  <c:v>9.5796100000000005E-11</c:v>
                </c:pt>
                <c:pt idx="68">
                  <c:v>5.1584299999999999E-11</c:v>
                </c:pt>
                <c:pt idx="69">
                  <c:v>1.21401E-10</c:v>
                </c:pt>
                <c:pt idx="70">
                  <c:v>1.7777400000000001E-10</c:v>
                </c:pt>
                <c:pt idx="71">
                  <c:v>2.3348E-10</c:v>
                </c:pt>
                <c:pt idx="72">
                  <c:v>2.8177399999999998E-10</c:v>
                </c:pt>
                <c:pt idx="73">
                  <c:v>3.2434499999999998E-10</c:v>
                </c:pt>
                <c:pt idx="74">
                  <c:v>3.6532499999999998E-10</c:v>
                </c:pt>
                <c:pt idx="75">
                  <c:v>3.9692899999999998E-10</c:v>
                </c:pt>
                <c:pt idx="76">
                  <c:v>4.3445699999999999E-10</c:v>
                </c:pt>
                <c:pt idx="77">
                  <c:v>4.6108699999999998E-10</c:v>
                </c:pt>
                <c:pt idx="78">
                  <c:v>4.8552799999999996E-10</c:v>
                </c:pt>
                <c:pt idx="79">
                  <c:v>5.0426999999999996E-10</c:v>
                </c:pt>
                <c:pt idx="80">
                  <c:v>5.2364099999999997E-10</c:v>
                </c:pt>
                <c:pt idx="81">
                  <c:v>5.3744099999999996E-10</c:v>
                </c:pt>
                <c:pt idx="82">
                  <c:v>5.4402399999999998E-10</c:v>
                </c:pt>
                <c:pt idx="83">
                  <c:v>5.5386899999999996E-10</c:v>
                </c:pt>
                <c:pt idx="84">
                  <c:v>5.5681600000000001E-10</c:v>
                </c:pt>
                <c:pt idx="85">
                  <c:v>5.5434199999999999E-10</c:v>
                </c:pt>
                <c:pt idx="86">
                  <c:v>5.4404799999999998E-10</c:v>
                </c:pt>
                <c:pt idx="87">
                  <c:v>5.2920699999999995E-10</c:v>
                </c:pt>
                <c:pt idx="88">
                  <c:v>5.14098E-10</c:v>
                </c:pt>
                <c:pt idx="89">
                  <c:v>4.9892900000000005E-10</c:v>
                </c:pt>
                <c:pt idx="90">
                  <c:v>4.7532199999999998E-10</c:v>
                </c:pt>
                <c:pt idx="91">
                  <c:v>4.4763300000000001E-10</c:v>
                </c:pt>
                <c:pt idx="92">
                  <c:v>4.1712399999999999E-10</c:v>
                </c:pt>
                <c:pt idx="93">
                  <c:v>3.7449199999999998E-10</c:v>
                </c:pt>
                <c:pt idx="94">
                  <c:v>3.3745899999999998E-10</c:v>
                </c:pt>
                <c:pt idx="95">
                  <c:v>2.9055499999999999E-10</c:v>
                </c:pt>
                <c:pt idx="96">
                  <c:v>2.4235399999999998E-10</c:v>
                </c:pt>
                <c:pt idx="97">
                  <c:v>1.86614E-10</c:v>
                </c:pt>
                <c:pt idx="98">
                  <c:v>1.26328E-10</c:v>
                </c:pt>
                <c:pt idx="99">
                  <c:v>5.5469699999999998E-11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C863-4DE9-9978-B527E34AED03}"/>
            </c:ext>
          </c:extLst>
        </c:ser>
        <c:ser>
          <c:idx val="2"/>
          <c:order val="2"/>
          <c:tx>
            <c:v>labels</c:v>
          </c:tx>
          <c:spPr>
            <a:ln w="19050" cap="rnd">
              <a:noFill/>
              <a:round/>
            </a:ln>
            <a:effectLst/>
          </c:spPr>
          <c:marker>
            <c:symbol val="none"/>
          </c:marker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10</a:t>
                    </a:r>
                    <a:r>
                      <a:rPr lang="en-US" baseline="30000"/>
                      <a:t>-8</a:t>
                    </a:r>
                  </a:p>
                </c:rich>
              </c:tx>
              <c:dLblPos val="l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863-4DE9-9978-B527E34AED03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10</a:t>
                    </a:r>
                    <a:r>
                      <a:rPr lang="en-US" baseline="30000"/>
                      <a:t>-9</a:t>
                    </a:r>
                  </a:p>
                </c:rich>
              </c:tx>
              <c:dLblPos val="l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863-4DE9-9978-B527E34AED03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10</a:t>
                    </a:r>
                    <a:r>
                      <a:rPr lang="en-US" baseline="30000"/>
                      <a:t>-10</a:t>
                    </a:r>
                  </a:p>
                </c:rich>
              </c:tx>
              <c:dLblPos val="l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C863-4DE9-9978-B527E34AED03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10</a:t>
                    </a:r>
                    <a:r>
                      <a:rPr lang="en-US" baseline="30000"/>
                      <a:t>-11</a:t>
                    </a:r>
                  </a:p>
                </c:rich>
              </c:tx>
              <c:dLblPos val="l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C863-4DE9-9978-B527E34AED03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10</a:t>
                    </a:r>
                    <a:r>
                      <a:rPr lang="en-US" baseline="30000"/>
                      <a:t>-12</a:t>
                    </a:r>
                  </a:p>
                </c:rich>
              </c:tx>
              <c:dLblPos val="l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C863-4DE9-9978-B527E34AED0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l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'pressureProfileCold 24June'!$L$17:$L$21</c:f>
              <c:numCache>
                <c:formatCode>0.00E+00</c:formatCode>
                <c:ptCount val="5"/>
                <c:pt idx="0">
                  <c:v>1500</c:v>
                </c:pt>
                <c:pt idx="1">
                  <c:v>1500</c:v>
                </c:pt>
                <c:pt idx="2">
                  <c:v>1500</c:v>
                </c:pt>
                <c:pt idx="3">
                  <c:v>1500</c:v>
                </c:pt>
                <c:pt idx="4">
                  <c:v>1500</c:v>
                </c:pt>
              </c:numCache>
            </c:numRef>
          </c:xVal>
          <c:yVal>
            <c:numRef>
              <c:f>'pressureProfileCold 24June'!$M$17:$M$21</c:f>
              <c:numCache>
                <c:formatCode>0.00E+00</c:formatCode>
                <c:ptCount val="5"/>
                <c:pt idx="0">
                  <c:v>1E-8</c:v>
                </c:pt>
                <c:pt idx="1">
                  <c:v>1.0000000000000001E-9</c:v>
                </c:pt>
                <c:pt idx="2">
                  <c:v>1E-10</c:v>
                </c:pt>
                <c:pt idx="3">
                  <c:v>9.9999999999999994E-12</c:v>
                </c:pt>
                <c:pt idx="4">
                  <c:v>9.9999999999999998E-13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7-C863-4DE9-9978-B527E34AED0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01325024"/>
        <c:axId val="501324696"/>
      </c:scatterChart>
      <c:valAx>
        <c:axId val="501325024"/>
        <c:scaling>
          <c:orientation val="maxMin"/>
          <c:max val="1500"/>
          <c:min val="-1250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Beamline </a:t>
                </a:r>
                <a:r>
                  <a:rPr lang="en-US" dirty="0" smtClean="0"/>
                  <a:t>position (cm)</a:t>
                </a:r>
                <a:endParaRPr lang="en-US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0"/>
        <c:majorTickMark val="cross"/>
        <c:minorTickMark val="in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01324696"/>
        <c:crossesAt val="1.0000000000000006E-12"/>
        <c:crossBetween val="midCat"/>
        <c:majorUnit val="500"/>
        <c:minorUnit val="250"/>
      </c:valAx>
      <c:valAx>
        <c:axId val="501324696"/>
        <c:scaling>
          <c:logBase val="10"/>
          <c:orientation val="minMax"/>
          <c:max val="1.0000000000000005E-8"/>
          <c:min val="1.0000000000000006E-12"/>
        </c:scaling>
        <c:delete val="0"/>
        <c:axPos val="r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Calculated Pressure (mbar)</a:t>
                </a:r>
              </a:p>
            </c:rich>
          </c:tx>
          <c:layout>
            <c:manualLayout>
              <c:xMode val="edge"/>
              <c:yMode val="edge"/>
              <c:x val="2.3744406949507909E-2"/>
              <c:y val="8.9230386307095538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E+00" sourceLinked="0"/>
        <c:majorTickMark val="none"/>
        <c:minorTickMark val="none"/>
        <c:tickLblPos val="none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01325024"/>
        <c:crossesAt val="1500"/>
        <c:crossBetween val="midCat"/>
      </c:valAx>
      <c:spPr>
        <a:noFill/>
        <a:ln>
          <a:solidFill>
            <a:schemeClr val="accent6"/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/>
      </a:pPr>
      <a:endParaRPr lang="en-US"/>
    </a:p>
  </c:txPr>
  <c:externalData r:id="rId3">
    <c:autoUpdate val="0"/>
  </c:externalData>
  <c:userShapes r:id="rId4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Power on collimator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4057607967543384"/>
          <c:y val="0.1425168107588857"/>
          <c:w val="0.76514469399190266"/>
          <c:h val="0.6478155520580563"/>
        </c:manualLayout>
      </c:layout>
      <c:scatterChart>
        <c:scatterStyle val="lineMarker"/>
        <c:varyColors val="0"/>
        <c:ser>
          <c:idx val="0"/>
          <c:order val="0"/>
          <c:tx>
            <c:strRef>
              <c:f>Sheet1!$C$1</c:f>
              <c:strCache>
                <c:ptCount val="1"/>
                <c:pt idx="0">
                  <c:v>Horizontal axis, absorbed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Sheet1!$B$2:$B$102</c:f>
              <c:numCache>
                <c:formatCode>General</c:formatCode>
                <c:ptCount val="101"/>
                <c:pt idx="0">
                  <c:v>3</c:v>
                </c:pt>
                <c:pt idx="1">
                  <c:v>2.9818181818181819</c:v>
                </c:pt>
                <c:pt idx="2">
                  <c:v>2.9636363636363638</c:v>
                </c:pt>
                <c:pt idx="3">
                  <c:v>2.9454545454545458</c:v>
                </c:pt>
                <c:pt idx="4">
                  <c:v>2.9272727272727277</c:v>
                </c:pt>
                <c:pt idx="5">
                  <c:v>2.9090909090909096</c:v>
                </c:pt>
                <c:pt idx="6">
                  <c:v>2.8909090909090915</c:v>
                </c:pt>
                <c:pt idx="7">
                  <c:v>2.8727272727272735</c:v>
                </c:pt>
                <c:pt idx="8">
                  <c:v>2.8545454545454554</c:v>
                </c:pt>
                <c:pt idx="9">
                  <c:v>2.8363636363636373</c:v>
                </c:pt>
                <c:pt idx="10">
                  <c:v>2.8181818181818192</c:v>
                </c:pt>
                <c:pt idx="11">
                  <c:v>2.8000000000000012</c:v>
                </c:pt>
                <c:pt idx="12">
                  <c:v>2.7818181818181831</c:v>
                </c:pt>
                <c:pt idx="13">
                  <c:v>2.763636363636365</c:v>
                </c:pt>
                <c:pt idx="14">
                  <c:v>2.7454545454545469</c:v>
                </c:pt>
                <c:pt idx="15">
                  <c:v>2.7272727272727288</c:v>
                </c:pt>
                <c:pt idx="16">
                  <c:v>2.7090909090909108</c:v>
                </c:pt>
                <c:pt idx="17">
                  <c:v>2.6909090909090927</c:v>
                </c:pt>
                <c:pt idx="18">
                  <c:v>2.6727272727272746</c:v>
                </c:pt>
                <c:pt idx="19">
                  <c:v>2.6545454545454565</c:v>
                </c:pt>
                <c:pt idx="20">
                  <c:v>2.6363636363636385</c:v>
                </c:pt>
                <c:pt idx="21">
                  <c:v>2.6181818181818204</c:v>
                </c:pt>
                <c:pt idx="22">
                  <c:v>2.6000000000000023</c:v>
                </c:pt>
                <c:pt idx="23">
                  <c:v>2.5818181818181842</c:v>
                </c:pt>
                <c:pt idx="24">
                  <c:v>2.5636363636363662</c:v>
                </c:pt>
                <c:pt idx="25">
                  <c:v>2.5454545454545481</c:v>
                </c:pt>
                <c:pt idx="26">
                  <c:v>2.52727272727273</c:v>
                </c:pt>
                <c:pt idx="27">
                  <c:v>2.5090909090909119</c:v>
                </c:pt>
                <c:pt idx="28">
                  <c:v>2.4909090909090938</c:v>
                </c:pt>
                <c:pt idx="29">
                  <c:v>2.4727272727272758</c:v>
                </c:pt>
                <c:pt idx="30">
                  <c:v>2.4545454545454577</c:v>
                </c:pt>
                <c:pt idx="31">
                  <c:v>2.4363636363636396</c:v>
                </c:pt>
                <c:pt idx="32">
                  <c:v>2.4181818181818215</c:v>
                </c:pt>
                <c:pt idx="33">
                  <c:v>2.4000000000000035</c:v>
                </c:pt>
                <c:pt idx="34">
                  <c:v>2.3818181818181854</c:v>
                </c:pt>
                <c:pt idx="35">
                  <c:v>2.3636363636363673</c:v>
                </c:pt>
                <c:pt idx="36">
                  <c:v>2.3454545454545492</c:v>
                </c:pt>
                <c:pt idx="37">
                  <c:v>2.3272727272727312</c:v>
                </c:pt>
                <c:pt idx="38">
                  <c:v>2.3090909090909131</c:v>
                </c:pt>
                <c:pt idx="39">
                  <c:v>2.290909090909095</c:v>
                </c:pt>
                <c:pt idx="40">
                  <c:v>2.2727272727272769</c:v>
                </c:pt>
                <c:pt idx="41">
                  <c:v>2.2545454545454588</c:v>
                </c:pt>
                <c:pt idx="42">
                  <c:v>2.2363636363636408</c:v>
                </c:pt>
                <c:pt idx="43">
                  <c:v>2.2181818181818227</c:v>
                </c:pt>
                <c:pt idx="44">
                  <c:v>2.2000000000000046</c:v>
                </c:pt>
                <c:pt idx="45">
                  <c:v>2.1818181818181865</c:v>
                </c:pt>
                <c:pt idx="46">
                  <c:v>2.1636363636363685</c:v>
                </c:pt>
                <c:pt idx="47">
                  <c:v>2.1454545454545504</c:v>
                </c:pt>
                <c:pt idx="48">
                  <c:v>2.1272727272727323</c:v>
                </c:pt>
                <c:pt idx="49">
                  <c:v>2.1090909090909142</c:v>
                </c:pt>
                <c:pt idx="50">
                  <c:v>2.0909090909090962</c:v>
                </c:pt>
                <c:pt idx="51">
                  <c:v>2.0727272727272781</c:v>
                </c:pt>
                <c:pt idx="52">
                  <c:v>2.05454545454546</c:v>
                </c:pt>
                <c:pt idx="53">
                  <c:v>2.0363636363636419</c:v>
                </c:pt>
                <c:pt idx="54">
                  <c:v>2.0181818181818239</c:v>
                </c:pt>
                <c:pt idx="55">
                  <c:v>2.0000000000000058</c:v>
                </c:pt>
                <c:pt idx="56">
                  <c:v>1.9818181818181877</c:v>
                </c:pt>
                <c:pt idx="57">
                  <c:v>1.9636363636363696</c:v>
                </c:pt>
                <c:pt idx="58">
                  <c:v>1.9454545454545515</c:v>
                </c:pt>
                <c:pt idx="59">
                  <c:v>1.9272727272727335</c:v>
                </c:pt>
                <c:pt idx="60">
                  <c:v>1.9090909090909154</c:v>
                </c:pt>
                <c:pt idx="61">
                  <c:v>1.8909090909090973</c:v>
                </c:pt>
                <c:pt idx="62">
                  <c:v>1.8727272727272792</c:v>
                </c:pt>
                <c:pt idx="63">
                  <c:v>1.8545454545454612</c:v>
                </c:pt>
                <c:pt idx="64">
                  <c:v>1.8363636363636431</c:v>
                </c:pt>
                <c:pt idx="65">
                  <c:v>1.818181818181825</c:v>
                </c:pt>
                <c:pt idx="66">
                  <c:v>1.8000000000000069</c:v>
                </c:pt>
                <c:pt idx="67">
                  <c:v>1.7818181818181889</c:v>
                </c:pt>
                <c:pt idx="68">
                  <c:v>1.7636363636363708</c:v>
                </c:pt>
                <c:pt idx="69">
                  <c:v>1.7454545454545527</c:v>
                </c:pt>
                <c:pt idx="70">
                  <c:v>1.7272727272727346</c:v>
                </c:pt>
                <c:pt idx="71">
                  <c:v>1.7090909090909165</c:v>
                </c:pt>
                <c:pt idx="72">
                  <c:v>1.6909090909090985</c:v>
                </c:pt>
                <c:pt idx="73">
                  <c:v>1.6727272727272804</c:v>
                </c:pt>
                <c:pt idx="74">
                  <c:v>1.6545454545454623</c:v>
                </c:pt>
                <c:pt idx="75">
                  <c:v>1.6363636363636442</c:v>
                </c:pt>
                <c:pt idx="76">
                  <c:v>1.6181818181818262</c:v>
                </c:pt>
                <c:pt idx="77">
                  <c:v>1.6000000000000081</c:v>
                </c:pt>
                <c:pt idx="78">
                  <c:v>1.58181818181819</c:v>
                </c:pt>
                <c:pt idx="79">
                  <c:v>1.5636363636363719</c:v>
                </c:pt>
                <c:pt idx="80">
                  <c:v>1.5454545454545539</c:v>
                </c:pt>
                <c:pt idx="81">
                  <c:v>1.5272727272727358</c:v>
                </c:pt>
                <c:pt idx="82">
                  <c:v>1.5090909090909177</c:v>
                </c:pt>
                <c:pt idx="83">
                  <c:v>1.4909090909090996</c:v>
                </c:pt>
                <c:pt idx="84">
                  <c:v>1.4727272727272815</c:v>
                </c:pt>
                <c:pt idx="85">
                  <c:v>1.4545454545454635</c:v>
                </c:pt>
                <c:pt idx="86">
                  <c:v>1.4363636363636454</c:v>
                </c:pt>
                <c:pt idx="87">
                  <c:v>1.4181818181818273</c:v>
                </c:pt>
                <c:pt idx="88">
                  <c:v>1.4000000000000092</c:v>
                </c:pt>
                <c:pt idx="89">
                  <c:v>1.3818181818181912</c:v>
                </c:pt>
                <c:pt idx="90">
                  <c:v>1.3636363636363731</c:v>
                </c:pt>
                <c:pt idx="91">
                  <c:v>1.345454545454555</c:v>
                </c:pt>
                <c:pt idx="92">
                  <c:v>1.3272727272727369</c:v>
                </c:pt>
                <c:pt idx="93">
                  <c:v>1.3090909090909189</c:v>
                </c:pt>
                <c:pt idx="94">
                  <c:v>1.2909090909091008</c:v>
                </c:pt>
                <c:pt idx="95">
                  <c:v>1.2727272727272827</c:v>
                </c:pt>
                <c:pt idx="96">
                  <c:v>1.2545454545454646</c:v>
                </c:pt>
                <c:pt idx="97">
                  <c:v>1.2363636363636465</c:v>
                </c:pt>
                <c:pt idx="98">
                  <c:v>1.2181818181818285</c:v>
                </c:pt>
                <c:pt idx="99">
                  <c:v>1.2000000000000104</c:v>
                </c:pt>
              </c:numCache>
            </c:numRef>
          </c:xVal>
          <c:yVal>
            <c:numRef>
              <c:f>Sheet1!$C$2:$C$102</c:f>
              <c:numCache>
                <c:formatCode>General</c:formatCode>
                <c:ptCount val="10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7.8063400000000005E-2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6.3131300000000001E-2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5.1376999999999999E-2</c:v>
                </c:pt>
                <c:pt idx="65">
                  <c:v>0.10352600000000001</c:v>
                </c:pt>
                <c:pt idx="66">
                  <c:v>0.19228600000000001</c:v>
                </c:pt>
                <c:pt idx="67">
                  <c:v>0.25095400000000001</c:v>
                </c:pt>
                <c:pt idx="68">
                  <c:v>0.19508</c:v>
                </c:pt>
                <c:pt idx="69">
                  <c:v>0.38434800000000002</c:v>
                </c:pt>
                <c:pt idx="70">
                  <c:v>0.13872599999999999</c:v>
                </c:pt>
                <c:pt idx="71">
                  <c:v>0.32179000000000002</c:v>
                </c:pt>
                <c:pt idx="72">
                  <c:v>0.50185100000000005</c:v>
                </c:pt>
                <c:pt idx="73">
                  <c:v>0.54945100000000002</c:v>
                </c:pt>
                <c:pt idx="74">
                  <c:v>0.81537099999999996</c:v>
                </c:pt>
                <c:pt idx="75">
                  <c:v>0.38191599999999998</c:v>
                </c:pt>
                <c:pt idx="76">
                  <c:v>0.74408399999999997</c:v>
                </c:pt>
                <c:pt idx="77">
                  <c:v>0.89422900000000005</c:v>
                </c:pt>
                <c:pt idx="78">
                  <c:v>1.12253</c:v>
                </c:pt>
                <c:pt idx="79">
                  <c:v>1.0752699999999999</c:v>
                </c:pt>
                <c:pt idx="80">
                  <c:v>2.0292599999999998</c:v>
                </c:pt>
                <c:pt idx="81">
                  <c:v>2.0818400000000001</c:v>
                </c:pt>
                <c:pt idx="82">
                  <c:v>2.2446899999999999</c:v>
                </c:pt>
                <c:pt idx="83">
                  <c:v>2.6692100000000001</c:v>
                </c:pt>
                <c:pt idx="84">
                  <c:v>2.6051299999999999</c:v>
                </c:pt>
                <c:pt idx="85">
                  <c:v>3.6992500000000001</c:v>
                </c:pt>
                <c:pt idx="86">
                  <c:v>3.8046799999999998</c:v>
                </c:pt>
                <c:pt idx="87">
                  <c:v>4.5036699999999996</c:v>
                </c:pt>
                <c:pt idx="88">
                  <c:v>4.62073</c:v>
                </c:pt>
                <c:pt idx="89">
                  <c:v>4.9301199999999996</c:v>
                </c:pt>
                <c:pt idx="90">
                  <c:v>6.84396</c:v>
                </c:pt>
                <c:pt idx="91">
                  <c:v>6.59396</c:v>
                </c:pt>
                <c:pt idx="92">
                  <c:v>8.7713999999999999</c:v>
                </c:pt>
                <c:pt idx="93">
                  <c:v>9.9482700000000008</c:v>
                </c:pt>
                <c:pt idx="94">
                  <c:v>12.24</c:v>
                </c:pt>
                <c:pt idx="95">
                  <c:v>13.2662</c:v>
                </c:pt>
                <c:pt idx="96">
                  <c:v>14.6607</c:v>
                </c:pt>
                <c:pt idx="97">
                  <c:v>17.4666</c:v>
                </c:pt>
                <c:pt idx="98">
                  <c:v>21.5871</c:v>
                </c:pt>
                <c:pt idx="99">
                  <c:v>23.161200000000001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BEE8-4BF3-928A-5B0891961E9E}"/>
            </c:ext>
          </c:extLst>
        </c:ser>
        <c:ser>
          <c:idx val="1"/>
          <c:order val="1"/>
          <c:tx>
            <c:strRef>
              <c:f>Sheet1!$D$1</c:f>
              <c:strCache>
                <c:ptCount val="1"/>
                <c:pt idx="0">
                  <c:v>Horizontal axis, incident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Sheet1!$B$2:$B$102</c:f>
              <c:numCache>
                <c:formatCode>General</c:formatCode>
                <c:ptCount val="101"/>
                <c:pt idx="0">
                  <c:v>3</c:v>
                </c:pt>
                <c:pt idx="1">
                  <c:v>2.9818181818181819</c:v>
                </c:pt>
                <c:pt idx="2">
                  <c:v>2.9636363636363638</c:v>
                </c:pt>
                <c:pt idx="3">
                  <c:v>2.9454545454545458</c:v>
                </c:pt>
                <c:pt idx="4">
                  <c:v>2.9272727272727277</c:v>
                </c:pt>
                <c:pt idx="5">
                  <c:v>2.9090909090909096</c:v>
                </c:pt>
                <c:pt idx="6">
                  <c:v>2.8909090909090915</c:v>
                </c:pt>
                <c:pt idx="7">
                  <c:v>2.8727272727272735</c:v>
                </c:pt>
                <c:pt idx="8">
                  <c:v>2.8545454545454554</c:v>
                </c:pt>
                <c:pt idx="9">
                  <c:v>2.8363636363636373</c:v>
                </c:pt>
                <c:pt idx="10">
                  <c:v>2.8181818181818192</c:v>
                </c:pt>
                <c:pt idx="11">
                  <c:v>2.8000000000000012</c:v>
                </c:pt>
                <c:pt idx="12">
                  <c:v>2.7818181818181831</c:v>
                </c:pt>
                <c:pt idx="13">
                  <c:v>2.763636363636365</c:v>
                </c:pt>
                <c:pt idx="14">
                  <c:v>2.7454545454545469</c:v>
                </c:pt>
                <c:pt idx="15">
                  <c:v>2.7272727272727288</c:v>
                </c:pt>
                <c:pt idx="16">
                  <c:v>2.7090909090909108</c:v>
                </c:pt>
                <c:pt idx="17">
                  <c:v>2.6909090909090927</c:v>
                </c:pt>
                <c:pt idx="18">
                  <c:v>2.6727272727272746</c:v>
                </c:pt>
                <c:pt idx="19">
                  <c:v>2.6545454545454565</c:v>
                </c:pt>
                <c:pt idx="20">
                  <c:v>2.6363636363636385</c:v>
                </c:pt>
                <c:pt idx="21">
                  <c:v>2.6181818181818204</c:v>
                </c:pt>
                <c:pt idx="22">
                  <c:v>2.6000000000000023</c:v>
                </c:pt>
                <c:pt idx="23">
                  <c:v>2.5818181818181842</c:v>
                </c:pt>
                <c:pt idx="24">
                  <c:v>2.5636363636363662</c:v>
                </c:pt>
                <c:pt idx="25">
                  <c:v>2.5454545454545481</c:v>
                </c:pt>
                <c:pt idx="26">
                  <c:v>2.52727272727273</c:v>
                </c:pt>
                <c:pt idx="27">
                  <c:v>2.5090909090909119</c:v>
                </c:pt>
                <c:pt idx="28">
                  <c:v>2.4909090909090938</c:v>
                </c:pt>
                <c:pt idx="29">
                  <c:v>2.4727272727272758</c:v>
                </c:pt>
                <c:pt idx="30">
                  <c:v>2.4545454545454577</c:v>
                </c:pt>
                <c:pt idx="31">
                  <c:v>2.4363636363636396</c:v>
                </c:pt>
                <c:pt idx="32">
                  <c:v>2.4181818181818215</c:v>
                </c:pt>
                <c:pt idx="33">
                  <c:v>2.4000000000000035</c:v>
                </c:pt>
                <c:pt idx="34">
                  <c:v>2.3818181818181854</c:v>
                </c:pt>
                <c:pt idx="35">
                  <c:v>2.3636363636363673</c:v>
                </c:pt>
                <c:pt idx="36">
                  <c:v>2.3454545454545492</c:v>
                </c:pt>
                <c:pt idx="37">
                  <c:v>2.3272727272727312</c:v>
                </c:pt>
                <c:pt idx="38">
                  <c:v>2.3090909090909131</c:v>
                </c:pt>
                <c:pt idx="39">
                  <c:v>2.290909090909095</c:v>
                </c:pt>
                <c:pt idx="40">
                  <c:v>2.2727272727272769</c:v>
                </c:pt>
                <c:pt idx="41">
                  <c:v>2.2545454545454588</c:v>
                </c:pt>
                <c:pt idx="42">
                  <c:v>2.2363636363636408</c:v>
                </c:pt>
                <c:pt idx="43">
                  <c:v>2.2181818181818227</c:v>
                </c:pt>
                <c:pt idx="44">
                  <c:v>2.2000000000000046</c:v>
                </c:pt>
                <c:pt idx="45">
                  <c:v>2.1818181818181865</c:v>
                </c:pt>
                <c:pt idx="46">
                  <c:v>2.1636363636363685</c:v>
                </c:pt>
                <c:pt idx="47">
                  <c:v>2.1454545454545504</c:v>
                </c:pt>
                <c:pt idx="48">
                  <c:v>2.1272727272727323</c:v>
                </c:pt>
                <c:pt idx="49">
                  <c:v>2.1090909090909142</c:v>
                </c:pt>
                <c:pt idx="50">
                  <c:v>2.0909090909090962</c:v>
                </c:pt>
                <c:pt idx="51">
                  <c:v>2.0727272727272781</c:v>
                </c:pt>
                <c:pt idx="52">
                  <c:v>2.05454545454546</c:v>
                </c:pt>
                <c:pt idx="53">
                  <c:v>2.0363636363636419</c:v>
                </c:pt>
                <c:pt idx="54">
                  <c:v>2.0181818181818239</c:v>
                </c:pt>
                <c:pt idx="55">
                  <c:v>2.0000000000000058</c:v>
                </c:pt>
                <c:pt idx="56">
                  <c:v>1.9818181818181877</c:v>
                </c:pt>
                <c:pt idx="57">
                  <c:v>1.9636363636363696</c:v>
                </c:pt>
                <c:pt idx="58">
                  <c:v>1.9454545454545515</c:v>
                </c:pt>
                <c:pt idx="59">
                  <c:v>1.9272727272727335</c:v>
                </c:pt>
                <c:pt idx="60">
                  <c:v>1.9090909090909154</c:v>
                </c:pt>
                <c:pt idx="61">
                  <c:v>1.8909090909090973</c:v>
                </c:pt>
                <c:pt idx="62">
                  <c:v>1.8727272727272792</c:v>
                </c:pt>
                <c:pt idx="63">
                  <c:v>1.8545454545454612</c:v>
                </c:pt>
                <c:pt idx="64">
                  <c:v>1.8363636363636431</c:v>
                </c:pt>
                <c:pt idx="65">
                  <c:v>1.818181818181825</c:v>
                </c:pt>
                <c:pt idx="66">
                  <c:v>1.8000000000000069</c:v>
                </c:pt>
                <c:pt idx="67">
                  <c:v>1.7818181818181889</c:v>
                </c:pt>
                <c:pt idx="68">
                  <c:v>1.7636363636363708</c:v>
                </c:pt>
                <c:pt idx="69">
                  <c:v>1.7454545454545527</c:v>
                </c:pt>
                <c:pt idx="70">
                  <c:v>1.7272727272727346</c:v>
                </c:pt>
                <c:pt idx="71">
                  <c:v>1.7090909090909165</c:v>
                </c:pt>
                <c:pt idx="72">
                  <c:v>1.6909090909090985</c:v>
                </c:pt>
                <c:pt idx="73">
                  <c:v>1.6727272727272804</c:v>
                </c:pt>
                <c:pt idx="74">
                  <c:v>1.6545454545454623</c:v>
                </c:pt>
                <c:pt idx="75">
                  <c:v>1.6363636363636442</c:v>
                </c:pt>
                <c:pt idx="76">
                  <c:v>1.6181818181818262</c:v>
                </c:pt>
                <c:pt idx="77">
                  <c:v>1.6000000000000081</c:v>
                </c:pt>
                <c:pt idx="78">
                  <c:v>1.58181818181819</c:v>
                </c:pt>
                <c:pt idx="79">
                  <c:v>1.5636363636363719</c:v>
                </c:pt>
                <c:pt idx="80">
                  <c:v>1.5454545454545539</c:v>
                </c:pt>
                <c:pt idx="81">
                  <c:v>1.5272727272727358</c:v>
                </c:pt>
                <c:pt idx="82">
                  <c:v>1.5090909090909177</c:v>
                </c:pt>
                <c:pt idx="83">
                  <c:v>1.4909090909090996</c:v>
                </c:pt>
                <c:pt idx="84">
                  <c:v>1.4727272727272815</c:v>
                </c:pt>
                <c:pt idx="85">
                  <c:v>1.4545454545454635</c:v>
                </c:pt>
                <c:pt idx="86">
                  <c:v>1.4363636363636454</c:v>
                </c:pt>
                <c:pt idx="87">
                  <c:v>1.4181818181818273</c:v>
                </c:pt>
                <c:pt idx="88">
                  <c:v>1.4000000000000092</c:v>
                </c:pt>
                <c:pt idx="89">
                  <c:v>1.3818181818181912</c:v>
                </c:pt>
                <c:pt idx="90">
                  <c:v>1.3636363636363731</c:v>
                </c:pt>
                <c:pt idx="91">
                  <c:v>1.345454545454555</c:v>
                </c:pt>
                <c:pt idx="92">
                  <c:v>1.3272727272727369</c:v>
                </c:pt>
                <c:pt idx="93">
                  <c:v>1.3090909090909189</c:v>
                </c:pt>
                <c:pt idx="94">
                  <c:v>1.2909090909091008</c:v>
                </c:pt>
                <c:pt idx="95">
                  <c:v>1.2727272727272827</c:v>
                </c:pt>
                <c:pt idx="96">
                  <c:v>1.2545454545454646</c:v>
                </c:pt>
                <c:pt idx="97">
                  <c:v>1.2363636363636465</c:v>
                </c:pt>
                <c:pt idx="98">
                  <c:v>1.2181818181818285</c:v>
                </c:pt>
                <c:pt idx="99">
                  <c:v>1.2000000000000104</c:v>
                </c:pt>
              </c:numCache>
            </c:numRef>
          </c:xVal>
          <c:yVal>
            <c:numRef>
              <c:f>Sheet1!$D$2:$D$102</c:f>
              <c:numCache>
                <c:formatCode>General</c:formatCode>
                <c:ptCount val="10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0.15612699999999999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0.12626299999999999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0.102754</c:v>
                </c:pt>
                <c:pt idx="65">
                  <c:v>0.20705299999999999</c:v>
                </c:pt>
                <c:pt idx="66">
                  <c:v>0.384571</c:v>
                </c:pt>
                <c:pt idx="67">
                  <c:v>0.50190800000000002</c:v>
                </c:pt>
                <c:pt idx="68">
                  <c:v>0.39016000000000001</c:v>
                </c:pt>
                <c:pt idx="69">
                  <c:v>0.76869600000000005</c:v>
                </c:pt>
                <c:pt idx="70">
                  <c:v>0.27745300000000001</c:v>
                </c:pt>
                <c:pt idx="71">
                  <c:v>0.64357900000000001</c:v>
                </c:pt>
                <c:pt idx="72">
                  <c:v>1.0037</c:v>
                </c:pt>
                <c:pt idx="73">
                  <c:v>1.0989</c:v>
                </c:pt>
                <c:pt idx="74">
                  <c:v>1.6307400000000001</c:v>
                </c:pt>
                <c:pt idx="75">
                  <c:v>0.76383199999999996</c:v>
                </c:pt>
                <c:pt idx="76">
                  <c:v>1.48817</c:v>
                </c:pt>
                <c:pt idx="77">
                  <c:v>1.7884599999999999</c:v>
                </c:pt>
                <c:pt idx="78">
                  <c:v>2.2450600000000001</c:v>
                </c:pt>
                <c:pt idx="79">
                  <c:v>2.1505399999999999</c:v>
                </c:pt>
                <c:pt idx="80">
                  <c:v>4.0585199999999997</c:v>
                </c:pt>
                <c:pt idx="81">
                  <c:v>4.1636699999999998</c:v>
                </c:pt>
                <c:pt idx="82">
                  <c:v>4.4893799999999997</c:v>
                </c:pt>
                <c:pt idx="83">
                  <c:v>5.3384200000000002</c:v>
                </c:pt>
                <c:pt idx="84">
                  <c:v>5.2102700000000004</c:v>
                </c:pt>
                <c:pt idx="85">
                  <c:v>7.3984899999999998</c:v>
                </c:pt>
                <c:pt idx="86">
                  <c:v>7.6093500000000001</c:v>
                </c:pt>
                <c:pt idx="87">
                  <c:v>9.0073399999999992</c:v>
                </c:pt>
                <c:pt idx="88">
                  <c:v>9.24146</c:v>
                </c:pt>
                <c:pt idx="89">
                  <c:v>9.8602500000000006</c:v>
                </c:pt>
                <c:pt idx="90">
                  <c:v>13.687900000000001</c:v>
                </c:pt>
                <c:pt idx="91">
                  <c:v>13.187900000000001</c:v>
                </c:pt>
                <c:pt idx="92">
                  <c:v>17.5428</c:v>
                </c:pt>
                <c:pt idx="93">
                  <c:v>19.8965</c:v>
                </c:pt>
                <c:pt idx="94">
                  <c:v>24.48</c:v>
                </c:pt>
                <c:pt idx="95">
                  <c:v>26.532399999999999</c:v>
                </c:pt>
                <c:pt idx="96">
                  <c:v>29.3215</c:v>
                </c:pt>
                <c:pt idx="97">
                  <c:v>34.933199999999999</c:v>
                </c:pt>
                <c:pt idx="98">
                  <c:v>43.174199999999999</c:v>
                </c:pt>
                <c:pt idx="99">
                  <c:v>46.322400000000002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BEE8-4BF3-928A-5B0891961E9E}"/>
            </c:ext>
          </c:extLst>
        </c:ser>
        <c:ser>
          <c:idx val="2"/>
          <c:order val="2"/>
          <c:tx>
            <c:strRef>
              <c:f>Sheet1!$E$1</c:f>
              <c:strCache>
                <c:ptCount val="1"/>
                <c:pt idx="0">
                  <c:v>Vertical axis, absorbed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Sheet1!$B$2:$B$102</c:f>
              <c:numCache>
                <c:formatCode>General</c:formatCode>
                <c:ptCount val="101"/>
                <c:pt idx="0">
                  <c:v>3</c:v>
                </c:pt>
                <c:pt idx="1">
                  <c:v>2.9818181818181819</c:v>
                </c:pt>
                <c:pt idx="2">
                  <c:v>2.9636363636363638</c:v>
                </c:pt>
                <c:pt idx="3">
                  <c:v>2.9454545454545458</c:v>
                </c:pt>
                <c:pt idx="4">
                  <c:v>2.9272727272727277</c:v>
                </c:pt>
                <c:pt idx="5">
                  <c:v>2.9090909090909096</c:v>
                </c:pt>
                <c:pt idx="6">
                  <c:v>2.8909090909090915</c:v>
                </c:pt>
                <c:pt idx="7">
                  <c:v>2.8727272727272735</c:v>
                </c:pt>
                <c:pt idx="8">
                  <c:v>2.8545454545454554</c:v>
                </c:pt>
                <c:pt idx="9">
                  <c:v>2.8363636363636373</c:v>
                </c:pt>
                <c:pt idx="10">
                  <c:v>2.8181818181818192</c:v>
                </c:pt>
                <c:pt idx="11">
                  <c:v>2.8000000000000012</c:v>
                </c:pt>
                <c:pt idx="12">
                  <c:v>2.7818181818181831</c:v>
                </c:pt>
                <c:pt idx="13">
                  <c:v>2.763636363636365</c:v>
                </c:pt>
                <c:pt idx="14">
                  <c:v>2.7454545454545469</c:v>
                </c:pt>
                <c:pt idx="15">
                  <c:v>2.7272727272727288</c:v>
                </c:pt>
                <c:pt idx="16">
                  <c:v>2.7090909090909108</c:v>
                </c:pt>
                <c:pt idx="17">
                  <c:v>2.6909090909090927</c:v>
                </c:pt>
                <c:pt idx="18">
                  <c:v>2.6727272727272746</c:v>
                </c:pt>
                <c:pt idx="19">
                  <c:v>2.6545454545454565</c:v>
                </c:pt>
                <c:pt idx="20">
                  <c:v>2.6363636363636385</c:v>
                </c:pt>
                <c:pt idx="21">
                  <c:v>2.6181818181818204</c:v>
                </c:pt>
                <c:pt idx="22">
                  <c:v>2.6000000000000023</c:v>
                </c:pt>
                <c:pt idx="23">
                  <c:v>2.5818181818181842</c:v>
                </c:pt>
                <c:pt idx="24">
                  <c:v>2.5636363636363662</c:v>
                </c:pt>
                <c:pt idx="25">
                  <c:v>2.5454545454545481</c:v>
                </c:pt>
                <c:pt idx="26">
                  <c:v>2.52727272727273</c:v>
                </c:pt>
                <c:pt idx="27">
                  <c:v>2.5090909090909119</c:v>
                </c:pt>
                <c:pt idx="28">
                  <c:v>2.4909090909090938</c:v>
                </c:pt>
                <c:pt idx="29">
                  <c:v>2.4727272727272758</c:v>
                </c:pt>
                <c:pt idx="30">
                  <c:v>2.4545454545454577</c:v>
                </c:pt>
                <c:pt idx="31">
                  <c:v>2.4363636363636396</c:v>
                </c:pt>
                <c:pt idx="32">
                  <c:v>2.4181818181818215</c:v>
                </c:pt>
                <c:pt idx="33">
                  <c:v>2.4000000000000035</c:v>
                </c:pt>
                <c:pt idx="34">
                  <c:v>2.3818181818181854</c:v>
                </c:pt>
                <c:pt idx="35">
                  <c:v>2.3636363636363673</c:v>
                </c:pt>
                <c:pt idx="36">
                  <c:v>2.3454545454545492</c:v>
                </c:pt>
                <c:pt idx="37">
                  <c:v>2.3272727272727312</c:v>
                </c:pt>
                <c:pt idx="38">
                  <c:v>2.3090909090909131</c:v>
                </c:pt>
                <c:pt idx="39">
                  <c:v>2.290909090909095</c:v>
                </c:pt>
                <c:pt idx="40">
                  <c:v>2.2727272727272769</c:v>
                </c:pt>
                <c:pt idx="41">
                  <c:v>2.2545454545454588</c:v>
                </c:pt>
                <c:pt idx="42">
                  <c:v>2.2363636363636408</c:v>
                </c:pt>
                <c:pt idx="43">
                  <c:v>2.2181818181818227</c:v>
                </c:pt>
                <c:pt idx="44">
                  <c:v>2.2000000000000046</c:v>
                </c:pt>
                <c:pt idx="45">
                  <c:v>2.1818181818181865</c:v>
                </c:pt>
                <c:pt idx="46">
                  <c:v>2.1636363636363685</c:v>
                </c:pt>
                <c:pt idx="47">
                  <c:v>2.1454545454545504</c:v>
                </c:pt>
                <c:pt idx="48">
                  <c:v>2.1272727272727323</c:v>
                </c:pt>
                <c:pt idx="49">
                  <c:v>2.1090909090909142</c:v>
                </c:pt>
                <c:pt idx="50">
                  <c:v>2.0909090909090962</c:v>
                </c:pt>
                <c:pt idx="51">
                  <c:v>2.0727272727272781</c:v>
                </c:pt>
                <c:pt idx="52">
                  <c:v>2.05454545454546</c:v>
                </c:pt>
                <c:pt idx="53">
                  <c:v>2.0363636363636419</c:v>
                </c:pt>
                <c:pt idx="54">
                  <c:v>2.0181818181818239</c:v>
                </c:pt>
                <c:pt idx="55">
                  <c:v>2.0000000000000058</c:v>
                </c:pt>
                <c:pt idx="56">
                  <c:v>1.9818181818181877</c:v>
                </c:pt>
                <c:pt idx="57">
                  <c:v>1.9636363636363696</c:v>
                </c:pt>
                <c:pt idx="58">
                  <c:v>1.9454545454545515</c:v>
                </c:pt>
                <c:pt idx="59">
                  <c:v>1.9272727272727335</c:v>
                </c:pt>
                <c:pt idx="60">
                  <c:v>1.9090909090909154</c:v>
                </c:pt>
                <c:pt idx="61">
                  <c:v>1.8909090909090973</c:v>
                </c:pt>
                <c:pt idx="62">
                  <c:v>1.8727272727272792</c:v>
                </c:pt>
                <c:pt idx="63">
                  <c:v>1.8545454545454612</c:v>
                </c:pt>
                <c:pt idx="64">
                  <c:v>1.8363636363636431</c:v>
                </c:pt>
                <c:pt idx="65">
                  <c:v>1.818181818181825</c:v>
                </c:pt>
                <c:pt idx="66">
                  <c:v>1.8000000000000069</c:v>
                </c:pt>
                <c:pt idx="67">
                  <c:v>1.7818181818181889</c:v>
                </c:pt>
                <c:pt idx="68">
                  <c:v>1.7636363636363708</c:v>
                </c:pt>
                <c:pt idx="69">
                  <c:v>1.7454545454545527</c:v>
                </c:pt>
                <c:pt idx="70">
                  <c:v>1.7272727272727346</c:v>
                </c:pt>
                <c:pt idx="71">
                  <c:v>1.7090909090909165</c:v>
                </c:pt>
                <c:pt idx="72">
                  <c:v>1.6909090909090985</c:v>
                </c:pt>
                <c:pt idx="73">
                  <c:v>1.6727272727272804</c:v>
                </c:pt>
                <c:pt idx="74">
                  <c:v>1.6545454545454623</c:v>
                </c:pt>
                <c:pt idx="75">
                  <c:v>1.6363636363636442</c:v>
                </c:pt>
                <c:pt idx="76">
                  <c:v>1.6181818181818262</c:v>
                </c:pt>
                <c:pt idx="77">
                  <c:v>1.6000000000000081</c:v>
                </c:pt>
                <c:pt idx="78">
                  <c:v>1.58181818181819</c:v>
                </c:pt>
                <c:pt idx="79">
                  <c:v>1.5636363636363719</c:v>
                </c:pt>
                <c:pt idx="80">
                  <c:v>1.5454545454545539</c:v>
                </c:pt>
                <c:pt idx="81">
                  <c:v>1.5272727272727358</c:v>
                </c:pt>
                <c:pt idx="82">
                  <c:v>1.5090909090909177</c:v>
                </c:pt>
                <c:pt idx="83">
                  <c:v>1.4909090909090996</c:v>
                </c:pt>
                <c:pt idx="84">
                  <c:v>1.4727272727272815</c:v>
                </c:pt>
                <c:pt idx="85">
                  <c:v>1.4545454545454635</c:v>
                </c:pt>
                <c:pt idx="86">
                  <c:v>1.4363636363636454</c:v>
                </c:pt>
                <c:pt idx="87">
                  <c:v>1.4181818181818273</c:v>
                </c:pt>
                <c:pt idx="88">
                  <c:v>1.4000000000000092</c:v>
                </c:pt>
                <c:pt idx="89">
                  <c:v>1.3818181818181912</c:v>
                </c:pt>
                <c:pt idx="90">
                  <c:v>1.3636363636363731</c:v>
                </c:pt>
                <c:pt idx="91">
                  <c:v>1.345454545454555</c:v>
                </c:pt>
                <c:pt idx="92">
                  <c:v>1.3272727272727369</c:v>
                </c:pt>
                <c:pt idx="93">
                  <c:v>1.3090909090909189</c:v>
                </c:pt>
                <c:pt idx="94">
                  <c:v>1.2909090909091008</c:v>
                </c:pt>
                <c:pt idx="95">
                  <c:v>1.2727272727272827</c:v>
                </c:pt>
                <c:pt idx="96">
                  <c:v>1.2545454545454646</c:v>
                </c:pt>
                <c:pt idx="97">
                  <c:v>1.2363636363636465</c:v>
                </c:pt>
                <c:pt idx="98">
                  <c:v>1.2181818181818285</c:v>
                </c:pt>
                <c:pt idx="99">
                  <c:v>1.2000000000000104</c:v>
                </c:pt>
              </c:numCache>
            </c:numRef>
          </c:xVal>
          <c:yVal>
            <c:numRef>
              <c:f>Sheet1!$E$2:$E$102</c:f>
              <c:numCache>
                <c:formatCode>General</c:formatCode>
                <c:ptCount val="10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3.1455399999999998E-4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2.6878999999999998E-4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BEE8-4BF3-928A-5B0891961E9E}"/>
            </c:ext>
          </c:extLst>
        </c:ser>
        <c:ser>
          <c:idx val="3"/>
          <c:order val="3"/>
          <c:tx>
            <c:strRef>
              <c:f>Sheet1!$F$1</c:f>
              <c:strCache>
                <c:ptCount val="1"/>
                <c:pt idx="0">
                  <c:v>Vertical axis, incident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xVal>
            <c:numRef>
              <c:f>Sheet1!$B$2:$B$102</c:f>
              <c:numCache>
                <c:formatCode>General</c:formatCode>
                <c:ptCount val="101"/>
                <c:pt idx="0">
                  <c:v>3</c:v>
                </c:pt>
                <c:pt idx="1">
                  <c:v>2.9818181818181819</c:v>
                </c:pt>
                <c:pt idx="2">
                  <c:v>2.9636363636363638</c:v>
                </c:pt>
                <c:pt idx="3">
                  <c:v>2.9454545454545458</c:v>
                </c:pt>
                <c:pt idx="4">
                  <c:v>2.9272727272727277</c:v>
                </c:pt>
                <c:pt idx="5">
                  <c:v>2.9090909090909096</c:v>
                </c:pt>
                <c:pt idx="6">
                  <c:v>2.8909090909090915</c:v>
                </c:pt>
                <c:pt idx="7">
                  <c:v>2.8727272727272735</c:v>
                </c:pt>
                <c:pt idx="8">
                  <c:v>2.8545454545454554</c:v>
                </c:pt>
                <c:pt idx="9">
                  <c:v>2.8363636363636373</c:v>
                </c:pt>
                <c:pt idx="10">
                  <c:v>2.8181818181818192</c:v>
                </c:pt>
                <c:pt idx="11">
                  <c:v>2.8000000000000012</c:v>
                </c:pt>
                <c:pt idx="12">
                  <c:v>2.7818181818181831</c:v>
                </c:pt>
                <c:pt idx="13">
                  <c:v>2.763636363636365</c:v>
                </c:pt>
                <c:pt idx="14">
                  <c:v>2.7454545454545469</c:v>
                </c:pt>
                <c:pt idx="15">
                  <c:v>2.7272727272727288</c:v>
                </c:pt>
                <c:pt idx="16">
                  <c:v>2.7090909090909108</c:v>
                </c:pt>
                <c:pt idx="17">
                  <c:v>2.6909090909090927</c:v>
                </c:pt>
                <c:pt idx="18">
                  <c:v>2.6727272727272746</c:v>
                </c:pt>
                <c:pt idx="19">
                  <c:v>2.6545454545454565</c:v>
                </c:pt>
                <c:pt idx="20">
                  <c:v>2.6363636363636385</c:v>
                </c:pt>
                <c:pt idx="21">
                  <c:v>2.6181818181818204</c:v>
                </c:pt>
                <c:pt idx="22">
                  <c:v>2.6000000000000023</c:v>
                </c:pt>
                <c:pt idx="23">
                  <c:v>2.5818181818181842</c:v>
                </c:pt>
                <c:pt idx="24">
                  <c:v>2.5636363636363662</c:v>
                </c:pt>
                <c:pt idx="25">
                  <c:v>2.5454545454545481</c:v>
                </c:pt>
                <c:pt idx="26">
                  <c:v>2.52727272727273</c:v>
                </c:pt>
                <c:pt idx="27">
                  <c:v>2.5090909090909119</c:v>
                </c:pt>
                <c:pt idx="28">
                  <c:v>2.4909090909090938</c:v>
                </c:pt>
                <c:pt idx="29">
                  <c:v>2.4727272727272758</c:v>
                </c:pt>
                <c:pt idx="30">
                  <c:v>2.4545454545454577</c:v>
                </c:pt>
                <c:pt idx="31">
                  <c:v>2.4363636363636396</c:v>
                </c:pt>
                <c:pt idx="32">
                  <c:v>2.4181818181818215</c:v>
                </c:pt>
                <c:pt idx="33">
                  <c:v>2.4000000000000035</c:v>
                </c:pt>
                <c:pt idx="34">
                  <c:v>2.3818181818181854</c:v>
                </c:pt>
                <c:pt idx="35">
                  <c:v>2.3636363636363673</c:v>
                </c:pt>
                <c:pt idx="36">
                  <c:v>2.3454545454545492</c:v>
                </c:pt>
                <c:pt idx="37">
                  <c:v>2.3272727272727312</c:v>
                </c:pt>
                <c:pt idx="38">
                  <c:v>2.3090909090909131</c:v>
                </c:pt>
                <c:pt idx="39">
                  <c:v>2.290909090909095</c:v>
                </c:pt>
                <c:pt idx="40">
                  <c:v>2.2727272727272769</c:v>
                </c:pt>
                <c:pt idx="41">
                  <c:v>2.2545454545454588</c:v>
                </c:pt>
                <c:pt idx="42">
                  <c:v>2.2363636363636408</c:v>
                </c:pt>
                <c:pt idx="43">
                  <c:v>2.2181818181818227</c:v>
                </c:pt>
                <c:pt idx="44">
                  <c:v>2.2000000000000046</c:v>
                </c:pt>
                <c:pt idx="45">
                  <c:v>2.1818181818181865</c:v>
                </c:pt>
                <c:pt idx="46">
                  <c:v>2.1636363636363685</c:v>
                </c:pt>
                <c:pt idx="47">
                  <c:v>2.1454545454545504</c:v>
                </c:pt>
                <c:pt idx="48">
                  <c:v>2.1272727272727323</c:v>
                </c:pt>
                <c:pt idx="49">
                  <c:v>2.1090909090909142</c:v>
                </c:pt>
                <c:pt idx="50">
                  <c:v>2.0909090909090962</c:v>
                </c:pt>
                <c:pt idx="51">
                  <c:v>2.0727272727272781</c:v>
                </c:pt>
                <c:pt idx="52">
                  <c:v>2.05454545454546</c:v>
                </c:pt>
                <c:pt idx="53">
                  <c:v>2.0363636363636419</c:v>
                </c:pt>
                <c:pt idx="54">
                  <c:v>2.0181818181818239</c:v>
                </c:pt>
                <c:pt idx="55">
                  <c:v>2.0000000000000058</c:v>
                </c:pt>
                <c:pt idx="56">
                  <c:v>1.9818181818181877</c:v>
                </c:pt>
                <c:pt idx="57">
                  <c:v>1.9636363636363696</c:v>
                </c:pt>
                <c:pt idx="58">
                  <c:v>1.9454545454545515</c:v>
                </c:pt>
                <c:pt idx="59">
                  <c:v>1.9272727272727335</c:v>
                </c:pt>
                <c:pt idx="60">
                  <c:v>1.9090909090909154</c:v>
                </c:pt>
                <c:pt idx="61">
                  <c:v>1.8909090909090973</c:v>
                </c:pt>
                <c:pt idx="62">
                  <c:v>1.8727272727272792</c:v>
                </c:pt>
                <c:pt idx="63">
                  <c:v>1.8545454545454612</c:v>
                </c:pt>
                <c:pt idx="64">
                  <c:v>1.8363636363636431</c:v>
                </c:pt>
                <c:pt idx="65">
                  <c:v>1.818181818181825</c:v>
                </c:pt>
                <c:pt idx="66">
                  <c:v>1.8000000000000069</c:v>
                </c:pt>
                <c:pt idx="67">
                  <c:v>1.7818181818181889</c:v>
                </c:pt>
                <c:pt idx="68">
                  <c:v>1.7636363636363708</c:v>
                </c:pt>
                <c:pt idx="69">
                  <c:v>1.7454545454545527</c:v>
                </c:pt>
                <c:pt idx="70">
                  <c:v>1.7272727272727346</c:v>
                </c:pt>
                <c:pt idx="71">
                  <c:v>1.7090909090909165</c:v>
                </c:pt>
                <c:pt idx="72">
                  <c:v>1.6909090909090985</c:v>
                </c:pt>
                <c:pt idx="73">
                  <c:v>1.6727272727272804</c:v>
                </c:pt>
                <c:pt idx="74">
                  <c:v>1.6545454545454623</c:v>
                </c:pt>
                <c:pt idx="75">
                  <c:v>1.6363636363636442</c:v>
                </c:pt>
                <c:pt idx="76">
                  <c:v>1.6181818181818262</c:v>
                </c:pt>
                <c:pt idx="77">
                  <c:v>1.6000000000000081</c:v>
                </c:pt>
                <c:pt idx="78">
                  <c:v>1.58181818181819</c:v>
                </c:pt>
                <c:pt idx="79">
                  <c:v>1.5636363636363719</c:v>
                </c:pt>
                <c:pt idx="80">
                  <c:v>1.5454545454545539</c:v>
                </c:pt>
                <c:pt idx="81">
                  <c:v>1.5272727272727358</c:v>
                </c:pt>
                <c:pt idx="82">
                  <c:v>1.5090909090909177</c:v>
                </c:pt>
                <c:pt idx="83">
                  <c:v>1.4909090909090996</c:v>
                </c:pt>
                <c:pt idx="84">
                  <c:v>1.4727272727272815</c:v>
                </c:pt>
                <c:pt idx="85">
                  <c:v>1.4545454545454635</c:v>
                </c:pt>
                <c:pt idx="86">
                  <c:v>1.4363636363636454</c:v>
                </c:pt>
                <c:pt idx="87">
                  <c:v>1.4181818181818273</c:v>
                </c:pt>
                <c:pt idx="88">
                  <c:v>1.4000000000000092</c:v>
                </c:pt>
                <c:pt idx="89">
                  <c:v>1.3818181818181912</c:v>
                </c:pt>
                <c:pt idx="90">
                  <c:v>1.3636363636363731</c:v>
                </c:pt>
                <c:pt idx="91">
                  <c:v>1.345454545454555</c:v>
                </c:pt>
                <c:pt idx="92">
                  <c:v>1.3272727272727369</c:v>
                </c:pt>
                <c:pt idx="93">
                  <c:v>1.3090909090909189</c:v>
                </c:pt>
                <c:pt idx="94">
                  <c:v>1.2909090909091008</c:v>
                </c:pt>
                <c:pt idx="95">
                  <c:v>1.2727272727272827</c:v>
                </c:pt>
                <c:pt idx="96">
                  <c:v>1.2545454545454646</c:v>
                </c:pt>
                <c:pt idx="97">
                  <c:v>1.2363636363636465</c:v>
                </c:pt>
                <c:pt idx="98">
                  <c:v>1.2181818181818285</c:v>
                </c:pt>
                <c:pt idx="99">
                  <c:v>1.2000000000000104</c:v>
                </c:pt>
              </c:numCache>
            </c:numRef>
          </c:xVal>
          <c:yVal>
            <c:numRef>
              <c:f>Sheet1!$F$2:$F$102</c:f>
              <c:numCache>
                <c:formatCode>General</c:formatCode>
                <c:ptCount val="10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6.2910799999999997E-4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5.3757900000000005E-4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BEE8-4BF3-928A-5B0891961E9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95492392"/>
        <c:axId val="395496984"/>
      </c:scatterChart>
      <c:valAx>
        <c:axId val="395492392"/>
        <c:scaling>
          <c:orientation val="minMax"/>
          <c:max val="2.5"/>
          <c:min val="1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X or y distance (cm)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95496984"/>
        <c:crossesAt val="1.0000000000000003E-4"/>
        <c:crossBetween val="midCat"/>
      </c:valAx>
      <c:valAx>
        <c:axId val="395496984"/>
        <c:scaling>
          <c:logBase val="10"/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Power (W/cm^2)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95492392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5436920983516023"/>
          <c:y val="5.6278618183537273E-3"/>
          <c:w val="0.34430997710813177"/>
          <c:h val="0.36698350798778184"/>
        </c:manualLayout>
      </c:layout>
      <c:overlay val="0"/>
      <c:spPr>
        <a:solidFill>
          <a:schemeClr val="bg1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0.28896</cdr:x>
      <cdr:y>0.32405</cdr:y>
    </cdr:from>
    <cdr:to>
      <cdr:x>0.53541</cdr:x>
      <cdr:y>0.32767</cdr:y>
    </cdr:to>
    <cdr:cxnSp macro="">
      <cdr:nvCxnSpPr>
        <cdr:cNvPr id="2" name="Straight Arrow Connector 1"/>
        <cdr:cNvCxnSpPr/>
      </cdr:nvCxnSpPr>
      <cdr:spPr>
        <a:xfrm xmlns:a="http://schemas.openxmlformats.org/drawingml/2006/main">
          <a:off x="1710567" y="874601"/>
          <a:ext cx="1458932" cy="9770"/>
        </a:xfrm>
        <a:prstGeom xmlns:a="http://schemas.openxmlformats.org/drawingml/2006/main" prst="straightConnector1">
          <a:avLst/>
        </a:prstGeom>
        <a:ln xmlns:a="http://schemas.openxmlformats.org/drawingml/2006/main" w="28575">
          <a:solidFill>
            <a:srgbClr val="009900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0.26572</cdr:x>
      <cdr:y>0.1731</cdr:y>
    </cdr:from>
    <cdr:to>
      <cdr:x>0.38227</cdr:x>
      <cdr:y>0.30994</cdr:y>
    </cdr:to>
    <cdr:sp macro="" textlink="">
      <cdr:nvSpPr>
        <cdr:cNvPr id="3" name="TextBox 20"/>
        <cdr:cNvSpPr txBox="1"/>
      </cdr:nvSpPr>
      <cdr:spPr>
        <a:xfrm xmlns:a="http://schemas.openxmlformats.org/drawingml/2006/main">
          <a:off x="1573011" y="467183"/>
          <a:ext cx="689951" cy="36933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b="1" dirty="0" smtClean="0">
              <a:solidFill>
                <a:srgbClr val="009900"/>
              </a:solidFill>
            </a:rPr>
            <a:t>e-</a:t>
          </a:r>
          <a:endParaRPr lang="en-US" b="1" dirty="0">
            <a:solidFill>
              <a:srgbClr val="009900"/>
            </a:solidFill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8F3527-BB28-884B-A511-C22C3DCF5453}" type="datetimeFigureOut">
              <a:rPr lang="en-US" smtClean="0"/>
              <a:t>7/8/2019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BF1341-3AFE-B447-A831-9671D6A700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5407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.jp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9636" y="6346506"/>
            <a:ext cx="1362373" cy="50067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799" y="2941864"/>
            <a:ext cx="5678108" cy="425858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81" y="6232329"/>
            <a:ext cx="2293603" cy="557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3181" y="505595"/>
            <a:ext cx="10583064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 smtClean="0"/>
              <a:t>Title Here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43183" y="1720793"/>
            <a:ext cx="5402445" cy="3246671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Subtitle Here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3207" y="6459469"/>
            <a:ext cx="543044" cy="2735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3879" y="6450043"/>
            <a:ext cx="2172748" cy="273531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008916" y="1725953"/>
            <a:ext cx="6174619" cy="3821639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443183" y="5126730"/>
            <a:ext cx="5402445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 smtClean="0"/>
              <a:t>Author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>
          <a:xfrm>
            <a:off x="444325" y="5611327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DC57488-3539-8349-95E7-E0E3D7B2EDB0}" type="datetime2">
              <a:rPr lang="en-US" smtClean="0"/>
              <a:pPr/>
              <a:t>Monday, July 8, 2019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799" y="2941864"/>
            <a:ext cx="5678108" cy="425858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81" y="6232329"/>
            <a:ext cx="2293603" cy="557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3182" y="505595"/>
            <a:ext cx="7699333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smtClean="0"/>
              <a:t>Questions?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3207" y="6459469"/>
            <a:ext cx="543044" cy="2735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3879" y="6450043"/>
            <a:ext cx="2172748" cy="273531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008916" y="1725953"/>
            <a:ext cx="6174619" cy="3821639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8142515" y="849093"/>
            <a:ext cx="3864428" cy="27758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200" b="0" baseline="0">
                <a:solidFill>
                  <a:srgbClr val="C00000"/>
                </a:solidFill>
              </a:defRPr>
            </a:lvl1pPr>
          </a:lstStyle>
          <a:p>
            <a:pPr lvl="0"/>
            <a:r>
              <a:rPr lang="en-US" dirty="0" smtClean="0"/>
              <a:t>Contact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>
          <a:xfrm>
            <a:off x="4831268" y="6328297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DC57488-3539-8349-95E7-E0E3D7B2EDB0}" type="datetime2">
              <a:rPr lang="en-US" smtClean="0"/>
              <a:pPr/>
              <a:t>Monday, July 8, 2019</a:t>
            </a:fld>
            <a:endParaRPr lang="en-US" dirty="0"/>
          </a:p>
        </p:txBody>
      </p:sp>
      <p:sp>
        <p:nvSpPr>
          <p:cNvPr id="14" name="Text Placeholder 14"/>
          <p:cNvSpPr>
            <a:spLocks noGrp="1"/>
          </p:cNvSpPr>
          <p:nvPr>
            <p:ph type="body" sz="quarter" idx="16" hasCustomPrompt="1"/>
          </p:nvPr>
        </p:nvSpPr>
        <p:spPr>
          <a:xfrm>
            <a:off x="8142515" y="156701"/>
            <a:ext cx="3864428" cy="63200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 smtClean="0"/>
              <a:t>Author</a:t>
            </a:r>
          </a:p>
          <a:p>
            <a:pPr lvl="0"/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424851" y="1726358"/>
            <a:ext cx="5464323" cy="3861333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8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2pPr>
            <a:lvl3pPr marL="11430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6002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4pPr>
            <a:lvl5pPr marL="20574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 smtClean="0"/>
              <a:t>Agenda Topics Covered: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7628" y="6402547"/>
            <a:ext cx="1209881" cy="4446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7628" y="6402547"/>
            <a:ext cx="1209881" cy="44463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1128583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 smtClean="0"/>
              <a:t>JLEIC IR Background    Marcy Stutzman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9267" y="6407801"/>
            <a:ext cx="1772067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1" y="966055"/>
            <a:ext cx="553170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 smtClean="0"/>
              <a:t>JLEIC IR Background    Marcy Stutzman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9267" y="6407801"/>
            <a:ext cx="1772067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6248401" y="966055"/>
            <a:ext cx="5449329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7628" y="6402547"/>
            <a:ext cx="1209881" cy="4446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1" y="966055"/>
            <a:ext cx="553170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 smtClean="0"/>
              <a:t>JLEIC IR Background    Marcy Stutzman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9267" y="6407801"/>
            <a:ext cx="1772067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6164993" y="983116"/>
            <a:ext cx="5531708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6164993" y="3439835"/>
            <a:ext cx="5531708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7628" y="6402547"/>
            <a:ext cx="1209881" cy="4446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1" y="3439834"/>
            <a:ext cx="5531708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 smtClean="0"/>
              <a:t>JLEIC IR Background    Marcy Stutzman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9267" y="6407801"/>
            <a:ext cx="1772067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11891" y="983116"/>
            <a:ext cx="5531708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6164993" y="983117"/>
            <a:ext cx="5531708" cy="5364633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7628" y="6402547"/>
            <a:ext cx="1209881" cy="4446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1" y="966055"/>
            <a:ext cx="553170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 smtClean="0"/>
              <a:t>JLEIC IR Background    Marcy Stutzman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9267" y="6407801"/>
            <a:ext cx="1772067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6248401" y="983116"/>
            <a:ext cx="5448300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6248401" y="3595166"/>
            <a:ext cx="5448300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7628" y="6402547"/>
            <a:ext cx="1209881" cy="4446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66022" y="966055"/>
            <a:ext cx="553170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 smtClean="0"/>
              <a:t>JLEIC IR Background    Marcy Stutzman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9267" y="6407801"/>
            <a:ext cx="1772067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11891" y="983116"/>
            <a:ext cx="5448300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411891" y="3595166"/>
            <a:ext cx="5448300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7628" y="6402547"/>
            <a:ext cx="1209881" cy="4446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1" y="3439834"/>
            <a:ext cx="5531708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 smtClean="0"/>
              <a:t>JLEIC IR Background    Marcy Stutzman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9267" y="6407801"/>
            <a:ext cx="1772067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11891" y="983116"/>
            <a:ext cx="5531708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6164993" y="3439833"/>
            <a:ext cx="5531708" cy="2907916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6164993" y="983116"/>
            <a:ext cx="5531708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1" y="939513"/>
            <a:ext cx="5531708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 smtClean="0"/>
              <a:t>JLEIC IR Background    Marcy Stutzman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9267" y="6407801"/>
            <a:ext cx="1772067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11891" y="3966757"/>
            <a:ext cx="5531708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6164993" y="939512"/>
            <a:ext cx="5531708" cy="2907916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6164993" y="3966757"/>
            <a:ext cx="5531708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7628" y="6402547"/>
            <a:ext cx="1209881" cy="4446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DC57488-3539-8349-95E7-E0E3D7B2EDB0}" type="datetime2">
              <a:rPr lang="en-US" smtClean="0"/>
              <a:pPr/>
              <a:t>Monday, July 8, 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Talk Title Here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6086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9" r:id="rId3"/>
    <p:sldLayoutId id="2147483672" r:id="rId4"/>
    <p:sldLayoutId id="2147483673" r:id="rId5"/>
    <p:sldLayoutId id="2147483671" r:id="rId6"/>
    <p:sldLayoutId id="2147483675" r:id="rId7"/>
    <p:sldLayoutId id="2147483674" r:id="rId8"/>
    <p:sldLayoutId id="2147483676" r:id="rId9"/>
    <p:sldLayoutId id="2147483678" r:id="rId10"/>
  </p:sldLayoutIdLst>
  <p:timing>
    <p:tnLst>
      <p:par>
        <p:cTn id="1" dur="indefinite" restart="never" nodeType="tmRoot"/>
      </p:par>
    </p:tnLst>
  </p:timing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JLEIC Interaction Region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1523" y="1720793"/>
            <a:ext cx="4483865" cy="2352228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sz="2600" dirty="0"/>
              <a:t>Vacuum system design and modeling for the </a:t>
            </a:r>
          </a:p>
          <a:p>
            <a:pPr>
              <a:spcBef>
                <a:spcPts val="0"/>
              </a:spcBef>
            </a:pPr>
            <a:r>
              <a:rPr lang="en-US" sz="2600" dirty="0"/>
              <a:t>Jefferson Lab </a:t>
            </a:r>
          </a:p>
          <a:p>
            <a:pPr>
              <a:spcBef>
                <a:spcPts val="0"/>
              </a:spcBef>
            </a:pPr>
            <a:r>
              <a:rPr lang="en-US" sz="2600" dirty="0" smtClean="0"/>
              <a:t>Electron </a:t>
            </a:r>
            <a:r>
              <a:rPr lang="en-US" sz="2600" dirty="0"/>
              <a:t>Ion </a:t>
            </a:r>
            <a:r>
              <a:rPr lang="en-US" sz="2600" dirty="0" smtClean="0"/>
              <a:t>Collider</a:t>
            </a:r>
          </a:p>
          <a:p>
            <a:pPr>
              <a:spcBef>
                <a:spcPts val="0"/>
              </a:spcBef>
            </a:pPr>
            <a:r>
              <a:rPr lang="en-US" sz="2600" dirty="0" smtClean="0"/>
              <a:t>Interaction </a:t>
            </a:r>
            <a:r>
              <a:rPr lang="en-US" sz="2600" dirty="0"/>
              <a:t>Region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557538" y="4417348"/>
            <a:ext cx="4051834" cy="854822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Marcy Stutzman for the 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JLEIC IR working group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7" name="Picture Placeholder 8" descr="EscatteringImage-01.jpg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" t="226" r="114" b="20"/>
          <a:stretch/>
        </p:blipFill>
        <p:spPr>
          <a:xfrm>
            <a:off x="5734713" y="1502244"/>
            <a:ext cx="6192137" cy="408078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26350" y="5431831"/>
            <a:ext cx="19512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Friday July 5, 2019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247" t="-955" r="1823" b="16894"/>
          <a:stretch/>
        </p:blipFill>
        <p:spPr>
          <a:xfrm>
            <a:off x="5734713" y="5829416"/>
            <a:ext cx="2005206" cy="1028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747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Interaction Region: Molflow+ pressure simulations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0251" y="966055"/>
            <a:ext cx="5281074" cy="5381694"/>
          </a:xfrm>
        </p:spPr>
        <p:txBody>
          <a:bodyPr>
            <a:noAutofit/>
          </a:bodyPr>
          <a:lstStyle/>
          <a:p>
            <a:r>
              <a:rPr lang="en-US" sz="2500" dirty="0" smtClean="0"/>
              <a:t>CAD design has been integrated into Molflow+</a:t>
            </a:r>
          </a:p>
          <a:p>
            <a:r>
              <a:rPr lang="en-US" sz="2500" dirty="0" smtClean="0"/>
              <a:t>Assumptions</a:t>
            </a:r>
          </a:p>
          <a:p>
            <a:pPr lvl="1"/>
            <a:r>
              <a:rPr lang="en-US" sz="2500" dirty="0" smtClean="0"/>
              <a:t>Outgassing rate 1x10</a:t>
            </a:r>
            <a:r>
              <a:rPr lang="en-US" sz="2500" baseline="30000" dirty="0" smtClean="0"/>
              <a:t>-12</a:t>
            </a:r>
            <a:r>
              <a:rPr lang="en-US" sz="2500" dirty="0" smtClean="0"/>
              <a:t> mbarLs</a:t>
            </a:r>
            <a:r>
              <a:rPr lang="en-US" sz="2500" baseline="30000" dirty="0" smtClean="0"/>
              <a:t>-1</a:t>
            </a:r>
            <a:r>
              <a:rPr lang="en-US" sz="2500" dirty="0" smtClean="0"/>
              <a:t>cm</a:t>
            </a:r>
            <a:r>
              <a:rPr lang="en-US" sz="2500" baseline="30000" dirty="0" smtClean="0"/>
              <a:t>-2</a:t>
            </a:r>
            <a:endParaRPr lang="en-US" sz="2500" dirty="0" smtClean="0"/>
          </a:p>
          <a:p>
            <a:pPr lvl="1"/>
            <a:r>
              <a:rPr lang="en-US" sz="2500" dirty="0" smtClean="0"/>
              <a:t>Idealized pumps now</a:t>
            </a:r>
          </a:p>
          <a:p>
            <a:pPr lvl="2"/>
            <a:r>
              <a:rPr lang="en-US" sz="2300" dirty="0" smtClean="0"/>
              <a:t>NEG/ion pumps later</a:t>
            </a:r>
          </a:p>
          <a:p>
            <a:pPr lvl="1"/>
            <a:r>
              <a:rPr lang="en-US" sz="2500" dirty="0" smtClean="0"/>
              <a:t>Cryogenic sections at 4.5K</a:t>
            </a:r>
          </a:p>
          <a:p>
            <a:pPr lvl="2"/>
            <a:r>
              <a:rPr lang="en-US" sz="2500" dirty="0" smtClean="0"/>
              <a:t>Outgassing rate ~0</a:t>
            </a:r>
          </a:p>
          <a:p>
            <a:pPr lvl="2"/>
            <a:r>
              <a:rPr lang="en-US" sz="2500" dirty="0" smtClean="0"/>
              <a:t>Sticking factor ~0.1</a:t>
            </a:r>
          </a:p>
          <a:p>
            <a:pPr lvl="1"/>
            <a:r>
              <a:rPr lang="en-US" sz="2500" dirty="0" smtClean="0"/>
              <a:t>Cryogenic transition sections from 293 to 4.5K</a:t>
            </a:r>
          </a:p>
          <a:p>
            <a:pPr lvl="2"/>
            <a:r>
              <a:rPr lang="en-US" sz="2500" dirty="0" smtClean="0"/>
              <a:t>Approximated as 77 K</a:t>
            </a:r>
          </a:p>
          <a:p>
            <a:pPr lvl="2"/>
            <a:r>
              <a:rPr lang="en-US" sz="2500" dirty="0" smtClean="0"/>
              <a:t>Sticking factor 0.01</a:t>
            </a:r>
          </a:p>
          <a:p>
            <a:endParaRPr lang="en-US" sz="2500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JLEIC IR Background    Marcy Stutzman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10" name="Picture Placeholder 9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l="3525" r="10361"/>
          <a:stretch/>
        </p:blipFill>
        <p:spPr>
          <a:xfrm>
            <a:off x="5352150" y="2247183"/>
            <a:ext cx="6562346" cy="412781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3"/>
          <a:srcRect t="28132" b="22486"/>
          <a:stretch/>
        </p:blipFill>
        <p:spPr>
          <a:xfrm>
            <a:off x="5937776" y="955343"/>
            <a:ext cx="4487288" cy="1064526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5819728" y="2931665"/>
            <a:ext cx="318645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>
                <a:solidFill>
                  <a:srgbClr val="FFFF00"/>
                </a:solidFill>
              </a:rPr>
              <a:t>Molflow+ model of IR</a:t>
            </a:r>
          </a:p>
        </p:txBody>
      </p:sp>
      <p:sp>
        <p:nvSpPr>
          <p:cNvPr id="6" name="Arc 5"/>
          <p:cNvSpPr/>
          <p:nvPr/>
        </p:nvSpPr>
        <p:spPr>
          <a:xfrm>
            <a:off x="9526138" y="1302940"/>
            <a:ext cx="2060812" cy="1998057"/>
          </a:xfrm>
          <a:prstGeom prst="arc">
            <a:avLst/>
          </a:prstGeom>
          <a:ln w="38100"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502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Placeholder 23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l="3293" t="4486" r="11452" b="2593"/>
          <a:stretch/>
        </p:blipFill>
        <p:spPr>
          <a:xfrm>
            <a:off x="1587770" y="1089270"/>
            <a:ext cx="8862233" cy="523201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Room temperature beamline pressure distribution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JLEIC IR Background    Marcy Stutzman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11</a:t>
            </a:fld>
            <a:endParaRPr lang="en-US" dirty="0"/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9098533" y="1677801"/>
            <a:ext cx="921224" cy="464024"/>
          </a:xfrm>
          <a:prstGeom prst="straightConnector1">
            <a:avLst/>
          </a:prstGeom>
          <a:ln w="2857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5750808" y="4174078"/>
            <a:ext cx="348214" cy="402608"/>
          </a:xfrm>
          <a:prstGeom prst="straightConnector1">
            <a:avLst/>
          </a:prstGeom>
          <a:ln w="2857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5881626" y="4392020"/>
            <a:ext cx="3706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e-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9433232" y="1909813"/>
            <a:ext cx="481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ion</a:t>
            </a:r>
          </a:p>
        </p:txBody>
      </p:sp>
      <p:pic>
        <p:nvPicPr>
          <p:cNvPr id="26" name="Picture Placeholder 25"/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/>
          <a:srcRect l="66119" t="20389" r="10753" b="69294"/>
          <a:stretch/>
        </p:blipFill>
        <p:spPr>
          <a:xfrm>
            <a:off x="7315217" y="5204097"/>
            <a:ext cx="4617729" cy="111569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466936" y="3345205"/>
            <a:ext cx="7102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B050"/>
                </a:solidFill>
              </a:rPr>
              <a:t>200 L/s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470029" y="5761943"/>
            <a:ext cx="8016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B050"/>
                </a:solidFill>
              </a:rPr>
              <a:t>2500 L/s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960189" y="4891907"/>
            <a:ext cx="7102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B050"/>
                </a:solidFill>
              </a:rPr>
              <a:t>750 L/s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972997" y="3879979"/>
            <a:ext cx="8016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B050"/>
                </a:solidFill>
              </a:rPr>
              <a:t>1500 L/s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060229" y="2751658"/>
            <a:ext cx="7102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B050"/>
                </a:solidFill>
              </a:rPr>
              <a:t>200 L/s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822065" y="2992796"/>
            <a:ext cx="7102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B050"/>
                </a:solidFill>
              </a:rPr>
              <a:t>130 L/s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594483" y="3099690"/>
            <a:ext cx="7102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B050"/>
                </a:solidFill>
              </a:rPr>
              <a:t>150 L/s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9032417" y="1189405"/>
            <a:ext cx="8016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B050"/>
                </a:solidFill>
              </a:rPr>
              <a:t>1500 L/s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04958" y="1883868"/>
            <a:ext cx="7102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B050"/>
                </a:solidFill>
              </a:rPr>
              <a:t>650 L/s</a:t>
            </a:r>
          </a:p>
        </p:txBody>
      </p:sp>
      <p:graphicFrame>
        <p:nvGraphicFramePr>
          <p:cNvPr id="27" name="Chart 2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55590796"/>
              </p:ext>
            </p:extLst>
          </p:nvPr>
        </p:nvGraphicFramePr>
        <p:xfrm>
          <a:off x="-19374" y="802193"/>
          <a:ext cx="4800176" cy="27789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533272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2"/>
          <a:srcRect l="614" t="4859" r="11492" b="3482"/>
          <a:stretch/>
        </p:blipFill>
        <p:spPr>
          <a:xfrm>
            <a:off x="1613429" y="998749"/>
            <a:ext cx="8971187" cy="506755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</a:t>
            </a:r>
            <a:r>
              <a:rPr lang="en-US" dirty="0" smtClean="0"/>
              <a:t>eamline pressure distribution: magnets cold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JLEIC IR Background    Marcy Stutzman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12</a:t>
            </a:fld>
            <a:endParaRPr lang="en-US" dirty="0"/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9098533" y="1677801"/>
            <a:ext cx="921224" cy="464024"/>
          </a:xfrm>
          <a:prstGeom prst="straightConnector1">
            <a:avLst/>
          </a:prstGeom>
          <a:ln w="2857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5750808" y="4174078"/>
            <a:ext cx="348214" cy="402608"/>
          </a:xfrm>
          <a:prstGeom prst="straightConnector1">
            <a:avLst/>
          </a:prstGeom>
          <a:ln w="2857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5881626" y="4392020"/>
            <a:ext cx="3706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e-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9433232" y="1909813"/>
            <a:ext cx="481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ion</a:t>
            </a:r>
          </a:p>
        </p:txBody>
      </p:sp>
      <p:pic>
        <p:nvPicPr>
          <p:cNvPr id="26" name="Picture Placeholder 25"/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/>
          <a:srcRect l="66119" t="20389" r="10753" b="69294"/>
          <a:stretch/>
        </p:blipFill>
        <p:spPr>
          <a:xfrm>
            <a:off x="8483283" y="5208176"/>
            <a:ext cx="3558667" cy="859810"/>
          </a:xfrm>
          <a:prstGeom prst="rect">
            <a:avLst/>
          </a:prstGeom>
        </p:spPr>
      </p:pic>
      <p:graphicFrame>
        <p:nvGraphicFramePr>
          <p:cNvPr id="11" name="Chart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66818244"/>
              </p:ext>
            </p:extLst>
          </p:nvPr>
        </p:nvGraphicFramePr>
        <p:xfrm>
          <a:off x="0" y="769223"/>
          <a:ext cx="5131558" cy="27518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8297839" y="2820877"/>
            <a:ext cx="3744111" cy="2308043"/>
          </a:xfrm>
          <a:solidFill>
            <a:srgbClr val="2C465F"/>
          </a:solidFill>
        </p:spPr>
        <p:txBody>
          <a:bodyPr>
            <a:normAutofit/>
          </a:bodyPr>
          <a:lstStyle/>
          <a:p>
            <a:r>
              <a:rPr lang="en-US" sz="18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Cryogenic transition: 293 to 4.5K</a:t>
            </a:r>
          </a:p>
          <a:p>
            <a:pPr lvl="1"/>
            <a:r>
              <a:rPr lang="en-US" sz="18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Approximated as 77 K</a:t>
            </a:r>
          </a:p>
          <a:p>
            <a:pPr lvl="1"/>
            <a:r>
              <a:rPr lang="en-US" sz="18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Sticking factor 0.01</a:t>
            </a:r>
          </a:p>
          <a:p>
            <a:r>
              <a:rPr lang="en-US" sz="18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Cryogenic sections at 4.5K</a:t>
            </a:r>
          </a:p>
          <a:p>
            <a:pPr lvl="1"/>
            <a:r>
              <a:rPr lang="en-US" sz="18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Outgassing rate ~ 0</a:t>
            </a:r>
          </a:p>
          <a:p>
            <a:pPr lvl="1"/>
            <a:r>
              <a:rPr lang="en-US" sz="18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Sticking factor ~ 0.1 (underestimate)</a:t>
            </a:r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606064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uiExpand="1" build="p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Pressure profiles: 293K and 4.5K static vacuum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6243004" y="912968"/>
            <a:ext cx="5807969" cy="5381694"/>
          </a:xfrm>
        </p:spPr>
        <p:txBody>
          <a:bodyPr>
            <a:normAutofit/>
          </a:bodyPr>
          <a:lstStyle/>
          <a:p>
            <a:r>
              <a:rPr lang="en-US" sz="2600" dirty="0"/>
              <a:t>Significant </a:t>
            </a:r>
            <a:r>
              <a:rPr lang="en-US" sz="2600" dirty="0" err="1"/>
              <a:t>cryopumping</a:t>
            </a:r>
            <a:r>
              <a:rPr lang="en-US" sz="2600" dirty="0"/>
              <a:t> due to quadrupole beamline at 4.5K</a:t>
            </a:r>
          </a:p>
          <a:p>
            <a:r>
              <a:rPr lang="en-US" sz="2600" dirty="0"/>
              <a:t>IR pressure </a:t>
            </a:r>
            <a:r>
              <a:rPr lang="en-US" sz="2600" dirty="0" smtClean="0"/>
              <a:t>~3x10</a:t>
            </a:r>
            <a:r>
              <a:rPr lang="en-US" sz="2600" baseline="30000" dirty="0" smtClean="0"/>
              <a:t>-10</a:t>
            </a:r>
            <a:r>
              <a:rPr lang="en-US" sz="2600" dirty="0" smtClean="0"/>
              <a:t> </a:t>
            </a:r>
            <a:r>
              <a:rPr lang="en-US" sz="2600" dirty="0"/>
              <a:t>mbar</a:t>
            </a:r>
          </a:p>
          <a:p>
            <a:r>
              <a:rPr lang="en-US" sz="2600" dirty="0"/>
              <a:t>Highest pressure</a:t>
            </a:r>
          </a:p>
          <a:p>
            <a:pPr lvl="1"/>
            <a:r>
              <a:rPr lang="en-US" sz="2600" dirty="0"/>
              <a:t>1</a:t>
            </a:r>
            <a:r>
              <a:rPr lang="en-US" sz="2600" dirty="0" smtClean="0"/>
              <a:t>x10</a:t>
            </a:r>
            <a:r>
              <a:rPr lang="en-US" sz="2600" baseline="30000" dirty="0" smtClean="0"/>
              <a:t>-9</a:t>
            </a:r>
            <a:r>
              <a:rPr lang="en-US" sz="2600" dirty="0" smtClean="0"/>
              <a:t> </a:t>
            </a:r>
            <a:r>
              <a:rPr lang="en-US" sz="2600" dirty="0"/>
              <a:t>mbar, </a:t>
            </a:r>
            <a:r>
              <a:rPr lang="en-US" sz="2600" dirty="0" smtClean="0"/>
              <a:t>upstream ion line</a:t>
            </a:r>
          </a:p>
          <a:p>
            <a:pPr lvl="1"/>
            <a:r>
              <a:rPr lang="en-US" sz="2600" dirty="0" smtClean="0"/>
              <a:t>Background from ion gas interaction: detector background?</a:t>
            </a:r>
          </a:p>
          <a:p>
            <a:pPr lvl="1"/>
            <a:r>
              <a:rPr lang="en-US" sz="2600" dirty="0" smtClean="0"/>
              <a:t>GEANT4 </a:t>
            </a:r>
            <a:r>
              <a:rPr lang="en-US" sz="2600" dirty="0"/>
              <a:t>simulations in parallel for detector background </a:t>
            </a:r>
            <a:r>
              <a:rPr lang="en-US" sz="2600" dirty="0" smtClean="0"/>
              <a:t>rates</a:t>
            </a:r>
            <a:endParaRPr lang="en-US" sz="26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JLEIC IR Background    Marcy Stutzman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13</a:t>
            </a:fld>
            <a:endParaRPr lang="en-US" dirty="0"/>
          </a:p>
        </p:txBody>
      </p:sp>
      <p:graphicFrame>
        <p:nvGraphicFramePr>
          <p:cNvPr id="14" name="Picture Placeholder 13"/>
          <p:cNvGraphicFramePr>
            <a:graphicFrameLocks noGrp="1"/>
          </p:cNvGraphicFramePr>
          <p:nvPr>
            <p:ph type="pic" sz="quarter" idx="13"/>
            <p:extLst>
              <p:ext uri="{D42A27DB-BD31-4B8C-83A1-F6EECF244321}">
                <p14:modId xmlns:p14="http://schemas.microsoft.com/office/powerpoint/2010/main" val="3874902601"/>
              </p:ext>
            </p:extLst>
          </p:nvPr>
        </p:nvGraphicFramePr>
        <p:xfrm>
          <a:off x="0" y="728030"/>
          <a:ext cx="5919789" cy="26949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11" name="Straight Arrow Connector 10"/>
          <p:cNvCxnSpPr/>
          <p:nvPr/>
        </p:nvCxnSpPr>
        <p:spPr>
          <a:xfrm>
            <a:off x="2250619" y="2600524"/>
            <a:ext cx="1063449" cy="8969"/>
          </a:xfrm>
          <a:prstGeom prst="straightConnector1">
            <a:avLst/>
          </a:prstGeom>
          <a:ln w="28575">
            <a:solidFill>
              <a:srgbClr val="0099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20"/>
          <p:cNvSpPr txBox="1"/>
          <p:nvPr/>
        </p:nvSpPr>
        <p:spPr>
          <a:xfrm>
            <a:off x="2169989" y="2240161"/>
            <a:ext cx="612355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rgbClr val="009900"/>
                </a:solidFill>
              </a:rPr>
              <a:t>ion</a:t>
            </a:r>
          </a:p>
        </p:txBody>
      </p:sp>
      <p:graphicFrame>
        <p:nvGraphicFramePr>
          <p:cNvPr id="16" name="Picture Placeholder 15"/>
          <p:cNvGraphicFramePr>
            <a:graphicFrameLocks noGrp="1"/>
          </p:cNvGraphicFramePr>
          <p:nvPr>
            <p:ph type="pic" sz="quarter" idx="14"/>
            <p:extLst>
              <p:ext uri="{D42A27DB-BD31-4B8C-83A1-F6EECF244321}">
                <p14:modId xmlns:p14="http://schemas.microsoft.com/office/powerpoint/2010/main" val="2981741873"/>
              </p:ext>
            </p:extLst>
          </p:nvPr>
        </p:nvGraphicFramePr>
        <p:xfrm>
          <a:off x="0" y="3595688"/>
          <a:ext cx="5919790" cy="26989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33127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Cold Magnet Bore Saturation: </a:t>
            </a:r>
            <a:r>
              <a:rPr lang="en-US" dirty="0" err="1" smtClean="0"/>
              <a:t>Cryopumping</a:t>
            </a:r>
            <a:r>
              <a:rPr lang="en-US" dirty="0" smtClean="0"/>
              <a:t> on bare steel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13194" y="966055"/>
            <a:ext cx="5625410" cy="538169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rgbClr val="0000FF"/>
                </a:solidFill>
              </a:rPr>
              <a:t>Time to Monolayer formation depends on</a:t>
            </a:r>
          </a:p>
          <a:p>
            <a:r>
              <a:rPr lang="en-US" dirty="0"/>
              <a:t>P</a:t>
            </a:r>
            <a:r>
              <a:rPr lang="en-US" dirty="0" smtClean="0"/>
              <a:t>ressure</a:t>
            </a:r>
          </a:p>
          <a:p>
            <a:r>
              <a:rPr lang="en-US" dirty="0" smtClean="0"/>
              <a:t>Gas composition</a:t>
            </a:r>
          </a:p>
          <a:p>
            <a:r>
              <a:rPr lang="en-US" dirty="0" smtClean="0"/>
              <a:t>Temperature</a:t>
            </a:r>
          </a:p>
          <a:p>
            <a:r>
              <a:rPr lang="en-US" dirty="0" smtClean="0"/>
              <a:t>Sticking coefficient </a:t>
            </a:r>
          </a:p>
          <a:p>
            <a:r>
              <a:rPr lang="en-US" dirty="0" smtClean="0"/>
              <a:t>Surface area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0000FF"/>
                </a:solidFill>
              </a:rPr>
              <a:t>Time to monolayer formation</a:t>
            </a:r>
          </a:p>
          <a:p>
            <a:r>
              <a:rPr lang="en-US" dirty="0" smtClean="0"/>
              <a:t>t(saturation) &lt; 1month ion upstream</a:t>
            </a:r>
          </a:p>
          <a:p>
            <a:r>
              <a:rPr lang="en-US" dirty="0" smtClean="0"/>
              <a:t>t(saturation) &gt; 1 year ion downstream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009900"/>
                </a:solidFill>
              </a:rPr>
              <a:t>Mitigation required?</a:t>
            </a:r>
          </a:p>
          <a:p>
            <a:r>
              <a:rPr lang="en-US" dirty="0" smtClean="0"/>
              <a:t>Differential pumping</a:t>
            </a:r>
          </a:p>
          <a:p>
            <a:r>
              <a:rPr lang="en-US" dirty="0" err="1" smtClean="0"/>
              <a:t>Cryosorber</a:t>
            </a:r>
            <a:r>
              <a:rPr lang="en-US" dirty="0" smtClean="0"/>
              <a:t> in beamline</a:t>
            </a:r>
          </a:p>
          <a:p>
            <a:pPr lvl="1"/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l="-805" t="-559" r="-422" b="-331"/>
          <a:stretch/>
        </p:blipFill>
        <p:spPr>
          <a:xfrm>
            <a:off x="286603" y="966054"/>
            <a:ext cx="4182007" cy="589194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9165697" y="5516752"/>
            <a:ext cx="302630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Refs.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Kersevan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 JUAS 2017</a:t>
            </a:r>
          </a:p>
          <a:p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Crawford Hydrogen in the LCLS2 Beamline Vacuum </a:t>
            </a:r>
          </a:p>
          <a:p>
            <a:endParaRPr lang="en-US" sz="160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6936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HERA synchrotron radiation Molflow+/Synrad Benchmark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885780"/>
            <a:ext cx="4604004" cy="5461969"/>
          </a:xfrm>
        </p:spPr>
        <p:txBody>
          <a:bodyPr>
            <a:normAutofit/>
          </a:bodyPr>
          <a:lstStyle/>
          <a:p>
            <a:r>
              <a:rPr lang="en-US" sz="2600" dirty="0" smtClean="0"/>
              <a:t>HERA High </a:t>
            </a:r>
            <a:r>
              <a:rPr lang="en-US" sz="2600" dirty="0" err="1" smtClean="0"/>
              <a:t>Lumi</a:t>
            </a:r>
            <a:r>
              <a:rPr lang="en-US" sz="2600" dirty="0" smtClean="0"/>
              <a:t> upgrade</a:t>
            </a:r>
          </a:p>
          <a:p>
            <a:r>
              <a:rPr lang="en-US" sz="2600" dirty="0" smtClean="0"/>
              <a:t>Summer student, published literature</a:t>
            </a:r>
          </a:p>
          <a:p>
            <a:pPr lvl="1"/>
            <a:r>
              <a:rPr lang="en-US" sz="2600" dirty="0" smtClean="0"/>
              <a:t>Beamline cross sections</a:t>
            </a:r>
          </a:p>
          <a:p>
            <a:pPr lvl="1"/>
            <a:r>
              <a:rPr lang="en-US" sz="2600" dirty="0" smtClean="0"/>
              <a:t>Magnet strengths</a:t>
            </a:r>
          </a:p>
          <a:p>
            <a:pPr lvl="1"/>
            <a:r>
              <a:rPr lang="en-US" sz="2600" dirty="0" smtClean="0"/>
              <a:t>Ideal electron beam</a:t>
            </a:r>
          </a:p>
          <a:p>
            <a:pPr lvl="1"/>
            <a:r>
              <a:rPr lang="en-US" sz="2600" dirty="0" smtClean="0"/>
              <a:t>Quad/Dipole simplified to Dipole</a:t>
            </a:r>
          </a:p>
          <a:p>
            <a:r>
              <a:rPr lang="en-US" sz="2600" dirty="0" smtClean="0"/>
              <a:t>Comparisons to published</a:t>
            </a:r>
          </a:p>
          <a:p>
            <a:pPr lvl="1"/>
            <a:r>
              <a:rPr lang="en-US" sz="2600" dirty="0" smtClean="0"/>
              <a:t>Synchrotron radiation power </a:t>
            </a:r>
          </a:p>
          <a:p>
            <a:pPr lvl="1"/>
            <a:r>
              <a:rPr lang="en-US" sz="2600" dirty="0" smtClean="0"/>
              <a:t>Vacuum performance</a:t>
            </a:r>
          </a:p>
          <a:p>
            <a:pPr lvl="2"/>
            <a:r>
              <a:rPr lang="en-US" sz="2400" dirty="0" smtClean="0"/>
              <a:t>ongoing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JLEIC IR Background    Marcy Stutzman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4"/>
          </p:nvPr>
        </p:nvPicPr>
        <p:blipFill rotWithShape="1">
          <a:blip r:embed="rId2"/>
          <a:srcRect l="32234" t="4700" r="37866" b="30389"/>
          <a:stretch/>
        </p:blipFill>
        <p:spPr>
          <a:xfrm rot="5400000">
            <a:off x="5506362" y="387353"/>
            <a:ext cx="5576471" cy="655740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195645" y="5570971"/>
            <a:ext cx="4521561" cy="830997"/>
          </a:xfrm>
          <a:prstGeom prst="rect">
            <a:avLst/>
          </a:prstGeom>
          <a:solidFill>
            <a:srgbClr val="B1654C"/>
          </a:solidFill>
        </p:spPr>
        <p:txBody>
          <a:bodyPr wrap="square" rtlCol="0">
            <a:spAutoFit/>
          </a:bodyPr>
          <a:lstStyle/>
          <a:p>
            <a:r>
              <a:rPr lang="en-US" sz="1600" b="1" dirty="0"/>
              <a:t>Geometry, simulation by </a:t>
            </a:r>
            <a:r>
              <a:rPr lang="en-US" sz="1600" b="1" dirty="0">
                <a:solidFill>
                  <a:srgbClr val="0000FF"/>
                </a:solidFill>
              </a:rPr>
              <a:t>Adam Hutchinson</a:t>
            </a:r>
          </a:p>
          <a:p>
            <a:r>
              <a:rPr lang="en-US" sz="1600" b="1" dirty="0"/>
              <a:t>Louisiana State University through the US DOE </a:t>
            </a:r>
          </a:p>
          <a:p>
            <a:r>
              <a:rPr lang="en-US" sz="1600" b="1" dirty="0"/>
              <a:t>SULI summer undergraduate research program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3333" t="16923" r="76562" b="75797"/>
          <a:stretch/>
        </p:blipFill>
        <p:spPr>
          <a:xfrm>
            <a:off x="5010338" y="901517"/>
            <a:ext cx="3188536" cy="62543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010338" y="1533477"/>
            <a:ext cx="1662122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Power (W/cm</a:t>
            </a:r>
            <a:r>
              <a:rPr lang="en-US" baseline="30000" dirty="0"/>
              <a:t>2</a:t>
            </a:r>
            <a:r>
              <a:rPr lang="en-US" dirty="0"/>
              <a:t>)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5071175" y="3331566"/>
            <a:ext cx="517188" cy="264063"/>
          </a:xfrm>
          <a:prstGeom prst="straightConnector1">
            <a:avLst/>
          </a:prstGeom>
          <a:ln w="2857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010338" y="3595628"/>
            <a:ext cx="3706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e-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039174" y="2655221"/>
            <a:ext cx="912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Ion / e+</a:t>
            </a:r>
          </a:p>
        </p:txBody>
      </p:sp>
      <p:sp>
        <p:nvSpPr>
          <p:cNvPr id="19" name="Rectangle 18"/>
          <p:cNvSpPr/>
          <p:nvPr/>
        </p:nvSpPr>
        <p:spPr>
          <a:xfrm>
            <a:off x="5050760" y="4931592"/>
            <a:ext cx="2028697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0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Preliminary</a:t>
            </a:r>
          </a:p>
        </p:txBody>
      </p:sp>
      <p:sp>
        <p:nvSpPr>
          <p:cNvPr id="7" name="Freeform 6"/>
          <p:cNvSpPr/>
          <p:nvPr/>
        </p:nvSpPr>
        <p:spPr>
          <a:xfrm>
            <a:off x="6795597" y="2862915"/>
            <a:ext cx="1502242" cy="896886"/>
          </a:xfrm>
          <a:custGeom>
            <a:avLst/>
            <a:gdLst>
              <a:gd name="connsiteX0" fmla="*/ 0 w 2441276"/>
              <a:gd name="connsiteY0" fmla="*/ 1863306 h 1863306"/>
              <a:gd name="connsiteX1" fmla="*/ 871268 w 2441276"/>
              <a:gd name="connsiteY1" fmla="*/ 1121434 h 1863306"/>
              <a:gd name="connsiteX2" fmla="*/ 1595887 w 2441276"/>
              <a:gd name="connsiteY2" fmla="*/ 224287 h 1863306"/>
              <a:gd name="connsiteX3" fmla="*/ 2441276 w 2441276"/>
              <a:gd name="connsiteY3" fmla="*/ 0 h 1863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41276" h="1863306">
                <a:moveTo>
                  <a:pt x="0" y="1863306"/>
                </a:moveTo>
                <a:cubicBezTo>
                  <a:pt x="302643" y="1628955"/>
                  <a:pt x="605287" y="1394604"/>
                  <a:pt x="871268" y="1121434"/>
                </a:cubicBezTo>
                <a:cubicBezTo>
                  <a:pt x="1137249" y="848264"/>
                  <a:pt x="1334219" y="411193"/>
                  <a:pt x="1595887" y="224287"/>
                </a:cubicBezTo>
                <a:cubicBezTo>
                  <a:pt x="1857555" y="37381"/>
                  <a:pt x="2327695" y="74762"/>
                  <a:pt x="2441276" y="0"/>
                </a:cubicBezTo>
              </a:path>
            </a:pathLst>
          </a:custGeom>
          <a:noFill/>
          <a:ln w="38100">
            <a:solidFill>
              <a:srgbClr val="FFFF00"/>
            </a:solidFill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6430541" y="3753621"/>
            <a:ext cx="10524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~ 6kW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flipH="1" flipV="1">
            <a:off x="10039174" y="3021086"/>
            <a:ext cx="1029803" cy="1"/>
          </a:xfrm>
          <a:prstGeom prst="straightConnector1">
            <a:avLst/>
          </a:prstGeom>
          <a:ln w="2857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8709" y="4883464"/>
            <a:ext cx="588623" cy="553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756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Applying lessons </a:t>
            </a:r>
            <a:r>
              <a:rPr lang="en-US" dirty="0" smtClean="0"/>
              <a:t>learned from HERA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1" y="966055"/>
            <a:ext cx="4545120" cy="538169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600" dirty="0" smtClean="0">
                <a:latin typeface="+mn-lt"/>
              </a:rPr>
              <a:t>Synchrotron Radiation</a:t>
            </a:r>
          </a:p>
          <a:p>
            <a:pPr marL="457200" lvl="1" indent="0">
              <a:buNone/>
            </a:pPr>
            <a:r>
              <a:rPr lang="en-US" sz="2600" b="1" dirty="0" smtClean="0">
                <a:solidFill>
                  <a:srgbClr val="0000FF"/>
                </a:solidFill>
                <a:latin typeface="+mn-lt"/>
              </a:rPr>
              <a:t>Last e- dipole ~75m upstream</a:t>
            </a:r>
          </a:p>
          <a:p>
            <a:pPr marL="0" indent="0">
              <a:buNone/>
            </a:pPr>
            <a:r>
              <a:rPr lang="en-US" sz="2600" dirty="0" smtClean="0">
                <a:latin typeface="+mn-lt"/>
              </a:rPr>
              <a:t>Beam gas interactions </a:t>
            </a:r>
          </a:p>
          <a:p>
            <a:pPr marL="457200" lvl="1" indent="0">
              <a:buNone/>
            </a:pPr>
            <a:r>
              <a:rPr lang="en-US" sz="2600" b="1" dirty="0" smtClean="0">
                <a:solidFill>
                  <a:srgbClr val="0000FF"/>
                </a:solidFill>
                <a:latin typeface="+mn-lt"/>
              </a:rPr>
              <a:t>Design upstream ion line vacuum to minimize gas</a:t>
            </a:r>
          </a:p>
          <a:p>
            <a:pPr marL="457200" lvl="1" indent="0">
              <a:buNone/>
            </a:pPr>
            <a:r>
              <a:rPr lang="en-US" sz="2600" b="1" dirty="0" smtClean="0">
                <a:solidFill>
                  <a:srgbClr val="0000FF"/>
                </a:solidFill>
                <a:latin typeface="+mn-lt"/>
              </a:rPr>
              <a:t>Studying ion &amp; e- beam induced synch. radiation</a:t>
            </a:r>
          </a:p>
          <a:p>
            <a:pPr marL="0" indent="0">
              <a:buNone/>
            </a:pPr>
            <a:r>
              <a:rPr lang="en-US" sz="2600" dirty="0" smtClean="0">
                <a:latin typeface="+mn-lt"/>
              </a:rPr>
              <a:t>Higher order mode losses</a:t>
            </a:r>
          </a:p>
          <a:p>
            <a:pPr marL="457200" lvl="1" indent="0">
              <a:buNone/>
            </a:pPr>
            <a:r>
              <a:rPr lang="en-US" sz="2600" b="1" dirty="0" smtClean="0">
                <a:solidFill>
                  <a:srgbClr val="0000FF"/>
                </a:solidFill>
                <a:latin typeface="+mn-lt"/>
              </a:rPr>
              <a:t>Chamber material</a:t>
            </a:r>
          </a:p>
          <a:p>
            <a:pPr marL="457200" lvl="1" indent="0">
              <a:buNone/>
            </a:pPr>
            <a:r>
              <a:rPr lang="en-US" sz="2600" b="1" dirty="0" smtClean="0">
                <a:solidFill>
                  <a:srgbClr val="0000FF"/>
                </a:solidFill>
                <a:latin typeface="+mn-lt"/>
              </a:rPr>
              <a:t>Collimator size, position</a:t>
            </a:r>
            <a:endParaRPr lang="en-US" sz="2600" dirty="0" smtClean="0">
              <a:latin typeface="+mn-lt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JLEIC IR Background    Marcy Stutzman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/>
          <a:srcRect l="25527" t="13927" r="25877" b="18704"/>
          <a:stretch/>
        </p:blipFill>
        <p:spPr>
          <a:xfrm>
            <a:off x="4517118" y="804938"/>
            <a:ext cx="7540788" cy="5662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161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Synrad model of JLEIC Interaction Region: 12 GeV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3514" t="4640" r="14443" b="2558"/>
          <a:stretch/>
        </p:blipFill>
        <p:spPr>
          <a:xfrm>
            <a:off x="94112" y="795519"/>
            <a:ext cx="6256508" cy="5069069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JLEIC IR Background    Marcy Stutzman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3"/>
          </p:nvPr>
        </p:nvSpPr>
        <p:spPr>
          <a:xfrm>
            <a:off x="6662782" y="966055"/>
            <a:ext cx="5529217" cy="5381694"/>
          </a:xfrm>
          <a:noFill/>
        </p:spPr>
        <p:txBody>
          <a:bodyPr>
            <a:noAutofit/>
          </a:bodyPr>
          <a:lstStyle/>
          <a:p>
            <a:r>
              <a:rPr lang="en-US" sz="2400" dirty="0" smtClean="0"/>
              <a:t>12 GeV beam, 390 mA current</a:t>
            </a:r>
          </a:p>
          <a:p>
            <a:r>
              <a:rPr lang="en-US" sz="2400" dirty="0" smtClean="0"/>
              <a:t>e- optics, 3 upstream quads</a:t>
            </a:r>
          </a:p>
          <a:p>
            <a:r>
              <a:rPr lang="en-US" sz="2400" dirty="0" smtClean="0"/>
              <a:t>Collimator</a:t>
            </a:r>
          </a:p>
          <a:p>
            <a:pPr lvl="1"/>
            <a:r>
              <a:rPr lang="en-US" sz="2400" dirty="0" smtClean="0"/>
              <a:t>12 mm radius, 1 m upstream</a:t>
            </a:r>
          </a:p>
          <a:p>
            <a:r>
              <a:rPr lang="en-US" sz="2600" dirty="0" smtClean="0"/>
              <a:t>Synchrotron radiation</a:t>
            </a:r>
          </a:p>
          <a:p>
            <a:pPr lvl="1"/>
            <a:r>
              <a:rPr lang="en-US" sz="2400" dirty="0" smtClean="0"/>
              <a:t>Collimator max 100 W/cm</a:t>
            </a:r>
            <a:r>
              <a:rPr lang="en-US" sz="2400" baseline="30000" dirty="0" smtClean="0"/>
              <a:t>2</a:t>
            </a:r>
          </a:p>
          <a:p>
            <a:pPr lvl="1"/>
            <a:r>
              <a:rPr lang="en-US" sz="2400" dirty="0" smtClean="0"/>
              <a:t>Collimator total power          &lt;10W from quad synch rad</a:t>
            </a:r>
          </a:p>
          <a:p>
            <a:pPr lvl="1"/>
            <a:r>
              <a:rPr lang="en-US" sz="2400" dirty="0" smtClean="0"/>
              <a:t>IR walls </a:t>
            </a:r>
            <a:r>
              <a:rPr lang="el-GR" sz="2400" dirty="0" smtClean="0"/>
              <a:t>μ</a:t>
            </a:r>
            <a:r>
              <a:rPr lang="en-US" sz="2400" dirty="0" smtClean="0"/>
              <a:t>W/cm</a:t>
            </a:r>
            <a:r>
              <a:rPr lang="en-US" sz="2400" baseline="30000" dirty="0" smtClean="0"/>
              <a:t>2</a:t>
            </a:r>
          </a:p>
          <a:p>
            <a:pPr lvl="1"/>
            <a:r>
              <a:rPr lang="en-US" sz="2400" dirty="0" smtClean="0"/>
              <a:t>Downstream absorber </a:t>
            </a:r>
            <a:r>
              <a:rPr lang="en-US" sz="2400" dirty="0" err="1" smtClean="0"/>
              <a:t>mW</a:t>
            </a:r>
            <a:r>
              <a:rPr lang="en-US" sz="2400" dirty="0" smtClean="0"/>
              <a:t>/cm</a:t>
            </a:r>
            <a:r>
              <a:rPr lang="en-US" sz="2400" baseline="30000" dirty="0" smtClean="0"/>
              <a:t>2</a:t>
            </a:r>
          </a:p>
          <a:p>
            <a:r>
              <a:rPr lang="en-US" sz="2400" dirty="0" smtClean="0"/>
              <a:t>Synch light from Beam gas interactions? GEANT4 simulations</a:t>
            </a:r>
            <a:endParaRPr lang="en-US" sz="2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730" t="16346" r="76146" b="73654"/>
          <a:stretch/>
        </p:blipFill>
        <p:spPr>
          <a:xfrm>
            <a:off x="1214593" y="5183989"/>
            <a:ext cx="5184562" cy="1214402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 flipH="1">
            <a:off x="5332762" y="1819532"/>
            <a:ext cx="955247" cy="416678"/>
          </a:xfrm>
          <a:prstGeom prst="straightConnector1">
            <a:avLst/>
          </a:prstGeom>
          <a:ln w="2857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1692232" y="3979552"/>
            <a:ext cx="426606" cy="388286"/>
          </a:xfrm>
          <a:prstGeom prst="straightConnector1">
            <a:avLst/>
          </a:prstGeom>
          <a:ln w="2857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413397" y="4323611"/>
            <a:ext cx="3706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e-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752570" y="1985965"/>
            <a:ext cx="4812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ion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47962" y="2927119"/>
            <a:ext cx="1130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collimator</a:t>
            </a:r>
          </a:p>
        </p:txBody>
      </p:sp>
      <p:cxnSp>
        <p:nvCxnSpPr>
          <p:cNvPr id="16" name="Straight Arrow Connector 15"/>
          <p:cNvCxnSpPr>
            <a:stCxn id="15" idx="3"/>
          </p:cNvCxnSpPr>
          <p:nvPr/>
        </p:nvCxnSpPr>
        <p:spPr>
          <a:xfrm>
            <a:off x="1678528" y="3111785"/>
            <a:ext cx="767979" cy="17884"/>
          </a:xfrm>
          <a:prstGeom prst="straightConnector1">
            <a:avLst/>
          </a:prstGeom>
          <a:ln w="2857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2409050" y="847712"/>
            <a:ext cx="18753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End of simulation </a:t>
            </a:r>
          </a:p>
          <a:p>
            <a:r>
              <a:rPr lang="en-US" dirty="0">
                <a:solidFill>
                  <a:srgbClr val="FFFF00"/>
                </a:solidFill>
              </a:rPr>
              <a:t>(100% absorbed)</a:t>
            </a:r>
          </a:p>
        </p:txBody>
      </p:sp>
      <p:cxnSp>
        <p:nvCxnSpPr>
          <p:cNvPr id="20" name="Straight Arrow Connector 19"/>
          <p:cNvCxnSpPr>
            <a:stCxn id="19" idx="3"/>
          </p:cNvCxnSpPr>
          <p:nvPr/>
        </p:nvCxnSpPr>
        <p:spPr>
          <a:xfrm flipV="1">
            <a:off x="4284373" y="1048091"/>
            <a:ext cx="695953" cy="122786"/>
          </a:xfrm>
          <a:prstGeom prst="straightConnector1">
            <a:avLst/>
          </a:prstGeom>
          <a:ln w="2857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4"/>
          <a:srcRect l="26852" t="22500" r="38422" b="18785"/>
          <a:stretch/>
        </p:blipFill>
        <p:spPr>
          <a:xfrm>
            <a:off x="4010771" y="3163401"/>
            <a:ext cx="2293952" cy="2100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413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Conclusions</a:t>
            </a:r>
            <a:endParaRPr lang="en-US" sz="2800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6166021" y="966055"/>
            <a:ext cx="5531708" cy="5381694"/>
          </a:xfrm>
          <a:solidFill>
            <a:schemeClr val="accent6">
              <a:lumMod val="40000"/>
              <a:lumOff val="60000"/>
              <a:alpha val="50000"/>
            </a:schemeClr>
          </a:solidFill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800" dirty="0" smtClean="0"/>
              <a:t>FUTURE</a:t>
            </a:r>
          </a:p>
          <a:p>
            <a:r>
              <a:rPr lang="en-US" sz="2400" dirty="0" smtClean="0"/>
              <a:t>Effect of Beam: radiation/heating</a:t>
            </a:r>
          </a:p>
          <a:p>
            <a:r>
              <a:rPr lang="en-US" sz="2400" dirty="0" smtClean="0"/>
              <a:t>Engineering design of pumping</a:t>
            </a:r>
          </a:p>
          <a:p>
            <a:pPr lvl="1"/>
            <a:r>
              <a:rPr lang="en-US" sz="2400" dirty="0" smtClean="0"/>
              <a:t>Space constraints</a:t>
            </a:r>
          </a:p>
          <a:p>
            <a:r>
              <a:rPr lang="en-US" sz="2400" dirty="0" err="1" smtClean="0"/>
              <a:t>Bremstrahlung</a:t>
            </a:r>
            <a:r>
              <a:rPr lang="en-US" sz="2400" dirty="0" smtClean="0"/>
              <a:t> from beam gas interactions: ions and electrons</a:t>
            </a:r>
          </a:p>
          <a:p>
            <a:r>
              <a:rPr lang="en-US" sz="2400" dirty="0" smtClean="0"/>
              <a:t>Refine Gas load into cryogenic magnets </a:t>
            </a:r>
          </a:p>
          <a:p>
            <a:r>
              <a:rPr lang="en-US" sz="2400" dirty="0" smtClean="0"/>
              <a:t>Collimator optimization  </a:t>
            </a:r>
          </a:p>
          <a:p>
            <a:r>
              <a:rPr lang="en-US" sz="2800" b="1" i="1" dirty="0" err="1" smtClean="0">
                <a:solidFill>
                  <a:srgbClr val="0000FF"/>
                </a:solidFill>
              </a:rPr>
              <a:t>DownSelect</a:t>
            </a:r>
            <a:r>
              <a:rPr lang="en-US" sz="2800" b="1" i="1" dirty="0" smtClean="0">
                <a:solidFill>
                  <a:srgbClr val="0000FF"/>
                </a:solidFill>
              </a:rPr>
              <a:t> between </a:t>
            </a:r>
          </a:p>
          <a:p>
            <a:pPr lvl="1"/>
            <a:r>
              <a:rPr lang="en-US" sz="2800" b="1" i="1" dirty="0" smtClean="0">
                <a:solidFill>
                  <a:srgbClr val="0000FF"/>
                </a:solidFill>
              </a:rPr>
              <a:t>Jefferson Lab JLEIC  </a:t>
            </a:r>
          </a:p>
          <a:p>
            <a:pPr lvl="1"/>
            <a:r>
              <a:rPr lang="en-US" sz="2800" b="1" i="1" dirty="0" smtClean="0">
                <a:solidFill>
                  <a:srgbClr val="0000FF"/>
                </a:solidFill>
              </a:rPr>
              <a:t>Brookhaven </a:t>
            </a:r>
            <a:r>
              <a:rPr lang="en-US" sz="2800" b="1" i="1" dirty="0" err="1" smtClean="0">
                <a:solidFill>
                  <a:srgbClr val="0000FF"/>
                </a:solidFill>
              </a:rPr>
              <a:t>eRHIC</a:t>
            </a:r>
            <a:endParaRPr lang="en-US" sz="2800" dirty="0" smtClean="0"/>
          </a:p>
          <a:p>
            <a:r>
              <a:rPr lang="en-US" sz="3000" dirty="0" smtClean="0"/>
              <a:t>Questions?</a:t>
            </a:r>
            <a:endParaRPr lang="en-US" sz="30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JLEIC IR Background    Marcy Stutzman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3"/>
          </p:nvPr>
        </p:nvSpPr>
        <p:spPr>
          <a:xfrm>
            <a:off x="299153" y="966055"/>
            <a:ext cx="5449329" cy="5381694"/>
          </a:xfrm>
          <a:solidFill>
            <a:schemeClr val="accent6">
              <a:lumMod val="40000"/>
              <a:lumOff val="60000"/>
              <a:alpha val="50000"/>
            </a:schemeClr>
          </a:solidFill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3000" dirty="0"/>
              <a:t>SUMMARY</a:t>
            </a:r>
          </a:p>
          <a:p>
            <a:r>
              <a:rPr lang="en-US" sz="2600" dirty="0" smtClean="0"/>
              <a:t>JLEIC IR Background working </a:t>
            </a:r>
            <a:r>
              <a:rPr lang="en-US" sz="2600" dirty="0"/>
              <a:t>group: physics, engineering, accelerator, </a:t>
            </a:r>
            <a:r>
              <a:rPr lang="en-US" sz="2600" dirty="0" err="1"/>
              <a:t>radcon</a:t>
            </a:r>
            <a:endParaRPr lang="en-US" sz="2600" dirty="0"/>
          </a:p>
          <a:p>
            <a:r>
              <a:rPr lang="en-US" sz="2600" dirty="0"/>
              <a:t>Detectors, cryogenic quadrupoles: little room for pumping</a:t>
            </a:r>
          </a:p>
          <a:p>
            <a:r>
              <a:rPr lang="en-US" sz="2600" dirty="0"/>
              <a:t>Experience at HERA shows vacuum, synchrotron radiation management critical</a:t>
            </a:r>
          </a:p>
          <a:p>
            <a:r>
              <a:rPr lang="en-US" sz="2600" dirty="0"/>
              <a:t>Molflow+ calculations for vacuum distribution</a:t>
            </a:r>
          </a:p>
          <a:p>
            <a:pPr lvl="1"/>
            <a:r>
              <a:rPr lang="en-US" sz="2600" dirty="0" smtClean="0"/>
              <a:t>First try for static warm &amp; </a:t>
            </a:r>
            <a:r>
              <a:rPr lang="en-US" sz="2600" dirty="0" err="1" smtClean="0"/>
              <a:t>cryo</a:t>
            </a:r>
            <a:endParaRPr lang="en-US" sz="2600" dirty="0"/>
          </a:p>
          <a:p>
            <a:r>
              <a:rPr lang="en-US" sz="2600" dirty="0"/>
              <a:t>Synchrotron radiation calculations</a:t>
            </a:r>
          </a:p>
          <a:p>
            <a:pPr lvl="1"/>
            <a:r>
              <a:rPr lang="en-US" sz="2600" dirty="0"/>
              <a:t>Synrad compared to 2D code from SLAC</a:t>
            </a:r>
          </a:p>
          <a:p>
            <a:r>
              <a:rPr lang="en-US" sz="2600" dirty="0"/>
              <a:t>Molflow+/Synrad calculations for HERA: benchmark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4745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Backup</a:t>
            </a:r>
            <a:endParaRPr lang="en-US" dirty="0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9580" t="17324" r="28848" b="13336"/>
          <a:stretch/>
        </p:blipFill>
        <p:spPr>
          <a:xfrm>
            <a:off x="1680755" y="899117"/>
            <a:ext cx="6435634" cy="5814373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4294967295"/>
          </p:nvPr>
        </p:nvSpPr>
        <p:spPr>
          <a:xfrm>
            <a:off x="8610600" y="6327776"/>
            <a:ext cx="2057400" cy="365125"/>
          </a:xfrm>
        </p:spPr>
        <p:txBody>
          <a:bodyPr/>
          <a:lstStyle/>
          <a:p>
            <a:fld id="{BDC57488-3539-8349-95E7-E0E3D7B2EDB0}" type="datetime2">
              <a:rPr lang="en-US" smtClean="0"/>
              <a:pPr/>
              <a:t>Monday, July 8, 2019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1434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 Department of Energy National Labs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JLEIC IR Background    Marcy Stutzman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7" name="Picture 2" descr="http://science.energy.gov/~/media/_/images/laboratories/DOE_Laboratories_Map_2014_Hi-res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0572" y="987138"/>
            <a:ext cx="7148945" cy="5340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Explosion 1 7"/>
          <p:cNvSpPr/>
          <p:nvPr/>
        </p:nvSpPr>
        <p:spPr>
          <a:xfrm>
            <a:off x="8761562" y="3985405"/>
            <a:ext cx="327804" cy="396815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9003103" y="4016398"/>
            <a:ext cx="158293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Jefferson Lab</a:t>
            </a:r>
          </a:p>
          <a:p>
            <a:r>
              <a:rPr lang="en-US" dirty="0"/>
              <a:t>Newport News</a:t>
            </a:r>
          </a:p>
          <a:p>
            <a:r>
              <a:rPr lang="en-US" dirty="0"/>
              <a:t>Virginia, USA</a:t>
            </a:r>
          </a:p>
        </p:txBody>
      </p:sp>
    </p:spTree>
    <p:extLst>
      <p:ext uri="{BB962C8B-B14F-4D97-AF65-F5344CB8AC3E}">
        <p14:creationId xmlns:p14="http://schemas.microsoft.com/office/powerpoint/2010/main" val="1069336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Comparing JLEIC and HERA beam parameters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600" dirty="0">
                <a:latin typeface="+mn-lt"/>
              </a:rPr>
              <a:t>JLEIC</a:t>
            </a:r>
          </a:p>
          <a:p>
            <a:r>
              <a:rPr lang="en-US" b="1" dirty="0" smtClean="0">
                <a:solidFill>
                  <a:srgbClr val="0000FF"/>
                </a:solidFill>
                <a:latin typeface="+mn-lt"/>
              </a:rPr>
              <a:t>Electrons</a:t>
            </a:r>
          </a:p>
          <a:p>
            <a:pPr lvl="1"/>
            <a:r>
              <a:rPr lang="en-US" dirty="0" smtClean="0">
                <a:latin typeface="+mn-lt"/>
              </a:rPr>
              <a:t>5 GeV electrons 3000 mA </a:t>
            </a:r>
          </a:p>
          <a:p>
            <a:pPr lvl="1"/>
            <a:r>
              <a:rPr lang="en-US" dirty="0" smtClean="0">
                <a:latin typeface="+mn-lt"/>
              </a:rPr>
              <a:t>12 GeV electrons 390 mA</a:t>
            </a:r>
          </a:p>
          <a:p>
            <a:r>
              <a:rPr lang="en-US" b="1" dirty="0" smtClean="0">
                <a:solidFill>
                  <a:srgbClr val="0000FF"/>
                </a:solidFill>
                <a:latin typeface="+mn-lt"/>
              </a:rPr>
              <a:t>Ions</a:t>
            </a:r>
          </a:p>
          <a:p>
            <a:pPr lvl="1"/>
            <a:r>
              <a:rPr lang="en-US" dirty="0" smtClean="0">
                <a:latin typeface="+mn-lt"/>
              </a:rPr>
              <a:t>40 GeV at 450 mA</a:t>
            </a:r>
            <a:endParaRPr lang="en-US" dirty="0">
              <a:latin typeface="+mn-lt"/>
            </a:endParaRPr>
          </a:p>
          <a:p>
            <a:pPr lvl="1"/>
            <a:r>
              <a:rPr lang="en-US" dirty="0" smtClean="0">
                <a:latin typeface="+mn-lt"/>
              </a:rPr>
              <a:t>200 GeV ions at 750 mA</a:t>
            </a:r>
          </a:p>
          <a:p>
            <a:r>
              <a:rPr lang="en-US" b="1" dirty="0" smtClean="0">
                <a:solidFill>
                  <a:srgbClr val="0000FF"/>
                </a:solidFill>
                <a:latin typeface="+mn-lt"/>
              </a:rPr>
              <a:t>Luminosity</a:t>
            </a:r>
            <a:r>
              <a:rPr lang="en-US" dirty="0" smtClean="0">
                <a:latin typeface="+mn-lt"/>
              </a:rPr>
              <a:t> &gt; 2x10</a:t>
            </a:r>
            <a:r>
              <a:rPr lang="en-US" baseline="30000" dirty="0" smtClean="0">
                <a:latin typeface="+mn-lt"/>
              </a:rPr>
              <a:t>34 </a:t>
            </a:r>
            <a:r>
              <a:rPr lang="en-US" dirty="0" smtClean="0">
                <a:latin typeface="+mn-lt"/>
              </a:rPr>
              <a:t>cm</a:t>
            </a:r>
            <a:r>
              <a:rPr lang="en-US" baseline="30000" dirty="0" smtClean="0">
                <a:latin typeface="+mn-lt"/>
              </a:rPr>
              <a:t>-2</a:t>
            </a:r>
            <a:r>
              <a:rPr lang="en-US" dirty="0" smtClean="0">
                <a:latin typeface="+mn-lt"/>
              </a:rPr>
              <a:t>s</a:t>
            </a:r>
            <a:r>
              <a:rPr lang="en-US" baseline="30000" dirty="0" smtClean="0">
                <a:latin typeface="+mn-lt"/>
              </a:rPr>
              <a:t>-1</a:t>
            </a:r>
            <a:r>
              <a:rPr lang="en-US" dirty="0" smtClean="0">
                <a:latin typeface="+mn-lt"/>
              </a:rPr>
              <a:t> </a:t>
            </a:r>
          </a:p>
          <a:p>
            <a:r>
              <a:rPr lang="en-US" b="1" dirty="0" smtClean="0">
                <a:solidFill>
                  <a:srgbClr val="0000FF"/>
                </a:solidFill>
                <a:latin typeface="+mn-lt"/>
              </a:rPr>
              <a:t>High Polarization: </a:t>
            </a:r>
            <a:r>
              <a:rPr lang="en-US" dirty="0" smtClean="0">
                <a:solidFill>
                  <a:srgbClr val="009900"/>
                </a:solidFill>
                <a:latin typeface="+mn-lt"/>
              </a:rPr>
              <a:t>figure-8</a:t>
            </a:r>
            <a:r>
              <a:rPr lang="en-US" dirty="0" smtClean="0">
                <a:latin typeface="+mn-lt"/>
              </a:rPr>
              <a:t> ring design</a:t>
            </a:r>
          </a:p>
          <a:p>
            <a:pPr lvl="1">
              <a:spcBef>
                <a:spcPts val="600"/>
              </a:spcBef>
            </a:pPr>
            <a:r>
              <a:rPr lang="en-US" altLang="en-US" dirty="0">
                <a:latin typeface="+mn-lt"/>
                <a:sym typeface="Symbol" panose="05050102010706020507" pitchFamily="18" charset="2"/>
              </a:rPr>
              <a:t>Complete cancellation of spin precession in left/right arcs (net spin precession zero, energy-independent)</a:t>
            </a:r>
          </a:p>
          <a:p>
            <a:pPr lvl="1">
              <a:spcBef>
                <a:spcPts val="600"/>
              </a:spcBef>
            </a:pPr>
            <a:r>
              <a:rPr lang="en-US" altLang="en-US" dirty="0">
                <a:latin typeface="+mn-lt"/>
                <a:sym typeface="Symbol" panose="05050102010706020507" pitchFamily="18" charset="2"/>
              </a:rPr>
              <a:t>Spin easily controlled by small magnetic fields for any particle </a:t>
            </a:r>
            <a:br>
              <a:rPr lang="en-US" altLang="en-US" dirty="0">
                <a:latin typeface="+mn-lt"/>
                <a:sym typeface="Symbol" panose="05050102010706020507" pitchFamily="18" charset="2"/>
              </a:rPr>
            </a:br>
            <a:r>
              <a:rPr lang="en-US" altLang="en-US" dirty="0" smtClean="0">
                <a:latin typeface="+mn-lt"/>
                <a:sym typeface="Symbol" panose="05050102010706020507" pitchFamily="18" charset="2"/>
              </a:rPr>
              <a:t>species</a:t>
            </a:r>
          </a:p>
          <a:p>
            <a:pPr>
              <a:spcBef>
                <a:spcPts val="600"/>
              </a:spcBef>
            </a:pPr>
            <a:r>
              <a:rPr lang="en-US" altLang="en-US" b="1" dirty="0">
                <a:solidFill>
                  <a:srgbClr val="0000FF"/>
                </a:solidFill>
                <a:latin typeface="+mn-lt"/>
              </a:rPr>
              <a:t>Full acceptance primary detector </a:t>
            </a:r>
            <a:r>
              <a:rPr lang="en-US" altLang="en-US" dirty="0">
                <a:latin typeface="+mn-lt"/>
              </a:rPr>
              <a:t>including </a:t>
            </a:r>
            <a:r>
              <a:rPr lang="en-US" altLang="en-US" b="1" dirty="0">
                <a:solidFill>
                  <a:srgbClr val="009900"/>
                </a:solidFill>
                <a:latin typeface="+mn-lt"/>
              </a:rPr>
              <a:t>far-forward </a:t>
            </a:r>
            <a:r>
              <a:rPr lang="en-US" altLang="en-US" b="1" dirty="0" smtClean="0">
                <a:solidFill>
                  <a:srgbClr val="009900"/>
                </a:solidFill>
                <a:latin typeface="+mn-lt"/>
              </a:rPr>
              <a:t>acceptance</a:t>
            </a:r>
            <a:endParaRPr lang="en-US" altLang="en-US" dirty="0">
              <a:latin typeface="+mn-lt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JLEIC IR Background    Marcy Stutzman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3"/>
          </p:nvPr>
        </p:nvSpPr>
        <p:spPr>
          <a:xfrm>
            <a:off x="6210301" y="966056"/>
            <a:ext cx="4086997" cy="2081121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/>
              <a:t>HERA</a:t>
            </a:r>
          </a:p>
          <a:p>
            <a:r>
              <a:rPr lang="en-US" sz="1900" dirty="0"/>
              <a:t>27.5 GeV electrons, 58 mA</a:t>
            </a:r>
          </a:p>
          <a:p>
            <a:r>
              <a:rPr lang="en-US" sz="1900" dirty="0"/>
              <a:t>820 GeV positrons, 140 mA</a:t>
            </a:r>
          </a:p>
          <a:p>
            <a:r>
              <a:rPr lang="en-US" sz="1900" dirty="0"/>
              <a:t>Luminosity 7x10</a:t>
            </a:r>
            <a:r>
              <a:rPr lang="en-US" sz="1900" baseline="30000" dirty="0"/>
              <a:t>31</a:t>
            </a:r>
            <a:r>
              <a:rPr lang="en-US" sz="1900" dirty="0"/>
              <a:t> cm</a:t>
            </a:r>
            <a:r>
              <a:rPr lang="en-US" sz="1900" baseline="30000" dirty="0"/>
              <a:t>-2</a:t>
            </a:r>
            <a:r>
              <a:rPr lang="en-US" sz="1900" dirty="0"/>
              <a:t>s</a:t>
            </a:r>
            <a:r>
              <a:rPr lang="en-US" sz="1900" baseline="30000" dirty="0"/>
              <a:t>-1</a:t>
            </a:r>
          </a:p>
        </p:txBody>
      </p:sp>
      <p:grpSp>
        <p:nvGrpSpPr>
          <p:cNvPr id="12" name="Group 11"/>
          <p:cNvGrpSpPr>
            <a:grpSpLocks/>
          </p:cNvGrpSpPr>
          <p:nvPr/>
        </p:nvGrpSpPr>
        <p:grpSpPr bwMode="auto">
          <a:xfrm>
            <a:off x="6210301" y="3157268"/>
            <a:ext cx="3940115" cy="3351560"/>
            <a:chOff x="-212" y="1410"/>
            <a:chExt cx="2644" cy="2405"/>
          </a:xfrm>
        </p:grpSpPr>
        <p:sp>
          <p:nvSpPr>
            <p:cNvPr id="13" name="Oval 10"/>
            <p:cNvSpPr>
              <a:spLocks noChangeAspect="1" noChangeArrowheads="1"/>
            </p:cNvSpPr>
            <p:nvPr/>
          </p:nvSpPr>
          <p:spPr bwMode="auto">
            <a:xfrm>
              <a:off x="257" y="1410"/>
              <a:ext cx="1440" cy="1440"/>
            </a:xfrm>
            <a:prstGeom prst="ellipse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marL="117475" indent="-233363">
                <a:spcBef>
                  <a:spcPct val="20000"/>
                </a:spcBef>
                <a:buFont typeface="Arial" panose="020B0604020202020204" pitchFamily="34" charset="0"/>
                <a:buBlip>
                  <a:blip r:embed="rId2"/>
                </a:buBlip>
                <a:tabLst>
                  <a:tab pos="461963" algn="l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tabLst>
                  <a:tab pos="4619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Wingdings" panose="05000000000000000000" pitchFamily="2" charset="2"/>
                <a:buChar char="§"/>
                <a:tabLst>
                  <a:tab pos="461963" algn="l"/>
                </a:tabLst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tabLst>
                  <a:tab pos="461963" algn="l"/>
                </a:tabLst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tabLst>
                  <a:tab pos="461963" algn="l"/>
                </a:tabLst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461963" algn="l"/>
                </a:tabLst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461963" algn="l"/>
                </a:tabLst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461963" algn="l"/>
                </a:tabLst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461963" algn="l"/>
                </a:tabLst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spcAft>
                  <a:spcPts val="600"/>
                </a:spcAft>
                <a:buNone/>
              </a:pPr>
              <a:endParaRPr lang="en-US" altLang="en-US" sz="1400" b="1">
                <a:latin typeface="Calibri" panose="020F0502020204030204" pitchFamily="34" charset="0"/>
              </a:endParaRPr>
            </a:p>
          </p:txBody>
        </p:sp>
        <p:sp>
          <p:nvSpPr>
            <p:cNvPr id="14" name="Oval 13"/>
            <p:cNvSpPr>
              <a:spLocks noChangeAspect="1"/>
            </p:cNvSpPr>
            <p:nvPr/>
          </p:nvSpPr>
          <p:spPr bwMode="auto">
            <a:xfrm>
              <a:off x="-212" y="2414"/>
              <a:ext cx="1394" cy="1394"/>
            </a:xfrm>
            <a:prstGeom prst="ellipse">
              <a:avLst/>
            </a:prstGeom>
            <a:solidFill>
              <a:srgbClr val="92D05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marL="117475" indent="-233363">
                <a:spcBef>
                  <a:spcPct val="20000"/>
                </a:spcBef>
                <a:buFont typeface="Arial" panose="020B0604020202020204" pitchFamily="34" charset="0"/>
                <a:buBlip>
                  <a:blip r:embed="rId2"/>
                </a:buBlip>
                <a:tabLst>
                  <a:tab pos="461963" algn="l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tabLst>
                  <a:tab pos="4619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Wingdings" panose="05000000000000000000" pitchFamily="2" charset="2"/>
                <a:buChar char="§"/>
                <a:tabLst>
                  <a:tab pos="461963" algn="l"/>
                </a:tabLst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tabLst>
                  <a:tab pos="461963" algn="l"/>
                </a:tabLst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tabLst>
                  <a:tab pos="461963" algn="l"/>
                </a:tabLst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461963" algn="l"/>
                </a:tabLst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461963" algn="l"/>
                </a:tabLst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461963" algn="l"/>
                </a:tabLst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461963" algn="l"/>
                </a:tabLst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ts val="400"/>
                </a:spcBef>
                <a:buNone/>
              </a:pPr>
              <a:endParaRPr lang="en-US" altLang="en-US" sz="1400"/>
            </a:p>
          </p:txBody>
        </p:sp>
        <p:sp>
          <p:nvSpPr>
            <p:cNvPr id="15" name="Oval 15"/>
            <p:cNvSpPr>
              <a:spLocks noChangeAspect="1"/>
            </p:cNvSpPr>
            <p:nvPr/>
          </p:nvSpPr>
          <p:spPr bwMode="auto">
            <a:xfrm>
              <a:off x="1038" y="2421"/>
              <a:ext cx="1394" cy="1394"/>
            </a:xfrm>
            <a:prstGeom prst="ellipse">
              <a:avLst/>
            </a:prstGeom>
            <a:solidFill>
              <a:srgbClr val="00B0F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marL="117475" indent="-233363">
                <a:spcBef>
                  <a:spcPct val="20000"/>
                </a:spcBef>
                <a:buFont typeface="Arial" panose="020B0604020202020204" pitchFamily="34" charset="0"/>
                <a:buBlip>
                  <a:blip r:embed="rId2"/>
                </a:buBlip>
                <a:tabLst>
                  <a:tab pos="461963" algn="l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tabLst>
                  <a:tab pos="4619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Wingdings" panose="05000000000000000000" pitchFamily="2" charset="2"/>
                <a:buChar char="§"/>
                <a:tabLst>
                  <a:tab pos="461963" algn="l"/>
                </a:tabLst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tabLst>
                  <a:tab pos="461963" algn="l"/>
                </a:tabLst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tabLst>
                  <a:tab pos="461963" algn="l"/>
                </a:tabLst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461963" algn="l"/>
                </a:tabLst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461963" algn="l"/>
                </a:tabLst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461963" algn="l"/>
                </a:tabLst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461963" algn="l"/>
                </a:tabLst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ts val="400"/>
                </a:spcBef>
                <a:buNone/>
              </a:pPr>
              <a:endParaRPr lang="en-US" altLang="en-US" sz="1400" dirty="0"/>
            </a:p>
            <a:p>
              <a:pPr algn="ctr">
                <a:spcBef>
                  <a:spcPts val="400"/>
                </a:spcBef>
                <a:buNone/>
              </a:pPr>
              <a:endParaRPr lang="en-US" altLang="en-US" sz="1400" b="1" dirty="0"/>
            </a:p>
          </p:txBody>
        </p:sp>
        <p:sp>
          <p:nvSpPr>
            <p:cNvPr id="16" name="Rectangle 15"/>
            <p:cNvSpPr>
              <a:spLocks noChangeArrowheads="1"/>
            </p:cNvSpPr>
            <p:nvPr/>
          </p:nvSpPr>
          <p:spPr bwMode="auto">
            <a:xfrm>
              <a:off x="331" y="1623"/>
              <a:ext cx="1384" cy="8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117475" indent="-117475">
                <a:spcBef>
                  <a:spcPct val="20000"/>
                </a:spcBef>
                <a:buFont typeface="Arial" panose="020B0604020202020204" pitchFamily="34" charset="0"/>
                <a:buBlip>
                  <a:blip r:embed="rId2"/>
                </a:buBlip>
                <a:tabLst>
                  <a:tab pos="111125" algn="l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tabLst>
                  <a:tab pos="111125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Wingdings" panose="05000000000000000000" pitchFamily="2" charset="2"/>
                <a:buChar char="§"/>
                <a:tabLst>
                  <a:tab pos="111125" algn="l"/>
                </a:tabLst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tabLst>
                  <a:tab pos="111125" algn="l"/>
                </a:tabLst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tabLst>
                  <a:tab pos="111125" algn="l"/>
                </a:tabLst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111125" algn="l"/>
                </a:tabLst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111125" algn="l"/>
                </a:tabLst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111125" algn="l"/>
                </a:tabLst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111125" algn="l"/>
                </a:tabLst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b="1" i="1" dirty="0">
                  <a:solidFill>
                    <a:srgbClr val="CC0000"/>
                  </a:solidFill>
                </a:rPr>
                <a:t>Beam Design</a:t>
              </a:r>
            </a:p>
            <a:p>
              <a:pPr eaLnBrk="1" hangingPunct="1">
                <a:spcBef>
                  <a:spcPct val="0"/>
                </a:spcBef>
                <a:buFont typeface="Arial" panose="020B0604020202020204" pitchFamily="34" charset="0"/>
                <a:buChar char="•"/>
              </a:pPr>
              <a:r>
                <a:rPr lang="en-US" altLang="en-US" sz="1400" b="1" dirty="0"/>
                <a:t>High repetition rate</a:t>
              </a:r>
            </a:p>
            <a:p>
              <a:pPr eaLnBrk="1" hangingPunct="1">
                <a:spcBef>
                  <a:spcPct val="0"/>
                </a:spcBef>
                <a:buFont typeface="Arial" panose="020B0604020202020204" pitchFamily="34" charset="0"/>
                <a:buChar char="•"/>
              </a:pPr>
              <a:r>
                <a:rPr lang="en-US" altLang="en-US" sz="1400" b="1" dirty="0"/>
                <a:t>Low bunch charge </a:t>
              </a:r>
            </a:p>
            <a:p>
              <a:pPr eaLnBrk="1" hangingPunct="1">
                <a:spcBef>
                  <a:spcPct val="0"/>
                </a:spcBef>
                <a:buFont typeface="Arial" panose="020B0604020202020204" pitchFamily="34" charset="0"/>
                <a:buChar char="•"/>
              </a:pPr>
              <a:r>
                <a:rPr lang="en-US" altLang="en-US" sz="1400" b="1" dirty="0"/>
                <a:t>Short bunch length</a:t>
              </a:r>
            </a:p>
            <a:p>
              <a:pPr eaLnBrk="1" hangingPunct="1">
                <a:spcBef>
                  <a:spcPct val="0"/>
                </a:spcBef>
                <a:buFont typeface="Arial" panose="020B0604020202020204" pitchFamily="34" charset="0"/>
                <a:buChar char="•"/>
              </a:pPr>
              <a:r>
                <a:rPr lang="en-US" altLang="en-US" sz="1400" b="1" dirty="0"/>
                <a:t>Small emittance</a:t>
              </a:r>
              <a:endParaRPr lang="en-US" altLang="en-US" sz="1400" b="1" dirty="0">
                <a:latin typeface="Calibri" panose="020F0502020204030204" pitchFamily="34" charset="0"/>
              </a:endParaRPr>
            </a:p>
          </p:txBody>
        </p:sp>
        <p:sp>
          <p:nvSpPr>
            <p:cNvPr id="17" name="Rectangle 12"/>
            <p:cNvSpPr>
              <a:spLocks noChangeArrowheads="1"/>
            </p:cNvSpPr>
            <p:nvPr/>
          </p:nvSpPr>
          <p:spPr bwMode="auto">
            <a:xfrm>
              <a:off x="-170" y="2738"/>
              <a:ext cx="1299" cy="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117475" indent="-117475">
                <a:spcBef>
                  <a:spcPct val="20000"/>
                </a:spcBef>
                <a:buFont typeface="Arial" panose="020B0604020202020204" pitchFamily="34" charset="0"/>
                <a:buBlip>
                  <a:blip r:embed="rId2"/>
                </a:buBlip>
                <a:tabLst>
                  <a:tab pos="111125" algn="l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tabLst>
                  <a:tab pos="111125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Wingdings" panose="05000000000000000000" pitchFamily="2" charset="2"/>
                <a:buChar char="§"/>
                <a:tabLst>
                  <a:tab pos="111125" algn="l"/>
                </a:tabLst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tabLst>
                  <a:tab pos="111125" algn="l"/>
                </a:tabLst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tabLst>
                  <a:tab pos="111125" algn="l"/>
                </a:tabLst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111125" algn="l"/>
                </a:tabLst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111125" algn="l"/>
                </a:tabLst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111125" algn="l"/>
                </a:tabLst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111125" algn="l"/>
                </a:tabLst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spcAft>
                  <a:spcPts val="300"/>
                </a:spcAft>
                <a:buNone/>
              </a:pPr>
              <a:r>
                <a:rPr lang="en-US" altLang="en-US" sz="1400" b="1" i="1" dirty="0">
                  <a:solidFill>
                    <a:srgbClr val="CC0000"/>
                  </a:solidFill>
                </a:rPr>
                <a:t>IR Design</a:t>
              </a:r>
            </a:p>
            <a:p>
              <a:pPr eaLnBrk="1" hangingPunct="1">
                <a:spcBef>
                  <a:spcPct val="0"/>
                </a:spcBef>
                <a:buFont typeface="Arial" panose="020B0604020202020204" pitchFamily="34" charset="0"/>
                <a:buChar char="•"/>
              </a:pPr>
              <a:r>
                <a:rPr lang="en-US" altLang="en-US" sz="1400" b="1" dirty="0"/>
                <a:t>Small </a:t>
              </a:r>
              <a:r>
                <a:rPr lang="el-GR" altLang="en-US" sz="1400" b="1" dirty="0"/>
                <a:t>β</a:t>
              </a:r>
              <a:r>
                <a:rPr lang="en-US" altLang="en-US" sz="1400" b="1" dirty="0"/>
                <a:t>*</a:t>
              </a:r>
            </a:p>
            <a:p>
              <a:pPr eaLnBrk="1" hangingPunct="1">
                <a:spcBef>
                  <a:spcPct val="0"/>
                </a:spcBef>
                <a:buFont typeface="Arial" panose="020B0604020202020204" pitchFamily="34" charset="0"/>
                <a:buChar char="•"/>
              </a:pPr>
              <a:r>
                <a:rPr lang="en-US" altLang="en-US" sz="1400" b="1" dirty="0"/>
                <a:t>Large beam-beam</a:t>
              </a:r>
            </a:p>
            <a:p>
              <a:pPr eaLnBrk="1" hangingPunct="1">
                <a:spcBef>
                  <a:spcPct val="0"/>
                </a:spcBef>
                <a:buFont typeface="Arial" panose="020B0604020202020204" pitchFamily="34" charset="0"/>
                <a:buChar char="•"/>
              </a:pPr>
              <a:r>
                <a:rPr lang="en-US" altLang="en-US" sz="1400" b="1" dirty="0"/>
                <a:t>Crab crossing</a:t>
              </a:r>
              <a:endParaRPr lang="en-US" altLang="en-US" sz="1400" b="1" dirty="0">
                <a:latin typeface="Calibri" panose="020F0502020204030204" pitchFamily="34" charset="0"/>
              </a:endParaRPr>
            </a:p>
          </p:txBody>
        </p:sp>
        <p:sp>
          <p:nvSpPr>
            <p:cNvPr id="18" name="Rectangle 29"/>
            <p:cNvSpPr>
              <a:spLocks noChangeArrowheads="1"/>
            </p:cNvSpPr>
            <p:nvPr/>
          </p:nvSpPr>
          <p:spPr bwMode="auto">
            <a:xfrm>
              <a:off x="1174" y="2728"/>
              <a:ext cx="1209" cy="5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117475" indent="-117475">
                <a:spcBef>
                  <a:spcPct val="20000"/>
                </a:spcBef>
                <a:buFont typeface="Arial" panose="020B0604020202020204" pitchFamily="34" charset="0"/>
                <a:buBlip>
                  <a:blip r:embed="rId2"/>
                </a:buBlip>
                <a:tabLst>
                  <a:tab pos="111125" algn="l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tabLst>
                  <a:tab pos="111125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Wingdings" panose="05000000000000000000" pitchFamily="2" charset="2"/>
                <a:buChar char="§"/>
                <a:tabLst>
                  <a:tab pos="111125" algn="l"/>
                </a:tabLst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tabLst>
                  <a:tab pos="111125" algn="l"/>
                </a:tabLst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tabLst>
                  <a:tab pos="111125" algn="l"/>
                </a:tabLst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111125" algn="l"/>
                </a:tabLst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111125" algn="l"/>
                </a:tabLst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111125" algn="l"/>
                </a:tabLst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111125" algn="l"/>
                </a:tabLst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spcAft>
                  <a:spcPts val="300"/>
                </a:spcAft>
                <a:buNone/>
              </a:pPr>
              <a:r>
                <a:rPr lang="en-US" altLang="en-US" sz="1400" b="1" i="1" dirty="0">
                  <a:solidFill>
                    <a:srgbClr val="CC0000"/>
                  </a:solidFill>
                </a:rPr>
                <a:t>Damping Design</a:t>
              </a:r>
            </a:p>
            <a:p>
              <a:pPr eaLnBrk="1" hangingPunct="1">
                <a:spcBef>
                  <a:spcPct val="0"/>
                </a:spcBef>
                <a:buFont typeface="Arial" panose="020B0604020202020204" pitchFamily="34" charset="0"/>
                <a:buChar char="•"/>
              </a:pPr>
              <a:r>
                <a:rPr lang="en-US" altLang="en-US" sz="1400" b="1" dirty="0"/>
                <a:t>Synch. radiation</a:t>
              </a:r>
            </a:p>
            <a:p>
              <a:pPr eaLnBrk="1" hangingPunct="1">
                <a:spcBef>
                  <a:spcPct val="0"/>
                </a:spcBef>
                <a:buFont typeface="Arial" panose="020B0604020202020204" pitchFamily="34" charset="0"/>
                <a:buChar char="•"/>
              </a:pPr>
              <a:r>
                <a:rPr lang="en-US" altLang="en-US" sz="1400" b="1" dirty="0"/>
                <a:t>Beam cooling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56594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E987E97-D1A8-1948-B586-1E74AE1C35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21</a:t>
            </a:fld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1642965" y="1471159"/>
          <a:ext cx="8915403" cy="3803446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4625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977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882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2079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2079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5081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9182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3115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7853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50777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650777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650777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201400">
                <a:tc>
                  <a:txBody>
                    <a:bodyPr/>
                    <a:lstStyle/>
                    <a:p>
                      <a:pPr marL="0" marR="0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CM energy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9700" algn="l"/>
                        </a:tabLst>
                      </a:pPr>
                      <a:r>
                        <a:rPr lang="en-US" sz="1200" kern="120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GeV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 gridSpan="2"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21.9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44.7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63.3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89.4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98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14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 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 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ea typeface="MS Mincho"/>
                          <a:cs typeface="Arial" panose="020B0604020202020204" pitchFamily="34" charset="0"/>
                        </a:rPr>
                        <a:t>p</a:t>
                      </a:r>
                    </a:p>
                  </a:txBody>
                  <a:tcPr marL="54769" marR="54769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Arial" panose="020B0604020202020204" pitchFamily="34" charset="0"/>
                          <a:ea typeface="MS Mincho"/>
                          <a:cs typeface="Arial" panose="020B0604020202020204" pitchFamily="34" charset="0"/>
                        </a:rPr>
                        <a:t>e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54769" marR="54769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ea typeface="MS Mincho"/>
                          <a:cs typeface="Arial" panose="020B0604020202020204" pitchFamily="34" charset="0"/>
                        </a:rPr>
                        <a:t>p</a:t>
                      </a:r>
                    </a:p>
                  </a:txBody>
                  <a:tcPr marL="54769" marR="54769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ea typeface="MS Mincho"/>
                          <a:cs typeface="Arial" panose="020B0604020202020204" pitchFamily="34" charset="0"/>
                        </a:rPr>
                        <a:t>e</a:t>
                      </a:r>
                    </a:p>
                  </a:txBody>
                  <a:tcPr marL="54769" marR="54769" marT="0" marB="0"/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p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e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p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e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p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E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1400">
                <a:tc>
                  <a:txBody>
                    <a:bodyPr/>
                    <a:lstStyle/>
                    <a:p>
                      <a:pPr marL="0" marR="0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Beam energy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9700" algn="l"/>
                        </a:tabLst>
                      </a:pPr>
                      <a:r>
                        <a:rPr lang="en-US" sz="1200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GeV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Arial" panose="020B0604020202020204" pitchFamily="34" charset="0"/>
                          <a:ea typeface="MS Mincho"/>
                          <a:cs typeface="Arial" panose="020B0604020202020204" pitchFamily="34" charset="0"/>
                        </a:rPr>
                        <a:t>40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54769" marR="54769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ea typeface="MS Mincho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54769" marR="54769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ea typeface="MS Mincho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 marL="54769" marR="54769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ea typeface="MS Mincho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54769" marR="54769" marT="0" marB="0"/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200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5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200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10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200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12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8624">
                <a:tc>
                  <a:txBody>
                    <a:bodyPr/>
                    <a:lstStyle/>
                    <a:p>
                      <a:pPr marL="0" marR="0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Collision frequency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9700" algn="l"/>
                        </a:tabLst>
                      </a:pPr>
                      <a:r>
                        <a:rPr lang="en-US" sz="1200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MHz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ea typeface="MS Mincho"/>
                          <a:cs typeface="Arial" panose="020B0604020202020204" pitchFamily="34" charset="0"/>
                        </a:rPr>
                        <a:t>476</a:t>
                      </a:r>
                    </a:p>
                  </a:txBody>
                  <a:tcPr marL="54769" marR="54769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ea typeface="MS Mincho"/>
                          <a:cs typeface="Arial" panose="020B0604020202020204" pitchFamily="34" charset="0"/>
                        </a:rPr>
                        <a:t>476</a:t>
                      </a:r>
                    </a:p>
                  </a:txBody>
                  <a:tcPr marL="54769" marR="54769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476/2=238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 hMerge="1"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476/4=119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 hMerge="1"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476/4=119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 hMerge="1"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8624">
                <a:tc>
                  <a:txBody>
                    <a:bodyPr/>
                    <a:lstStyle/>
                    <a:p>
                      <a:pPr marL="0" marR="0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Particles per bunch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9700" algn="l"/>
                        </a:tabLst>
                      </a:pPr>
                      <a:r>
                        <a:rPr lang="en-US" sz="1200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10</a:t>
                      </a:r>
                      <a:r>
                        <a:rPr lang="en-US" sz="1200" kern="1200" baseline="30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10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Arial" panose="020B0604020202020204" pitchFamily="34" charset="0"/>
                          <a:ea typeface="MS Mincho"/>
                          <a:cs typeface="Arial" panose="020B0604020202020204" pitchFamily="34" charset="0"/>
                        </a:rPr>
                        <a:t>0.59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54769" marR="54769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Arial" panose="020B0604020202020204" pitchFamily="34" charset="0"/>
                          <a:ea typeface="MS Mincho"/>
                          <a:cs typeface="Arial" panose="020B0604020202020204" pitchFamily="34" charset="0"/>
                        </a:rPr>
                        <a:t>3.9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54769" marR="54769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ea typeface="MS Mincho"/>
                          <a:cs typeface="Arial" panose="020B0604020202020204" pitchFamily="34" charset="0"/>
                        </a:rPr>
                        <a:t>0.98</a:t>
                      </a:r>
                    </a:p>
                  </a:txBody>
                  <a:tcPr marL="54769" marR="54769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Arial" panose="020B0604020202020204" pitchFamily="34" charset="0"/>
                          <a:ea typeface="MS Mincho"/>
                          <a:cs typeface="Arial" panose="020B0604020202020204" pitchFamily="34" charset="0"/>
                        </a:rPr>
                        <a:t>4.7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54769" marR="54769" marT="0" marB="0"/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1.97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6.8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3.93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4.2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3.93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2.05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1400">
                <a:tc>
                  <a:txBody>
                    <a:bodyPr/>
                    <a:lstStyle/>
                    <a:p>
                      <a:pPr marL="0" marR="0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Beam current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9700" algn="l"/>
                        </a:tabLst>
                      </a:pPr>
                      <a:r>
                        <a:rPr lang="en-US" sz="1200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A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Arial" panose="020B0604020202020204" pitchFamily="34" charset="0"/>
                          <a:ea typeface="MS Mincho"/>
                          <a:cs typeface="Arial" panose="020B0604020202020204" pitchFamily="34" charset="0"/>
                        </a:rPr>
                        <a:t>0.45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54769" marR="54769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Arial" panose="020B0604020202020204" pitchFamily="34" charset="0"/>
                          <a:ea typeface="MS Mincho"/>
                          <a:cs typeface="Arial" panose="020B0604020202020204" pitchFamily="34" charset="0"/>
                        </a:rPr>
                        <a:t>3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54769" marR="54769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ea typeface="MS Mincho"/>
                          <a:cs typeface="Arial" panose="020B0604020202020204" pitchFamily="34" charset="0"/>
                        </a:rPr>
                        <a:t>0.75</a:t>
                      </a:r>
                    </a:p>
                  </a:txBody>
                  <a:tcPr marL="54769" marR="54769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Arial" panose="020B0604020202020204" pitchFamily="34" charset="0"/>
                          <a:ea typeface="MS Mincho"/>
                          <a:cs typeface="Arial" panose="020B0604020202020204" pitchFamily="34" charset="0"/>
                        </a:rPr>
                        <a:t>3.5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54769" marR="54769" marT="0" marB="0"/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0.75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2.58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0.75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0.8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0.75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0.39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1400">
                <a:tc>
                  <a:txBody>
                    <a:bodyPr/>
                    <a:lstStyle/>
                    <a:p>
                      <a:pPr marL="0" marR="0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Polarization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9700" algn="l"/>
                        </a:tabLst>
                      </a:pPr>
                      <a:endParaRPr lang="en-US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Arial" panose="020B0604020202020204" pitchFamily="34" charset="0"/>
                          <a:ea typeface="MS Mincho"/>
                          <a:cs typeface="Arial" panose="020B0604020202020204" pitchFamily="34" charset="0"/>
                        </a:rPr>
                        <a:t>85%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54769" marR="54769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Arial" panose="020B0604020202020204" pitchFamily="34" charset="0"/>
                          <a:ea typeface="MS Mincho"/>
                          <a:cs typeface="Arial" panose="020B0604020202020204" pitchFamily="34" charset="0"/>
                        </a:rPr>
                        <a:t>&gt;85%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54769" marR="54769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Arial" panose="020B0604020202020204" pitchFamily="34" charset="0"/>
                          <a:ea typeface="MS Mincho"/>
                          <a:cs typeface="Arial" panose="020B0604020202020204" pitchFamily="34" charset="0"/>
                        </a:rPr>
                        <a:t>85%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54769" marR="54769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Arial" panose="020B0604020202020204" pitchFamily="34" charset="0"/>
                          <a:ea typeface="MS Mincho"/>
                          <a:cs typeface="Arial" panose="020B0604020202020204" pitchFamily="34" charset="0"/>
                        </a:rPr>
                        <a:t>&gt;80%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54769" marR="54769" marT="0" marB="0"/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85%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&gt;80%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85%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~80%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85%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~80%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8624">
                <a:tc>
                  <a:txBody>
                    <a:bodyPr/>
                    <a:lstStyle/>
                    <a:p>
                      <a:pPr marL="0" marR="0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RMS bunch length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9700" algn="l"/>
                        </a:tabLst>
                      </a:pPr>
                      <a:r>
                        <a:rPr lang="en-US" sz="1200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cm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Arial" panose="020B0604020202020204" pitchFamily="34" charset="0"/>
                          <a:ea typeface="MS Mincho"/>
                          <a:cs typeface="Arial" panose="020B0604020202020204" pitchFamily="34" charset="0"/>
                        </a:rPr>
                        <a:t>2.5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54769" marR="54769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ea typeface="MS Mincho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54769" marR="54769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Arial" panose="020B0604020202020204" pitchFamily="34" charset="0"/>
                          <a:ea typeface="MS Mincho"/>
                          <a:cs typeface="Arial" panose="020B0604020202020204" pitchFamily="34" charset="0"/>
                        </a:rPr>
                        <a:t>2.5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54769" marR="54769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ea typeface="MS Mincho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54769" marR="54769" marT="0" marB="0"/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2.1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4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4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1400">
                <a:tc>
                  <a:txBody>
                    <a:bodyPr/>
                    <a:lstStyle/>
                    <a:p>
                      <a:pPr marL="0" marR="0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Norm. </a:t>
                      </a:r>
                      <a:r>
                        <a:rPr lang="en-US" sz="1200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emitt</a:t>
                      </a:r>
                      <a:r>
                        <a:rPr lang="en-US" sz="1200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1200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hori</a:t>
                      </a:r>
                      <a:r>
                        <a:rPr lang="en-US" sz="1200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.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9700" algn="l"/>
                        </a:tabLst>
                      </a:pPr>
                      <a:r>
                        <a:rPr lang="en-US" sz="1200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mm </a:t>
                      </a:r>
                      <a:r>
                        <a:rPr lang="en-US" sz="1200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mrad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Arial" panose="020B0604020202020204" pitchFamily="34" charset="0"/>
                          <a:ea typeface="MS Mincho"/>
                          <a:cs typeface="Arial" panose="020B0604020202020204" pitchFamily="34" charset="0"/>
                        </a:rPr>
                        <a:t>0.5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54769" marR="54769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Arial" panose="020B0604020202020204" pitchFamily="34" charset="0"/>
                          <a:ea typeface="MS Mincho"/>
                          <a:cs typeface="Arial" panose="020B0604020202020204" pitchFamily="34" charset="0"/>
                        </a:rPr>
                        <a:t>18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54769" marR="54769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Arial" panose="020B0604020202020204" pitchFamily="34" charset="0"/>
                          <a:ea typeface="MS Mincho"/>
                          <a:cs typeface="Arial" panose="020B0604020202020204" pitchFamily="34" charset="0"/>
                        </a:rPr>
                        <a:t>0.65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54769" marR="54769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Arial" panose="020B0604020202020204" pitchFamily="34" charset="0"/>
                          <a:ea typeface="MS Mincho"/>
                          <a:cs typeface="Arial" panose="020B0604020202020204" pitchFamily="34" charset="0"/>
                        </a:rPr>
                        <a:t>83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54769" marR="54769" marT="0" marB="0"/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0.96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83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3.1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664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3.1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1145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01400">
                <a:tc>
                  <a:txBody>
                    <a:bodyPr/>
                    <a:lstStyle/>
                    <a:p>
                      <a:pPr marL="0" marR="0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Norm. </a:t>
                      </a:r>
                      <a:r>
                        <a:rPr lang="en-US" sz="1200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emitt</a:t>
                      </a:r>
                      <a:r>
                        <a:rPr lang="en-US" sz="1200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, vert.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9700" algn="l"/>
                        </a:tabLst>
                      </a:pPr>
                      <a:r>
                        <a:rPr lang="en-US" sz="1200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mm </a:t>
                      </a:r>
                      <a:r>
                        <a:rPr lang="en-US" sz="1200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mrad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0.2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3.6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0.13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16.6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0.25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16.6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1.5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133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1.5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229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26574">
                <a:tc>
                  <a:txBody>
                    <a:bodyPr/>
                    <a:lstStyle/>
                    <a:p>
                      <a:pPr marL="0" marR="0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Horizontal β*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9700" algn="l"/>
                        </a:tabLst>
                      </a:pPr>
                      <a:r>
                        <a:rPr lang="en-US" sz="1200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cm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8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30</a:t>
                      </a:r>
                      <a:endParaRPr lang="en-US" sz="1400" dirty="0"/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8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5.72</a:t>
                      </a:r>
                      <a:endParaRPr lang="en-US" sz="1400" dirty="0"/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21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11.2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21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9.1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21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6.6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26574">
                <a:tc>
                  <a:txBody>
                    <a:bodyPr/>
                    <a:lstStyle/>
                    <a:p>
                      <a:pPr marL="0" marR="0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Vertical β*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9700" algn="l"/>
                        </a:tabLst>
                      </a:pPr>
                      <a:r>
                        <a:rPr lang="en-US" sz="1200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cm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1.3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9.8</a:t>
                      </a:r>
                      <a:endParaRPr lang="en-US" sz="1400" dirty="0"/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1.3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0.93</a:t>
                      </a:r>
                      <a:endParaRPr lang="en-US" sz="1400" dirty="0"/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1.6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1.1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1.6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1.65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1.6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1.15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34702">
                <a:tc>
                  <a:txBody>
                    <a:bodyPr/>
                    <a:lstStyle/>
                    <a:p>
                      <a:pPr marL="0" marR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Beam-beam,</a:t>
                      </a:r>
                      <a:r>
                        <a:rPr lang="en-US" sz="1200" kern="1200" baseline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kern="1200" baseline="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hori</a:t>
                      </a:r>
                      <a:r>
                        <a:rPr lang="en-US" sz="1200" kern="1200" baseline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.</a:t>
                      </a:r>
                      <a:endParaRPr lang="en-US" sz="1200" dirty="0" smtClean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9700" algn="l"/>
                        </a:tabLst>
                      </a:pPr>
                      <a:endParaRPr lang="en-US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0.015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0.12</a:t>
                      </a:r>
                      <a:endParaRPr lang="en-US" sz="1400" dirty="0"/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0.015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0.045</a:t>
                      </a:r>
                      <a:endParaRPr lang="en-US" sz="1400" dirty="0"/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0.015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0.09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0.003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0.02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0.0013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0.014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34702">
                <a:tc>
                  <a:txBody>
                    <a:bodyPr/>
                    <a:lstStyle/>
                    <a:p>
                      <a:pPr marL="0" marR="0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Beam-beam,</a:t>
                      </a:r>
                      <a:r>
                        <a:rPr lang="en-US" sz="1200" kern="1200" baseline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vert.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9700" algn="l"/>
                        </a:tabLst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 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0.01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0.15</a:t>
                      </a:r>
                      <a:endParaRPr lang="en-US" sz="1400" dirty="0"/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0.013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0.041</a:t>
                      </a:r>
                      <a:endParaRPr lang="en-US" sz="1400" dirty="0"/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0.008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0.065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0.001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0.02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0.0005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0.012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26574">
                <a:tc>
                  <a:txBody>
                    <a:bodyPr/>
                    <a:lstStyle/>
                    <a:p>
                      <a:pPr marL="0" marR="0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Laslett</a:t>
                      </a:r>
                      <a:r>
                        <a:rPr lang="en-US" sz="12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tune-shift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 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0.055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small</a:t>
                      </a:r>
                      <a:endParaRPr lang="en-US" sz="1400" dirty="0"/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0.018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small</a:t>
                      </a:r>
                      <a:endParaRPr lang="en-US" sz="1400" dirty="0"/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0.008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Small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0.0014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Small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0.0014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Small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01400">
                <a:tc>
                  <a:txBody>
                    <a:bodyPr/>
                    <a:lstStyle/>
                    <a:p>
                      <a:pPr marL="0" marR="0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Hour-glass (HG</a:t>
                      </a:r>
                      <a:r>
                        <a:rPr lang="en-US" sz="1200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)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 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0.85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0.73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0.82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0.73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0.67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08624">
                <a:tc>
                  <a:txBody>
                    <a:bodyPr/>
                    <a:lstStyle/>
                    <a:p>
                      <a:pPr marL="0" marR="0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Peak </a:t>
                      </a:r>
                      <a:r>
                        <a:rPr lang="en-US" sz="1200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lumi</a:t>
                      </a:r>
                      <a:r>
                        <a:rPr lang="en-US" sz="1200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., w/ HG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10</a:t>
                      </a:r>
                      <a:r>
                        <a:rPr lang="en-US" sz="1200" kern="1200" baseline="30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33</a:t>
                      </a:r>
                      <a:r>
                        <a:rPr lang="en-US" sz="1200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/cm</a:t>
                      </a:r>
                      <a:r>
                        <a:rPr lang="en-US" sz="1200" kern="1200" baseline="30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sz="1200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s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3.2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14.7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15.5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1.9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0.86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08624">
                <a:tc>
                  <a:txBody>
                    <a:bodyPr/>
                    <a:lstStyle/>
                    <a:p>
                      <a:pPr marL="0" marR="0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Average </a:t>
                      </a:r>
                      <a:r>
                        <a:rPr lang="en-US" sz="1200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lumi.*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10</a:t>
                      </a:r>
                      <a:r>
                        <a:rPr lang="en-US" sz="1200" kern="1200" baseline="30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33</a:t>
                      </a:r>
                      <a:r>
                        <a:rPr lang="en-US" sz="1200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/cm</a:t>
                      </a:r>
                      <a:r>
                        <a:rPr lang="en-US" sz="1200" kern="1200" baseline="30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sz="1200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s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2.3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10.6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9.3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1.6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0.71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1705947" y="5285940"/>
            <a:ext cx="8852417" cy="461665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* Average luminosity was calculated assuming a one or two hour proton beam store without or with high energy bunched beam electron cooling plus 5 min beam formation time (mainly due to detector overhead), and a 75% duty factor of machine operation. </a:t>
            </a:r>
          </a:p>
        </p:txBody>
      </p:sp>
      <p:sp>
        <p:nvSpPr>
          <p:cNvPr id="3" name="Rectangle 2"/>
          <p:cNvSpPr/>
          <p:nvPr/>
        </p:nvSpPr>
        <p:spPr>
          <a:xfrm>
            <a:off x="5214256" y="1511723"/>
            <a:ext cx="48986" cy="37719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Rectangle 8"/>
          <p:cNvSpPr/>
          <p:nvPr/>
        </p:nvSpPr>
        <p:spPr>
          <a:xfrm>
            <a:off x="6581191" y="1471160"/>
            <a:ext cx="48986" cy="37719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Rectangle 9"/>
          <p:cNvSpPr/>
          <p:nvPr/>
        </p:nvSpPr>
        <p:spPr>
          <a:xfrm>
            <a:off x="7895641" y="1471160"/>
            <a:ext cx="48986" cy="37719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" name="Rectangle 10"/>
          <p:cNvSpPr/>
          <p:nvPr/>
        </p:nvSpPr>
        <p:spPr>
          <a:xfrm>
            <a:off x="9228751" y="1471160"/>
            <a:ext cx="48986" cy="37719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JLEIC Parameters and Luminosity Performance</a:t>
            </a:r>
          </a:p>
        </p:txBody>
      </p:sp>
    </p:spTree>
    <p:extLst>
      <p:ext uri="{BB962C8B-B14F-4D97-AF65-F5344CB8AC3E}">
        <p14:creationId xmlns:p14="http://schemas.microsoft.com/office/powerpoint/2010/main" val="2611839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Synchrotron Radiation Collimator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66174" y="4566516"/>
            <a:ext cx="3981252" cy="1646180"/>
          </a:xfrm>
        </p:spPr>
        <p:txBody>
          <a:bodyPr/>
          <a:lstStyle/>
          <a:p>
            <a:r>
              <a:rPr lang="en-US" dirty="0" smtClean="0"/>
              <a:t>Limit Synchrotron           radiation at IR</a:t>
            </a:r>
          </a:p>
          <a:p>
            <a:pPr lvl="1"/>
            <a:r>
              <a:rPr lang="en-US" dirty="0" smtClean="0"/>
              <a:t>Pumping constriction</a:t>
            </a:r>
          </a:p>
          <a:p>
            <a:pPr lvl="1"/>
            <a:r>
              <a:rPr lang="en-US" dirty="0" smtClean="0"/>
              <a:t>Impedance heating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JLEIC IR Background    Marcy Stutzman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/>
          <a:srcRect l="176" t="5668" r="11052" b="62591"/>
          <a:stretch/>
        </p:blipFill>
        <p:spPr>
          <a:xfrm>
            <a:off x="1832921" y="848260"/>
            <a:ext cx="6150253" cy="314425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/>
          <a:srcRect l="16930" t="10525" r="42807" b="49442"/>
          <a:stretch/>
        </p:blipFill>
        <p:spPr>
          <a:xfrm>
            <a:off x="5750808" y="2835880"/>
            <a:ext cx="4741709" cy="2553727"/>
          </a:xfrm>
          <a:prstGeom prst="rect">
            <a:avLst/>
          </a:prstGeom>
        </p:spPr>
      </p:pic>
      <p:cxnSp>
        <p:nvCxnSpPr>
          <p:cNvPr id="18" name="Straight Connector 17"/>
          <p:cNvCxnSpPr/>
          <p:nvPr/>
        </p:nvCxnSpPr>
        <p:spPr>
          <a:xfrm>
            <a:off x="3340940" y="2835880"/>
            <a:ext cx="2409868" cy="255372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98390" y="2719629"/>
            <a:ext cx="2152418" cy="2276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6361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Synchrotron radiation power</a:t>
            </a:r>
            <a:endParaRPr lang="en-US" dirty="0"/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4386" t="5828" r="34388" b="21034"/>
          <a:stretch/>
        </p:blipFill>
        <p:spPr>
          <a:xfrm>
            <a:off x="1915886" y="3363913"/>
            <a:ext cx="3749760" cy="2899954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JLEIC IR Background    Marcy Stutzman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23</a:t>
            </a:fld>
            <a:endParaRPr lang="en-US" dirty="0"/>
          </a:p>
        </p:txBody>
      </p:sp>
      <p:graphicFrame>
        <p:nvGraphicFramePr>
          <p:cNvPr id="9" name="Picture Placeholder 8"/>
          <p:cNvGraphicFramePr>
            <a:graphicFrameLocks noGrp="1"/>
          </p:cNvGraphicFramePr>
          <p:nvPr>
            <p:ph type="pic" sz="quarter" idx="13"/>
            <p:extLst>
              <p:ext uri="{D42A27DB-BD31-4B8C-83A1-F6EECF244321}">
                <p14:modId xmlns:p14="http://schemas.microsoft.com/office/powerpoint/2010/main" val="2322888465"/>
              </p:ext>
            </p:extLst>
          </p:nvPr>
        </p:nvGraphicFramePr>
        <p:xfrm>
          <a:off x="1741716" y="922870"/>
          <a:ext cx="8380639" cy="23812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Content Placeholder 5"/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479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smtClean="0"/>
              <a:t>marcy@jlab.org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 smtClean="0"/>
              <a:t>Marcy Stutzman</a:t>
            </a:r>
          </a:p>
          <a:p>
            <a:r>
              <a:rPr lang="en-US" dirty="0" smtClean="0"/>
              <a:t>Thomas Jefferson National Accelerator Facility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7"/>
          </p:nvPr>
        </p:nvSpPr>
        <p:spPr>
          <a:xfrm>
            <a:off x="1842638" y="1726358"/>
            <a:ext cx="8428547" cy="426720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rgbClr val="0000FF"/>
                </a:solidFill>
              </a:rPr>
              <a:t>SUMMARY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JLab Electron Ion Collider interaction region background working group: physics, engineering, accelerator, </a:t>
            </a:r>
            <a:r>
              <a:rPr lang="en-US" dirty="0" err="1" smtClean="0">
                <a:solidFill>
                  <a:srgbClr val="0000FF"/>
                </a:solidFill>
              </a:rPr>
              <a:t>radcon</a:t>
            </a:r>
            <a:endParaRPr lang="en-US" dirty="0" smtClean="0">
              <a:solidFill>
                <a:srgbClr val="0000FF"/>
              </a:solidFill>
            </a:endParaRPr>
          </a:p>
          <a:p>
            <a:r>
              <a:rPr lang="en-US" dirty="0" smtClean="0">
                <a:solidFill>
                  <a:srgbClr val="0000FF"/>
                </a:solidFill>
              </a:rPr>
              <a:t>Detectors, cryogenic quadrupoles: little room for pumping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Experience at HERA shows vacuum, synchrotron radiation management critical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Molflow+ calculations for vacuum distribution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Dynamic vacuum with heating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Synchrotron radiation calculations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Synrad compared to 2D code from SLAC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Molflow+/Synrad calculations for HERA: benchmark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" t="-955" r="4016" b="16894"/>
          <a:stretch/>
        </p:blipFill>
        <p:spPr>
          <a:xfrm>
            <a:off x="8985850" y="5283243"/>
            <a:ext cx="1682151" cy="927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49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Thomas Jefferson National Accelerator </a:t>
            </a:r>
            <a:r>
              <a:rPr lang="en-US" dirty="0" smtClean="0"/>
              <a:t>Facility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323608" y="1283883"/>
            <a:ext cx="7100774" cy="3550805"/>
          </a:xfrm>
        </p:spPr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en-US" sz="2400" dirty="0"/>
              <a:t>12 GeV electrons, recirculating linear accelerator</a:t>
            </a:r>
          </a:p>
          <a:p>
            <a:pPr>
              <a:buFont typeface="Wingdings" pitchFamily="2" charset="2"/>
              <a:buChar char="§"/>
            </a:pPr>
            <a:r>
              <a:rPr lang="en-US" sz="2400" dirty="0"/>
              <a:t>Up to 90% polarization from DC photoemission source</a:t>
            </a:r>
          </a:p>
          <a:p>
            <a:pPr>
              <a:buFont typeface="Wingdings" pitchFamily="2" charset="2"/>
              <a:buChar char="§"/>
            </a:pPr>
            <a:r>
              <a:rPr lang="en-US" sz="2400" dirty="0"/>
              <a:t>Electron currents to 200</a:t>
            </a:r>
            <a:r>
              <a:rPr lang="el-GR" sz="2400" dirty="0"/>
              <a:t>μ</a:t>
            </a:r>
            <a:r>
              <a:rPr lang="en-US" sz="2400" dirty="0"/>
              <a:t>A beam (CW) to four experimental halls</a:t>
            </a:r>
          </a:p>
          <a:p>
            <a:pPr>
              <a:buFont typeface="Wingdings" pitchFamily="2" charset="2"/>
              <a:buChar char="§"/>
            </a:pPr>
            <a:r>
              <a:rPr lang="en-US" sz="2400" b="1" dirty="0">
                <a:solidFill>
                  <a:srgbClr val="C00000"/>
                </a:solidFill>
              </a:rPr>
              <a:t>Study nucleon structure and interactions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JLEIC IR Background    Marcy Stutzman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>
          <a:xfrm>
            <a:off x="1981200" y="323851"/>
            <a:ext cx="8229600" cy="6463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cap="none" baseline="0">
                <a:solidFill>
                  <a:schemeClr val="tx1"/>
                </a:solidFill>
                <a:latin typeface="Arial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en-US" sz="2585" dirty="0"/>
          </a:p>
        </p:txBody>
      </p:sp>
      <p:sp>
        <p:nvSpPr>
          <p:cNvPr id="15" name="Rectangle 3"/>
          <p:cNvSpPr txBox="1">
            <a:spLocks noChangeArrowheads="1"/>
          </p:cNvSpPr>
          <p:nvPr/>
        </p:nvSpPr>
        <p:spPr>
          <a:xfrm>
            <a:off x="2200275" y="1041699"/>
            <a:ext cx="8220077" cy="11303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ingFangSC-Regular" charset="-122"/>
              <a:buChar char="－"/>
              <a:defRPr sz="20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ingFangSC-Regular" charset="-122"/>
              <a:buChar char="－"/>
              <a:defRPr sz="16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939" dirty="0"/>
          </a:p>
        </p:txBody>
      </p:sp>
      <p:pic>
        <p:nvPicPr>
          <p:cNvPr id="27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08153" y="4234550"/>
            <a:ext cx="11455318" cy="2183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1386320" y="4185119"/>
            <a:ext cx="11274695" cy="756909"/>
            <a:chOff x="1750109" y="4317781"/>
            <a:chExt cx="6660543" cy="651302"/>
          </a:xfrm>
        </p:grpSpPr>
        <p:sp>
          <p:nvSpPr>
            <p:cNvPr id="28" name="TextBox 27"/>
            <p:cNvSpPr txBox="1"/>
            <p:nvPr/>
          </p:nvSpPr>
          <p:spPr>
            <a:xfrm>
              <a:off x="1750109" y="4748994"/>
              <a:ext cx="1669774" cy="22008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62" b="1" dirty="0">
                  <a:solidFill>
                    <a:srgbClr val="FFFF00"/>
                  </a:solidFill>
                </a:rPr>
                <a:t>Halls A, B, C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7448628" y="4705445"/>
              <a:ext cx="962024" cy="22008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62" b="1" dirty="0">
                  <a:solidFill>
                    <a:srgbClr val="FFFF00"/>
                  </a:solidFill>
                </a:rPr>
                <a:t>Hall D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3121572" y="4317781"/>
              <a:ext cx="895567" cy="22008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62" b="1" dirty="0">
                  <a:ln w="3175">
                    <a:noFill/>
                  </a:ln>
                  <a:solidFill>
                    <a:srgbClr val="FFFF00"/>
                  </a:solidFill>
                </a:rPr>
                <a:t>Source</a:t>
              </a:r>
            </a:p>
          </p:txBody>
        </p:sp>
      </p:grpSp>
      <p:pic>
        <p:nvPicPr>
          <p:cNvPr id="7" name="Picture Placeholder 6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" t="-669" r="-1492" b="1810"/>
          <a:stretch/>
        </p:blipFill>
        <p:spPr>
          <a:xfrm>
            <a:off x="7587312" y="504966"/>
            <a:ext cx="4556241" cy="35778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11489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5000"/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July 2018: National Academy of Science Priority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solidFill>
            <a:schemeClr val="accent2">
              <a:alpha val="50000"/>
            </a:schemeClr>
          </a:solidFill>
        </p:spPr>
        <p:txBody>
          <a:bodyPr>
            <a:normAutofit/>
          </a:bodyPr>
          <a:lstStyle/>
          <a:p>
            <a:r>
              <a:rPr lang="en-US" sz="2600" b="1" dirty="0">
                <a:solidFill>
                  <a:srgbClr val="0000FF"/>
                </a:solidFill>
                <a:latin typeface="+mn-lt"/>
              </a:rPr>
              <a:t>Recommendation of US-Based Electron Ion Collider</a:t>
            </a:r>
          </a:p>
          <a:p>
            <a:r>
              <a:rPr lang="en-US" sz="2600" b="1" dirty="0">
                <a:solidFill>
                  <a:srgbClr val="0000FF"/>
                </a:solidFill>
                <a:latin typeface="+mn-lt"/>
              </a:rPr>
              <a:t>H</a:t>
            </a:r>
            <a:r>
              <a:rPr lang="en-US" sz="2600" b="1" dirty="0" smtClean="0">
                <a:solidFill>
                  <a:srgbClr val="0000FF"/>
                </a:solidFill>
                <a:latin typeface="+mn-lt"/>
              </a:rPr>
              <a:t>igh-energy</a:t>
            </a:r>
            <a:r>
              <a:rPr lang="en-US" sz="2600" b="1" dirty="0">
                <a:solidFill>
                  <a:srgbClr val="0000FF"/>
                </a:solidFill>
                <a:latin typeface="+mn-lt"/>
              </a:rPr>
              <a:t>, high-luminosity polarized beams</a:t>
            </a:r>
            <a:r>
              <a:rPr lang="en-US" sz="2600" b="1" dirty="0">
                <a:latin typeface="+mn-lt"/>
              </a:rPr>
              <a:t> </a:t>
            </a:r>
            <a:endParaRPr lang="en-US" sz="2600" b="1" dirty="0" smtClean="0">
              <a:latin typeface="+mn-lt"/>
            </a:endParaRPr>
          </a:p>
          <a:p>
            <a:r>
              <a:rPr lang="en-US" sz="2600" dirty="0" smtClean="0">
                <a:latin typeface="+mn-lt"/>
              </a:rPr>
              <a:t>Brookhaven </a:t>
            </a:r>
            <a:r>
              <a:rPr lang="en-US" sz="2600" dirty="0">
                <a:latin typeface="+mn-lt"/>
              </a:rPr>
              <a:t>National Laboratory </a:t>
            </a:r>
            <a:r>
              <a:rPr lang="en-US" sz="2600" dirty="0" smtClean="0">
                <a:latin typeface="+mn-lt"/>
              </a:rPr>
              <a:t>and </a:t>
            </a:r>
            <a:r>
              <a:rPr lang="en-US" sz="2600" b="1" dirty="0" smtClean="0">
                <a:solidFill>
                  <a:srgbClr val="0000FF"/>
                </a:solidFill>
                <a:latin typeface="+mn-lt"/>
              </a:rPr>
              <a:t>Jefferson Lab</a:t>
            </a:r>
            <a:r>
              <a:rPr lang="en-US" sz="2600" dirty="0">
                <a:latin typeface="+mn-lt"/>
              </a:rPr>
              <a:t> have already developed preliminary plans for EICs that would take advantage of existing on-site accelerators.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JLEIC IR Background    Marcy Stutzman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3"/>
          </p:nvPr>
        </p:nvSpPr>
        <p:spPr>
          <a:solidFill>
            <a:schemeClr val="accent2">
              <a:alpha val="50000"/>
            </a:schemeClr>
          </a:solidFill>
        </p:spPr>
        <p:txBody>
          <a:bodyPr>
            <a:normAutofit/>
          </a:bodyPr>
          <a:lstStyle/>
          <a:p>
            <a:r>
              <a:rPr lang="en-US" sz="2600" b="1" dirty="0" smtClean="0">
                <a:latin typeface="+mn-lt"/>
              </a:rPr>
              <a:t>EIC </a:t>
            </a:r>
            <a:r>
              <a:rPr lang="en-US" sz="2600" dirty="0" smtClean="0">
                <a:latin typeface="+mn-lt"/>
              </a:rPr>
              <a:t>goals: answer questions </a:t>
            </a:r>
            <a:r>
              <a:rPr lang="en-US" sz="2600" dirty="0">
                <a:latin typeface="+mn-lt"/>
              </a:rPr>
              <a:t>in quantum chromodynamics (QCD</a:t>
            </a:r>
            <a:r>
              <a:rPr lang="en-US" sz="2600" dirty="0" smtClean="0">
                <a:latin typeface="+mn-lt"/>
              </a:rPr>
              <a:t>)</a:t>
            </a:r>
          </a:p>
          <a:p>
            <a:pPr lvl="1"/>
            <a:r>
              <a:rPr lang="en-US" sz="2600" b="1" dirty="0">
                <a:solidFill>
                  <a:srgbClr val="009900"/>
                </a:solidFill>
                <a:latin typeface="+mn-lt"/>
              </a:rPr>
              <a:t>N</a:t>
            </a:r>
            <a:r>
              <a:rPr lang="en-US" sz="2600" b="1" dirty="0" smtClean="0">
                <a:solidFill>
                  <a:srgbClr val="009900"/>
                </a:solidFill>
                <a:latin typeface="+mn-lt"/>
              </a:rPr>
              <a:t>ucleon mass </a:t>
            </a:r>
          </a:p>
          <a:p>
            <a:pPr lvl="1"/>
            <a:r>
              <a:rPr lang="en-US" sz="2600" b="1" dirty="0" smtClean="0">
                <a:solidFill>
                  <a:srgbClr val="009900"/>
                </a:solidFill>
                <a:latin typeface="+mn-lt"/>
              </a:rPr>
              <a:t>Spin properties </a:t>
            </a:r>
            <a:r>
              <a:rPr lang="en-US" sz="2600" b="1" dirty="0">
                <a:solidFill>
                  <a:srgbClr val="009900"/>
                </a:solidFill>
                <a:latin typeface="+mn-lt"/>
              </a:rPr>
              <a:t>of </a:t>
            </a:r>
            <a:r>
              <a:rPr lang="en-US" sz="2600" b="1" dirty="0" smtClean="0">
                <a:solidFill>
                  <a:srgbClr val="009900"/>
                </a:solidFill>
                <a:latin typeface="+mn-lt"/>
              </a:rPr>
              <a:t>nucleons</a:t>
            </a:r>
          </a:p>
          <a:p>
            <a:pPr lvl="1"/>
            <a:r>
              <a:rPr lang="en-US" sz="2600" b="1" dirty="0" smtClean="0">
                <a:solidFill>
                  <a:srgbClr val="009900"/>
                </a:solidFill>
                <a:latin typeface="+mn-lt"/>
              </a:rPr>
              <a:t>Gluon role within nuclei</a:t>
            </a:r>
            <a:endParaRPr lang="en-US" sz="2600" b="1" dirty="0">
              <a:solidFill>
                <a:srgbClr val="009900"/>
              </a:solidFill>
              <a:latin typeface="+mn-lt"/>
            </a:endParaRPr>
          </a:p>
          <a:p>
            <a:r>
              <a:rPr lang="en-US" sz="2600" dirty="0" smtClean="0">
                <a:latin typeface="+mn-lt"/>
              </a:rPr>
              <a:t>Build </a:t>
            </a:r>
            <a:r>
              <a:rPr lang="en-US" sz="2600" dirty="0">
                <a:latin typeface="+mn-lt"/>
              </a:rPr>
              <a:t>on </a:t>
            </a:r>
            <a:r>
              <a:rPr lang="en-US" sz="2600" dirty="0" smtClean="0">
                <a:latin typeface="+mn-lt"/>
              </a:rPr>
              <a:t>experiments from </a:t>
            </a:r>
          </a:p>
          <a:p>
            <a:pPr lvl="1"/>
            <a:r>
              <a:rPr lang="en-US" sz="2600" dirty="0" smtClean="0">
                <a:latin typeface="+mn-lt"/>
              </a:rPr>
              <a:t>RHIC at BNL</a:t>
            </a:r>
          </a:p>
          <a:p>
            <a:pPr lvl="1"/>
            <a:r>
              <a:rPr lang="en-US" sz="2600" dirty="0" smtClean="0">
                <a:solidFill>
                  <a:srgbClr val="0000FF"/>
                </a:solidFill>
                <a:latin typeface="+mn-lt"/>
              </a:rPr>
              <a:t>CEBAF at Jefferson Lab</a:t>
            </a:r>
          </a:p>
          <a:p>
            <a:pPr lvl="1"/>
            <a:r>
              <a:rPr lang="en-US" sz="2600" dirty="0" smtClean="0">
                <a:latin typeface="+mn-lt"/>
              </a:rPr>
              <a:t>HERA at DESY</a:t>
            </a:r>
            <a:endParaRPr lang="en-US" sz="26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28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  <p:bldP spid="8" grpId="0" uiExpand="1" build="p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roup 48"/>
          <p:cNvGrpSpPr/>
          <p:nvPr/>
        </p:nvGrpSpPr>
        <p:grpSpPr>
          <a:xfrm>
            <a:off x="4839153" y="2626524"/>
            <a:ext cx="7534826" cy="3712682"/>
            <a:chOff x="3001214" y="1523552"/>
            <a:chExt cx="6103620" cy="3017520"/>
          </a:xfrm>
        </p:grpSpPr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9703E215-CA22-F540-B018-051ABC6F7F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778" t="18662" r="6104" b="22671"/>
            <a:stretch/>
          </p:blipFill>
          <p:spPr>
            <a:xfrm>
              <a:off x="3001214" y="1523552"/>
              <a:ext cx="6103620" cy="3017520"/>
            </a:xfrm>
            <a:prstGeom prst="rect">
              <a:avLst/>
            </a:prstGeom>
          </p:spPr>
        </p:pic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4B9406E7-F3B9-364A-9927-D6D876D69D4D}"/>
                </a:ext>
              </a:extLst>
            </p:cNvPr>
            <p:cNvSpPr txBox="1"/>
            <p:nvPr/>
          </p:nvSpPr>
          <p:spPr>
            <a:xfrm>
              <a:off x="4808657" y="3288584"/>
              <a:ext cx="535250" cy="2751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100m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9D65666B-86C6-8F4C-B4E4-A9A925DE72FD}"/>
                </a:ext>
              </a:extLst>
            </p:cNvPr>
            <p:cNvSpPr txBox="1"/>
            <p:nvPr/>
          </p:nvSpPr>
          <p:spPr>
            <a:xfrm>
              <a:off x="5181771" y="3918437"/>
              <a:ext cx="1311765" cy="2751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12 GeV CEBAF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0F9E9D36-1D09-6346-B8FF-6AE7F7B9EB03}"/>
                </a:ext>
              </a:extLst>
            </p:cNvPr>
            <p:cNvSpPr txBox="1"/>
            <p:nvPr/>
          </p:nvSpPr>
          <p:spPr>
            <a:xfrm>
              <a:off x="3112340" y="3565583"/>
              <a:ext cx="1303974" cy="2751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Electron source</a:t>
              </a:r>
            </a:p>
          </p:txBody>
        </p:sp>
        <p:sp>
          <p:nvSpPr>
            <p:cNvPr id="59" name="Arc 58">
              <a:extLst>
                <a:ext uri="{FF2B5EF4-FFF2-40B4-BE49-F238E27FC236}">
                  <a16:creationId xmlns:a16="http://schemas.microsoft.com/office/drawing/2014/main" id="{1440546C-3EF8-5D4A-82A7-C778A8FA8875}"/>
                </a:ext>
              </a:extLst>
            </p:cNvPr>
            <p:cNvSpPr/>
            <p:nvPr/>
          </p:nvSpPr>
          <p:spPr>
            <a:xfrm>
              <a:off x="4230515" y="1565062"/>
              <a:ext cx="1300038" cy="701255"/>
            </a:xfrm>
            <a:prstGeom prst="arc">
              <a:avLst>
                <a:gd name="adj1" fmla="val 10245463"/>
                <a:gd name="adj2" fmla="val 13632957"/>
              </a:avLst>
            </a:prstGeom>
            <a:noFill/>
            <a:ln w="19050">
              <a:solidFill>
                <a:srgbClr val="00B050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sp>
          <p:nvSpPr>
            <p:cNvPr id="60" name="Arc 59">
              <a:extLst>
                <a:ext uri="{FF2B5EF4-FFF2-40B4-BE49-F238E27FC236}">
                  <a16:creationId xmlns:a16="http://schemas.microsoft.com/office/drawing/2014/main" id="{A8440B41-B9EC-8D40-A535-53F0A7970D01}"/>
                </a:ext>
              </a:extLst>
            </p:cNvPr>
            <p:cNvSpPr/>
            <p:nvPr/>
          </p:nvSpPr>
          <p:spPr>
            <a:xfrm>
              <a:off x="6759854" y="2891371"/>
              <a:ext cx="1300038" cy="530915"/>
            </a:xfrm>
            <a:prstGeom prst="arc">
              <a:avLst>
                <a:gd name="adj1" fmla="val 4787365"/>
                <a:gd name="adj2" fmla="val 9445564"/>
              </a:avLst>
            </a:prstGeom>
            <a:noFill/>
            <a:ln w="19050">
              <a:solidFill>
                <a:srgbClr val="0070C0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B8FF4C1F-C9B8-0942-8CC3-BE4397CB5623}"/>
                </a:ext>
              </a:extLst>
            </p:cNvPr>
            <p:cNvSpPr txBox="1"/>
            <p:nvPr/>
          </p:nvSpPr>
          <p:spPr>
            <a:xfrm>
              <a:off x="5067499" y="1854121"/>
              <a:ext cx="926105" cy="4752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>
                  <a:solidFill>
                    <a:srgbClr val="9D41E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Interaction</a:t>
              </a:r>
            </a:p>
            <a:p>
              <a:pPr algn="ctr"/>
              <a:r>
                <a:rPr lang="en-US" sz="1600" dirty="0">
                  <a:solidFill>
                    <a:srgbClr val="9D41E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point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9EC3469-1AFE-474A-B3B8-0BB651AED5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JLEIC Layout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1832919" y="966056"/>
            <a:ext cx="4148781" cy="2057357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endParaRPr lang="en-US" altLang="en-US" sz="1200" dirty="0"/>
          </a:p>
          <a:p>
            <a:endParaRPr lang="en-US" sz="1350" dirty="0"/>
          </a:p>
        </p:txBody>
      </p:sp>
      <p:sp>
        <p:nvSpPr>
          <p:cNvPr id="6" name="Content Placeholder 5"/>
          <p:cNvSpPr>
            <a:spLocks noGrp="1"/>
          </p:cNvSpPr>
          <p:nvPr>
            <p:ph idx="14"/>
          </p:nvPr>
        </p:nvSpPr>
        <p:spPr>
          <a:xfrm>
            <a:off x="231355" y="925126"/>
            <a:ext cx="5002468" cy="430788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en-US" b="1" dirty="0">
                <a:solidFill>
                  <a:srgbClr val="0000FF"/>
                </a:solidFill>
              </a:rPr>
              <a:t>Electron complex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en-US" dirty="0"/>
              <a:t>CEBAF</a:t>
            </a:r>
            <a:endParaRPr lang="en-US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en-US" dirty="0"/>
              <a:t>Electron collider ring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altLang="en-US" sz="2200" dirty="0"/>
              <a:t>3000 </a:t>
            </a:r>
            <a:r>
              <a:rPr lang="en-US" altLang="en-US" sz="2200" dirty="0" smtClean="0"/>
              <a:t>mA @ 5GeV/c</a:t>
            </a:r>
            <a:endParaRPr lang="en-US" altLang="en-US" sz="2200" dirty="0"/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altLang="en-US" sz="2200" dirty="0" smtClean="0"/>
              <a:t>400 mA @ 12GeV/c</a:t>
            </a:r>
            <a:endParaRPr lang="en-US" altLang="en-US" sz="22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en-US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en-US" dirty="0"/>
              <a:t>Up to two detectors at minimum background </a:t>
            </a:r>
            <a:r>
              <a:rPr lang="en-US" altLang="en-US" dirty="0" smtClean="0"/>
              <a:t>locations</a:t>
            </a:r>
            <a:endParaRPr lang="en-US" altLang="en-US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en-US" dirty="0"/>
              <a:t>Crab Crossing for Luminosity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en-US" dirty="0"/>
              <a:t>Figure 8 for Polarization Preservation</a:t>
            </a:r>
          </a:p>
        </p:txBody>
      </p:sp>
      <p:sp>
        <p:nvSpPr>
          <p:cNvPr id="65" name="Content Placeholder 5"/>
          <p:cNvSpPr txBox="1">
            <a:spLocks/>
          </p:cNvSpPr>
          <p:nvPr/>
        </p:nvSpPr>
        <p:spPr>
          <a:xfrm>
            <a:off x="4931792" y="916921"/>
            <a:ext cx="6250328" cy="19145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ingFangSC-Regular" charset="-122"/>
              <a:buChar char="－"/>
              <a:defRPr sz="20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ingFangSC-Regular" charset="-122"/>
              <a:buChar char="－"/>
              <a:defRPr sz="16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en-US" b="1" dirty="0">
                <a:solidFill>
                  <a:srgbClr val="009900"/>
                </a:solidFill>
              </a:rPr>
              <a:t>Ion complex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en-US" dirty="0"/>
              <a:t>SRF </a:t>
            </a:r>
            <a:r>
              <a:rPr lang="en-US" altLang="en-US" dirty="0" err="1"/>
              <a:t>linac</a:t>
            </a:r>
            <a:r>
              <a:rPr lang="en-US" altLang="en-US" dirty="0"/>
              <a:t>: 150 MeV for protons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en-US" dirty="0" smtClean="0"/>
              <a:t>Low / High </a:t>
            </a:r>
            <a:r>
              <a:rPr lang="en-US" altLang="en-US" dirty="0"/>
              <a:t>Energy </a:t>
            </a:r>
            <a:r>
              <a:rPr lang="en-US" altLang="en-US" dirty="0" smtClean="0"/>
              <a:t>Boosters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en-US" dirty="0" smtClean="0"/>
              <a:t>Ion </a:t>
            </a:r>
            <a:r>
              <a:rPr lang="en-US" altLang="en-US" dirty="0"/>
              <a:t>collider ring: </a:t>
            </a:r>
            <a:r>
              <a:rPr lang="en-US" altLang="en-US" dirty="0" smtClean="0"/>
              <a:t>100 (200) </a:t>
            </a:r>
            <a:r>
              <a:rPr lang="en-US" altLang="en-US" dirty="0"/>
              <a:t>GeV/c</a:t>
            </a:r>
          </a:p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321248" y="3758880"/>
            <a:ext cx="32119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9900"/>
                </a:solidFill>
              </a:rPr>
              <a:t>Ion Source and booster</a:t>
            </a:r>
            <a:endParaRPr lang="en-US" b="1" dirty="0">
              <a:solidFill>
                <a:srgbClr val="00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4555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HERA Interaction Region Vacuum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2371" y="966056"/>
            <a:ext cx="5077253" cy="39423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Luminosity upgrade dealt with background issues</a:t>
            </a:r>
          </a:p>
          <a:p>
            <a:r>
              <a:rPr lang="en-US" dirty="0" smtClean="0"/>
              <a:t>Synchrotron Radiation</a:t>
            </a:r>
          </a:p>
          <a:p>
            <a:pPr lvl="1"/>
            <a:r>
              <a:rPr lang="en-US" b="1" dirty="0" smtClean="0">
                <a:solidFill>
                  <a:srgbClr val="009900"/>
                </a:solidFill>
              </a:rPr>
              <a:t>Degradation of vacuum</a:t>
            </a:r>
          </a:p>
          <a:p>
            <a:r>
              <a:rPr lang="en-US" dirty="0" smtClean="0"/>
              <a:t>Beam gas interactions</a:t>
            </a:r>
          </a:p>
          <a:p>
            <a:pPr lvl="1"/>
            <a:r>
              <a:rPr lang="en-US" dirty="0" smtClean="0"/>
              <a:t>Radiation / beam spread</a:t>
            </a:r>
          </a:p>
          <a:p>
            <a:r>
              <a:rPr lang="en-US" dirty="0" smtClean="0"/>
              <a:t>Higher order mode losses</a:t>
            </a:r>
          </a:p>
          <a:p>
            <a:pPr lvl="1"/>
            <a:r>
              <a:rPr lang="en-US" dirty="0" smtClean="0"/>
              <a:t>Heating</a:t>
            </a:r>
          </a:p>
          <a:p>
            <a:pPr lvl="1"/>
            <a:r>
              <a:rPr lang="en-US" b="1" dirty="0" smtClean="0">
                <a:solidFill>
                  <a:srgbClr val="009900"/>
                </a:solidFill>
              </a:rPr>
              <a:t>Degradation of vacuum</a:t>
            </a:r>
          </a:p>
          <a:p>
            <a:pPr lvl="2"/>
            <a:endParaRPr lang="en-US" dirty="0"/>
          </a:p>
          <a:p>
            <a:pPr marL="457200" lvl="1" indent="0">
              <a:buNone/>
            </a:pPr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JLEIC IR Background    Marcy Stutzman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222844" y="5688070"/>
            <a:ext cx="41397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Ref: Uwe </a:t>
            </a:r>
            <a:r>
              <a:rPr lang="en-US" dirty="0" err="1"/>
              <a:t>Schneekloth</a:t>
            </a:r>
            <a:r>
              <a:rPr lang="en-US" dirty="0"/>
              <a:t>, EIC workshop 2008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154236" y="4872491"/>
            <a:ext cx="5234399" cy="19061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ingFangSC-Regular" charset="-122"/>
              <a:buChar char="－"/>
              <a:defRPr sz="20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ingFangSC-Regular" charset="-122"/>
              <a:buChar char="－"/>
              <a:defRPr sz="16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>
                <a:solidFill>
                  <a:srgbClr val="0000FF"/>
                </a:solidFill>
              </a:rPr>
              <a:t>Lessons Learned</a:t>
            </a:r>
          </a:p>
          <a:p>
            <a:r>
              <a:rPr lang="en-US" b="1" i="1" u="sng" dirty="0">
                <a:solidFill>
                  <a:srgbClr val="009900"/>
                </a:solidFill>
              </a:rPr>
              <a:t>Need Excellent Vacuum System</a:t>
            </a:r>
          </a:p>
          <a:p>
            <a:r>
              <a:rPr lang="en-US" dirty="0"/>
              <a:t>Need careful design of IR and masks</a:t>
            </a:r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idx="13"/>
          </p:nvPr>
        </p:nvPicPr>
        <p:blipFill>
          <a:blip r:embed="rId2"/>
          <a:stretch>
            <a:fillRect/>
          </a:stretch>
        </p:blipFill>
        <p:spPr>
          <a:xfrm>
            <a:off x="5388635" y="1136148"/>
            <a:ext cx="6309094" cy="4434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492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JLEIC interaction region working group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219" y="966055"/>
            <a:ext cx="5992278" cy="5381694"/>
          </a:xfrm>
          <a:solidFill>
            <a:schemeClr val="accent2">
              <a:alpha val="50000"/>
            </a:schemeClr>
          </a:solidFill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600" b="1" dirty="0" smtClean="0">
                <a:latin typeface="+mn-lt"/>
              </a:rPr>
              <a:t>“R&amp;D </a:t>
            </a:r>
            <a:r>
              <a:rPr lang="en-US" sz="2600" b="1" dirty="0">
                <a:latin typeface="+mn-lt"/>
              </a:rPr>
              <a:t>Proposal for EIC Background Studies and the Impact on </a:t>
            </a:r>
            <a:r>
              <a:rPr lang="en-US" sz="2600" b="1" dirty="0" smtClean="0">
                <a:latin typeface="+mn-lt"/>
              </a:rPr>
              <a:t>the IR </a:t>
            </a:r>
            <a:r>
              <a:rPr lang="en-US" sz="2600" b="1" dirty="0">
                <a:latin typeface="+mn-lt"/>
              </a:rPr>
              <a:t>and Detector </a:t>
            </a:r>
            <a:r>
              <a:rPr lang="en-US" sz="2600" b="1" dirty="0" smtClean="0">
                <a:latin typeface="+mn-lt"/>
              </a:rPr>
              <a:t>design”</a:t>
            </a:r>
            <a:endParaRPr lang="en-US" sz="2600" dirty="0">
              <a:latin typeface="+mn-lt"/>
            </a:endParaRPr>
          </a:p>
          <a:p>
            <a:pPr marL="0" indent="0">
              <a:buNone/>
            </a:pPr>
            <a:r>
              <a:rPr lang="en-US" sz="2600" dirty="0" smtClean="0">
                <a:latin typeface="+mn-lt"/>
              </a:rPr>
              <a:t>Simulations of synchrotron radiation and beam-gas interactions</a:t>
            </a:r>
            <a:endParaRPr lang="en-US" sz="2600" dirty="0">
              <a:latin typeface="+mn-lt"/>
            </a:endParaRPr>
          </a:p>
          <a:p>
            <a:pPr marL="0" indent="0">
              <a:buNone/>
            </a:pPr>
            <a:endParaRPr lang="en-US" sz="1700" dirty="0">
              <a:latin typeface="+mn-lt"/>
            </a:endParaRPr>
          </a:p>
          <a:p>
            <a:pPr>
              <a:spcBef>
                <a:spcPts val="0"/>
              </a:spcBef>
            </a:pPr>
            <a:r>
              <a:rPr lang="en-US" sz="1700" dirty="0" err="1">
                <a:latin typeface="+mn-lt"/>
              </a:rPr>
              <a:t>Latifa</a:t>
            </a:r>
            <a:r>
              <a:rPr lang="en-US" sz="1700" dirty="0">
                <a:latin typeface="+mn-lt"/>
              </a:rPr>
              <a:t> </a:t>
            </a:r>
            <a:r>
              <a:rPr lang="en-US" sz="1700" dirty="0" err="1">
                <a:latin typeface="+mn-lt"/>
              </a:rPr>
              <a:t>Elouadrhiri</a:t>
            </a:r>
            <a:r>
              <a:rPr lang="en-US" sz="1700" dirty="0">
                <a:latin typeface="+mn-lt"/>
              </a:rPr>
              <a:t>: JLab physics</a:t>
            </a:r>
          </a:p>
          <a:p>
            <a:pPr>
              <a:spcBef>
                <a:spcPts val="0"/>
              </a:spcBef>
            </a:pPr>
            <a:r>
              <a:rPr lang="en-US" sz="1700" dirty="0">
                <a:latin typeface="+mn-lt"/>
              </a:rPr>
              <a:t>Charles Hyde: ODU physics</a:t>
            </a:r>
          </a:p>
          <a:p>
            <a:pPr>
              <a:spcBef>
                <a:spcPts val="0"/>
              </a:spcBef>
            </a:pPr>
            <a:r>
              <a:rPr lang="en-US" sz="1700" dirty="0" err="1">
                <a:latin typeface="+mn-lt"/>
              </a:rPr>
              <a:t>Vasiliy</a:t>
            </a:r>
            <a:r>
              <a:rPr lang="en-US" sz="1700" dirty="0">
                <a:latin typeface="+mn-lt"/>
              </a:rPr>
              <a:t> </a:t>
            </a:r>
            <a:r>
              <a:rPr lang="en-US" sz="1700" dirty="0" err="1">
                <a:latin typeface="+mn-lt"/>
              </a:rPr>
              <a:t>Morozov</a:t>
            </a:r>
            <a:r>
              <a:rPr lang="en-US" sz="1700" dirty="0">
                <a:latin typeface="+mn-lt"/>
              </a:rPr>
              <a:t>: JLab accelerator</a:t>
            </a:r>
          </a:p>
          <a:p>
            <a:pPr>
              <a:spcBef>
                <a:spcPts val="0"/>
              </a:spcBef>
            </a:pPr>
            <a:r>
              <a:rPr lang="en-US" sz="1700" dirty="0">
                <a:latin typeface="+mn-lt"/>
              </a:rPr>
              <a:t>Christine </a:t>
            </a:r>
            <a:r>
              <a:rPr lang="en-US" sz="1700" dirty="0" err="1">
                <a:latin typeface="+mn-lt"/>
              </a:rPr>
              <a:t>Ploen</a:t>
            </a:r>
            <a:r>
              <a:rPr lang="en-US" sz="1700" dirty="0">
                <a:latin typeface="+mn-lt"/>
              </a:rPr>
              <a:t>: ODU physics</a:t>
            </a:r>
          </a:p>
          <a:p>
            <a:pPr>
              <a:spcBef>
                <a:spcPts val="0"/>
              </a:spcBef>
            </a:pPr>
            <a:r>
              <a:rPr lang="en-US" sz="1700" dirty="0">
                <a:latin typeface="+mn-lt"/>
              </a:rPr>
              <a:t>Marcy Stutzman: JLab accelerator</a:t>
            </a:r>
          </a:p>
          <a:p>
            <a:pPr>
              <a:spcBef>
                <a:spcPts val="0"/>
              </a:spcBef>
            </a:pPr>
            <a:r>
              <a:rPr lang="en-US" sz="1700" dirty="0">
                <a:latin typeface="+mn-lt"/>
              </a:rPr>
              <a:t>Mike Sullivan: SLAC physics</a:t>
            </a:r>
          </a:p>
          <a:p>
            <a:pPr>
              <a:spcBef>
                <a:spcPts val="0"/>
              </a:spcBef>
            </a:pPr>
            <a:r>
              <a:rPr lang="en-US" sz="1700" dirty="0" err="1">
                <a:latin typeface="+mn-lt"/>
              </a:rPr>
              <a:t>Yulia</a:t>
            </a:r>
            <a:r>
              <a:rPr lang="en-US" sz="1700" dirty="0">
                <a:latin typeface="+mn-lt"/>
              </a:rPr>
              <a:t> </a:t>
            </a:r>
            <a:r>
              <a:rPr lang="en-US" sz="1700" dirty="0" err="1">
                <a:latin typeface="+mn-lt"/>
              </a:rPr>
              <a:t>Furleova</a:t>
            </a:r>
            <a:r>
              <a:rPr lang="en-US" sz="1700" dirty="0">
                <a:latin typeface="+mn-lt"/>
              </a:rPr>
              <a:t>: JLab physics</a:t>
            </a:r>
          </a:p>
          <a:p>
            <a:pPr>
              <a:spcBef>
                <a:spcPts val="0"/>
              </a:spcBef>
            </a:pPr>
            <a:r>
              <a:rPr lang="en-US" sz="1700" dirty="0">
                <a:latin typeface="+mn-lt"/>
              </a:rPr>
              <a:t>Mark Wiseman: JLab engineering</a:t>
            </a:r>
          </a:p>
          <a:p>
            <a:pPr>
              <a:spcBef>
                <a:spcPts val="0"/>
              </a:spcBef>
            </a:pPr>
            <a:r>
              <a:rPr lang="en-US" sz="1700" dirty="0">
                <a:latin typeface="+mn-lt"/>
              </a:rPr>
              <a:t>Andrey Kim: UConn physics</a:t>
            </a:r>
          </a:p>
          <a:p>
            <a:pPr>
              <a:spcBef>
                <a:spcPts val="0"/>
              </a:spcBef>
            </a:pPr>
            <a:r>
              <a:rPr lang="en-US" sz="1700" dirty="0" err="1">
                <a:latin typeface="+mn-lt"/>
              </a:rPr>
              <a:t>Vitaly</a:t>
            </a:r>
            <a:r>
              <a:rPr lang="en-US" sz="1700" dirty="0">
                <a:latin typeface="+mn-lt"/>
              </a:rPr>
              <a:t> </a:t>
            </a:r>
            <a:r>
              <a:rPr lang="en-US" sz="1700" dirty="0" err="1">
                <a:latin typeface="+mn-lt"/>
              </a:rPr>
              <a:t>Baturin</a:t>
            </a:r>
            <a:r>
              <a:rPr lang="en-US" sz="1700" dirty="0">
                <a:latin typeface="+mn-lt"/>
              </a:rPr>
              <a:t>: ODU physics</a:t>
            </a:r>
          </a:p>
          <a:p>
            <a:pPr>
              <a:spcBef>
                <a:spcPts val="0"/>
              </a:spcBef>
            </a:pPr>
            <a:r>
              <a:rPr lang="en-US" sz="1700" dirty="0" err="1">
                <a:latin typeface="+mn-lt"/>
              </a:rPr>
              <a:t>Youri</a:t>
            </a:r>
            <a:r>
              <a:rPr lang="en-US" sz="1700" dirty="0">
                <a:latin typeface="+mn-lt"/>
              </a:rPr>
              <a:t> </a:t>
            </a:r>
            <a:r>
              <a:rPr lang="en-US" sz="1700" dirty="0" err="1">
                <a:latin typeface="+mn-lt"/>
              </a:rPr>
              <a:t>Sharabian</a:t>
            </a:r>
            <a:r>
              <a:rPr lang="en-US" sz="1700" dirty="0">
                <a:latin typeface="+mn-lt"/>
              </a:rPr>
              <a:t>: JLab physics</a:t>
            </a:r>
          </a:p>
          <a:p>
            <a:pPr>
              <a:spcBef>
                <a:spcPts val="0"/>
              </a:spcBef>
            </a:pPr>
            <a:r>
              <a:rPr lang="en-US" sz="1700" dirty="0">
                <a:latin typeface="+mn-lt"/>
              </a:rPr>
              <a:t>Nick Markov: JLab physics</a:t>
            </a:r>
          </a:p>
          <a:p>
            <a:pPr>
              <a:spcBef>
                <a:spcPts val="0"/>
              </a:spcBef>
            </a:pPr>
            <a:r>
              <a:rPr lang="en-US" sz="1700" dirty="0" err="1">
                <a:latin typeface="+mn-lt"/>
              </a:rPr>
              <a:t>Kyungseon</a:t>
            </a:r>
            <a:r>
              <a:rPr lang="en-US" sz="1700" dirty="0">
                <a:latin typeface="+mn-lt"/>
              </a:rPr>
              <a:t> </a:t>
            </a:r>
            <a:r>
              <a:rPr lang="en-US" sz="1700" dirty="0" err="1">
                <a:latin typeface="+mn-lt"/>
              </a:rPr>
              <a:t>Joo</a:t>
            </a:r>
            <a:r>
              <a:rPr lang="en-US" sz="1700" dirty="0">
                <a:latin typeface="+mn-lt"/>
              </a:rPr>
              <a:t>: UConn physics</a:t>
            </a:r>
          </a:p>
          <a:p>
            <a:pPr>
              <a:spcBef>
                <a:spcPts val="0"/>
              </a:spcBef>
            </a:pPr>
            <a:r>
              <a:rPr lang="en-US" sz="1700" dirty="0">
                <a:latin typeface="+mn-lt"/>
              </a:rPr>
              <a:t>Pavel </a:t>
            </a:r>
            <a:r>
              <a:rPr lang="en-US" sz="1700" dirty="0" err="1">
                <a:latin typeface="+mn-lt"/>
              </a:rPr>
              <a:t>Degtiarenko</a:t>
            </a:r>
            <a:r>
              <a:rPr lang="en-US" sz="1700" dirty="0">
                <a:latin typeface="+mn-lt"/>
              </a:rPr>
              <a:t>: JLab </a:t>
            </a:r>
            <a:r>
              <a:rPr lang="en-US" sz="1700" dirty="0" err="1">
                <a:latin typeface="+mn-lt"/>
              </a:rPr>
              <a:t>RadCon</a:t>
            </a:r>
            <a:endParaRPr lang="en-US" sz="1700" dirty="0">
              <a:latin typeface="+mn-lt"/>
            </a:endParaRPr>
          </a:p>
          <a:p>
            <a:pPr>
              <a:spcBef>
                <a:spcPts val="0"/>
              </a:spcBef>
            </a:pPr>
            <a:r>
              <a:rPr lang="en-US" sz="1700" dirty="0">
                <a:latin typeface="+mn-lt"/>
              </a:rPr>
              <a:t>Frank </a:t>
            </a:r>
            <a:r>
              <a:rPr lang="en-US" sz="1700" dirty="0" err="1">
                <a:latin typeface="+mn-lt"/>
              </a:rPr>
              <a:t>Marhauser</a:t>
            </a:r>
            <a:r>
              <a:rPr lang="en-US" sz="1700" dirty="0">
                <a:latin typeface="+mn-lt"/>
              </a:rPr>
              <a:t>: JLab RF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JLEIC IR Background    Marcy Stutzman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3"/>
          </p:nvPr>
        </p:nvSpPr>
        <p:spPr>
          <a:xfrm>
            <a:off x="6286966" y="966056"/>
            <a:ext cx="4086997" cy="2533991"/>
          </a:xfrm>
          <a:solidFill>
            <a:schemeClr val="accent2">
              <a:alpha val="50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>
                <a:latin typeface="+mn-lt"/>
              </a:rPr>
              <a:t>Collaboration between</a:t>
            </a:r>
          </a:p>
          <a:p>
            <a:r>
              <a:rPr lang="en-US" b="1" dirty="0" smtClean="0">
                <a:latin typeface="+mn-lt"/>
              </a:rPr>
              <a:t>Accelerator optics</a:t>
            </a:r>
          </a:p>
          <a:p>
            <a:r>
              <a:rPr lang="en-US" b="1" dirty="0" smtClean="0">
                <a:latin typeface="+mn-lt"/>
              </a:rPr>
              <a:t>Detector experts</a:t>
            </a:r>
          </a:p>
          <a:p>
            <a:r>
              <a:rPr lang="en-US" b="1" dirty="0" smtClean="0">
                <a:latin typeface="+mn-lt"/>
              </a:rPr>
              <a:t>Engineering</a:t>
            </a:r>
          </a:p>
          <a:p>
            <a:r>
              <a:rPr lang="en-US" b="1" dirty="0" smtClean="0">
                <a:latin typeface="+mn-lt"/>
              </a:rPr>
              <a:t>Radiation Control</a:t>
            </a:r>
            <a:endParaRPr lang="en-US" b="1" dirty="0">
              <a:latin typeface="+mj-lt"/>
            </a:endParaRPr>
          </a:p>
        </p:txBody>
      </p:sp>
      <p:sp>
        <p:nvSpPr>
          <p:cNvPr id="7" name="Content Placeholder 5"/>
          <p:cNvSpPr txBox="1">
            <a:spLocks/>
          </p:cNvSpPr>
          <p:nvPr/>
        </p:nvSpPr>
        <p:spPr>
          <a:xfrm>
            <a:off x="6286966" y="3500047"/>
            <a:ext cx="4086997" cy="2847703"/>
          </a:xfrm>
          <a:prstGeom prst="rect">
            <a:avLst/>
          </a:prstGeom>
          <a:solidFill>
            <a:schemeClr val="accent2">
              <a:alpha val="5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ingFangSC-Regular" charset="-122"/>
              <a:buChar char="－"/>
              <a:defRPr sz="20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ingFangSC-Regular" charset="-122"/>
              <a:buChar char="－"/>
              <a:defRPr sz="16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>
                <a:latin typeface="+mn-lt"/>
              </a:rPr>
              <a:t>Notable quotes</a:t>
            </a:r>
          </a:p>
          <a:p>
            <a:endParaRPr lang="en-US" sz="1000" b="1" dirty="0">
              <a:latin typeface="+mn-lt"/>
            </a:endParaRPr>
          </a:p>
          <a:p>
            <a:pPr marL="457200" lvl="1" indent="0">
              <a:buNone/>
            </a:pPr>
            <a:r>
              <a:rPr lang="en-US" b="1" dirty="0">
                <a:solidFill>
                  <a:srgbClr val="0000FF"/>
                </a:solidFill>
                <a:latin typeface="+mn-lt"/>
              </a:rPr>
              <a:t>“There have to be stanchions to support the beam pipe?” </a:t>
            </a:r>
          </a:p>
          <a:p>
            <a:pPr marL="457200" lvl="1" indent="0">
              <a:buNone/>
            </a:pPr>
            <a:endParaRPr lang="en-US" b="1" dirty="0">
              <a:latin typeface="+mn-lt"/>
            </a:endParaRPr>
          </a:p>
          <a:p>
            <a:pPr marL="457200" lvl="1" indent="0">
              <a:buNone/>
            </a:pPr>
            <a:r>
              <a:rPr lang="en-US" b="1" dirty="0">
                <a:solidFill>
                  <a:srgbClr val="0000FF"/>
                </a:solidFill>
                <a:latin typeface="+mn-lt"/>
              </a:rPr>
              <a:t>“That background radiation from the electron beam hitting the ion beam is my physics result!” </a:t>
            </a:r>
          </a:p>
        </p:txBody>
      </p:sp>
    </p:spTree>
    <p:extLst>
      <p:ext uri="{BB962C8B-B14F-4D97-AF65-F5344CB8AC3E}">
        <p14:creationId xmlns:p14="http://schemas.microsoft.com/office/powerpoint/2010/main" val="3934907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JLEIC Interaction Region Design Iterations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JLEIC IR Background    Marcy Stutzman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8</a:t>
            </a:fld>
            <a:endParaRPr lang="en-US" dirty="0"/>
          </a:p>
        </p:txBody>
      </p:sp>
      <p:grpSp>
        <p:nvGrpSpPr>
          <p:cNvPr id="56" name="Group 55"/>
          <p:cNvGrpSpPr/>
          <p:nvPr/>
        </p:nvGrpSpPr>
        <p:grpSpPr>
          <a:xfrm>
            <a:off x="111034" y="998565"/>
            <a:ext cx="6414431" cy="1698763"/>
            <a:chOff x="5591194" y="2465226"/>
            <a:chExt cx="5502365" cy="1554480"/>
          </a:xfrm>
        </p:grpSpPr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591194" y="2465226"/>
              <a:ext cx="5502365" cy="1554480"/>
            </a:xfrm>
            <a:prstGeom prst="rect">
              <a:avLst/>
            </a:prstGeom>
            <a:ln w="25400">
              <a:solidFill>
                <a:schemeClr val="accent1">
                  <a:shade val="50000"/>
                </a:schemeClr>
              </a:solidFill>
            </a:ln>
          </p:spPr>
        </p:pic>
        <p:sp>
          <p:nvSpPr>
            <p:cNvPr id="59" name="TextBox 58"/>
            <p:cNvSpPr txBox="1"/>
            <p:nvPr/>
          </p:nvSpPr>
          <p:spPr>
            <a:xfrm>
              <a:off x="10358153" y="2495245"/>
              <a:ext cx="735406" cy="3661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 err="1" smtClean="0"/>
                <a:t>Elctron</a:t>
              </a:r>
              <a:endParaRPr lang="en-US" sz="1000" dirty="0"/>
            </a:p>
            <a:p>
              <a:r>
                <a:rPr lang="en-US" sz="1000" dirty="0"/>
                <a:t> beam</a:t>
              </a:r>
            </a:p>
          </p:txBody>
        </p:sp>
        <p:grpSp>
          <p:nvGrpSpPr>
            <p:cNvPr id="60" name="Group 59"/>
            <p:cNvGrpSpPr/>
            <p:nvPr/>
          </p:nvGrpSpPr>
          <p:grpSpPr>
            <a:xfrm>
              <a:off x="5643526" y="2592525"/>
              <a:ext cx="5354948" cy="637847"/>
              <a:chOff x="6194641" y="1442993"/>
              <a:chExt cx="5354948" cy="637847"/>
            </a:xfrm>
          </p:grpSpPr>
          <p:cxnSp>
            <p:nvCxnSpPr>
              <p:cNvPr id="67" name="Straight Arrow Connector 66"/>
              <p:cNvCxnSpPr/>
              <p:nvPr/>
            </p:nvCxnSpPr>
            <p:spPr>
              <a:xfrm>
                <a:off x="7760282" y="1883675"/>
                <a:ext cx="357960" cy="197165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2" name="TextBox 61"/>
              <p:cNvSpPr txBox="1"/>
              <p:nvPr/>
            </p:nvSpPr>
            <p:spPr>
              <a:xfrm>
                <a:off x="6219080" y="1442993"/>
                <a:ext cx="778630" cy="5707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/>
                  <a:t>Ion </a:t>
                </a:r>
              </a:p>
              <a:p>
                <a:r>
                  <a:rPr lang="en-US" sz="1200" dirty="0"/>
                  <a:t>beam</a:t>
                </a:r>
              </a:p>
            </p:txBody>
          </p:sp>
          <p:cxnSp>
            <p:nvCxnSpPr>
              <p:cNvPr id="63" name="Straight Arrow Connector 62"/>
              <p:cNvCxnSpPr/>
              <p:nvPr/>
            </p:nvCxnSpPr>
            <p:spPr>
              <a:xfrm>
                <a:off x="6194641" y="1934736"/>
                <a:ext cx="413754" cy="28172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Arrow Connector 63"/>
              <p:cNvCxnSpPr/>
              <p:nvPr/>
            </p:nvCxnSpPr>
            <p:spPr>
              <a:xfrm flipH="1">
                <a:off x="11076457" y="1830999"/>
                <a:ext cx="473132" cy="19733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9" name="Group 68"/>
          <p:cNvGrpSpPr/>
          <p:nvPr/>
        </p:nvGrpSpPr>
        <p:grpSpPr>
          <a:xfrm>
            <a:off x="411893" y="3078900"/>
            <a:ext cx="11780107" cy="3450697"/>
            <a:chOff x="4301165" y="4754188"/>
            <a:chExt cx="7668664" cy="1995436"/>
          </a:xfrm>
        </p:grpSpPr>
        <p:grpSp>
          <p:nvGrpSpPr>
            <p:cNvPr id="70" name="Group 69"/>
            <p:cNvGrpSpPr/>
            <p:nvPr/>
          </p:nvGrpSpPr>
          <p:grpSpPr>
            <a:xfrm>
              <a:off x="4301165" y="4754188"/>
              <a:ext cx="7668664" cy="1995436"/>
              <a:chOff x="4301165" y="4754188"/>
              <a:chExt cx="7668664" cy="1995436"/>
            </a:xfrm>
          </p:grpSpPr>
          <p:grpSp>
            <p:nvGrpSpPr>
              <p:cNvPr id="72" name="Group 71"/>
              <p:cNvGrpSpPr/>
              <p:nvPr/>
            </p:nvGrpSpPr>
            <p:grpSpPr>
              <a:xfrm>
                <a:off x="4301165" y="4754188"/>
                <a:ext cx="7668664" cy="1995436"/>
                <a:chOff x="4301165" y="2727995"/>
                <a:chExt cx="7668664" cy="1995436"/>
              </a:xfrm>
            </p:grpSpPr>
            <p:pic>
              <p:nvPicPr>
                <p:cNvPr id="80" name="Picture 79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4301165" y="2727995"/>
                  <a:ext cx="7657468" cy="1783246"/>
                </a:xfrm>
                <a:prstGeom prst="rect">
                  <a:avLst/>
                </a:prstGeom>
              </p:spPr>
            </p:pic>
            <p:sp>
              <p:nvSpPr>
                <p:cNvPr id="81" name="TextBox 80"/>
                <p:cNvSpPr txBox="1"/>
                <p:nvPr/>
              </p:nvSpPr>
              <p:spPr>
                <a:xfrm>
                  <a:off x="10659902" y="2745599"/>
                  <a:ext cx="1309927" cy="74750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600" dirty="0"/>
                    <a:t>Synchrotron radiation mask</a:t>
                  </a:r>
                </a:p>
              </p:txBody>
            </p:sp>
            <p:sp>
              <p:nvSpPr>
                <p:cNvPr id="82" name="TextBox 81"/>
                <p:cNvSpPr txBox="1"/>
                <p:nvPr/>
              </p:nvSpPr>
              <p:spPr>
                <a:xfrm>
                  <a:off x="10100352" y="4207295"/>
                  <a:ext cx="1741869" cy="51613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en-US" sz="2600" dirty="0"/>
                    <a:t>60 mm ID ion beam exit tube</a:t>
                  </a:r>
                </a:p>
              </p:txBody>
            </p:sp>
            <p:sp>
              <p:nvSpPr>
                <p:cNvPr id="83" name="TextBox 82"/>
                <p:cNvSpPr txBox="1"/>
                <p:nvPr/>
              </p:nvSpPr>
              <p:spPr>
                <a:xfrm>
                  <a:off x="4863705" y="2856703"/>
                  <a:ext cx="1976105" cy="51613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600" dirty="0"/>
                    <a:t>40 mm ID ion beam entrant tube</a:t>
                  </a:r>
                </a:p>
              </p:txBody>
            </p:sp>
            <p:sp>
              <p:nvSpPr>
                <p:cNvPr id="84" name="TextBox 83"/>
                <p:cNvSpPr txBox="1"/>
                <p:nvPr/>
              </p:nvSpPr>
              <p:spPr>
                <a:xfrm>
                  <a:off x="4384219" y="4227007"/>
                  <a:ext cx="4382120" cy="2847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600" dirty="0"/>
                    <a:t>60 mm ID electron beam entrant  and exit tube</a:t>
                  </a:r>
                </a:p>
              </p:txBody>
            </p:sp>
          </p:grpSp>
          <p:cxnSp>
            <p:nvCxnSpPr>
              <p:cNvPr id="73" name="Straight Arrow Connector 72"/>
              <p:cNvCxnSpPr/>
              <p:nvPr/>
            </p:nvCxnSpPr>
            <p:spPr>
              <a:xfrm>
                <a:off x="4589417" y="6039460"/>
                <a:ext cx="6816659" cy="57543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4" name="TextBox 73"/>
              <p:cNvSpPr txBox="1"/>
              <p:nvPr/>
            </p:nvSpPr>
            <p:spPr>
              <a:xfrm>
                <a:off x="7422610" y="6057934"/>
                <a:ext cx="1102758" cy="2847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600" dirty="0"/>
                  <a:t>~2390 mm </a:t>
                </a:r>
              </a:p>
            </p:txBody>
          </p:sp>
          <p:cxnSp>
            <p:nvCxnSpPr>
              <p:cNvPr id="75" name="Straight Arrow Connector 74"/>
              <p:cNvCxnSpPr/>
              <p:nvPr/>
            </p:nvCxnSpPr>
            <p:spPr>
              <a:xfrm flipH="1" flipV="1">
                <a:off x="4384219" y="5791531"/>
                <a:ext cx="252349" cy="47907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Arrow Connector 75"/>
              <p:cNvCxnSpPr>
                <a:stCxn id="83" idx="1"/>
              </p:cNvCxnSpPr>
              <p:nvPr/>
            </p:nvCxnSpPr>
            <p:spPr>
              <a:xfrm flipH="1">
                <a:off x="4418950" y="5140964"/>
                <a:ext cx="444756" cy="361791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Arrow Connector 76"/>
              <p:cNvCxnSpPr/>
              <p:nvPr/>
            </p:nvCxnSpPr>
            <p:spPr>
              <a:xfrm flipH="1">
                <a:off x="7782390" y="5309749"/>
                <a:ext cx="207956" cy="296694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Arrow Connector 77"/>
              <p:cNvCxnSpPr/>
              <p:nvPr/>
            </p:nvCxnSpPr>
            <p:spPr>
              <a:xfrm flipH="1">
                <a:off x="10517703" y="5289215"/>
                <a:ext cx="207956" cy="296694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Arrow Connector 78"/>
              <p:cNvCxnSpPr/>
              <p:nvPr/>
            </p:nvCxnSpPr>
            <p:spPr>
              <a:xfrm flipV="1">
                <a:off x="11522488" y="5944267"/>
                <a:ext cx="200892" cy="289221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1" name="TextBox 70"/>
            <p:cNvSpPr txBox="1"/>
            <p:nvPr/>
          </p:nvSpPr>
          <p:spPr>
            <a:xfrm>
              <a:off x="8012738" y="4938656"/>
              <a:ext cx="1694165" cy="5161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dirty="0" smtClean="0"/>
                <a:t>beryllium </a:t>
              </a:r>
              <a:r>
                <a:rPr lang="en-US" sz="2600" dirty="0"/>
                <a:t>central chamber</a:t>
              </a:r>
            </a:p>
          </p:txBody>
        </p:sp>
      </p:grpSp>
      <p:sp>
        <p:nvSpPr>
          <p:cNvPr id="85" name="Content Placeholder 6"/>
          <p:cNvSpPr txBox="1">
            <a:spLocks/>
          </p:cNvSpPr>
          <p:nvPr/>
        </p:nvSpPr>
        <p:spPr>
          <a:xfrm>
            <a:off x="6665349" y="1046777"/>
            <a:ext cx="5330627" cy="19019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ingFangSC-Regular" charset="-122"/>
              <a:buChar char="－"/>
              <a:defRPr sz="20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ingFangSC-Regular" charset="-122"/>
              <a:buChar char="－"/>
              <a:defRPr sz="16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Central IR chamber</a:t>
            </a:r>
          </a:p>
          <a:p>
            <a:r>
              <a:rPr lang="en-US" dirty="0"/>
              <a:t>Change from hourglass shape to funnel</a:t>
            </a:r>
          </a:p>
          <a:p>
            <a:pPr lvl="1"/>
            <a:r>
              <a:rPr lang="en-US" dirty="0"/>
              <a:t>Reduce impedance heating</a:t>
            </a:r>
          </a:p>
          <a:p>
            <a:pPr lvl="1"/>
            <a:r>
              <a:rPr lang="en-US" dirty="0"/>
              <a:t>Reduce outgassing, required pumps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998238" y="2029546"/>
            <a:ext cx="83251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>
                <a:solidFill>
                  <a:srgbClr val="009900"/>
                </a:solidFill>
              </a:rPr>
              <a:t>old</a:t>
            </a:r>
            <a:endParaRPr lang="en-US" sz="3000" b="1" dirty="0">
              <a:solidFill>
                <a:srgbClr val="00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6012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Interaction </a:t>
            </a:r>
            <a:r>
              <a:rPr lang="en-US" dirty="0" smtClean="0"/>
              <a:t>Region </a:t>
            </a:r>
            <a:r>
              <a:rPr lang="en-US" dirty="0"/>
              <a:t>Detector </a:t>
            </a:r>
            <a:r>
              <a:rPr lang="en-US" dirty="0" smtClean="0"/>
              <a:t>System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15" name="Content Placeholder 14"/>
          <p:cNvSpPr>
            <a:spLocks noGrp="1"/>
          </p:cNvSpPr>
          <p:nvPr>
            <p:ph idx="1"/>
          </p:nvPr>
        </p:nvSpPr>
        <p:spPr>
          <a:xfrm>
            <a:off x="411892" y="966055"/>
            <a:ext cx="4669065" cy="5257324"/>
          </a:xfrm>
        </p:spPr>
        <p:txBody>
          <a:bodyPr>
            <a:normAutofit/>
          </a:bodyPr>
          <a:lstStyle/>
          <a:p>
            <a:r>
              <a:rPr lang="en-US" sz="2600" dirty="0"/>
              <a:t>Solenoid magnet</a:t>
            </a:r>
          </a:p>
          <a:p>
            <a:r>
              <a:rPr lang="en-US" sz="2600" dirty="0"/>
              <a:t>Calorimeter for e- endcap</a:t>
            </a:r>
          </a:p>
          <a:p>
            <a:r>
              <a:rPr lang="en-US" sz="2600" dirty="0"/>
              <a:t>GEM tracker surrounding IR</a:t>
            </a:r>
          </a:p>
          <a:p>
            <a:r>
              <a:rPr lang="en-US" sz="2600" dirty="0"/>
              <a:t>Cryostats upstream &amp; downstream for superconducting quadrupoles</a:t>
            </a:r>
          </a:p>
          <a:p>
            <a:r>
              <a:rPr lang="en-US" sz="2600" dirty="0"/>
              <a:t>Vacuum pumps need to fit in there</a:t>
            </a:r>
          </a:p>
          <a:p>
            <a:endParaRPr lang="en-US" sz="26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JLEIC IR Background    Marcy Stutzman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9" name="Picture Placeholder 8"/>
          <p:cNvPicPr>
            <a:picLocks noGrp="1" noChangeAspect="1"/>
          </p:cNvPicPr>
          <p:nvPr>
            <p:ph idx="13"/>
          </p:nvPr>
        </p:nvPicPr>
        <p:blipFill>
          <a:blip r:embed="rId2"/>
          <a:stretch>
            <a:fillRect/>
          </a:stretch>
        </p:blipFill>
        <p:spPr>
          <a:xfrm>
            <a:off x="5627621" y="0"/>
            <a:ext cx="6564379" cy="6407642"/>
          </a:xfrm>
          <a:prstGeom prst="rect">
            <a:avLst/>
          </a:prstGeom>
        </p:spPr>
      </p:pic>
      <p:sp>
        <p:nvSpPr>
          <p:cNvPr id="24" name="Oval 23"/>
          <p:cNvSpPr/>
          <p:nvPr/>
        </p:nvSpPr>
        <p:spPr>
          <a:xfrm>
            <a:off x="7145037" y="4213588"/>
            <a:ext cx="504883" cy="460005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8968120" y="3080507"/>
            <a:ext cx="415126" cy="359028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10540579" y="2061440"/>
            <a:ext cx="218782" cy="190734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5635743" y="1399314"/>
            <a:ext cx="109998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 smtClean="0"/>
              <a:t>Pumps</a:t>
            </a:r>
            <a:endParaRPr lang="en-US" sz="2600" dirty="0"/>
          </a:p>
        </p:txBody>
      </p:sp>
      <p:cxnSp>
        <p:nvCxnSpPr>
          <p:cNvPr id="29" name="Straight Arrow Connector 28"/>
          <p:cNvCxnSpPr/>
          <p:nvPr/>
        </p:nvCxnSpPr>
        <p:spPr>
          <a:xfrm>
            <a:off x="5909797" y="2032859"/>
            <a:ext cx="3058323" cy="1047648"/>
          </a:xfrm>
          <a:prstGeom prst="straightConnector1">
            <a:avLst/>
          </a:prstGeom>
          <a:ln w="2857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5941812" y="2032859"/>
            <a:ext cx="4510741" cy="101178"/>
          </a:xfrm>
          <a:prstGeom prst="straightConnector1">
            <a:avLst/>
          </a:prstGeom>
          <a:ln w="2857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5904046" y="2069304"/>
            <a:ext cx="1489169" cy="2136401"/>
          </a:xfrm>
          <a:prstGeom prst="straightConnector1">
            <a:avLst/>
          </a:prstGeom>
          <a:ln w="2857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11309230" y="1094069"/>
            <a:ext cx="680113" cy="46040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1618729" y="826446"/>
            <a:ext cx="3706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e-</a:t>
            </a:r>
          </a:p>
        </p:txBody>
      </p:sp>
    </p:spTree>
    <p:extLst>
      <p:ext uri="{BB962C8B-B14F-4D97-AF65-F5344CB8AC3E}">
        <p14:creationId xmlns:p14="http://schemas.microsoft.com/office/powerpoint/2010/main" val="3289346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  <p:bldP spid="27" grpId="0"/>
    </p:bldLst>
  </p:timing>
</p:sld>
</file>

<file path=ppt/theme/theme1.xml><?xml version="1.0" encoding="utf-8"?>
<a:theme xmlns:a="http://schemas.openxmlformats.org/drawingml/2006/main" name="Office Theme">
  <a:themeElements>
    <a:clrScheme name="JLab Colors">
      <a:dk1>
        <a:srgbClr val="000000"/>
      </a:dk1>
      <a:lt1>
        <a:srgbClr val="FFFFFF"/>
      </a:lt1>
      <a:dk2>
        <a:srgbClr val="5E5E5E"/>
      </a:dk2>
      <a:lt2>
        <a:srgbClr val="EAEAEA"/>
      </a:lt2>
      <a:accent1>
        <a:srgbClr val="BE1D1D"/>
      </a:accent1>
      <a:accent2>
        <a:srgbClr val="D5D5D5"/>
      </a:accent2>
      <a:accent3>
        <a:srgbClr val="C0C0C0"/>
      </a:accent3>
      <a:accent4>
        <a:srgbClr val="A9A9A9"/>
      </a:accent4>
      <a:accent5>
        <a:srgbClr val="929292"/>
      </a:accent5>
      <a:accent6>
        <a:srgbClr val="919191"/>
      </a:accent6>
      <a:hlink>
        <a:srgbClr val="941100"/>
      </a:hlink>
      <a:folHlink>
        <a:srgbClr val="C81B0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LabStandardPPTTemplate" id="{A76DDB89-9485-FD4D-98A9-DF1C06249F3D}" vid="{808B238C-84FF-B441-8654-84F07F73F6B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JLabPowerPointMain</Template>
  <TotalTime>7497</TotalTime>
  <Words>1688</Words>
  <Application>Microsoft Office PowerPoint</Application>
  <PresentationFormat>Widescreen</PresentationFormat>
  <Paragraphs>541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4" baseType="lpstr">
      <vt:lpstr>.PingFangSC-Regular</vt:lpstr>
      <vt:lpstr>Arial</vt:lpstr>
      <vt:lpstr>Calibri</vt:lpstr>
      <vt:lpstr>Calibri Light</vt:lpstr>
      <vt:lpstr>MS Mincho</vt:lpstr>
      <vt:lpstr>PingFangSC-Regular</vt:lpstr>
      <vt:lpstr>Symbol</vt:lpstr>
      <vt:lpstr>Times New Roman</vt:lpstr>
      <vt:lpstr>Wingdings</vt:lpstr>
      <vt:lpstr>Office Theme</vt:lpstr>
      <vt:lpstr>JLEIC Interaction Region</vt:lpstr>
      <vt:lpstr>US Department of Energy National Labs</vt:lpstr>
      <vt:lpstr>Thomas Jefferson National Accelerator Facility</vt:lpstr>
      <vt:lpstr>July 2018: National Academy of Science Priority</vt:lpstr>
      <vt:lpstr>JLEIC Layout</vt:lpstr>
      <vt:lpstr>HERA Interaction Region Vacuum</vt:lpstr>
      <vt:lpstr>JLEIC interaction region working group</vt:lpstr>
      <vt:lpstr>JLEIC Interaction Region Design Iterations</vt:lpstr>
      <vt:lpstr>Interaction Region Detector System </vt:lpstr>
      <vt:lpstr>Interaction Region: Molflow+ pressure simulations</vt:lpstr>
      <vt:lpstr>Room temperature beamline pressure distribution</vt:lpstr>
      <vt:lpstr>Beamline pressure distribution: magnets cold</vt:lpstr>
      <vt:lpstr>Pressure profiles: 293K and 4.5K static vacuum</vt:lpstr>
      <vt:lpstr>Cold Magnet Bore Saturation: Cryopumping on bare steel</vt:lpstr>
      <vt:lpstr>HERA synchrotron radiation Molflow+/Synrad Benchmark</vt:lpstr>
      <vt:lpstr>Applying lessons learned from HERA</vt:lpstr>
      <vt:lpstr>Synrad model of JLEIC Interaction Region: 12 GeV</vt:lpstr>
      <vt:lpstr>Conclusions</vt:lpstr>
      <vt:lpstr>Backup</vt:lpstr>
      <vt:lpstr>Comparing JLEIC and HERA beam parameters</vt:lpstr>
      <vt:lpstr>JLEIC Parameters and Luminosity Performance</vt:lpstr>
      <vt:lpstr>Synchrotron Radiation Collimator</vt:lpstr>
      <vt:lpstr>Synchrotron radiation power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JLEIC Interaction Region</dc:title>
  <dc:creator>Marcy Stutzman</dc:creator>
  <cp:lastModifiedBy>Marcy Stutzman</cp:lastModifiedBy>
  <cp:revision>82</cp:revision>
  <dcterms:created xsi:type="dcterms:W3CDTF">2019-06-17T19:34:57Z</dcterms:created>
  <dcterms:modified xsi:type="dcterms:W3CDTF">2019-07-08T16:46:13Z</dcterms:modified>
</cp:coreProperties>
</file>