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76" r:id="rId2"/>
    <p:sldId id="286" r:id="rId3"/>
    <p:sldId id="283" r:id="rId4"/>
    <p:sldId id="284" r:id="rId5"/>
    <p:sldId id="285" r:id="rId6"/>
    <p:sldId id="287" r:id="rId7"/>
    <p:sldId id="266" r:id="rId8"/>
    <p:sldId id="260" r:id="rId9"/>
    <p:sldId id="267" r:id="rId10"/>
    <p:sldId id="277" r:id="rId11"/>
    <p:sldId id="289" r:id="rId12"/>
    <p:sldId id="290" r:id="rId13"/>
    <p:sldId id="295" r:id="rId14"/>
    <p:sldId id="278" r:id="rId15"/>
    <p:sldId id="294" r:id="rId16"/>
    <p:sldId id="268" r:id="rId17"/>
    <p:sldId id="269" r:id="rId18"/>
    <p:sldId id="270" r:id="rId19"/>
    <p:sldId id="273" r:id="rId20"/>
    <p:sldId id="293" r:id="rId21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4674"/>
  </p:normalViewPr>
  <p:slideViewPr>
    <p:cSldViewPr snapToGrid="0" snapToObjects="1">
      <p:cViewPr>
        <p:scale>
          <a:sx n="121" d="100"/>
          <a:sy n="121" d="100"/>
        </p:scale>
        <p:origin x="-126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37690-2673-4786-81D0-637CB771D4CE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F03F9-6D52-462E-AACD-B18FC8454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S&amp;T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24-26,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S&amp;T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24-26,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8.jpeg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Magnetized Beam LDRD</a:t>
            </a:r>
            <a:endParaRPr lang="en-US" dirty="0">
              <a:latin typeface="+mj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789574"/>
            <a:ext cx="7772400" cy="140423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7030A0"/>
              </a:solidFill>
              <a:latin typeface="+mn-lt"/>
            </a:endParaRPr>
          </a:p>
          <a:p>
            <a:endParaRPr lang="en-US" dirty="0">
              <a:solidFill>
                <a:srgbClr val="7030A0"/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M</a:t>
            </a:r>
            <a:r>
              <a:rPr lang="en-US" dirty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Poelker</a:t>
            </a:r>
            <a:r>
              <a:rPr lang="en-US" dirty="0" smtClean="0">
                <a:latin typeface="+mn-lt"/>
              </a:rPr>
              <a:t> and R</a:t>
            </a:r>
            <a:r>
              <a:rPr lang="en-US" dirty="0">
                <a:latin typeface="+mn-lt"/>
              </a:rPr>
              <a:t>. </a:t>
            </a:r>
            <a:r>
              <a:rPr lang="en-US" dirty="0" smtClean="0">
                <a:latin typeface="+mn-lt"/>
              </a:rPr>
              <a:t>Suleiman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04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Photocathode Preparation Chamber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86" y="4298200"/>
            <a:ext cx="8168217" cy="2102177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CsSb grown with a mask – limit photocathode active area (3 mm </a:t>
            </a:r>
            <a:r>
              <a:rPr lang="en-US" dirty="0" smtClean="0">
                <a:latin typeface="+mn-lt"/>
              </a:rPr>
              <a:t>diameter) </a:t>
            </a:r>
            <a:r>
              <a:rPr lang="en-US" dirty="0">
                <a:latin typeface="+mn-lt"/>
              </a:rPr>
              <a:t>to reduce beam </a:t>
            </a:r>
            <a:r>
              <a:rPr lang="en-US" dirty="0" smtClean="0">
                <a:latin typeface="+mn-lt"/>
              </a:rPr>
              <a:t>halo, minimize vacuum excursions and high voltage arcing, prolong photogun operating lifetime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Active area can be offset from electrostatic center</a:t>
            </a:r>
          </a:p>
          <a:p>
            <a:r>
              <a:rPr lang="en-US" dirty="0">
                <a:latin typeface="+mn-lt"/>
              </a:rPr>
              <a:t>5 mm active area also available</a:t>
            </a:r>
          </a:p>
          <a:p>
            <a:r>
              <a:rPr lang="en-US" dirty="0">
                <a:latin typeface="+mn-lt"/>
              </a:rPr>
              <a:t>Entire photocathode can be activated </a:t>
            </a:r>
            <a:r>
              <a:rPr lang="en-US" dirty="0" smtClean="0">
                <a:latin typeface="+mn-lt"/>
              </a:rPr>
              <a:t>too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b="3368"/>
          <a:stretch/>
        </p:blipFill>
        <p:spPr>
          <a:xfrm>
            <a:off x="5031100" y="892851"/>
            <a:ext cx="3800475" cy="3330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6" y="993106"/>
            <a:ext cx="4096512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Gun HV Chamber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62194"/>
            <a:ext cx="7886700" cy="132917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Upgraded HV Chamber with new </a:t>
            </a:r>
            <a:r>
              <a:rPr lang="en-US" sz="2000" dirty="0" smtClean="0">
                <a:latin typeface="+mn-lt"/>
              </a:rPr>
              <a:t>doped-</a:t>
            </a:r>
            <a:r>
              <a:rPr lang="en-US" sz="2000" dirty="0" smtClean="0">
                <a:latin typeface="+mn-lt"/>
                <a:cs typeface="Arial"/>
              </a:rPr>
              <a:t>alumina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insulator and newly designed HV shed (triple point junction shield) to lower gradient from 12 MV/m to 10 MV/m at 350 kV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Photogun now operating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at 300 kV with gun solenoid at 400 A</a:t>
            </a:r>
          </a:p>
          <a:p>
            <a:endParaRPr lang="en-US" dirty="0"/>
          </a:p>
        </p:txBody>
      </p:sp>
      <p:pic>
        <p:nvPicPr>
          <p:cNvPr id="4" name="Picture 3" descr="BlackR30 &amp; SS electrodesIS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75" y="1386316"/>
            <a:ext cx="4064000" cy="3048000"/>
          </a:xfrm>
          <a:prstGeom prst="rect">
            <a:avLst/>
          </a:prstGeom>
        </p:spPr>
      </p:pic>
      <p:pic>
        <p:nvPicPr>
          <p:cNvPr id="5" name="Picture 4" descr="Electrode inside the gu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85" y="1034040"/>
            <a:ext cx="4574106" cy="34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Gun Solenoid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4574462"/>
            <a:ext cx="8193911" cy="1750923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sz="2000" dirty="0" smtClean="0">
                <a:latin typeface="+mn-lt"/>
              </a:rPr>
              <a:t>Using spare </a:t>
            </a:r>
            <a:r>
              <a:rPr lang="en-US" sz="2000" dirty="0">
                <a:latin typeface="+mn-lt"/>
              </a:rPr>
              <a:t>CEBAF Dogleg magnet power supply (</a:t>
            </a:r>
            <a:r>
              <a:rPr lang="en-US" sz="2000" dirty="0" smtClean="0">
                <a:latin typeface="+mn-lt"/>
              </a:rPr>
              <a:t>500 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80 V</a:t>
            </a:r>
            <a:r>
              <a:rPr lang="en-US" sz="2000" dirty="0">
                <a:latin typeface="+mn-lt"/>
              </a:rPr>
              <a:t>)</a:t>
            </a:r>
          </a:p>
          <a:p>
            <a:pPr marL="342900" indent="-342900"/>
            <a:r>
              <a:rPr lang="en-US" sz="2000" dirty="0">
                <a:latin typeface="+mn-lt"/>
              </a:rPr>
              <a:t>Learned that gun solenoid </a:t>
            </a:r>
            <a:r>
              <a:rPr lang="en-US" sz="2000" b="1" dirty="0">
                <a:latin typeface="+mn-lt"/>
              </a:rPr>
              <a:t>can</a:t>
            </a:r>
            <a:r>
              <a:rPr lang="en-US" sz="2000" dirty="0">
                <a:latin typeface="+mn-lt"/>
              </a:rPr>
              <a:t> influence field emission</a:t>
            </a:r>
          </a:p>
          <a:p>
            <a:pPr marL="342900" indent="-342900"/>
            <a:r>
              <a:rPr lang="en-US" sz="2000" kern="0" dirty="0">
                <a:latin typeface="+mn-lt"/>
              </a:rPr>
              <a:t>First trials with gun at </a:t>
            </a:r>
            <a:r>
              <a:rPr lang="en-US" sz="2000" kern="0" dirty="0" smtClean="0">
                <a:latin typeface="+mn-lt"/>
              </a:rPr>
              <a:t>high voltage </a:t>
            </a:r>
            <a:r>
              <a:rPr lang="en-US" sz="2000" kern="0" dirty="0">
                <a:latin typeface="+mn-lt"/>
              </a:rPr>
              <a:t>and solenoid </a:t>
            </a:r>
            <a:r>
              <a:rPr lang="en-US" sz="2000" kern="0" dirty="0" smtClean="0">
                <a:latin typeface="+mn-lt"/>
              </a:rPr>
              <a:t>ON </a:t>
            </a:r>
            <a:r>
              <a:rPr lang="en-US" sz="2000" kern="0" dirty="0">
                <a:latin typeface="+mn-lt"/>
              </a:rPr>
              <a:t>resulted in </a:t>
            </a:r>
            <a:r>
              <a:rPr lang="en-US" sz="2000" kern="0" dirty="0" smtClean="0">
                <a:latin typeface="+mn-lt"/>
              </a:rPr>
              <a:t>new field </a:t>
            </a:r>
            <a:r>
              <a:rPr lang="en-US" sz="2000" kern="0" dirty="0">
                <a:latin typeface="+mn-lt"/>
              </a:rPr>
              <a:t>emission and  vacuum activity</a:t>
            </a:r>
          </a:p>
          <a:p>
            <a:pPr marL="342900" indent="-342900"/>
            <a:r>
              <a:rPr lang="en-US" sz="2000" kern="0" dirty="0" smtClean="0">
                <a:latin typeface="+mn-lt"/>
              </a:rPr>
              <a:t>Procedure to energize solenoid without exciting new field emitters</a:t>
            </a:r>
            <a:endParaRPr lang="en-US" sz="2000" kern="0" dirty="0">
              <a:latin typeface="+mn-lt"/>
            </a:endParaRPr>
          </a:p>
        </p:txBody>
      </p:sp>
      <p:pic>
        <p:nvPicPr>
          <p:cNvPr id="5" name="Picture 4" descr="GTS gun under vacuum with magne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8"/>
          <a:stretch/>
        </p:blipFill>
        <p:spPr>
          <a:xfrm>
            <a:off x="5553398" y="1100249"/>
            <a:ext cx="3378891" cy="304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225431"/>
              </p:ext>
            </p:extLst>
          </p:nvPr>
        </p:nvGraphicFramePr>
        <p:xfrm>
          <a:off x="201184" y="1100249"/>
          <a:ext cx="5071460" cy="3134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39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2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ID, 27.559" OD, 6.242"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 layers by 20 turns</a:t>
                      </a:r>
                      <a:endParaRPr lang="en-US" sz="1800" b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254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kg (560 </a:t>
                      </a:r>
                      <a:r>
                        <a:rPr lang="en-US" sz="1800" dirty="0" err="1" smtClean="0"/>
                        <a:t>lbs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0.198 </a:t>
                      </a:r>
                      <a:r>
                        <a:rPr lang="el-GR" sz="1800" dirty="0" smtClean="0"/>
                        <a:t>Ω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79 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Steel Photocathode 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4887942"/>
            <a:ext cx="5724008" cy="137313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None/>
            </a:pPr>
            <a:r>
              <a:rPr lang="en-US" sz="2000" kern="0" dirty="0" smtClean="0"/>
              <a:t>New </a:t>
            </a:r>
            <a:r>
              <a:rPr lang="en-US" sz="2000" kern="0" dirty="0"/>
              <a:t>s</a:t>
            </a:r>
            <a:r>
              <a:rPr lang="en-US" sz="2000" kern="0" dirty="0" smtClean="0"/>
              <a:t>teel holders (pucks)</a:t>
            </a:r>
            <a:r>
              <a:rPr lang="en-US" sz="2000" dirty="0" smtClean="0"/>
              <a:t> to enhance </a:t>
            </a:r>
            <a:r>
              <a:rPr lang="en-US" sz="2000" dirty="0"/>
              <a:t>field to 2.0 </a:t>
            </a:r>
            <a:r>
              <a:rPr lang="en-US" sz="2000" dirty="0" err="1"/>
              <a:t>kG</a:t>
            </a:r>
            <a:r>
              <a:rPr lang="en-US" sz="2000" dirty="0"/>
              <a:t> at </a:t>
            </a:r>
            <a:r>
              <a:rPr lang="en-US" sz="2000" dirty="0" smtClean="0"/>
              <a:t>photocathode</a:t>
            </a:r>
            <a:r>
              <a:rPr lang="en-US" sz="2000" dirty="0"/>
              <a:t>. Two </a:t>
            </a:r>
            <a:r>
              <a:rPr lang="en-US" sz="2000" dirty="0" smtClean="0"/>
              <a:t>types:</a:t>
            </a:r>
          </a:p>
          <a:p>
            <a:pPr marL="971550" lvl="1" indent="-514350">
              <a:buClrTx/>
              <a:buFont typeface="+mj-lt"/>
              <a:buAutoNum type="romanUcPeriod"/>
            </a:pPr>
            <a:r>
              <a:rPr lang="en-US" sz="1800" dirty="0" smtClean="0"/>
              <a:t>Molybdenum </a:t>
            </a:r>
            <a:r>
              <a:rPr lang="en-US" sz="1800" dirty="0"/>
              <a:t>and carbon steel hybrid </a:t>
            </a:r>
            <a:r>
              <a:rPr lang="en-US" sz="1800" dirty="0" smtClean="0"/>
              <a:t>puck</a:t>
            </a:r>
          </a:p>
          <a:p>
            <a:pPr marL="971550" lvl="1" indent="-514350">
              <a:buClrTx/>
              <a:buFont typeface="+mj-lt"/>
              <a:buAutoNum type="romanUcPeriod"/>
            </a:pPr>
            <a:r>
              <a:rPr lang="en-US" sz="1800" dirty="0" smtClean="0"/>
              <a:t>Carbon </a:t>
            </a:r>
            <a:r>
              <a:rPr lang="en-US" sz="1800" dirty="0"/>
              <a:t>steel </a:t>
            </a:r>
            <a:r>
              <a:rPr lang="en-US" sz="1800" dirty="0" smtClean="0"/>
              <a:t>puck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r="6904" b="2332"/>
          <a:stretch/>
        </p:blipFill>
        <p:spPr>
          <a:xfrm>
            <a:off x="18087" y="1328928"/>
            <a:ext cx="5261049" cy="35234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73496" y="925360"/>
            <a:ext cx="4490015" cy="5417885"/>
            <a:chOff x="4473496" y="718096"/>
            <a:chExt cx="4490015" cy="54178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5" t="14686" r="19188" b="12464"/>
            <a:stretch/>
          </p:blipFill>
          <p:spPr>
            <a:xfrm>
              <a:off x="6158944" y="718096"/>
              <a:ext cx="2804567" cy="24139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4" t="16425" r="20962" b="17488"/>
            <a:stretch/>
          </p:blipFill>
          <p:spPr>
            <a:xfrm>
              <a:off x="6172169" y="3290640"/>
              <a:ext cx="2778119" cy="2399258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5979036" y="1045276"/>
              <a:ext cx="172047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473496" y="860610"/>
              <a:ext cx="15055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Molybdenum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12" idx="0"/>
            </p:cNvCxnSpPr>
            <p:nvPr/>
          </p:nvCxnSpPr>
          <p:spPr bwMode="auto">
            <a:xfrm flipV="1">
              <a:off x="7539057" y="5435749"/>
              <a:ext cx="7791" cy="330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183831" y="5766649"/>
              <a:ext cx="71045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Steel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4" idx="3"/>
            </p:cNvCxnSpPr>
            <p:nvPr/>
          </p:nvCxnSpPr>
          <p:spPr bwMode="auto">
            <a:xfrm>
              <a:off x="5979036" y="1882038"/>
              <a:ext cx="24095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5268585" y="1697372"/>
              <a:ext cx="71045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Steel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545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 smtClean="0">
                <a:latin typeface="+mj-lt"/>
              </a:rPr>
              <a:t>Non-</a:t>
            </a:r>
            <a:r>
              <a:rPr lang="en-US" kern="0" dirty="0">
                <a:latin typeface="+mj-lt"/>
              </a:rPr>
              <a:t>m</a:t>
            </a:r>
            <a:r>
              <a:rPr lang="en-US" kern="0" dirty="0" smtClean="0">
                <a:latin typeface="+mj-lt"/>
              </a:rPr>
              <a:t>agnetized Beam</a:t>
            </a:r>
            <a:endParaRPr lang="en-US" dirty="0"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930" y="1280999"/>
            <a:ext cx="3141891" cy="4469351"/>
          </a:xfrm>
        </p:spPr>
        <p:txBody>
          <a:bodyPr>
            <a:noAutofit/>
          </a:bodyPr>
          <a:lstStyle/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 smtClean="0">
                <a:latin typeface="+mn-lt"/>
              </a:rPr>
              <a:t>Commissioned beamline</a:t>
            </a:r>
          </a:p>
          <a:p>
            <a:pPr marL="400050" indent="-342900">
              <a:buFont typeface="Wingdings" panose="05000000000000000000" pitchFamily="2" charset="2"/>
              <a:buChar char="Ø"/>
            </a:pPr>
            <a:endParaRPr lang="en-US" sz="2000" kern="0" dirty="0" smtClean="0">
              <a:latin typeface="+mn-lt"/>
            </a:endParaRPr>
          </a:p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 smtClean="0">
                <a:latin typeface="+mn-lt"/>
              </a:rPr>
              <a:t>Measured beam emittance, typical thermal angle (</a:t>
            </a:r>
            <a:r>
              <a:rPr lang="en-US" sz="2000" kern="0" dirty="0" err="1" smtClean="0">
                <a:latin typeface="+mn-lt"/>
              </a:rPr>
              <a:t>th</a:t>
            </a:r>
            <a:r>
              <a:rPr lang="en-US" sz="2000" kern="0" baseline="-25000" dirty="0" err="1" smtClean="0">
                <a:latin typeface="+mn-lt"/>
              </a:rPr>
              <a:t>n</a:t>
            </a:r>
            <a:r>
              <a:rPr lang="en-US" sz="2000" kern="0" dirty="0" smtClean="0">
                <a:latin typeface="+mn-lt"/>
              </a:rPr>
              <a:t>) value of 0.5 mm </a:t>
            </a:r>
            <a:r>
              <a:rPr lang="en-US" sz="2000" kern="0" dirty="0" err="1" smtClean="0">
                <a:latin typeface="+mn-lt"/>
              </a:rPr>
              <a:t>mrad</a:t>
            </a:r>
            <a:r>
              <a:rPr lang="en-US" sz="2000" kern="0" dirty="0" smtClean="0">
                <a:latin typeface="+mn-lt"/>
              </a:rPr>
              <a:t>/mm(</a:t>
            </a:r>
            <a:r>
              <a:rPr lang="en-US" sz="2000" kern="0" dirty="0" err="1" smtClean="0">
                <a:latin typeface="+mn-lt"/>
              </a:rPr>
              <a:t>rms</a:t>
            </a:r>
            <a:r>
              <a:rPr lang="en-US" sz="2000" kern="0" dirty="0" smtClean="0">
                <a:latin typeface="+mn-lt"/>
              </a:rPr>
              <a:t>), consistent with published values</a:t>
            </a:r>
          </a:p>
          <a:p>
            <a:pPr marL="400050" indent="-342900">
              <a:buFont typeface="Wingdings" panose="05000000000000000000" pitchFamily="2" charset="2"/>
              <a:buChar char="Ø"/>
            </a:pPr>
            <a:endParaRPr lang="en-US" sz="2000" kern="0" dirty="0">
              <a:latin typeface="+mn-lt"/>
            </a:endParaRPr>
          </a:p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/>
              <a:t>Delivered 1.0 mA dc</a:t>
            </a:r>
          </a:p>
          <a:p>
            <a:pPr marL="400050" indent="-342900">
              <a:buFont typeface="Wingdings" panose="05000000000000000000" pitchFamily="2" charset="2"/>
              <a:buChar char="Ø"/>
            </a:pPr>
            <a:endParaRPr lang="en-US" sz="2000" kern="0" dirty="0">
              <a:latin typeface="+mn-lt"/>
            </a:endParaRPr>
          </a:p>
          <a:p>
            <a:pPr marL="57150" indent="0">
              <a:buNone/>
            </a:pPr>
            <a:endParaRPr lang="en-US" sz="20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26" y="838377"/>
            <a:ext cx="5703570" cy="556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>
                <a:latin typeface="+mj-lt"/>
              </a:rPr>
              <a:t>High Current Magnetized </a:t>
            </a:r>
            <a:r>
              <a:rPr lang="en-US" kern="0" dirty="0" smtClean="0">
                <a:latin typeface="+mj-lt"/>
              </a:rPr>
              <a:t>Beam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6519" r="6708" b="2655"/>
          <a:stretch/>
        </p:blipFill>
        <p:spPr>
          <a:xfrm>
            <a:off x="2764231" y="857837"/>
            <a:ext cx="6089715" cy="410066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4317636" y="1181942"/>
            <a:ext cx="1074337" cy="446920"/>
          </a:xfrm>
          <a:prstGeom prst="wedgeRoundRectCallout">
            <a:avLst>
              <a:gd name="adj1" fmla="val 49871"/>
              <a:gd name="adj2" fmla="val -20535"/>
              <a:gd name="adj3" fmla="val 16667"/>
            </a:avLst>
          </a:prstGeom>
          <a:solidFill>
            <a:srgbClr val="37A9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/>
                </a:solidFill>
              </a:rPr>
              <a:t>1450 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3122" y="4950372"/>
            <a:ext cx="6193410" cy="1393869"/>
          </a:xfrm>
        </p:spPr>
        <p:txBody>
          <a:bodyPr>
            <a:noAutofit/>
          </a:bodyPr>
          <a:lstStyle/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 smtClean="0">
                <a:latin typeface="+mn-lt"/>
              </a:rPr>
              <a:t>Delivered </a:t>
            </a:r>
            <a:r>
              <a:rPr lang="en-US" sz="2000" kern="0" dirty="0">
                <a:latin typeface="+mn-lt"/>
              </a:rPr>
              <a:t>0.5 mA dc</a:t>
            </a:r>
          </a:p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>
                <a:latin typeface="+mn-lt"/>
              </a:rPr>
              <a:t>Plan for 5 mA by end of </a:t>
            </a:r>
            <a:r>
              <a:rPr lang="en-US" sz="2000" kern="0" dirty="0" smtClean="0">
                <a:latin typeface="+mn-lt"/>
              </a:rPr>
              <a:t>summer – installed dc ion-clearing electrodes to stop ions in beamline from reaching gun and causing HV arcs</a:t>
            </a:r>
            <a:endParaRPr lang="en-US" sz="2000" kern="0" dirty="0">
              <a:latin typeface="+mn-lt"/>
            </a:endParaRPr>
          </a:p>
          <a:p>
            <a:pPr marL="57150" indent="0">
              <a:buNone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20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Measuring </a:t>
            </a:r>
            <a:r>
              <a:rPr lang="en-US" dirty="0" smtClean="0">
                <a:latin typeface="+mj-lt"/>
              </a:rPr>
              <a:t>Electron Beam Magnetization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Use slit and viewscreens to measure mechanical angular momentum: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501046"/>
              </p:ext>
            </p:extLst>
          </p:nvPr>
        </p:nvGraphicFramePr>
        <p:xfrm>
          <a:off x="258763" y="5159375"/>
          <a:ext cx="38925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3" imgW="1777680" imgH="393480" progId="Equation.3">
                  <p:embed/>
                </p:oleObj>
              </mc:Choice>
              <mc:Fallback>
                <p:oleObj name="Equation" r:id="rId3" imgW="177768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5159375"/>
                        <a:ext cx="3892550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1322" y="5159674"/>
                <a:ext cx="360246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 smtClean="0"/>
                  <a:t>: solenoid field 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: laser </a:t>
                </a:r>
                <a:r>
                  <a:rPr lang="en-US" sz="2000" dirty="0" err="1" smtClean="0"/>
                  <a:t>rms</a:t>
                </a:r>
                <a:r>
                  <a:rPr lang="en-US" sz="2000" dirty="0" smtClean="0"/>
                  <a:t> size</a:t>
                </a:r>
              </a:p>
              <a:p>
                <a:r>
                  <a:rPr lang="el-GR" sz="2000" dirty="0"/>
                  <a:t>φ</a:t>
                </a:r>
                <a:r>
                  <a:rPr lang="en-US" sz="2000" dirty="0" smtClean="0"/>
                  <a:t>: rotation (sheering) angle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322" y="5159674"/>
                <a:ext cx="3602461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692" t="-2395" r="-67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9" name="Picture 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65" y="1763193"/>
            <a:ext cx="6303264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7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Slit and Viewscreen Measurement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62505" y="2094532"/>
            <a:ext cx="5824583" cy="914401"/>
            <a:chOff x="2133600" y="787399"/>
            <a:chExt cx="5824583" cy="9144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2133600" y="866773"/>
              <a:ext cx="825501" cy="7556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3575050" y="787399"/>
              <a:ext cx="1016000" cy="9144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6398399" y="996964"/>
              <a:ext cx="1559784" cy="495268"/>
            </a:xfrm>
            <a:prstGeom prst="rect">
              <a:avLst/>
            </a:prstGeom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370958" y="1270058"/>
            <a:ext cx="3096146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0 G 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70957" y="4253644"/>
            <a:ext cx="356610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1450 G 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6" t="36237" r="39949" b="38402"/>
          <a:stretch/>
        </p:blipFill>
        <p:spPr>
          <a:xfrm>
            <a:off x="1352730" y="5081047"/>
            <a:ext cx="801279" cy="1159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32732" r="61289" b="34278"/>
          <a:stretch/>
        </p:blipFill>
        <p:spPr>
          <a:xfrm>
            <a:off x="3082565" y="4906651"/>
            <a:ext cx="801278" cy="1508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8" t="49227" r="63453" b="45206"/>
          <a:stretch/>
        </p:blipFill>
        <p:spPr>
          <a:xfrm>
            <a:off x="5841548" y="5406234"/>
            <a:ext cx="1131296" cy="5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TE</a:t>
            </a:r>
            <a:r>
              <a:rPr lang="en-US" baseline="-25000" dirty="0">
                <a:latin typeface="+mj-lt"/>
              </a:rPr>
              <a:t>011</a:t>
            </a:r>
            <a:r>
              <a:rPr lang="en-US" dirty="0">
                <a:latin typeface="+mj-lt"/>
              </a:rPr>
              <a:t> Cavity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Non-invasive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echnique 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New non-invasive technique to measure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electron beam magnetization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Filed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inventor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disclosure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titled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“Non-invasive RF Cavity to Measure Beam Magnetization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”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4487"/>
          <a:stretch/>
        </p:blipFill>
        <p:spPr bwMode="auto">
          <a:xfrm>
            <a:off x="628650" y="4543720"/>
            <a:ext cx="2677299" cy="18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b="7840"/>
          <a:stretch/>
        </p:blipFill>
        <p:spPr bwMode="auto">
          <a:xfrm>
            <a:off x="793907" y="2648932"/>
            <a:ext cx="2597121" cy="174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10488" y="3105413"/>
            <a:ext cx="1348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E-field: only in azimuthal direction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910488" y="4938364"/>
            <a:ext cx="1461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H-field: only in longitudinal and radial direction</a:t>
            </a:r>
            <a:endParaRPr lang="en-US" sz="16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66" y="4527669"/>
            <a:ext cx="2445837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84" y="2598651"/>
            <a:ext cx="2202203" cy="189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6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Outlook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14400"/>
            <a:ext cx="8336241" cy="5449824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</a:rPr>
              <a:t>Continue </a:t>
            </a:r>
            <a:r>
              <a:rPr lang="en-US" sz="2000" dirty="0">
                <a:latin typeface="+mn-lt"/>
              </a:rPr>
              <a:t>to characterize magnetized </a:t>
            </a:r>
            <a:r>
              <a:rPr lang="en-US" sz="2000" dirty="0" smtClean="0">
                <a:latin typeface="+mn-lt"/>
              </a:rPr>
              <a:t>beam and </a:t>
            </a:r>
            <a:r>
              <a:rPr lang="en-US" sz="2000" dirty="0">
                <a:latin typeface="+mn-lt"/>
              </a:rPr>
              <a:t>c</a:t>
            </a:r>
            <a:r>
              <a:rPr lang="en-US" sz="2000" dirty="0" smtClean="0">
                <a:latin typeface="+mn-lt"/>
              </a:rPr>
              <a:t>ross check </a:t>
            </a:r>
            <a:r>
              <a:rPr lang="en-US" sz="2000" dirty="0">
                <a:latin typeface="+mn-lt"/>
              </a:rPr>
              <a:t>measurements with </a:t>
            </a:r>
            <a:r>
              <a:rPr lang="en-US" sz="2000" dirty="0" smtClean="0">
                <a:latin typeface="+mn-lt"/>
              </a:rPr>
              <a:t>simulation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Test magnetic puck (i.e., photocathode holder), which should enhance beam magnetization for given solenoid field</a:t>
            </a:r>
          </a:p>
          <a:p>
            <a:r>
              <a:rPr lang="en-US" sz="2000" dirty="0"/>
              <a:t>Install RF pulsed </a:t>
            </a:r>
            <a:r>
              <a:rPr lang="en-US" sz="2000" dirty="0" smtClean="0"/>
              <a:t>laser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Build </a:t>
            </a:r>
            <a:r>
              <a:rPr lang="en-US" sz="2000" dirty="0">
                <a:latin typeface="+mn-lt"/>
              </a:rPr>
              <a:t>and install </a:t>
            </a:r>
            <a:r>
              <a:rPr lang="en-US" sz="2000" dirty="0" smtClean="0">
                <a:latin typeface="+mn-lt"/>
              </a:rPr>
              <a:t>TE</a:t>
            </a:r>
            <a:r>
              <a:rPr lang="en-US" sz="2000" baseline="-25000" dirty="0" smtClean="0">
                <a:latin typeface="+mn-lt"/>
              </a:rPr>
              <a:t>011</a:t>
            </a:r>
            <a:r>
              <a:rPr lang="en-US" sz="2000" dirty="0" smtClean="0">
                <a:latin typeface="+mn-lt"/>
              </a:rPr>
              <a:t> cavity to </a:t>
            </a:r>
            <a:r>
              <a:rPr lang="en-US" sz="2000" dirty="0">
                <a:latin typeface="+mn-lt"/>
              </a:rPr>
              <a:t>measure beam magnetization in collaboration with </a:t>
            </a:r>
            <a:r>
              <a:rPr lang="en-US" sz="2000" dirty="0" smtClean="0">
                <a:latin typeface="+mn-lt"/>
              </a:rPr>
              <a:t>JLab SRF Institute and Brock Roberts (Electrodynamics LLC)</a:t>
            </a:r>
          </a:p>
          <a:p>
            <a:r>
              <a:rPr lang="en-US" sz="2000" dirty="0"/>
              <a:t>Demonstrate 32 </a:t>
            </a:r>
            <a:r>
              <a:rPr lang="en-US" sz="2000" dirty="0" smtClean="0"/>
              <a:t>mA</a:t>
            </a:r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r>
              <a:rPr lang="en-US" sz="2000" b="1" u="sng" dirty="0" smtClean="0">
                <a:latin typeface="+mn-lt"/>
              </a:rPr>
              <a:t>Next:</a:t>
            </a:r>
            <a:r>
              <a:rPr lang="en-US" sz="2000" dirty="0" smtClean="0">
                <a:latin typeface="+mn-lt"/>
              </a:rPr>
              <a:t> Funded </a:t>
            </a:r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hase-II SBIR with </a:t>
            </a:r>
            <a:r>
              <a:rPr lang="en-US" sz="2000" dirty="0" err="1">
                <a:latin typeface="+mn-lt"/>
              </a:rPr>
              <a:t>Xelera</a:t>
            </a:r>
            <a:r>
              <a:rPr lang="en-US" sz="2000" dirty="0">
                <a:latin typeface="+mn-lt"/>
              </a:rPr>
              <a:t>, to develop </a:t>
            </a:r>
            <a:r>
              <a:rPr lang="en-US" sz="2000" dirty="0" err="1">
                <a:latin typeface="+mn-lt"/>
              </a:rPr>
              <a:t>rf</a:t>
            </a:r>
            <a:r>
              <a:rPr lang="en-US" sz="2000" dirty="0">
                <a:latin typeface="+mn-lt"/>
              </a:rPr>
              <a:t>-pulsed </a:t>
            </a:r>
            <a:r>
              <a:rPr lang="en-US" sz="2000" dirty="0" smtClean="0">
                <a:latin typeface="+mn-lt"/>
              </a:rPr>
              <a:t>dc high voltage thermionic gun to be installed at Gun Test Stand (GTS) in FY19 – will use LDRD beamline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0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31671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Magnetized Bunched-Beam Electron Cooling</a:t>
            </a:r>
          </a:p>
          <a:p>
            <a:r>
              <a:rPr lang="en-US" sz="2800" dirty="0" smtClean="0">
                <a:latin typeface="+mn-lt"/>
              </a:rPr>
              <a:t>LDRD Magnetized </a:t>
            </a:r>
            <a:r>
              <a:rPr lang="en-US" sz="2800" dirty="0">
                <a:latin typeface="+mn-lt"/>
              </a:rPr>
              <a:t>Electron Source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800" dirty="0">
                <a:latin typeface="+mn-lt"/>
              </a:rPr>
              <a:t>K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CsSb </a:t>
            </a:r>
            <a:r>
              <a:rPr lang="en-US" sz="2800" dirty="0" smtClean="0">
                <a:latin typeface="+mn-lt"/>
              </a:rPr>
              <a:t>Photocathode and </a:t>
            </a:r>
            <a:r>
              <a:rPr lang="en-US" sz="2800" dirty="0">
                <a:latin typeface="+mn-lt"/>
              </a:rPr>
              <a:t>HV </a:t>
            </a:r>
            <a:r>
              <a:rPr lang="en-US" sz="2800" dirty="0" smtClean="0">
                <a:latin typeface="+mn-lt"/>
              </a:rPr>
              <a:t>Chambers</a:t>
            </a:r>
            <a:endParaRPr lang="en-US" sz="2800" dirty="0">
              <a:latin typeface="+mn-lt"/>
            </a:endParaRP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800" dirty="0" smtClean="0">
                <a:latin typeface="+mn-lt"/>
              </a:rPr>
              <a:t>Gun Solenoid</a:t>
            </a:r>
            <a:endParaRPr lang="en-US" sz="2800" dirty="0">
              <a:latin typeface="+mn-lt"/>
            </a:endParaRP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800" dirty="0">
                <a:latin typeface="+mn-lt"/>
              </a:rPr>
              <a:t>Beamline</a:t>
            </a:r>
          </a:p>
          <a:p>
            <a:r>
              <a:rPr lang="en-US" sz="2800" dirty="0">
                <a:latin typeface="+mn-lt"/>
              </a:rPr>
              <a:t>Generation of Magnetized </a:t>
            </a:r>
            <a:r>
              <a:rPr lang="en-US" sz="2800" dirty="0" smtClean="0">
                <a:latin typeface="+mn-lt"/>
              </a:rPr>
              <a:t>Electron Beam </a:t>
            </a: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Measuring E</a:t>
            </a:r>
            <a:r>
              <a:rPr lang="en-US" sz="2800" dirty="0" smtClean="0">
                <a:latin typeface="+mn-lt"/>
              </a:rPr>
              <a:t>lectron </a:t>
            </a:r>
            <a:r>
              <a:rPr lang="en-US" sz="2800" dirty="0">
                <a:latin typeface="+mn-lt"/>
              </a:rPr>
              <a:t>B</a:t>
            </a:r>
            <a:r>
              <a:rPr lang="en-US" sz="2800" dirty="0" smtClean="0">
                <a:latin typeface="+mn-lt"/>
              </a:rPr>
              <a:t>eam Magnetization</a:t>
            </a:r>
            <a:endParaRPr lang="en-US" sz="2800" dirty="0">
              <a:latin typeface="+mn-lt"/>
            </a:endParaRP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800" dirty="0">
                <a:latin typeface="+mn-lt"/>
              </a:rPr>
              <a:t>Slit and Viewscreens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800" dirty="0">
                <a:latin typeface="+mn-lt"/>
              </a:rPr>
              <a:t>TE</a:t>
            </a:r>
            <a:r>
              <a:rPr lang="en-US" sz="2800" baseline="-25000" dirty="0">
                <a:latin typeface="+mn-lt"/>
              </a:rPr>
              <a:t>011</a:t>
            </a:r>
            <a:r>
              <a:rPr lang="en-US" sz="2800" dirty="0">
                <a:latin typeface="+mn-lt"/>
              </a:rPr>
              <a:t> Cavity: new method</a:t>
            </a:r>
          </a:p>
          <a:p>
            <a:r>
              <a:rPr lang="en-US" sz="2800" dirty="0" smtClean="0">
                <a:latin typeface="+mn-lt"/>
              </a:rPr>
              <a:t>Outlook</a:t>
            </a:r>
          </a:p>
          <a:p>
            <a:r>
              <a:rPr lang="en-US" sz="2800" dirty="0" smtClean="0">
                <a:latin typeface="+mn-lt"/>
              </a:rPr>
              <a:t>Summary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2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Summary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14400"/>
            <a:ext cx="8336241" cy="534965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</a:rPr>
              <a:t>K</a:t>
            </a:r>
            <a:r>
              <a:rPr lang="en-US" sz="2000" baseline="-25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CsSb </a:t>
            </a:r>
            <a:r>
              <a:rPr lang="en-US" sz="2000" dirty="0">
                <a:latin typeface="+mn-lt"/>
              </a:rPr>
              <a:t>Photocathode Preparation Chamber, </a:t>
            </a:r>
            <a:r>
              <a:rPr lang="en-US" sz="2000" kern="0" dirty="0">
                <a:latin typeface="+mn-lt"/>
              </a:rPr>
              <a:t>Gun, Solenoid and Beamline are all operational</a:t>
            </a:r>
          </a:p>
          <a:p>
            <a:r>
              <a:rPr lang="en-US" sz="2000" dirty="0" smtClean="0">
                <a:latin typeface="+mn-lt"/>
              </a:rPr>
              <a:t>Photogun operates reliably at 300 kV </a:t>
            </a:r>
          </a:p>
          <a:p>
            <a:r>
              <a:rPr lang="en-US" sz="2000" dirty="0" smtClean="0">
                <a:latin typeface="+mn-lt"/>
              </a:rPr>
              <a:t>Cathode </a:t>
            </a:r>
            <a:r>
              <a:rPr lang="en-US" sz="2000" dirty="0">
                <a:latin typeface="+mn-lt"/>
              </a:rPr>
              <a:t>solenoid can trigger field emission but we have learned how to prevent this</a:t>
            </a:r>
          </a:p>
          <a:p>
            <a:r>
              <a:rPr lang="en-US" sz="2000" dirty="0">
                <a:latin typeface="+mn-lt"/>
              </a:rPr>
              <a:t>Have successfully magnetized electron beam and measured rotation </a:t>
            </a:r>
            <a:r>
              <a:rPr lang="en-US" sz="2000" dirty="0" smtClean="0">
                <a:latin typeface="+mn-lt"/>
              </a:rPr>
              <a:t>angle</a:t>
            </a: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latin typeface="+mn-lt"/>
              </a:rPr>
              <a:t>Thanks to: </a:t>
            </a:r>
            <a:r>
              <a:rPr lang="en-US" sz="2000" dirty="0"/>
              <a:t>P. Adderley, J. </a:t>
            </a:r>
            <a:r>
              <a:rPr lang="en-US" sz="2000" dirty="0" err="1"/>
              <a:t>Benesch</a:t>
            </a:r>
            <a:r>
              <a:rPr lang="en-US" sz="2000" dirty="0"/>
              <a:t>, B. Bullard, J. </a:t>
            </a:r>
            <a:r>
              <a:rPr lang="en-US" sz="2000" dirty="0" err="1"/>
              <a:t>Grames</a:t>
            </a:r>
            <a:r>
              <a:rPr lang="en-US" sz="2000" dirty="0"/>
              <a:t>, </a:t>
            </a:r>
            <a:r>
              <a:rPr lang="en-US" sz="2000" dirty="0" smtClean="0"/>
              <a:t>J. </a:t>
            </a:r>
            <a:r>
              <a:rPr lang="en-US" sz="2000" dirty="0" err="1" smtClean="0"/>
              <a:t>Guo</a:t>
            </a:r>
            <a:r>
              <a:rPr lang="en-US" sz="2000" dirty="0" smtClean="0"/>
              <a:t>, F</a:t>
            </a:r>
            <a:r>
              <a:rPr lang="en-US" sz="2000" dirty="0"/>
              <a:t>. Hannon, J. </a:t>
            </a:r>
            <a:r>
              <a:rPr lang="en-US" sz="2000" dirty="0" err="1"/>
              <a:t>Hansknecht</a:t>
            </a:r>
            <a:r>
              <a:rPr lang="en-US" sz="2000" dirty="0"/>
              <a:t>, C. Hernandez-Garcia, R. </a:t>
            </a:r>
            <a:r>
              <a:rPr lang="en-US" sz="2000" dirty="0" err="1"/>
              <a:t>Kazimi</a:t>
            </a:r>
            <a:r>
              <a:rPr lang="en-US" sz="2000" dirty="0"/>
              <a:t>, G. </a:t>
            </a:r>
            <a:r>
              <a:rPr lang="en-US" sz="2000" dirty="0" err="1"/>
              <a:t>Krafft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F0"/>
                </a:solidFill>
              </a:rPr>
              <a:t>M. A. </a:t>
            </a:r>
            <a:r>
              <a:rPr lang="en-US" sz="2000" dirty="0" err="1" smtClean="0">
                <a:solidFill>
                  <a:srgbClr val="00B0F0"/>
                </a:solidFill>
              </a:rPr>
              <a:t>Mamun</a:t>
            </a:r>
            <a:r>
              <a:rPr lang="en-US" sz="2000" dirty="0" smtClean="0"/>
              <a:t>, </a:t>
            </a:r>
            <a:r>
              <a:rPr lang="en-US" sz="2000" dirty="0">
                <a:solidFill>
                  <a:srgbClr val="00B050"/>
                </a:solidFill>
              </a:rPr>
              <a:t>Y. Wang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</a:rPr>
              <a:t>S. </a:t>
            </a:r>
            <a:r>
              <a:rPr lang="en-US" sz="2000" dirty="0" err="1">
                <a:solidFill>
                  <a:srgbClr val="00B050"/>
                </a:solidFill>
              </a:rPr>
              <a:t>Wijiethunga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</a:rPr>
              <a:t>J. </a:t>
            </a:r>
            <a:r>
              <a:rPr lang="en-US" sz="2000" dirty="0" err="1">
                <a:solidFill>
                  <a:srgbClr val="00B050"/>
                </a:solidFill>
              </a:rPr>
              <a:t>Yoskovitz</a:t>
            </a:r>
            <a:r>
              <a:rPr lang="en-US" sz="2000" dirty="0"/>
              <a:t>, S. Zhang</a:t>
            </a: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49" y="5679278"/>
            <a:ext cx="240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ODU Graduate Students</a:t>
            </a:r>
          </a:p>
          <a:p>
            <a:r>
              <a:rPr lang="en-US" sz="1600" dirty="0" smtClean="0">
                <a:solidFill>
                  <a:srgbClr val="00B0F0"/>
                </a:solidFill>
              </a:rPr>
              <a:t>Postdoc</a:t>
            </a:r>
          </a:p>
        </p:txBody>
      </p:sp>
    </p:spTree>
    <p:extLst>
      <p:ext uri="{BB962C8B-B14F-4D97-AF65-F5344CB8AC3E}">
        <p14:creationId xmlns:p14="http://schemas.microsoft.com/office/powerpoint/2010/main" val="6249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JLEIC High Energy Electron Cooler</a:t>
            </a:r>
            <a:endParaRPr lang="en-US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0612" y="875347"/>
            <a:ext cx="6231644" cy="2670334"/>
            <a:chOff x="1287996" y="4175836"/>
            <a:chExt cx="6231644" cy="2670334"/>
          </a:xfrm>
        </p:grpSpPr>
        <p:pic>
          <p:nvPicPr>
            <p:cNvPr id="5" name="Picture 64" descr="Complex.pdf"/>
            <p:cNvPicPr>
              <a:picLocks noChangeAspect="1"/>
            </p:cNvPicPr>
            <p:nvPr/>
          </p:nvPicPr>
          <p:blipFill>
            <a:blip r:embed="rId2"/>
            <a:srcRect l="7928" t="29008" r="5040" b="23157"/>
            <a:stretch>
              <a:fillRect/>
            </a:stretch>
          </p:blipFill>
          <p:spPr bwMode="auto">
            <a:xfrm>
              <a:off x="1287996" y="4440452"/>
              <a:ext cx="5664695" cy="240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4370788" y="5024659"/>
              <a:ext cx="374073" cy="5542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4530119" y="4637501"/>
              <a:ext cx="78886" cy="3494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181623" y="4175836"/>
              <a:ext cx="4338017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High Energy Electron Cooler</a:t>
              </a:r>
              <a:endParaRPr lang="en-US" sz="2400" b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89396" y="3724265"/>
            <a:ext cx="8430464" cy="2642806"/>
            <a:chOff x="189396" y="3656529"/>
            <a:chExt cx="8430464" cy="2642806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848539" y="3656530"/>
              <a:ext cx="7771321" cy="2642805"/>
              <a:chOff x="141790" y="1674308"/>
              <a:chExt cx="9142731" cy="2636692"/>
            </a:xfrm>
          </p:grpSpPr>
          <p:sp>
            <p:nvSpPr>
              <p:cNvPr id="15" name="Can 14"/>
              <p:cNvSpPr/>
              <p:nvPr/>
            </p:nvSpPr>
            <p:spPr>
              <a:xfrm rot="16200000" flipH="1">
                <a:off x="6122126" y="863451"/>
                <a:ext cx="233368" cy="2926080"/>
              </a:xfrm>
              <a:prstGeom prst="can">
                <a:avLst>
                  <a:gd name="adj" fmla="val 3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 rot="16200000" flipH="1">
                <a:off x="5520774" y="2779956"/>
                <a:ext cx="233366" cy="288437"/>
              </a:xfrm>
              <a:prstGeom prst="can">
                <a:avLst>
                  <a:gd name="adj" fmla="val 35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>
                <a:spLocks noChangeAspect="1"/>
              </p:cNvSpPr>
              <p:nvPr/>
            </p:nvSpPr>
            <p:spPr>
              <a:xfrm flipH="1">
                <a:off x="7337525" y="2767664"/>
                <a:ext cx="791310" cy="82296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426400" y="2326492"/>
                <a:ext cx="139098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>
                <a:spLocks noChangeAspect="1"/>
              </p:cNvSpPr>
              <p:nvPr/>
            </p:nvSpPr>
            <p:spPr>
              <a:xfrm>
                <a:off x="641229" y="2767664"/>
                <a:ext cx="791310" cy="82296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3523" y="3112608"/>
                <a:ext cx="92077" cy="9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an 20"/>
              <p:cNvSpPr/>
              <p:nvPr/>
            </p:nvSpPr>
            <p:spPr>
              <a:xfrm rot="16200000">
                <a:off x="39803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an 21"/>
              <p:cNvSpPr/>
              <p:nvPr/>
            </p:nvSpPr>
            <p:spPr>
              <a:xfrm rot="16200000" flipH="1">
                <a:off x="2311936" y="812265"/>
                <a:ext cx="233366" cy="3028437"/>
              </a:xfrm>
              <a:prstGeom prst="can">
                <a:avLst>
                  <a:gd name="adj" fmla="val 3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066790" y="3105894"/>
                <a:ext cx="92077" cy="9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an 23"/>
              <p:cNvSpPr/>
              <p:nvPr/>
            </p:nvSpPr>
            <p:spPr>
              <a:xfrm rot="16200000">
                <a:off x="41327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an 24"/>
              <p:cNvSpPr/>
              <p:nvPr/>
            </p:nvSpPr>
            <p:spPr>
              <a:xfrm rot="16200000">
                <a:off x="42851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an 25"/>
              <p:cNvSpPr/>
              <p:nvPr/>
            </p:nvSpPr>
            <p:spPr>
              <a:xfrm rot="16200000">
                <a:off x="44375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an 26"/>
              <p:cNvSpPr/>
              <p:nvPr/>
            </p:nvSpPr>
            <p:spPr>
              <a:xfrm rot="16200000">
                <a:off x="45899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an 27"/>
              <p:cNvSpPr/>
              <p:nvPr/>
            </p:nvSpPr>
            <p:spPr>
              <a:xfrm rot="16200000" flipH="1">
                <a:off x="4278244" y="2323932"/>
                <a:ext cx="233366" cy="908531"/>
              </a:xfrm>
              <a:prstGeom prst="can">
                <a:avLst>
                  <a:gd name="adj" fmla="val 35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033850" y="2768099"/>
                <a:ext cx="2957108" cy="526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853726" y="2760200"/>
                <a:ext cx="2879672" cy="7464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4953000" y="2762250"/>
                <a:ext cx="590550" cy="161925"/>
              </a:xfrm>
              <a:custGeom>
                <a:avLst/>
                <a:gdLst>
                  <a:gd name="connsiteX0" fmla="*/ 0 w 590550"/>
                  <a:gd name="connsiteY0" fmla="*/ 0 h 161925"/>
                  <a:gd name="connsiteX1" fmla="*/ 371475 w 590550"/>
                  <a:gd name="connsiteY1" fmla="*/ 152400 h 161925"/>
                  <a:gd name="connsiteX2" fmla="*/ 590550 w 590550"/>
                  <a:gd name="connsiteY2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50" h="161925">
                    <a:moveTo>
                      <a:pt x="0" y="0"/>
                    </a:moveTo>
                    <a:lnTo>
                      <a:pt x="371475" y="152400"/>
                    </a:lnTo>
                    <a:lnTo>
                      <a:pt x="590550" y="161925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  <a:head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3445450" y="2778197"/>
                <a:ext cx="355026" cy="145978"/>
              </a:xfrm>
              <a:prstGeom prst="line">
                <a:avLst/>
              </a:prstGeom>
              <a:ln w="25400">
                <a:solidFill>
                  <a:schemeClr val="tx2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Bevel 32"/>
              <p:cNvSpPr/>
              <p:nvPr/>
            </p:nvSpPr>
            <p:spPr>
              <a:xfrm rot="20220000">
                <a:off x="3216275" y="2863131"/>
                <a:ext cx="247650" cy="211013"/>
              </a:xfrm>
              <a:prstGeom prst="bevel">
                <a:avLst/>
              </a:prstGeom>
              <a:solidFill>
                <a:srgbClr val="E4352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>
                <a:off x="7714365" y="2339686"/>
                <a:ext cx="820035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141790" y="2346197"/>
                <a:ext cx="820035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8189770" y="1674308"/>
                <a:ext cx="1094751" cy="70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on beam</a:t>
                </a:r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355137" y="1857779"/>
                <a:ext cx="2594115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ooling solenoid (B&gt;0)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272653" y="1808001"/>
                <a:ext cx="2208134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Magnetization flip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6003" y="1857779"/>
                <a:ext cx="2687739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ooling solenoid (B&lt;0)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1432539" y="3333705"/>
                <a:ext cx="590447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5657850" y="2736886"/>
                <a:ext cx="1228742" cy="39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injector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34051" y="2714395"/>
                <a:ext cx="1006048" cy="64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beam dump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29033" y="2602984"/>
                <a:ext cx="1095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linac</a:t>
                </a:r>
                <a:endParaRPr lang="en-US" dirty="0"/>
              </a:p>
            </p:txBody>
          </p:sp>
          <p:sp>
            <p:nvSpPr>
              <p:cNvPr id="47" name="Flowchart: Summing Junction 59"/>
              <p:cNvSpPr/>
              <p:nvPr/>
            </p:nvSpPr>
            <p:spPr>
              <a:xfrm>
                <a:off x="1425005" y="3206874"/>
                <a:ext cx="213295" cy="222126"/>
              </a:xfrm>
              <a:prstGeom prst="flowChartSummingJunction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79051" y="2983192"/>
                <a:ext cx="1870600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fast extraction kicker</a:t>
                </a:r>
                <a:endParaRPr lang="en-US" sz="12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365076" y="2998511"/>
                <a:ext cx="1763757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f</a:t>
                </a:r>
                <a:r>
                  <a:rPr lang="en-US" sz="1200" dirty="0" smtClean="0"/>
                  <a:t>ast injection kicker</a:t>
                </a:r>
                <a:endParaRPr lang="en-US" sz="1200" dirty="0"/>
              </a:p>
            </p:txBody>
          </p:sp>
          <p:sp>
            <p:nvSpPr>
              <p:cNvPr id="50" name="Flowchart: Summing Junction 62"/>
              <p:cNvSpPr/>
              <p:nvPr/>
            </p:nvSpPr>
            <p:spPr>
              <a:xfrm>
                <a:off x="6973989" y="3216399"/>
                <a:ext cx="213295" cy="222126"/>
              </a:xfrm>
              <a:prstGeom prst="flowChartSummingJunction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Summing Junction 64"/>
              <p:cNvSpPr/>
              <p:nvPr/>
            </p:nvSpPr>
            <p:spPr>
              <a:xfrm>
                <a:off x="7254305" y="3479862"/>
                <a:ext cx="213295" cy="222126"/>
              </a:xfrm>
              <a:prstGeom prst="flowChartSummingJunction">
                <a:avLst/>
              </a:prstGeom>
              <a:solidFill>
                <a:srgbClr val="C808AD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Summing Junction 65"/>
              <p:cNvSpPr/>
              <p:nvPr/>
            </p:nvSpPr>
            <p:spPr>
              <a:xfrm>
                <a:off x="1318357" y="3473574"/>
                <a:ext cx="213295" cy="222126"/>
              </a:xfrm>
              <a:prstGeom prst="flowChartSummingJunction">
                <a:avLst/>
              </a:prstGeom>
              <a:solidFill>
                <a:srgbClr val="C808AD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93524" y="3629025"/>
                <a:ext cx="1044777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dechirper</a:t>
                </a:r>
                <a:endParaRPr lang="en-US" sz="1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254304" y="3655098"/>
                <a:ext cx="935466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</a:t>
                </a:r>
                <a:r>
                  <a:rPr lang="en-US" sz="1200" dirty="0" smtClean="0"/>
                  <a:t>echirper</a:t>
                </a:r>
                <a:endParaRPr lang="en-US" sz="12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191309" y="3390900"/>
                <a:ext cx="41147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409700" y="3333750"/>
                <a:ext cx="5772150" cy="257175"/>
              </a:xfrm>
              <a:custGeom>
                <a:avLst/>
                <a:gdLst>
                  <a:gd name="connsiteX0" fmla="*/ 0 w 5772150"/>
                  <a:gd name="connsiteY0" fmla="*/ 257175 h 257175"/>
                  <a:gd name="connsiteX1" fmla="*/ 676275 w 5772150"/>
                  <a:gd name="connsiteY1" fmla="*/ 257175 h 257175"/>
                  <a:gd name="connsiteX2" fmla="*/ 2962275 w 5772150"/>
                  <a:gd name="connsiteY2" fmla="*/ 152400 h 257175"/>
                  <a:gd name="connsiteX3" fmla="*/ 3352800 w 5772150"/>
                  <a:gd name="connsiteY3" fmla="*/ 152400 h 257175"/>
                  <a:gd name="connsiteX4" fmla="*/ 5772150 w 5772150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257175">
                    <a:moveTo>
                      <a:pt x="0" y="257175"/>
                    </a:moveTo>
                    <a:lnTo>
                      <a:pt x="676275" y="257175"/>
                    </a:lnTo>
                    <a:lnTo>
                      <a:pt x="2962275" y="152400"/>
                    </a:lnTo>
                    <a:lnTo>
                      <a:pt x="3352800" y="152400"/>
                    </a:lnTo>
                    <a:lnTo>
                      <a:pt x="5772150" y="0"/>
                    </a:lnTo>
                  </a:path>
                </a:pathLst>
              </a:cu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1552575" y="3333750"/>
                <a:ext cx="5772150" cy="257175"/>
              </a:xfrm>
              <a:custGeom>
                <a:avLst/>
                <a:gdLst>
                  <a:gd name="connsiteX0" fmla="*/ 0 w 5772150"/>
                  <a:gd name="connsiteY0" fmla="*/ 257175 h 257175"/>
                  <a:gd name="connsiteX1" fmla="*/ 676275 w 5772150"/>
                  <a:gd name="connsiteY1" fmla="*/ 257175 h 257175"/>
                  <a:gd name="connsiteX2" fmla="*/ 2962275 w 5772150"/>
                  <a:gd name="connsiteY2" fmla="*/ 152400 h 257175"/>
                  <a:gd name="connsiteX3" fmla="*/ 3352800 w 5772150"/>
                  <a:gd name="connsiteY3" fmla="*/ 152400 h 257175"/>
                  <a:gd name="connsiteX4" fmla="*/ 5772150 w 5772150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257175">
                    <a:moveTo>
                      <a:pt x="0" y="257175"/>
                    </a:moveTo>
                    <a:lnTo>
                      <a:pt x="676275" y="257175"/>
                    </a:lnTo>
                    <a:lnTo>
                      <a:pt x="2962275" y="152400"/>
                    </a:lnTo>
                    <a:lnTo>
                      <a:pt x="3352800" y="152400"/>
                    </a:lnTo>
                    <a:lnTo>
                      <a:pt x="5772150" y="0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533581" y="3101455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circulating bunches</a:t>
                </a:r>
                <a:endParaRPr lang="en-US" sz="12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80000">
                <a:off x="4562624" y="3499715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extracted bunches</a:t>
                </a:r>
                <a:endParaRPr lang="en-US" sz="120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013183" y="3114927"/>
                <a:ext cx="111628" cy="4378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77151" y="3100936"/>
                <a:ext cx="111628" cy="4378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21420000">
                <a:off x="1898063" y="3504697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injected bunches</a:t>
                </a:r>
                <a:endParaRPr lang="en-US" sz="12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724276" y="3444875"/>
                <a:ext cx="135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e</a:t>
                </a:r>
                <a:r>
                  <a:rPr lang="en-US" sz="1200" dirty="0" smtClean="0"/>
                  <a:t>xchange </a:t>
                </a:r>
              </a:p>
              <a:p>
                <a:pPr algn="ctr"/>
                <a:r>
                  <a:rPr lang="en-US" sz="1200" dirty="0" smtClean="0"/>
                  <a:t>septum</a:t>
                </a:r>
                <a:endParaRPr lang="en-US" sz="1200" dirty="0"/>
              </a:p>
            </p:txBody>
          </p:sp>
          <p:sp>
            <p:nvSpPr>
              <p:cNvPr id="64" name="Isosceles Triangle 80"/>
              <p:cNvSpPr/>
              <p:nvPr/>
            </p:nvSpPr>
            <p:spPr>
              <a:xfrm>
                <a:off x="1974850" y="3486212"/>
                <a:ext cx="158750" cy="2133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81"/>
              <p:cNvSpPr/>
              <p:nvPr/>
            </p:nvSpPr>
            <p:spPr>
              <a:xfrm>
                <a:off x="6667500" y="3486489"/>
                <a:ext cx="158750" cy="2133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82932" y="3664669"/>
                <a:ext cx="1359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vertical </a:t>
                </a:r>
              </a:p>
              <a:p>
                <a:pPr algn="ctr"/>
                <a:r>
                  <a:rPr lang="en-US" sz="1200" dirty="0" smtClean="0"/>
                  <a:t>bend</a:t>
                </a:r>
              </a:p>
              <a:p>
                <a:pPr algn="ctr"/>
                <a:r>
                  <a:rPr lang="en-US" sz="1200" dirty="0" smtClean="0"/>
                  <a:t>into ERL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368487" y="3634174"/>
                <a:ext cx="1359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vertical </a:t>
                </a:r>
              </a:p>
              <a:p>
                <a:pPr algn="ctr"/>
                <a:r>
                  <a:rPr lang="en-US" sz="1200" dirty="0" smtClean="0"/>
                  <a:t>bend</a:t>
                </a:r>
              </a:p>
              <a:p>
                <a:pPr algn="ctr"/>
                <a:r>
                  <a:rPr lang="en-US" sz="1200" dirty="0"/>
                  <a:t>t</a:t>
                </a:r>
                <a:r>
                  <a:rPr lang="en-US" sz="1200" dirty="0" smtClean="0"/>
                  <a:t>o CCR</a:t>
                </a: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>
              <a:xfrm flipH="1">
                <a:off x="7337017" y="2327865"/>
                <a:ext cx="967157" cy="100584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>
              <a:xfrm>
                <a:off x="457848" y="2327865"/>
                <a:ext cx="967157" cy="100584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89396" y="3656529"/>
              <a:ext cx="930538" cy="70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</a:t>
              </a:r>
              <a:r>
                <a:rPr lang="en-US" dirty="0" smtClean="0"/>
                <a:t>on beam</a:t>
              </a:r>
              <a:endParaRPr lang="en-US" dirty="0"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7720319" y="5204624"/>
            <a:ext cx="1334289" cy="570256"/>
          </a:xfrm>
          <a:prstGeom prst="wedgeRoundRectCallout">
            <a:avLst>
              <a:gd name="adj1" fmla="val -42029"/>
              <a:gd name="adj2" fmla="val -8958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Circulator Cooler Ring</a:t>
            </a:r>
          </a:p>
        </p:txBody>
      </p:sp>
      <p:sp>
        <p:nvSpPr>
          <p:cNvPr id="73" name="Rounded Rectangular Callout 72"/>
          <p:cNvSpPr/>
          <p:nvPr/>
        </p:nvSpPr>
        <p:spPr>
          <a:xfrm>
            <a:off x="665254" y="5553095"/>
            <a:ext cx="668833" cy="514373"/>
          </a:xfrm>
          <a:prstGeom prst="wedgeRoundRectCallout">
            <a:avLst>
              <a:gd name="adj1" fmla="val 45275"/>
              <a:gd name="adj2" fmla="val -7636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ERL Ring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Magnetized Bunched-Beam Electron Cooling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8025156" cy="545812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</a:rPr>
              <a:t>Ion beam cooling </a:t>
            </a:r>
            <a:r>
              <a:rPr lang="en-US" sz="2000" dirty="0">
                <a:latin typeface="+mn-lt"/>
              </a:rPr>
              <a:t>in presence of magnetic field is much more efficient than cooling in a drift (no magnetic </a:t>
            </a:r>
            <a:r>
              <a:rPr lang="en-US" sz="2000" dirty="0" smtClean="0">
                <a:latin typeface="+mn-lt"/>
              </a:rPr>
              <a:t>field):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+mn-lt"/>
              </a:rPr>
              <a:t>Electron beam helical </a:t>
            </a:r>
            <a:r>
              <a:rPr lang="en-US" sz="1600" dirty="0">
                <a:latin typeface="+mn-lt"/>
              </a:rPr>
              <a:t>motion in strong magnetic field increases electron-ion interaction time, thereby significantly improving cooling </a:t>
            </a:r>
            <a:r>
              <a:rPr lang="en-US" sz="1600" dirty="0" smtClean="0">
                <a:latin typeface="+mn-lt"/>
              </a:rPr>
              <a:t>efficiency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+mn-lt"/>
              </a:rPr>
              <a:t>Electron-ion </a:t>
            </a:r>
            <a:r>
              <a:rPr lang="en-US" sz="1600" dirty="0">
                <a:latin typeface="+mn-lt"/>
              </a:rPr>
              <a:t>collisions that occur over many cyclotron oscillations and at distances larger than cyclotron radius are insensitive to electrons transverse </a:t>
            </a:r>
            <a:r>
              <a:rPr lang="en-US" sz="1600" dirty="0" smtClean="0">
                <a:latin typeface="+mn-lt"/>
              </a:rPr>
              <a:t>velocity</a:t>
            </a:r>
          </a:p>
          <a:p>
            <a:pPr lvl="1">
              <a:buFont typeface="Arial" panose="020B0604020202020204" pitchFamily="34" charset="0"/>
              <a:buChar char="−"/>
            </a:pPr>
            <a:endParaRPr lang="en-US" sz="16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Long cooling solenoid </a:t>
            </a:r>
            <a:r>
              <a:rPr lang="en-US" sz="2000" dirty="0">
                <a:latin typeface="+mn-lt"/>
              </a:rPr>
              <a:t>provides desired cooling </a:t>
            </a:r>
            <a:r>
              <a:rPr lang="en-US" sz="2000" dirty="0" smtClean="0">
                <a:latin typeface="+mn-lt"/>
              </a:rPr>
              <a:t>effect: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+mn-lt"/>
              </a:rPr>
              <a:t>Counteracting </a:t>
            </a:r>
            <a:r>
              <a:rPr lang="en-US" sz="1600" dirty="0">
                <a:latin typeface="+mn-lt"/>
              </a:rPr>
              <a:t>emittance degradation induced by intra-beam </a:t>
            </a:r>
            <a:r>
              <a:rPr lang="en-US" sz="1600" dirty="0" smtClean="0">
                <a:latin typeface="+mn-lt"/>
              </a:rPr>
              <a:t>scattering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+mn-lt"/>
              </a:rPr>
              <a:t>Maintaining </a:t>
            </a:r>
            <a:r>
              <a:rPr lang="en-US" sz="1600" dirty="0">
                <a:latin typeface="+mn-lt"/>
              </a:rPr>
              <a:t>ion beam emittance during </a:t>
            </a:r>
            <a:r>
              <a:rPr lang="en-US" sz="1600" dirty="0" smtClean="0">
                <a:latin typeface="+mn-lt"/>
              </a:rPr>
              <a:t>collisions and extending </a:t>
            </a:r>
            <a:r>
              <a:rPr lang="en-US" sz="1600" dirty="0">
                <a:latin typeface="+mn-lt"/>
              </a:rPr>
              <a:t>luminosity </a:t>
            </a:r>
            <a:r>
              <a:rPr lang="en-US" sz="1600" dirty="0" smtClean="0">
                <a:latin typeface="+mn-lt"/>
              </a:rPr>
              <a:t>lifetime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+mn-lt"/>
              </a:rPr>
              <a:t>Suppressing </a:t>
            </a:r>
            <a:r>
              <a:rPr lang="en-US" sz="1600" dirty="0">
                <a:latin typeface="+mn-lt"/>
              </a:rPr>
              <a:t>electron-ion </a:t>
            </a:r>
            <a:r>
              <a:rPr lang="en-US" sz="1600" dirty="0" smtClean="0">
                <a:latin typeface="+mn-lt"/>
              </a:rPr>
              <a:t>recombination</a:t>
            </a:r>
          </a:p>
          <a:p>
            <a:pPr lvl="1">
              <a:buFont typeface="Arial" panose="020B0604020202020204" pitchFamily="34" charset="0"/>
              <a:buChar char="−"/>
            </a:pPr>
            <a:endParaRPr lang="en-US" sz="1600" dirty="0" smtClean="0">
              <a:latin typeface="+mn-lt"/>
            </a:endParaRPr>
          </a:p>
          <a:p>
            <a:pPr marL="571500" lvl="1" indent="0">
              <a:buNone/>
            </a:pPr>
            <a:r>
              <a:rPr lang="en-US" sz="1600" u="sng" dirty="0" smtClean="0">
                <a:latin typeface="+mn-lt"/>
              </a:rPr>
              <a:t>but putting the electron beam into cooling solenoid represents a challenge</a:t>
            </a:r>
          </a:p>
          <a:p>
            <a:pPr lvl="1">
              <a:buFont typeface="Arial" panose="020B0604020202020204" pitchFamily="34" charset="0"/>
              <a:buChar char="−"/>
            </a:pPr>
            <a:endParaRPr lang="en-US" sz="1600" u="sng" dirty="0">
              <a:solidFill>
                <a:srgbClr val="000000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Solution: </a:t>
            </a:r>
            <a:r>
              <a:rPr lang="en-US" sz="2000" dirty="0" smtClean="0">
                <a:solidFill>
                  <a:srgbClr val="000000"/>
                </a:solidFill>
              </a:rPr>
              <a:t>Beam rotation in cooling </a:t>
            </a:r>
            <a:r>
              <a:rPr lang="en-US" sz="2000" dirty="0">
                <a:solidFill>
                  <a:srgbClr val="000000"/>
                </a:solidFill>
              </a:rPr>
              <a:t>solenoid is compensated by creating electrons inside a longitudinal magnet field</a:t>
            </a:r>
            <a:endParaRPr lang="en-US" sz="2000" u="sng" dirty="0"/>
          </a:p>
          <a:p>
            <a:pPr marL="514350" indent="-514350"/>
            <a:endParaRPr lang="en-US" sz="20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86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Magnetized Cooling Schematics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222191" y="851353"/>
            <a:ext cx="8605615" cy="926566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Electron </a:t>
            </a:r>
            <a:r>
              <a:rPr lang="en-US" dirty="0"/>
              <a:t>beam suffers </a:t>
            </a:r>
            <a:r>
              <a:rPr lang="en-US" dirty="0" smtClean="0"/>
              <a:t>an azimuthal </a:t>
            </a:r>
            <a:r>
              <a:rPr lang="en-US" dirty="0"/>
              <a:t>kick at entrance of cooling solenoid. But this kick can </a:t>
            </a:r>
            <a:r>
              <a:rPr lang="en-US" dirty="0" smtClean="0"/>
              <a:t>be cancelled </a:t>
            </a:r>
            <a:r>
              <a:rPr lang="en-US" dirty="0"/>
              <a:t>by </a:t>
            </a:r>
            <a:r>
              <a:rPr lang="en-US" dirty="0" smtClean="0"/>
              <a:t>an earlier </a:t>
            </a:r>
            <a:r>
              <a:rPr lang="en-US" dirty="0"/>
              <a:t>kick at exit of </a:t>
            </a:r>
            <a:r>
              <a:rPr lang="en-US" dirty="0" smtClean="0"/>
              <a:t>photogun. </a:t>
            </a:r>
            <a:r>
              <a:rPr lang="en-US" dirty="0"/>
              <a:t>That is </a:t>
            </a:r>
            <a:r>
              <a:rPr lang="en-US" dirty="0" smtClean="0"/>
              <a:t>purpose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3" y="1825054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530071"/>
              </p:ext>
            </p:extLst>
          </p:nvPr>
        </p:nvGraphicFramePr>
        <p:xfrm>
          <a:off x="157808" y="5009111"/>
          <a:ext cx="961372" cy="5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" name="Equation" r:id="rId4" imgW="774360" imgH="419040" progId="Equation.3">
                  <p:embed/>
                </p:oleObj>
              </mc:Choice>
              <mc:Fallback>
                <p:oleObj name="Equation" r:id="rId4" imgW="774360" imgH="419040" progId="Equation.3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08" y="5009111"/>
                        <a:ext cx="961372" cy="53682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2413262" y="4188012"/>
            <a:ext cx="2128456" cy="677741"/>
          </a:xfrm>
          <a:prstGeom prst="wedgeRoundRectCallout">
            <a:avLst>
              <a:gd name="adj1" fmla="val -31356"/>
              <a:gd name="adj2" fmla="val -73274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Upon exit of 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768882"/>
              </p:ext>
            </p:extLst>
          </p:nvPr>
        </p:nvGraphicFramePr>
        <p:xfrm>
          <a:off x="2413262" y="5009111"/>
          <a:ext cx="2023875" cy="5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" name="Equation" r:id="rId6" imgW="952200" imgH="279360" progId="Equation.3">
                  <p:embed/>
                </p:oleObj>
              </mc:Choice>
              <mc:Fallback>
                <p:oleObj name="Equation" r:id="rId6" imgW="952200" imgH="279360" progId="Equation.3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262" y="5009111"/>
                        <a:ext cx="2023875" cy="53682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ular Callout 8"/>
          <p:cNvSpPr/>
          <p:nvPr/>
        </p:nvSpPr>
        <p:spPr bwMode="auto">
          <a:xfrm>
            <a:off x="4668545" y="4576083"/>
            <a:ext cx="3513921" cy="433028"/>
          </a:xfrm>
          <a:prstGeom prst="wedgeRoundRectCallout">
            <a:avLst>
              <a:gd name="adj1" fmla="val -21169"/>
              <a:gd name="adj2" fmla="val -80062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Upon entering Cooling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3703" y="5083735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192800"/>
              </p:ext>
            </p:extLst>
          </p:nvPr>
        </p:nvGraphicFramePr>
        <p:xfrm>
          <a:off x="5520262" y="5078775"/>
          <a:ext cx="1248059" cy="54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Equation" r:id="rId8" imgW="876240" imgH="419040" progId="Equation.3">
                  <p:embed/>
                </p:oleObj>
              </mc:Choice>
              <mc:Fallback>
                <p:oleObj name="Equation" r:id="rId8" imgW="876240" imgH="419040" progId="Equation.3">
                  <p:embed/>
                  <p:pic>
                    <p:nvPicPr>
                      <p:cNvPr id="64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262" y="5078775"/>
                        <a:ext cx="1248059" cy="54158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549050"/>
              </p:ext>
            </p:extLst>
          </p:nvPr>
        </p:nvGraphicFramePr>
        <p:xfrm>
          <a:off x="7303703" y="5709973"/>
          <a:ext cx="1070793" cy="67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" name="Equation" r:id="rId10" imgW="672840" imgH="457200" progId="Equation.3">
                  <p:embed/>
                </p:oleObj>
              </mc:Choice>
              <mc:Fallback>
                <p:oleObj name="Equation" r:id="rId10" imgW="672840" imgH="457200" progId="Equation.3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3703" y="5709973"/>
                        <a:ext cx="1070793" cy="67564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ular Callout 12"/>
          <p:cNvSpPr/>
          <p:nvPr/>
        </p:nvSpPr>
        <p:spPr bwMode="auto">
          <a:xfrm>
            <a:off x="125357" y="4188012"/>
            <a:ext cx="2023953" cy="677740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9252" y="5724600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3.14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0.5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2" y="5724600"/>
                <a:ext cx="2085581" cy="584775"/>
              </a:xfrm>
              <a:prstGeom prst="rect">
                <a:avLst/>
              </a:prstGeom>
              <a:blipFill>
                <a:blip r:embed="rId12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413262" y="5607783"/>
            <a:ext cx="2187101" cy="746749"/>
            <a:chOff x="2835275" y="5880100"/>
            <a:chExt cx="2187101" cy="824221"/>
          </a:xfrm>
        </p:grpSpPr>
        <p:sp>
          <p:nvSpPr>
            <p:cNvPr id="16" name="TextBox 15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4" name="Equation" r:id="rId13" imgW="723600" imgH="457200" progId="Equation.3">
                    <p:embed/>
                  </p:oleObj>
                </mc:Choice>
                <mc:Fallback>
                  <p:oleObj name="Equation" r:id="rId13" imgW="723600" imgH="457200" progId="Equation.3">
                    <p:embed/>
                    <p:pic>
                      <p:nvPicPr>
                        <p:cNvPr id="61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471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JLEIC Magnetized Source Requirements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75021905"/>
                  </p:ext>
                </p:extLst>
              </p:nvPr>
            </p:nvGraphicFramePr>
            <p:xfrm>
              <a:off x="220696" y="974440"/>
              <a:ext cx="5222450" cy="29260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4244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48000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Bunch length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 ps (2 cm)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Repetition</a:t>
                          </a:r>
                          <a:r>
                            <a:rPr lang="en-US" sz="1800" baseline="0" dirty="0" smtClean="0"/>
                            <a:t> rate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43.3 MHz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Bunch</a:t>
                          </a:r>
                          <a:r>
                            <a:rPr lang="en-US" sz="1800" baseline="0" dirty="0" smtClean="0"/>
                            <a:t> charge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2.0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n</a:t>
                          </a:r>
                          <a:r>
                            <a:rPr lang="en-US" sz="1800" dirty="0" err="1" smtClean="0"/>
                            <a:t>C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Peak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33.3 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Average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86.6 mA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Transverse normalized emittance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&lt;19</a:t>
                          </a:r>
                          <a:r>
                            <a:rPr lang="en-US" sz="1800" dirty="0" smtClean="0"/>
                            <a:t> microns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Cathode spot radius </a:t>
                          </a:r>
                          <a:r>
                            <a:rPr lang="en-US" sz="1800" dirty="0" smtClean="0"/>
                            <a:t>– Flat-top </a:t>
                          </a:r>
                          <a:r>
                            <a:rPr lang="en-US" sz="1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3.14 mm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Solenoid field at cathode (</a:t>
                          </a:r>
                          <a:r>
                            <a:rPr lang="en-US" sz="1800" dirty="0" err="1" smtClean="0"/>
                            <a:t>B</a:t>
                          </a:r>
                          <a:r>
                            <a:rPr lang="en-US" sz="1800" baseline="-25000" dirty="0" err="1" smtClean="0"/>
                            <a:t>z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0.5 </a:t>
                          </a:r>
                          <a:r>
                            <a:rPr lang="en-US" sz="1800" dirty="0" err="1" smtClean="0"/>
                            <a:t>kG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75021905"/>
                  </p:ext>
                </p:extLst>
              </p:nvPr>
            </p:nvGraphicFramePr>
            <p:xfrm>
              <a:off x="220696" y="974440"/>
              <a:ext cx="5222450" cy="29260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4244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148000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Bunch length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 ps (2 cm)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Repetition</a:t>
                          </a:r>
                          <a:r>
                            <a:rPr lang="en-US" sz="1800" baseline="0" dirty="0" smtClean="0"/>
                            <a:t> rate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43.3 MHz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Bunch</a:t>
                          </a:r>
                          <a:r>
                            <a:rPr lang="en-US" sz="1800" baseline="0" dirty="0" smtClean="0"/>
                            <a:t> charge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2.0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n</a:t>
                          </a:r>
                          <a:r>
                            <a:rPr lang="en-US" sz="1800" dirty="0" err="1" smtClean="0"/>
                            <a:t>C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Peak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33.3 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Average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86.6 mA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Transverse normalized emittance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&lt;19</a:t>
                          </a:r>
                          <a:r>
                            <a:rPr lang="en-US" sz="1800" dirty="0" smtClean="0"/>
                            <a:t> microns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8333" r="-3957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3.14 mm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Solenoid field at cathode (</a:t>
                          </a:r>
                          <a:r>
                            <a:rPr lang="en-US" sz="1800" dirty="0" err="1" smtClean="0"/>
                            <a:t>B</a:t>
                          </a:r>
                          <a:r>
                            <a:rPr lang="en-US" sz="1800" baseline="-25000" dirty="0" err="1" smtClean="0"/>
                            <a:t>z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0.5 </a:t>
                          </a:r>
                          <a:r>
                            <a:rPr lang="en-US" sz="1800" dirty="0" err="1" smtClean="0"/>
                            <a:t>kG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78630" y="1175288"/>
            <a:ext cx="3049175" cy="1602096"/>
          </a:xfrm>
        </p:spPr>
        <p:txBody>
          <a:bodyPr>
            <a:noAutofit/>
          </a:bodyPr>
          <a:lstStyle/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Cornell University demonstrated 65 mA and 2 </a:t>
            </a:r>
            <a:r>
              <a:rPr lang="en-US" dirty="0" err="1" smtClean="0">
                <a:latin typeface="+mn-lt"/>
              </a:rPr>
              <a:t>nC</a:t>
            </a:r>
            <a:r>
              <a:rPr lang="en-US" dirty="0" smtClean="0">
                <a:latin typeface="+mn-lt"/>
              </a:rPr>
              <a:t>, but not at same time, and non-magnetized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352" y="4052858"/>
            <a:ext cx="8336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Fermilab</a:t>
            </a:r>
            <a:r>
              <a:rPr lang="en-US" dirty="0"/>
              <a:t> </a:t>
            </a:r>
            <a:r>
              <a:rPr lang="en-US" dirty="0" smtClean="0"/>
              <a:t>Magnetized </a:t>
            </a:r>
            <a:r>
              <a:rPr lang="en-US" dirty="0" err="1" smtClean="0"/>
              <a:t>Photoinjector</a:t>
            </a:r>
            <a:r>
              <a:rPr lang="en-US" dirty="0" smtClean="0"/>
              <a:t> </a:t>
            </a:r>
            <a:r>
              <a:rPr lang="en-US" dirty="0"/>
              <a:t>Laboratory: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/>
              <a:t>Pulsed NCRF </a:t>
            </a:r>
            <a:r>
              <a:rPr lang="en-US" dirty="0" smtClean="0"/>
              <a:t>gun </a:t>
            </a:r>
            <a:r>
              <a:rPr lang="en-US" dirty="0"/>
              <a:t>w</a:t>
            </a:r>
            <a:r>
              <a:rPr lang="en-US" dirty="0" smtClean="0"/>
              <a:t>ith Cs</a:t>
            </a:r>
            <a:r>
              <a:rPr lang="en-US" baseline="-25000" dirty="0" smtClean="0"/>
              <a:t>2</a:t>
            </a:r>
            <a:r>
              <a:rPr lang="en-US" dirty="0" smtClean="0"/>
              <a:t>Te </a:t>
            </a:r>
            <a:r>
              <a:rPr lang="en-US" dirty="0"/>
              <a:t>photocathode and UV laser (λ=263 nm)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/>
              <a:t>Bunch charge: 0.5 </a:t>
            </a:r>
            <a:r>
              <a:rPr lang="en-US" dirty="0" err="1"/>
              <a:t>nC</a:t>
            </a:r>
            <a:r>
              <a:rPr lang="en-US" dirty="0"/>
              <a:t> and bunch </a:t>
            </a:r>
            <a:r>
              <a:rPr lang="en-US" dirty="0" smtClean="0"/>
              <a:t>length: 3 </a:t>
            </a:r>
            <a:r>
              <a:rPr lang="en-US" dirty="0" err="1"/>
              <a:t>ps</a:t>
            </a:r>
            <a:endParaRPr lang="en-US" dirty="0"/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/>
              <a:t>0.5% duty factor (average current: 7.5 </a:t>
            </a:r>
            <a:r>
              <a:rPr lang="el-GR" dirty="0"/>
              <a:t>μ</a:t>
            </a:r>
            <a:r>
              <a:rPr lang="en-US" dirty="0"/>
              <a:t>A)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/>
              <a:t>Bunch frequency: 3 MHz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 err="1"/>
              <a:t>Macropulse</a:t>
            </a:r>
            <a:r>
              <a:rPr lang="en-US" dirty="0"/>
              <a:t> duration: </a:t>
            </a:r>
            <a:r>
              <a:rPr lang="el-GR" dirty="0"/>
              <a:t>1 </a:t>
            </a:r>
            <a:r>
              <a:rPr lang="en-US" dirty="0"/>
              <a:t>ms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/>
              <a:t>Number of bunches per </a:t>
            </a:r>
            <a:r>
              <a:rPr lang="en-US" dirty="0" err="1"/>
              <a:t>macropulse</a:t>
            </a:r>
            <a:r>
              <a:rPr lang="en-US" dirty="0"/>
              <a:t>: 3000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 err="1"/>
              <a:t>Macropulse</a:t>
            </a:r>
            <a:r>
              <a:rPr lang="en-US" dirty="0"/>
              <a:t> frequency: 5 Hz</a:t>
            </a:r>
          </a:p>
        </p:txBody>
      </p:sp>
    </p:spTree>
    <p:extLst>
      <p:ext uri="{BB962C8B-B14F-4D97-AF65-F5344CB8AC3E}">
        <p14:creationId xmlns:p14="http://schemas.microsoft.com/office/powerpoint/2010/main" val="38362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Magnetized </a:t>
            </a:r>
            <a:r>
              <a:rPr lang="en-US" dirty="0">
                <a:latin typeface="+mj-lt"/>
              </a:rPr>
              <a:t>Beam LDRD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01559"/>
          </a:xfrm>
        </p:spPr>
        <p:txBody>
          <a:bodyPr>
            <a:noAutofit/>
          </a:bodyPr>
          <a:lstStyle/>
          <a:p>
            <a:pPr marL="342900" indent="-342900"/>
            <a:r>
              <a:rPr lang="en-US" sz="3200" dirty="0" smtClean="0">
                <a:latin typeface="+mn-lt"/>
              </a:rPr>
              <a:t>Three-year project (FY16 – FY18):</a:t>
            </a:r>
          </a:p>
          <a:p>
            <a:pPr marL="800100" lvl="1"/>
            <a:endParaRPr lang="en-US" sz="800" dirty="0" smtClean="0">
              <a:latin typeface="+mn-lt"/>
            </a:endParaRPr>
          </a:p>
          <a:p>
            <a:pPr marL="800100" lvl="1"/>
            <a:r>
              <a:rPr lang="en-US" sz="2400" dirty="0" smtClean="0">
                <a:latin typeface="+mn-lt"/>
              </a:rPr>
              <a:t>Generate </a:t>
            </a:r>
            <a:r>
              <a:rPr lang="en-US" sz="2400" dirty="0">
                <a:latin typeface="+mn-lt"/>
              </a:rPr>
              <a:t>magnetized electron beam </a:t>
            </a:r>
            <a:r>
              <a:rPr lang="en-US" sz="2400" dirty="0" smtClean="0">
                <a:latin typeface="+mn-lt"/>
              </a:rPr>
              <a:t>from dc high voltage photogun and </a:t>
            </a:r>
            <a:r>
              <a:rPr lang="en-US" sz="2400" dirty="0">
                <a:latin typeface="+mn-lt"/>
              </a:rPr>
              <a:t>measure its properties</a:t>
            </a:r>
          </a:p>
          <a:p>
            <a:pPr marL="800100" lvl="1"/>
            <a:endParaRPr lang="en-US" sz="800" dirty="0">
              <a:latin typeface="+mn-lt"/>
            </a:endParaRPr>
          </a:p>
          <a:p>
            <a:pPr marL="800100" lvl="1"/>
            <a:r>
              <a:rPr lang="en-US" sz="2400" dirty="0">
                <a:latin typeface="+mn-lt"/>
              </a:rPr>
              <a:t>Explore impact of cathode solenoid on photogun operation</a:t>
            </a:r>
          </a:p>
          <a:p>
            <a:pPr marL="800100" lvl="1"/>
            <a:endParaRPr lang="en-US" sz="800" dirty="0">
              <a:latin typeface="+mn-lt"/>
            </a:endParaRPr>
          </a:p>
          <a:p>
            <a:pPr marL="800100" lvl="1"/>
            <a:r>
              <a:rPr lang="en-US" sz="2400" dirty="0">
                <a:latin typeface="+mn-lt"/>
              </a:rPr>
              <a:t>Simulations and measurements will provide insights on ways to optimize JLEIC electron cooler and help design appropriate source</a:t>
            </a:r>
          </a:p>
          <a:p>
            <a:pPr marL="800100" lvl="1"/>
            <a:endParaRPr lang="en-US" sz="800" dirty="0">
              <a:latin typeface="+mn-lt"/>
            </a:endParaRPr>
          </a:p>
          <a:p>
            <a:pPr marL="800100" lvl="1"/>
            <a:r>
              <a:rPr lang="en-US" sz="2400" dirty="0">
                <a:latin typeface="+mn-lt"/>
              </a:rPr>
              <a:t>JLab will have direct experience magnetizing </a:t>
            </a:r>
            <a:r>
              <a:rPr lang="en-US" sz="2400" dirty="0" smtClean="0">
                <a:latin typeface="+mn-lt"/>
              </a:rPr>
              <a:t>electron beams at high current</a:t>
            </a:r>
          </a:p>
        </p:txBody>
      </p:sp>
    </p:spTree>
    <p:extLst>
      <p:ext uri="{BB962C8B-B14F-4D97-AF65-F5344CB8AC3E}">
        <p14:creationId xmlns:p14="http://schemas.microsoft.com/office/powerpoint/2010/main" val="18758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LDRD Magnetized Electron Source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K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CsSb Photocathode Preparation Chamber, </a:t>
            </a:r>
            <a:r>
              <a:rPr lang="en-US" sz="2400" kern="0" dirty="0">
                <a:latin typeface="+mn-lt"/>
              </a:rPr>
              <a:t>Gun, Solenoid and Beamline are all operational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33" y="1738073"/>
            <a:ext cx="6144768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Magnetized Source Schematics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04" y="1208133"/>
            <a:ext cx="6587490" cy="337947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6" idx="2"/>
          </p:cNvCxnSpPr>
          <p:nvPr/>
        </p:nvCxnSpPr>
        <p:spPr bwMode="auto">
          <a:xfrm flipH="1">
            <a:off x="7150705" y="1873147"/>
            <a:ext cx="397048" cy="6873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74519" y="150381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3"/>
          </p:cNvCxnSpPr>
          <p:nvPr/>
        </p:nvCxnSpPr>
        <p:spPr bwMode="auto">
          <a:xfrm flipV="1">
            <a:off x="2080011" y="2356241"/>
            <a:ext cx="2356358" cy="56548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525" y="2737064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 bwMode="auto">
          <a:xfrm>
            <a:off x="2105658" y="1789471"/>
            <a:ext cx="159496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7525" y="1327806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 bwMode="auto">
          <a:xfrm flipH="1">
            <a:off x="4438933" y="1312781"/>
            <a:ext cx="273508" cy="44773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3190" y="943449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4911" y="3385531"/>
            <a:ext cx="2809334" cy="2967228"/>
            <a:chOff x="3099440" y="3686859"/>
            <a:chExt cx="2809334" cy="296722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>
              <a:stCxn id="20" idx="1"/>
            </p:cNvCxnSpPr>
            <p:nvPr/>
          </p:nvCxnSpPr>
          <p:spPr bwMode="auto">
            <a:xfrm flipH="1" flipV="1">
              <a:off x="4325246" y="4516084"/>
              <a:ext cx="617148" cy="2598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163645" y="5433060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1927" y="5981719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 bwMode="auto">
            <a:xfrm flipH="1" flipV="1">
              <a:off x="4177501" y="6243293"/>
              <a:ext cx="824426" cy="615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6" idx="1"/>
            </p:cNvCxnSpPr>
            <p:nvPr/>
          </p:nvCxnSpPr>
          <p:spPr bwMode="auto">
            <a:xfrm flipH="1" flipV="1">
              <a:off x="3997837" y="5281130"/>
              <a:ext cx="1165808" cy="3365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4942394" y="4452802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V="1">
            <a:off x="1770980" y="2652099"/>
            <a:ext cx="4491275" cy="75980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1810832" y="2422239"/>
            <a:ext cx="4049641" cy="98966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8672" y="4918851"/>
            <a:ext cx="1873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Viewer 3 Screen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flipV="1">
            <a:off x="5815307" y="3508269"/>
            <a:ext cx="2012601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05891" y="4918851"/>
            <a:ext cx="1467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 bwMode="auto">
          <a:xfrm flipV="1">
            <a:off x="7739425" y="3508269"/>
            <a:ext cx="736073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3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26C26031-065E-FD4A-A754-D25CB1B4CED2}" vid="{3EBB1A7F-D3DD-604E-8741-1884666B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749</TotalTime>
  <Words>1122</Words>
  <Application>Microsoft Office PowerPoint</Application>
  <PresentationFormat>Overhead</PresentationFormat>
  <Paragraphs>196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JLab_presentation</vt:lpstr>
      <vt:lpstr>Equation</vt:lpstr>
      <vt:lpstr>Magnetized Beam LDRD</vt:lpstr>
      <vt:lpstr>Outline</vt:lpstr>
      <vt:lpstr>JLEIC High Energy Electron Cooler</vt:lpstr>
      <vt:lpstr>Magnetized Bunched-Beam Electron Cooling</vt:lpstr>
      <vt:lpstr>Magnetized Cooling Schematics</vt:lpstr>
      <vt:lpstr>JLEIC Magnetized Source Requirements</vt:lpstr>
      <vt:lpstr>Magnetized Beam LDRD</vt:lpstr>
      <vt:lpstr>LDRD Magnetized Electron Source</vt:lpstr>
      <vt:lpstr>Magnetized Source Schematics</vt:lpstr>
      <vt:lpstr>Photocathode Preparation Chamber</vt:lpstr>
      <vt:lpstr>Gun HV Chamber</vt:lpstr>
      <vt:lpstr>Gun Solenoid</vt:lpstr>
      <vt:lpstr>New Steel Photocathode Holders</vt:lpstr>
      <vt:lpstr>Non-magnetized Beam</vt:lpstr>
      <vt:lpstr>High Current Magnetized Beam</vt:lpstr>
      <vt:lpstr>Measuring Electron Beam Magnetization</vt:lpstr>
      <vt:lpstr>Slit and Viewscreen Measurement</vt:lpstr>
      <vt:lpstr>TE011 Cavity: Non-invasive Technique </vt:lpstr>
      <vt:lpstr>Outlook</vt:lpstr>
      <vt:lpstr>Summary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Mathew Poelker</cp:lastModifiedBy>
  <cp:revision>155</cp:revision>
  <dcterms:created xsi:type="dcterms:W3CDTF">2016-10-03T15:46:18Z</dcterms:created>
  <dcterms:modified xsi:type="dcterms:W3CDTF">2017-07-14T13:13:41Z</dcterms:modified>
</cp:coreProperties>
</file>