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82" r:id="rId3"/>
    <p:sldId id="279" r:id="rId4"/>
    <p:sldId id="28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6699FF"/>
    <a:srgbClr val="3366FF"/>
    <a:srgbClr val="333399"/>
    <a:srgbClr val="0066CC"/>
    <a:srgbClr val="C4ADF3"/>
    <a:srgbClr val="CBB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53" autoAdjust="0"/>
    <p:restoredTop sz="94660"/>
  </p:normalViewPr>
  <p:slideViewPr>
    <p:cSldViewPr>
      <p:cViewPr varScale="1">
        <p:scale>
          <a:sx n="69" d="100"/>
          <a:sy n="69" d="100"/>
        </p:scale>
        <p:origin x="2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68BBD-D9CB-4D23-92C6-CF368EE8B1DF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21D19-375E-479D-A50D-C705DCB89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25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AD94-70B5-496F-AF23-E434F4B438FE}" type="datetime1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4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96BD4-15B0-4DBF-94B0-2F5599B769BF}" type="datetime1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80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6344-92C1-43EB-9744-211F7BC6CDB3}" type="datetime1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2E01-1944-4E13-90B8-BC9F21B49104}" type="datetime1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1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4C4C-ECE7-495F-8AA0-D65F921ADDEC}" type="datetime1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4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D276-EC5D-4C91-8AED-1DAA2F09E83D}" type="datetime1">
              <a:rPr lang="en-US" smtClean="0"/>
              <a:t>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14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F06D5-7F89-4E30-AF83-A3908EA877D2}" type="datetime1">
              <a:rPr lang="en-US" smtClean="0"/>
              <a:t>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3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B4CC-F4F1-41A9-91A3-28EA4492D041}" type="datetime1">
              <a:rPr lang="en-US" smtClean="0"/>
              <a:t>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89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DB78-FF78-407F-8B46-008259F5E1D5}" type="datetime1">
              <a:rPr lang="en-US" smtClean="0"/>
              <a:t>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5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C73A-5684-441C-8646-CACED70FF587}" type="datetime1">
              <a:rPr lang="en-US" smtClean="0"/>
              <a:t>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21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E6FD-85F8-4F63-98E8-EBDA71471EB9}" type="datetime1">
              <a:rPr lang="en-US" smtClean="0"/>
              <a:t>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6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F633E-1BB3-4157-95D3-9CE5EF0F96DC}" type="datetime1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4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>Bubble Chamber </a:t>
            </a:r>
            <a:r>
              <a:rPr lang="en-US" sz="6600" dirty="0" smtClean="0"/>
              <a:t>Schedule – 2017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4400" dirty="0" smtClean="0">
              <a:solidFill>
                <a:schemeClr val="tx1"/>
              </a:solidFill>
            </a:endParaRPr>
          </a:p>
          <a:p>
            <a:endParaRPr lang="en-US" dirty="0"/>
          </a:p>
          <a:p>
            <a:r>
              <a:rPr lang="en-US" dirty="0" smtClean="0"/>
              <a:t>February 9,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891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8223" y="46741"/>
            <a:ext cx="464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Pass at </a:t>
            </a:r>
            <a:r>
              <a:rPr lang="en-US" b="1" dirty="0" smtClean="0"/>
              <a:t>Injector Summer </a:t>
            </a:r>
            <a:r>
              <a:rPr lang="en-US" b="1" dirty="0" smtClean="0"/>
              <a:t>SAD 2017 Calendar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307648"/>
              </p:ext>
            </p:extLst>
          </p:nvPr>
        </p:nvGraphicFramePr>
        <p:xfrm>
          <a:off x="328938" y="556251"/>
          <a:ext cx="8342215" cy="5840380"/>
        </p:xfrm>
        <a:graphic>
          <a:graphicData uri="http://schemas.openxmlformats.org/drawingml/2006/table">
            <a:tbl>
              <a:tblPr/>
              <a:tblGrid>
                <a:gridCol w="475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9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7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50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14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807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0317"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Week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CEBAF 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Float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4-LLRF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Bubble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Parity Beam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Upgrade Gun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20-Mar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Spring Run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27-Mar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4-LLRF Installation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Installation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555"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3-Apr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4-LLRF Beam 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Installation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10-Apr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Bubble Run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17-Apr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Float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3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24-Apr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Beam #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Spot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Size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3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1-May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Gun 2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v.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8-May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Gun 2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v. 200kV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3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15-May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Float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22-May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Laser opportunity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Modify Gun2/Gun3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3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29-May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Laser opportunity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Bake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35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5-Jun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Prep/HV Commision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3555"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12-Jun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Beam Commission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3555"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19-Jun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200kV Commission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3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26-Jun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Laser opportunity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Backout Point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3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4-Jul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Laser opportunity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3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11-Jul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Float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3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18-Jul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PQB Laser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355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25-Jul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Beam #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RTP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3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7-Aug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Bubble Run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3555"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14-Aug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Bubble Run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35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21-Aug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Float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3555"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28-Aug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INJ/NL HCO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3555"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4-Sep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4-Beam Setup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0317"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11-Sep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Restore CEBAF</a:t>
                      </a:r>
                    </a:p>
                  </a:txBody>
                  <a:tcPr marL="11270" marR="11270" marT="11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70" marR="11270" marT="11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2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Bubble Chamber Experiment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45003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Chamber has been modified to use only one liquid as both active and buffer – no more mercury</a:t>
            </a:r>
            <a:endParaRPr lang="en-US" sz="2400" dirty="0"/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Testing has started and plan to be ready by end of March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Chamber is expected at </a:t>
            </a:r>
            <a:r>
              <a:rPr lang="en-US" sz="2400" dirty="0" err="1" smtClean="0"/>
              <a:t>JLab</a:t>
            </a:r>
            <a:r>
              <a:rPr lang="en-US" sz="2400" dirty="0" smtClean="0"/>
              <a:t> in April 2017</a:t>
            </a:r>
          </a:p>
          <a:p>
            <a:pPr marL="514350" indent="-514350">
              <a:buFont typeface="+mj-lt"/>
              <a:buAutoNum type="romanUcPeriod"/>
            </a:pPr>
            <a:endParaRPr lang="en-US" sz="2400" dirty="0" smtClean="0"/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April run plan: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400" dirty="0" smtClean="0"/>
              <a:t>1 week to install and 1 week of beam (</a:t>
            </a:r>
            <a:r>
              <a:rPr lang="en-US" sz="2400" dirty="0"/>
              <a:t>d</a:t>
            </a:r>
            <a:r>
              <a:rPr lang="en-US" sz="2400" dirty="0" smtClean="0"/>
              <a:t>ay + swing)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400" dirty="0" smtClean="0"/>
              <a:t>Active liquid is 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F</a:t>
            </a:r>
            <a:r>
              <a:rPr lang="en-US" sz="2400" baseline="-25000" dirty="0" smtClean="0"/>
              <a:t>6</a:t>
            </a:r>
            <a:r>
              <a:rPr lang="en-US" sz="2400" dirty="0" smtClean="0"/>
              <a:t> (very similar operating parameters as N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O)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400" dirty="0" smtClean="0"/>
              <a:t>Beam energy: 4 – 6 MeV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400" dirty="0" smtClean="0"/>
              <a:t>Beam current: 1 </a:t>
            </a:r>
            <a:r>
              <a:rPr lang="en-US" sz="2400" dirty="0" err="1" smtClean="0"/>
              <a:t>nA</a:t>
            </a:r>
            <a:r>
              <a:rPr lang="en-US" sz="2400" dirty="0" smtClean="0"/>
              <a:t> – 100 µA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400" dirty="0" smtClean="0"/>
              <a:t>Prefer to run with RF at 2K but willing to try 4K</a:t>
            </a:r>
          </a:p>
          <a:p>
            <a:pPr marL="971550" lvl="1" indent="-514350">
              <a:buFont typeface="+mj-lt"/>
              <a:buAutoNum type="romanUcPeriod"/>
            </a:pPr>
            <a:endParaRPr lang="en-US" sz="2400" dirty="0" smtClean="0"/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Keep chamber installed at 5D line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Plan to run again 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F</a:t>
            </a:r>
            <a:r>
              <a:rPr lang="en-US" sz="2400" baseline="-25000" dirty="0" smtClean="0"/>
              <a:t>6</a:t>
            </a:r>
            <a:r>
              <a:rPr lang="en-US" sz="2400" dirty="0" smtClean="0"/>
              <a:t> in August: 2 weeks of beam (day + swing)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93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26159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/>
              <a:t>Bubble Chamber Tasks: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I</a:t>
            </a:r>
            <a:r>
              <a:rPr lang="en-US" sz="2400" dirty="0" smtClean="0"/>
              <a:t>mplement 5 MeV dipole </a:t>
            </a:r>
            <a:r>
              <a:rPr lang="en-US" sz="2400" dirty="0" smtClean="0"/>
              <a:t>precision DCCT </a:t>
            </a:r>
            <a:r>
              <a:rPr lang="en-US" sz="2400" dirty="0" smtClean="0"/>
              <a:t>current </a:t>
            </a:r>
            <a:r>
              <a:rPr lang="en-US" sz="2400" dirty="0" err="1" smtClean="0"/>
              <a:t>readback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Measure beam position on radiator – use x-ray fluorescent screen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Approved to run 10 </a:t>
            </a:r>
            <a:r>
              <a:rPr lang="en-US" sz="2400" dirty="0" err="1"/>
              <a:t>μA</a:t>
            </a:r>
            <a:r>
              <a:rPr lang="en-US" sz="2400" dirty="0"/>
              <a:t> CW and total energy of 10 MeV – </a:t>
            </a:r>
            <a:r>
              <a:rPr lang="en-US" sz="2400" dirty="0" smtClean="0"/>
              <a:t>needs approval to </a:t>
            </a:r>
            <a:r>
              <a:rPr lang="en-US" sz="2400" dirty="0"/>
              <a:t>run at 100 </a:t>
            </a:r>
            <a:r>
              <a:rPr lang="en-US" sz="2400" dirty="0" err="1" smtClean="0"/>
              <a:t>μA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Calibrate BCM and measure </a:t>
            </a:r>
            <a:r>
              <a:rPr lang="en-US" sz="2400" dirty="0" err="1"/>
              <a:t>nA</a:t>
            </a:r>
            <a:r>
              <a:rPr lang="en-US" sz="2400" dirty="0"/>
              <a:t> beam currents 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Re-isolate radiator to measure beam </a:t>
            </a:r>
            <a:r>
              <a:rPr lang="en-US" sz="2400" dirty="0" smtClean="0"/>
              <a:t>current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Survey 5D line (radiator and collimator</a:t>
            </a:r>
            <a:r>
              <a:rPr lang="en-US" sz="24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Replace lead shielding with copper and iron </a:t>
            </a:r>
            <a:r>
              <a:rPr lang="en-US" sz="2400" dirty="0" smtClean="0"/>
              <a:t>bricks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Test the bubble chamber Gumby laser </a:t>
            </a:r>
            <a:r>
              <a:rPr lang="en-US" sz="2400" dirty="0" smtClean="0"/>
              <a:t>shutter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014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1407</TotalTime>
  <Words>343</Words>
  <Application>Microsoft Office PowerPoint</Application>
  <PresentationFormat>On-screen Show (4:3)</PresentationFormat>
  <Paragraphs>245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Bubble Chamber Schedule – 2017</vt:lpstr>
      <vt:lpstr>PowerPoint Presentation</vt:lpstr>
      <vt:lpstr>Bubble Chamber Experiment</vt:lpstr>
      <vt:lpstr>PowerPoint Presentation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Dipole Field</dc:title>
  <dc:creator>suleiman</dc:creator>
  <cp:lastModifiedBy>Riad Suleiman</cp:lastModifiedBy>
  <cp:revision>184</cp:revision>
  <dcterms:created xsi:type="dcterms:W3CDTF">2016-05-10T13:00:12Z</dcterms:created>
  <dcterms:modified xsi:type="dcterms:W3CDTF">2017-02-05T22:25:08Z</dcterms:modified>
</cp:coreProperties>
</file>