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2" r:id="rId5"/>
    <p:sldId id="263" r:id="rId6"/>
    <p:sldId id="265" r:id="rId7"/>
    <p:sldId id="267" r:id="rId8"/>
    <p:sldId id="266" r:id="rId9"/>
    <p:sldId id="260" r:id="rId10"/>
    <p:sldId id="268" r:id="rId1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099" autoAdjust="0"/>
    <p:restoredTop sz="94660"/>
  </p:normalViewPr>
  <p:slideViewPr>
    <p:cSldViewPr>
      <p:cViewPr varScale="1">
        <p:scale>
          <a:sx n="96" d="100"/>
          <a:sy n="96" d="100"/>
        </p:scale>
        <p:origin x="-9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824" y="-7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C640DA4-106D-47A5-A1B3-F33F57562606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E00AEDC-5AA6-44CE-A3BB-DBF64316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34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1975-8E34-4ECC-9796-1986BB324C2B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DD27-A65B-4F4E-8FC6-61ADEB534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2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1975-8E34-4ECC-9796-1986BB324C2B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DD27-A65B-4F4E-8FC6-61ADEB534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4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1975-8E34-4ECC-9796-1986BB324C2B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DD27-A65B-4F4E-8FC6-61ADEB534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6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1975-8E34-4ECC-9796-1986BB324C2B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DD27-A65B-4F4E-8FC6-61ADEB534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21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1975-8E34-4ECC-9796-1986BB324C2B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DD27-A65B-4F4E-8FC6-61ADEB534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46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1975-8E34-4ECC-9796-1986BB324C2B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DD27-A65B-4F4E-8FC6-61ADEB534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44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1975-8E34-4ECC-9796-1986BB324C2B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DD27-A65B-4F4E-8FC6-61ADEB534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69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1975-8E34-4ECC-9796-1986BB324C2B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DD27-A65B-4F4E-8FC6-61ADEB534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3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1975-8E34-4ECC-9796-1986BB324C2B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DD27-A65B-4F4E-8FC6-61ADEB534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1975-8E34-4ECC-9796-1986BB324C2B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DD27-A65B-4F4E-8FC6-61ADEB534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8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1975-8E34-4ECC-9796-1986BB324C2B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DD27-A65B-4F4E-8FC6-61ADEB534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5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bg1">
                <a:lumMod val="85000"/>
              </a:schemeClr>
            </a:gs>
            <a:gs pos="51000">
              <a:srgbClr val="D4DEFF"/>
            </a:gs>
            <a:gs pos="68000">
              <a:srgbClr val="D4DEFF"/>
            </a:gs>
            <a:gs pos="92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21975-8E34-4ECC-9796-1986BB324C2B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8DD27-A65B-4F4E-8FC6-61ADEB534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0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3552" y="304800"/>
            <a:ext cx="70192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PRE-CONCEPTUAL DESIGN OF A CW POSITRON SOURCE FOR JLAB</a:t>
            </a:r>
          </a:p>
          <a:p>
            <a:pPr algn="ctr"/>
            <a:r>
              <a:rPr lang="en-US" sz="2000" b="1" dirty="0" smtClean="0"/>
              <a:t>(2013-LDRD-02)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JOE GRAMES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LDRD PROPOSAL REVIEW - JULY 17, 2013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2895600"/>
            <a:ext cx="341471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/>
              <a:t>PROJECT OVERVIEW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000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/>
              <a:t>THE TEAM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/>
              <a:t>LDRD EVALUATION CRITERIA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000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/>
              <a:t>REVIEWER QUESTION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000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/>
              <a:t>BUDGET</a:t>
            </a:r>
          </a:p>
        </p:txBody>
      </p:sp>
    </p:spTree>
    <p:extLst>
      <p:ext uri="{BB962C8B-B14F-4D97-AF65-F5344CB8AC3E}">
        <p14:creationId xmlns:p14="http://schemas.microsoft.com/office/powerpoint/2010/main" val="2277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-4327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BUDGET</a:t>
            </a:r>
            <a:endParaRPr lang="en-US" sz="24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381000" y="685800"/>
            <a:ext cx="8353766" cy="5890736"/>
            <a:chOff x="381000" y="685800"/>
            <a:chExt cx="8353766" cy="589073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43200" y="685800"/>
              <a:ext cx="5991566" cy="589073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14"/>
            <a:stretch/>
          </p:blipFill>
          <p:spPr bwMode="auto">
            <a:xfrm>
              <a:off x="381000" y="685800"/>
              <a:ext cx="5181600" cy="589073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113623" y="937736"/>
              <a:ext cx="21441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2 YEAR (SUBMITTED)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12638" y="949404"/>
              <a:ext cx="2016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3 YEAR (QUESTION)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4014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05340" y="-1643"/>
            <a:ext cx="30873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PHYSICS MOTIVATION</a:t>
            </a:r>
          </a:p>
          <a:p>
            <a:pPr algn="ctr"/>
            <a:r>
              <a:rPr lang="en-US" sz="1400" i="1" dirty="0" smtClean="0"/>
              <a:t>(bullets refer to letters of endorsement)</a:t>
            </a:r>
            <a:endParaRPr lang="en-US" sz="1400" i="1" dirty="0"/>
          </a:p>
        </p:txBody>
      </p:sp>
      <p:sp>
        <p:nvSpPr>
          <p:cNvPr id="2" name="Rectangle 1"/>
          <p:cNvSpPr/>
          <p:nvPr/>
        </p:nvSpPr>
        <p:spPr>
          <a:xfrm>
            <a:off x="228600" y="770792"/>
            <a:ext cx="84582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12 GEV CEBAF </a:t>
            </a:r>
            <a:r>
              <a:rPr lang="en-US" dirty="0" smtClean="0"/>
              <a:t>- The </a:t>
            </a:r>
            <a:r>
              <a:rPr lang="en-US" dirty="0"/>
              <a:t>merits of positrons, polarized and/or unpolarized, for the Nuclear Physics program at JLab is comparable to the benefits of polarized with respect to unpolarized electrons</a:t>
            </a:r>
            <a:r>
              <a:rPr lang="en-US" dirty="0" smtClean="0"/>
              <a:t>.</a:t>
            </a:r>
          </a:p>
          <a:p>
            <a:pPr marL="1200150" lvl="2" indent="-285750" algn="just">
              <a:buFont typeface="Wingdings" pitchFamily="2" charset="2"/>
              <a:buChar char="§"/>
            </a:pPr>
            <a:r>
              <a:rPr lang="en-US" sz="1400" i="1" dirty="0"/>
              <a:t>Dr. </a:t>
            </a:r>
            <a:r>
              <a:rPr lang="en-US" sz="1400" i="1" dirty="0" smtClean="0"/>
              <a:t>Volker </a:t>
            </a:r>
            <a:r>
              <a:rPr lang="en-US" sz="1400" i="1" dirty="0" err="1"/>
              <a:t>Burkert</a:t>
            </a:r>
            <a:r>
              <a:rPr lang="en-US" sz="1400" i="1" dirty="0"/>
              <a:t>, Principal Staff </a:t>
            </a:r>
            <a:r>
              <a:rPr lang="en-US" sz="1400" i="1" dirty="0" smtClean="0"/>
              <a:t>Scientist and </a:t>
            </a:r>
            <a:r>
              <a:rPr lang="en-US" sz="1400" i="1" dirty="0"/>
              <a:t>Head of Hall </a:t>
            </a:r>
            <a:r>
              <a:rPr lang="en-US" sz="1400" i="1" dirty="0" smtClean="0"/>
              <a:t>B, JLAB</a:t>
            </a:r>
            <a:endParaRPr lang="en-US" sz="1400" i="1" dirty="0"/>
          </a:p>
          <a:p>
            <a:pPr marL="1200150" lvl="2" indent="-285750" algn="just">
              <a:buFont typeface="Wingdings" pitchFamily="2" charset="2"/>
              <a:buChar char="§"/>
            </a:pPr>
            <a:endParaRPr lang="en-US" sz="1100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NEXT GEN FACILITIES </a:t>
            </a:r>
            <a:r>
              <a:rPr lang="en-US" dirty="0" smtClean="0"/>
              <a:t>- Unpolarized </a:t>
            </a:r>
            <a:r>
              <a:rPr lang="en-US" dirty="0"/>
              <a:t>and polarized positrons in the next generation of accelerators </a:t>
            </a:r>
            <a:r>
              <a:rPr lang="en-US" dirty="0" smtClean="0"/>
              <a:t>(MEIC, ILC, </a:t>
            </a:r>
            <a:r>
              <a:rPr lang="en-US" dirty="0" err="1"/>
              <a:t>LHeC</a:t>
            </a:r>
            <a:r>
              <a:rPr lang="en-US" dirty="0"/>
              <a:t>) have been identified as </a:t>
            </a:r>
            <a:r>
              <a:rPr lang="en-US" dirty="0" smtClean="0"/>
              <a:t>either necessary or complementary tools </a:t>
            </a:r>
            <a:r>
              <a:rPr lang="en-US" dirty="0"/>
              <a:t>for the completion of their Physics program</a:t>
            </a:r>
            <a:r>
              <a:rPr lang="en-US" dirty="0" smtClean="0"/>
              <a:t>.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sz="1400" i="1" dirty="0" smtClean="0"/>
              <a:t>Dr</a:t>
            </a:r>
            <a:r>
              <a:rPr lang="en-US" sz="1400" i="1" dirty="0"/>
              <a:t>. </a:t>
            </a:r>
            <a:r>
              <a:rPr lang="en-US" sz="1400" i="1" dirty="0" err="1" smtClean="0"/>
              <a:t>Yuhong</a:t>
            </a:r>
            <a:r>
              <a:rPr lang="en-US" sz="1400" i="1" dirty="0" smtClean="0"/>
              <a:t> </a:t>
            </a:r>
            <a:r>
              <a:rPr lang="en-US" sz="1400" i="1" dirty="0"/>
              <a:t>Zhang, Senior Staff Scientist, MEIC </a:t>
            </a:r>
            <a:r>
              <a:rPr lang="en-US" sz="1400" i="1" dirty="0" smtClean="0"/>
              <a:t>Accelerator Design Study, JLAB</a:t>
            </a:r>
            <a:endParaRPr lang="en-US" sz="1400" i="1" dirty="0"/>
          </a:p>
          <a:p>
            <a:pPr marL="1200150" lvl="2" indent="-285750">
              <a:buFont typeface="Wingdings" pitchFamily="2" charset="2"/>
              <a:buChar char="§"/>
            </a:pPr>
            <a:r>
              <a:rPr lang="en-US" sz="1400" i="1" dirty="0" smtClean="0"/>
              <a:t>Dr</a:t>
            </a:r>
            <a:r>
              <a:rPr lang="en-US" sz="1400" i="1" dirty="0"/>
              <a:t>. Alessandro </a:t>
            </a:r>
            <a:r>
              <a:rPr lang="en-US" sz="1400" i="1" dirty="0" err="1"/>
              <a:t>Variola</a:t>
            </a:r>
            <a:r>
              <a:rPr lang="en-US" sz="1400" i="1" dirty="0"/>
              <a:t>,  Accelerator </a:t>
            </a:r>
            <a:r>
              <a:rPr lang="en-US" sz="1400" i="1" dirty="0" smtClean="0"/>
              <a:t>Department </a:t>
            </a:r>
            <a:r>
              <a:rPr lang="en-US" sz="1400" i="1" dirty="0"/>
              <a:t>Director, LAL </a:t>
            </a:r>
            <a:r>
              <a:rPr lang="en-US" sz="1400" i="1" dirty="0" err="1" smtClean="0"/>
              <a:t>Orsay</a:t>
            </a:r>
            <a:endParaRPr lang="en-US" sz="1400" i="1" dirty="0"/>
          </a:p>
          <a:p>
            <a:pPr algn="just"/>
            <a:endParaRPr lang="en-US" sz="1100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NEW DIRECTIONS</a:t>
            </a:r>
            <a:r>
              <a:rPr lang="en-US" dirty="0" smtClean="0"/>
              <a:t> - There </a:t>
            </a:r>
            <a:r>
              <a:rPr lang="en-US" dirty="0"/>
              <a:t>exists a long standing and never satisfied interest of the Material Science Community in an intense low energy (0.05-1.00 MeV/c) positron beam, as a characterization tool of material structure. </a:t>
            </a:r>
            <a:endParaRPr lang="en-US" dirty="0" smtClean="0"/>
          </a:p>
          <a:p>
            <a:pPr marL="1200150" lvl="2" indent="-285750" algn="just">
              <a:buFont typeface="Wingdings" pitchFamily="2" charset="2"/>
              <a:buChar char="§"/>
            </a:pPr>
            <a:r>
              <a:rPr lang="en-US" sz="1400" i="1" dirty="0" smtClean="0"/>
              <a:t>Dr. Kelvin Lynn, Director for the Center for Materials Research, Washington State University, Boeing Chair for Advanced Materials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8"/>
          <a:stretch/>
        </p:blipFill>
        <p:spPr bwMode="auto">
          <a:xfrm>
            <a:off x="2249435" y="4953000"/>
            <a:ext cx="498956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11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7771" y="-11021"/>
            <a:ext cx="4316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POSITRON SOURCE </a:t>
            </a:r>
            <a:r>
              <a:rPr lang="en-US" sz="2400" b="1" dirty="0" smtClean="0"/>
              <a:t>CANDIDATES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4157" y="541586"/>
            <a:ext cx="694504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WHAT CHARACTERIZES A POSITRON SOURCE CANDIDATE ?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smtClean="0"/>
              <a:t>We believe a </a:t>
            </a:r>
            <a:r>
              <a:rPr lang="en-US" u="sng" dirty="0" smtClean="0"/>
              <a:t>conventional design</a:t>
            </a:r>
            <a:r>
              <a:rPr lang="en-US" dirty="0" smtClean="0"/>
              <a:t> is best suited for Jefferson Lab</a:t>
            </a:r>
          </a:p>
          <a:p>
            <a:pPr marL="742950" lvl="1" indent="-285750">
              <a:buFont typeface="Wingdings" pitchFamily="2" charset="2"/>
              <a:buChar char="ü"/>
            </a:pPr>
            <a:endParaRPr lang="en-US" dirty="0"/>
          </a:p>
          <a:p>
            <a:pPr marL="742950" lvl="1" indent="-285750">
              <a:buFont typeface="Wingdings" pitchFamily="2" charset="2"/>
              <a:buChar char="ü"/>
            </a:pPr>
            <a:endParaRPr lang="en-US" dirty="0" smtClean="0"/>
          </a:p>
          <a:p>
            <a:pPr marL="742950" lvl="1" indent="-285750">
              <a:buFont typeface="Wingdings" pitchFamily="2" charset="2"/>
              <a:buChar char="ü"/>
            </a:pPr>
            <a:endParaRPr lang="en-US" dirty="0"/>
          </a:p>
          <a:p>
            <a:pPr marL="742950" lvl="1" indent="-285750">
              <a:buFont typeface="Wingdings" pitchFamily="2" charset="2"/>
              <a:buChar char="ü"/>
            </a:pPr>
            <a:endParaRPr lang="en-US" dirty="0" smtClean="0"/>
          </a:p>
          <a:p>
            <a:pPr marL="742950" lvl="1" indent="-285750">
              <a:buFont typeface="Wingdings" pitchFamily="2" charset="2"/>
              <a:buChar char="ü"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EXAMPLES OF A “SUITABLE ELECTRON DRIVE BEAM”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7399" y="3352800"/>
            <a:ext cx="244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>
                <a:solidFill>
                  <a:srgbClr val="0000FF"/>
                </a:solidFill>
              </a:rPr>
              <a:t>CEBAF INJ (100 MeV)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3352800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FEL (100MeV)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80678" y="3364468"/>
            <a:ext cx="1944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>
                <a:solidFill>
                  <a:srgbClr val="00B050"/>
                </a:solidFill>
              </a:rPr>
              <a:t>CEBAF (12 </a:t>
            </a:r>
            <a:r>
              <a:rPr lang="en-US" dirty="0" err="1" smtClean="0">
                <a:solidFill>
                  <a:srgbClr val="00B050"/>
                </a:solidFill>
              </a:rPr>
              <a:t>GeV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" t="17266" r="3997"/>
          <a:stretch/>
        </p:blipFill>
        <p:spPr bwMode="auto">
          <a:xfrm>
            <a:off x="1147729" y="3739277"/>
            <a:ext cx="6547040" cy="294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 rot="17745790">
            <a:off x="3847928" y="2824497"/>
            <a:ext cx="1873501" cy="4583867"/>
          </a:xfrm>
          <a:prstGeom prst="ellipse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7672906">
            <a:off x="3772181" y="3885743"/>
            <a:ext cx="654530" cy="872046"/>
          </a:xfrm>
          <a:prstGeom prst="ellipse">
            <a:avLst/>
          </a:prstGeom>
          <a:noFill/>
          <a:ln w="889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33600" y="1447800"/>
            <a:ext cx="1142360" cy="838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High Power Beam Absorber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3963040" y="1447800"/>
            <a:ext cx="1142360" cy="838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Optimized Integrated Collection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5715000" y="1447800"/>
            <a:ext cx="1219200" cy="838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Facility Integrated</a:t>
            </a:r>
          </a:p>
          <a:p>
            <a:pPr algn="ctr"/>
            <a:r>
              <a:rPr lang="en-US" sz="1600" dirty="0" smtClean="0"/>
              <a:t>Acceleration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304800" y="1441938"/>
            <a:ext cx="1219200" cy="838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Suitable Electron Drive Beam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7543799" y="1447800"/>
            <a:ext cx="1371601" cy="838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Well Defined User Beam Specifications</a:t>
            </a:r>
            <a:endParaRPr lang="en-US" sz="1600" dirty="0"/>
          </a:p>
        </p:txBody>
      </p:sp>
      <p:sp>
        <p:nvSpPr>
          <p:cNvPr id="3" name="Striped Right Arrow 2"/>
          <p:cNvSpPr/>
          <p:nvPr/>
        </p:nvSpPr>
        <p:spPr>
          <a:xfrm>
            <a:off x="1647092" y="1632438"/>
            <a:ext cx="381000" cy="457200"/>
          </a:xfrm>
          <a:prstGeom prst="striped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riped Right Arrow 15"/>
          <p:cNvSpPr/>
          <p:nvPr/>
        </p:nvSpPr>
        <p:spPr>
          <a:xfrm>
            <a:off x="3457492" y="1644162"/>
            <a:ext cx="381000" cy="457200"/>
          </a:xfrm>
          <a:prstGeom prst="striped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riped Right Arrow 16"/>
          <p:cNvSpPr/>
          <p:nvPr/>
        </p:nvSpPr>
        <p:spPr>
          <a:xfrm>
            <a:off x="5181600" y="1638300"/>
            <a:ext cx="381000" cy="457200"/>
          </a:xfrm>
          <a:prstGeom prst="striped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riped Right Arrow 17"/>
          <p:cNvSpPr/>
          <p:nvPr/>
        </p:nvSpPr>
        <p:spPr>
          <a:xfrm>
            <a:off x="7086600" y="1632438"/>
            <a:ext cx="381000" cy="457200"/>
          </a:xfrm>
          <a:prstGeom prst="striped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17672906">
            <a:off x="5327746" y="5274028"/>
            <a:ext cx="625527" cy="974776"/>
          </a:xfrm>
          <a:prstGeom prst="ellipse">
            <a:avLst/>
          </a:prstGeom>
          <a:noFill/>
          <a:ln w="889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0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93"/>
            <a:ext cx="4329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HIGH POWER BEAM ABSORBERS</a:t>
            </a:r>
            <a:endParaRPr lang="en-US" sz="2400" b="1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9469" y="838200"/>
            <a:ext cx="8839199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 HIGH POWER ABSORBERS ARE CHALLENGING</a:t>
            </a:r>
          </a:p>
          <a:p>
            <a:pPr algn="just"/>
            <a:endParaRPr lang="en-US" dirty="0" smtClean="0"/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en-US" dirty="0" smtClean="0"/>
              <a:t>Highly localized beam power (10-100 kW) to be dissipated</a:t>
            </a:r>
            <a:endParaRPr lang="en-US" dirty="0"/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en-US" dirty="0" smtClean="0"/>
              <a:t>Radiation management is a priority, specifically to cost and operability</a:t>
            </a:r>
          </a:p>
          <a:p>
            <a:pPr marL="742950" lvl="1" indent="-285750" algn="just">
              <a:buFont typeface="Wingdings" pitchFamily="2" charset="2"/>
              <a:buChar char="ü"/>
            </a:pPr>
            <a:endParaRPr lang="en-US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ABSORBER TECHNOLOGY BALANCES MANY IMPORTANT PARAMETERS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en-US" dirty="0"/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en-US" dirty="0" smtClean="0"/>
              <a:t>Heat - energy absorption and heat dissipation in target</a:t>
            </a:r>
            <a:endParaRPr lang="en-US" dirty="0"/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en-US" dirty="0" smtClean="0"/>
              <a:t>Radiation - prompt </a:t>
            </a:r>
            <a:r>
              <a:rPr lang="en-US" dirty="0"/>
              <a:t>radiation </a:t>
            </a:r>
            <a:r>
              <a:rPr lang="en-US" dirty="0" smtClean="0"/>
              <a:t>and</a:t>
            </a:r>
            <a:r>
              <a:rPr lang="en-US" dirty="0"/>
              <a:t> </a:t>
            </a:r>
            <a:r>
              <a:rPr lang="en-US" dirty="0" smtClean="0"/>
              <a:t>material activation around target</a:t>
            </a:r>
            <a:endParaRPr lang="en-US" dirty="0"/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en-US" dirty="0" smtClean="0"/>
              <a:t>Accelerator Integration - collection beam line after target</a:t>
            </a:r>
          </a:p>
          <a:p>
            <a:pPr marL="742950" lvl="1" indent="-285750" algn="just">
              <a:buFontTx/>
              <a:buChar char="•"/>
            </a:pPr>
            <a:endParaRPr lang="en-US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NEW DIRECTIONS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en-US" dirty="0" smtClean="0"/>
          </a:p>
          <a:p>
            <a:pPr marL="742950" lvl="2" indent="-285750" algn="just">
              <a:buFont typeface="Wingdings" pitchFamily="2" charset="2"/>
              <a:buChar char="ü"/>
            </a:pPr>
            <a:r>
              <a:rPr lang="en-US" dirty="0" smtClean="0"/>
              <a:t>A </a:t>
            </a:r>
            <a:r>
              <a:rPr lang="en-US" dirty="0"/>
              <a:t>novel or original implementation of a positron </a:t>
            </a:r>
            <a:r>
              <a:rPr lang="en-US" dirty="0" smtClean="0"/>
              <a:t>source </a:t>
            </a:r>
            <a:r>
              <a:rPr lang="en-US" dirty="0"/>
              <a:t>is </a:t>
            </a:r>
            <a:r>
              <a:rPr lang="en-US" dirty="0" smtClean="0"/>
              <a:t>likely</a:t>
            </a:r>
          </a:p>
          <a:p>
            <a:pPr marL="1200150" lvl="2" indent="-285750" algn="just">
              <a:buFont typeface="Wingdings" pitchFamily="2" charset="2"/>
              <a:buChar char="§"/>
            </a:pPr>
            <a:r>
              <a:rPr lang="en-US" dirty="0" smtClean="0"/>
              <a:t>Study applicability of recently issued JLAB patents</a:t>
            </a:r>
            <a:endParaRPr lang="en-US" dirty="0"/>
          </a:p>
          <a:p>
            <a:pPr marL="1200150" lvl="2" indent="-285750" algn="just">
              <a:buFont typeface="Wingdings" pitchFamily="2" charset="2"/>
              <a:buChar char="§"/>
            </a:pPr>
            <a:r>
              <a:rPr lang="en-US" dirty="0" smtClean="0"/>
              <a:t>Introduce “split two target” design</a:t>
            </a:r>
          </a:p>
          <a:p>
            <a:pPr marL="1657350" lvl="3" indent="-285750" algn="just">
              <a:buFont typeface="Wingdings" pitchFamily="2" charset="2"/>
              <a:buChar char="Ø"/>
            </a:pPr>
            <a:r>
              <a:rPr lang="en-US" dirty="0" smtClean="0"/>
              <a:t>first (optimize bremsstrahlung) – high radiation</a:t>
            </a:r>
          </a:p>
          <a:p>
            <a:pPr marL="1657350" lvl="3" indent="-285750" algn="just">
              <a:buFont typeface="Wingdings" pitchFamily="2" charset="2"/>
              <a:buChar char="Ø"/>
            </a:pPr>
            <a:r>
              <a:rPr lang="en-US" dirty="0" smtClean="0"/>
              <a:t>second (optimize positron production/collection) – low radiation footprint</a:t>
            </a:r>
          </a:p>
        </p:txBody>
      </p:sp>
    </p:spTree>
    <p:extLst>
      <p:ext uri="{BB962C8B-B14F-4D97-AF65-F5344CB8AC3E}">
        <p14:creationId xmlns:p14="http://schemas.microsoft.com/office/powerpoint/2010/main" val="65117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-11020"/>
            <a:ext cx="4129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MOGA SOURCE OPTIMIZATION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01338" y="827988"/>
            <a:ext cx="891540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DIVERSE SET OF PARENT PARAMETERS</a:t>
            </a:r>
          </a:p>
          <a:p>
            <a:pPr lvl="0"/>
            <a:endParaRPr lang="en-US" dirty="0"/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smtClean="0"/>
              <a:t>Electron </a:t>
            </a:r>
            <a:r>
              <a:rPr lang="en-US" dirty="0"/>
              <a:t>Drive Beam </a:t>
            </a:r>
            <a:r>
              <a:rPr lang="en-US" dirty="0" smtClean="0"/>
              <a:t>		(</a:t>
            </a:r>
            <a:r>
              <a:rPr lang="en-US" dirty="0"/>
              <a:t>energy, intensity, radiation, polarization)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/>
              <a:t>Single- &amp; </a:t>
            </a:r>
            <a:r>
              <a:rPr lang="en-US" dirty="0" smtClean="0"/>
              <a:t>Double- Targets	(</a:t>
            </a:r>
            <a:r>
              <a:rPr lang="en-US" dirty="0"/>
              <a:t>bremsstrahlung and e+/e- converters) 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/>
              <a:t>Electron Beam </a:t>
            </a:r>
            <a:r>
              <a:rPr lang="en-US" dirty="0" smtClean="0"/>
              <a:t>Power		(</a:t>
            </a:r>
            <a:r>
              <a:rPr lang="en-US" dirty="0"/>
              <a:t>radiation, activation, thermal management)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/>
              <a:t>Positron </a:t>
            </a:r>
            <a:r>
              <a:rPr lang="en-US" dirty="0" smtClean="0"/>
              <a:t>Collection		(</a:t>
            </a:r>
            <a:r>
              <a:rPr lang="en-US" dirty="0"/>
              <a:t>adiabatic matching, acceleration, optics)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/>
              <a:t>Positron </a:t>
            </a:r>
            <a:r>
              <a:rPr lang="en-US" dirty="0" smtClean="0"/>
              <a:t>Beam		(</a:t>
            </a:r>
            <a:r>
              <a:rPr lang="en-US" dirty="0"/>
              <a:t>emittance, damping, transport, acceleration)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/>
              <a:t>Positron </a:t>
            </a:r>
            <a:r>
              <a:rPr lang="en-US" dirty="0" smtClean="0"/>
              <a:t>Polarization		(</a:t>
            </a:r>
            <a:r>
              <a:rPr lang="en-US" dirty="0"/>
              <a:t>PEPPo concept, </a:t>
            </a:r>
            <a:r>
              <a:rPr lang="en-US" dirty="0" smtClean="0"/>
              <a:t>self-polarization)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smtClean="0"/>
              <a:t>Value			(</a:t>
            </a:r>
            <a:r>
              <a:rPr lang="en-US" dirty="0"/>
              <a:t>c</a:t>
            </a:r>
            <a:r>
              <a:rPr lang="en-US" dirty="0" smtClean="0"/>
              <a:t>ost, size, scale)</a:t>
            </a:r>
          </a:p>
          <a:p>
            <a:pPr marL="742950" lvl="1" indent="-285750">
              <a:buFont typeface="Wingdings" pitchFamily="2" charset="2"/>
              <a:buChar char="ü"/>
            </a:pPr>
            <a:endParaRPr lang="en-US" dirty="0" smtClean="0"/>
          </a:p>
          <a:p>
            <a:pPr marL="742950" lvl="1" indent="-285750">
              <a:buFont typeface="Wingdings" pitchFamily="2" charset="2"/>
              <a:buChar char="ü"/>
            </a:pPr>
            <a:endParaRPr lang="en-US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IMPLEMENT MULTI-OBJECT </a:t>
            </a:r>
            <a:r>
              <a:rPr lang="en-US" dirty="0">
                <a:solidFill>
                  <a:srgbClr val="FF0000"/>
                </a:solidFill>
              </a:rPr>
              <a:t>GENETIC ALGORITHM (MOGA)</a:t>
            </a:r>
          </a:p>
          <a:p>
            <a:pPr lvl="0"/>
            <a:endParaRPr lang="en-US" dirty="0"/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/>
              <a:t>Principles of biological evolution to optimize multi-dimensioned non-linear problems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/>
              <a:t>Application to modern sophisticated problems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/>
              <a:t>Operating highest brightness high current </a:t>
            </a:r>
            <a:r>
              <a:rPr lang="en-US" dirty="0" err="1"/>
              <a:t>photoinjector</a:t>
            </a:r>
            <a:r>
              <a:rPr lang="en-US" dirty="0"/>
              <a:t> (Cornell)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/>
              <a:t>Design of optimized luminosity for ILC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/>
              <a:t>Optimized design and operating costs of an SRF </a:t>
            </a:r>
            <a:r>
              <a:rPr lang="en-US" dirty="0" err="1"/>
              <a:t>linac</a:t>
            </a:r>
            <a:endParaRPr lang="en-US" dirty="0"/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/>
              <a:t>JLAB </a:t>
            </a:r>
            <a:r>
              <a:rPr lang="en-US" dirty="0" smtClean="0"/>
              <a:t>expertise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0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533400"/>
            <a:ext cx="826183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DOWN SELECTION (CLOSED LOOP PROCESS)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 smtClean="0"/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smtClean="0"/>
              <a:t>Technical Review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dirty="0" smtClean="0"/>
              <a:t>Internal and External reviewers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dirty="0" smtClean="0"/>
              <a:t>Review materials provided well in advance</a:t>
            </a:r>
            <a:endParaRPr lang="en-US" dirty="0"/>
          </a:p>
          <a:p>
            <a:pPr marL="1200150" lvl="2" indent="-285750">
              <a:buFont typeface="Wingdings" pitchFamily="2" charset="2"/>
              <a:buChar char="§"/>
            </a:pPr>
            <a:r>
              <a:rPr lang="en-US" dirty="0" smtClean="0"/>
              <a:t>One day agenda split between presentations and reviewer assessment</a:t>
            </a:r>
            <a:endParaRPr lang="en-US" dirty="0"/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smtClean="0"/>
              <a:t>Committee Charge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dirty="0"/>
              <a:t>A</a:t>
            </a:r>
            <a:r>
              <a:rPr lang="en-US" dirty="0" smtClean="0"/>
              <a:t>ssess </a:t>
            </a:r>
            <a:r>
              <a:rPr lang="en-US" dirty="0"/>
              <a:t>and recommend scenario(s) for detailed </a:t>
            </a:r>
            <a:r>
              <a:rPr lang="en-US" dirty="0" smtClean="0"/>
              <a:t>study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dirty="0" smtClean="0"/>
              <a:t>Reduce to 1 or at most 2 concepts</a:t>
            </a:r>
            <a:endParaRPr lang="en-US" dirty="0"/>
          </a:p>
          <a:p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SHIFT EFFORT FROM CANDIDATES TO PRE-CONCEPUTAL DESIGN</a:t>
            </a:r>
          </a:p>
          <a:p>
            <a:endParaRPr lang="en-US" dirty="0"/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/>
              <a:t>Limited to design and analysis of most critical components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dirty="0"/>
              <a:t>Absorber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dirty="0"/>
              <a:t>Collection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dirty="0"/>
              <a:t>Optimization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smtClean="0"/>
              <a:t>Explore prototype engineering plan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dirty="0" smtClean="0"/>
              <a:t>Critical path R&amp;D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dirty="0" smtClean="0"/>
              <a:t>Positron </a:t>
            </a:r>
            <a:r>
              <a:rPr lang="en-US" dirty="0"/>
              <a:t>source systems (targets, magnets, SRF, vacuum, shielding)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dirty="0"/>
              <a:t>Facility integration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dirty="0" smtClean="0"/>
              <a:t>Risk assessment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-13008"/>
            <a:ext cx="7458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TECHNICAL REVIEW &amp; PRE-CONCEPTUAL DESIGN REPORT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5684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6636" y="14654"/>
            <a:ext cx="1504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TEAM</a:t>
            </a:r>
            <a:endParaRPr 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304800" y="609600"/>
            <a:ext cx="2514600" cy="20075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User Physics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Eric </a:t>
            </a:r>
            <a:r>
              <a:rPr lang="en-US" sz="1600" dirty="0" err="1" smtClean="0">
                <a:solidFill>
                  <a:schemeClr val="tx1"/>
                </a:solidFill>
              </a:rPr>
              <a:t>Voutier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Visiting Nuclear Physicist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LPSC, Grenoble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(5-10%)</a:t>
            </a:r>
          </a:p>
        </p:txBody>
      </p:sp>
      <p:sp>
        <p:nvSpPr>
          <p:cNvPr id="6" name="Rectangle 5"/>
          <p:cNvSpPr/>
          <p:nvPr/>
        </p:nvSpPr>
        <p:spPr>
          <a:xfrm>
            <a:off x="3322397" y="609600"/>
            <a:ext cx="2514600" cy="20075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High Power Absorbers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Pavel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Degtiarenko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Radiation Physicist (SS)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ESH&amp;Q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(5-10%)</a:t>
            </a:r>
          </a:p>
        </p:txBody>
      </p:sp>
      <p:sp>
        <p:nvSpPr>
          <p:cNvPr id="7" name="Rectangle 6"/>
          <p:cNvSpPr/>
          <p:nvPr/>
        </p:nvSpPr>
        <p:spPr>
          <a:xfrm>
            <a:off x="6324600" y="609600"/>
            <a:ext cx="2514600" cy="20075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Source Optimization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Joe Grames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Injector Physicist (SSIII)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ACC/CIS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(5-10%)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2992316"/>
            <a:ext cx="2514600" cy="20075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Scientific Lead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New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Post-Doctoral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Research Associate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(100%)</a:t>
            </a:r>
          </a:p>
        </p:txBody>
      </p:sp>
      <p:sp>
        <p:nvSpPr>
          <p:cNvPr id="9" name="Rectangle 8"/>
          <p:cNvSpPr/>
          <p:nvPr/>
        </p:nvSpPr>
        <p:spPr>
          <a:xfrm>
            <a:off x="5029200" y="2971800"/>
            <a:ext cx="2514600" cy="20075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Engineering Analysis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Mechanical Engineer (ME II)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ENG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(7-15%)</a:t>
            </a:r>
          </a:p>
        </p:txBody>
      </p:sp>
      <p:sp>
        <p:nvSpPr>
          <p:cNvPr id="3" name="Rectangle 2"/>
          <p:cNvSpPr/>
          <p:nvPr/>
        </p:nvSpPr>
        <p:spPr>
          <a:xfrm>
            <a:off x="697345" y="5577254"/>
            <a:ext cx="7764703" cy="10772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marL="491490" marR="0" indent="240030" algn="ctr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Palatino Linotype"/>
                <a:ea typeface="Times New Roman"/>
                <a:cs typeface="Times New Roman"/>
              </a:rPr>
              <a:t>“The </a:t>
            </a:r>
            <a:r>
              <a:rPr lang="en-US" sz="1600" b="1" dirty="0">
                <a:latin typeface="Palatino Linotype"/>
                <a:ea typeface="Times New Roman"/>
                <a:cs typeface="Times New Roman"/>
              </a:rPr>
              <a:t>ultimate deliverable</a:t>
            </a:r>
            <a:r>
              <a:rPr lang="en-US" sz="1600" dirty="0">
                <a:latin typeface="Palatino Linotype"/>
                <a:ea typeface="Times New Roman"/>
                <a:cs typeface="Times New Roman"/>
              </a:rPr>
              <a:t> of this proposal is a technically well-developed </a:t>
            </a:r>
            <a:r>
              <a:rPr lang="en-US" sz="1600" b="1" dirty="0">
                <a:latin typeface="Palatino Linotype"/>
                <a:ea typeface="Times New Roman"/>
                <a:cs typeface="Times New Roman"/>
              </a:rPr>
              <a:t>Pre-Conceptual Design Report</a:t>
            </a:r>
            <a:r>
              <a:rPr lang="en-US" sz="1600" dirty="0">
                <a:latin typeface="Palatino Linotype"/>
                <a:ea typeface="Times New Roman"/>
                <a:cs typeface="Times New Roman"/>
              </a:rPr>
              <a:t> based upon physics-motivated User input, with alignment and feasibility to the existing CEBAF and FEL facilities, and including an optimization and technical review of candidate design schemes</a:t>
            </a:r>
            <a:r>
              <a:rPr lang="en-US" sz="1600" dirty="0" smtClean="0">
                <a:latin typeface="Palatino Linotype"/>
                <a:ea typeface="Times New Roman"/>
                <a:cs typeface="Times New Roman"/>
              </a:rPr>
              <a:t>.” </a:t>
            </a:r>
            <a:endParaRPr lang="en-US" sz="1600" dirty="0">
              <a:effectLst/>
              <a:latin typeface="Palatino Linotype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4080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-3"/>
            <a:ext cx="379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LDRD EVALUATION CRITERIA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0" y="519291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POTENTIAL IMPACT ON JLAB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smtClean="0"/>
              <a:t>High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smtClean="0"/>
              <a:t>Grows and strengthens core expertise in (polarized) particle sources for CEBAF NP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smtClean="0"/>
              <a:t>Potential for center of growth in low energy or material science and collaboration</a:t>
            </a: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LIKELIHOOD TO ACHIEVE GOALS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dirty="0" smtClean="0"/>
              <a:t>Strong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dirty="0" smtClean="0"/>
              <a:t>Builds upon JPOS’09, University Collaborators, 2 PhD’s, JLab patents, ILC support, PEPPo</a:t>
            </a:r>
          </a:p>
          <a:p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PROSPECTS FOR ATTRACTING FUTURE FUNDING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smtClean="0"/>
              <a:t>New funding for future NP program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smtClean="0"/>
              <a:t>HEP funding to support high energy e+ colliders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smtClean="0"/>
              <a:t>US interests in materials sciences to compete with European leadership</a:t>
            </a:r>
          </a:p>
          <a:p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STRATEGIC VALUE OF YOUR PROJECT TO JLAB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smtClean="0"/>
              <a:t>Entirely new aspect to CEBAF NP program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smtClean="0"/>
              <a:t>Support MEIC at JLab with positrons</a:t>
            </a: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LEVEL OF INNOVATION IN SCIENCE AND/OR TECHNOLOGY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smtClean="0"/>
              <a:t>First ever CW positron source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smtClean="0"/>
              <a:t>New technology to produce polarized positrons at low energy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smtClean="0"/>
              <a:t>Evolution of high power beam absorbers</a:t>
            </a:r>
          </a:p>
        </p:txBody>
      </p:sp>
    </p:spTree>
    <p:extLst>
      <p:ext uri="{BB962C8B-B14F-4D97-AF65-F5344CB8AC3E}">
        <p14:creationId xmlns:p14="http://schemas.microsoft.com/office/powerpoint/2010/main" val="2900043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066800"/>
            <a:ext cx="694376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Analyze the pro and cons of stretching the funding over 3 years.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286000"/>
            <a:ext cx="799680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PROS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 smtClean="0"/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smtClean="0"/>
              <a:t>3 year is preferable (submitted 2 year proposal to be most compact)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smtClean="0"/>
              <a:t>Improved task flow (more serial, less parallel)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smtClean="0"/>
              <a:t>Better synchronization with post-doctoral scientist search and funding term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CONS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 smtClean="0"/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smtClean="0"/>
              <a:t>Deliverable delayed by one 1 year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-1"/>
            <a:ext cx="2942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REVIEWER QUESTION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00193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533</TotalTime>
  <Words>802</Words>
  <Application>Microsoft Office PowerPoint</Application>
  <PresentationFormat>On-screen Show (4:3)</PresentationFormat>
  <Paragraphs>183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Grames</dc:creator>
  <cp:lastModifiedBy>Joe Grames</cp:lastModifiedBy>
  <cp:revision>43</cp:revision>
  <cp:lastPrinted>2013-07-16T19:10:31Z</cp:lastPrinted>
  <dcterms:created xsi:type="dcterms:W3CDTF">2013-07-12T14:46:25Z</dcterms:created>
  <dcterms:modified xsi:type="dcterms:W3CDTF">2013-07-16T19:16:52Z</dcterms:modified>
</cp:coreProperties>
</file>