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853" autoAdjust="0"/>
    <p:restoredTop sz="94396" autoAdjust="0"/>
  </p:normalViewPr>
  <p:slideViewPr>
    <p:cSldViewPr>
      <p:cViewPr varScale="1">
        <p:scale>
          <a:sx n="101" d="100"/>
          <a:sy n="101" d="100"/>
        </p:scale>
        <p:origin x="-182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F76BE-7C18-48EF-816D-458E6988CD39}" type="datetimeFigureOut">
              <a:rPr lang="en-US" smtClean="0"/>
              <a:t>1/15/16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2AE360-55C8-4585-9587-607CE9DDA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8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Eric Voutier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XXVth International Workshop on Nuclear Theory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700453-1C98-124A-9A6F-61160418B45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E1D72-4971-9B48-863D-50A409A816D8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37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7EFC8-C1F0-4F44-82B9-3A8E31DB4DA1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20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5E3B8-AC19-1745-BC98-E83315CF97A8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623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046F5-0990-1D41-BCDA-486603E91F31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52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F3439-4054-D44E-B228-BD7600B1EB50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771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B98D7-BBC9-CC42-8B99-FFBCEB8BB4A7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907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53B91-95F5-604D-B79E-DEE2E2244909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52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3A6DA-8379-AC47-99E6-58204C7CB3C1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18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70B24-F3CD-9E4F-81A1-B9300DC16739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49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8841D-924E-8142-84C9-9BB2295735AD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81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353B7-15E0-B841-B09F-7E684244752A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612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7F0815-5523-E048-9EB8-F8C5F89B92D6}" type="slidenum">
              <a:rPr lang="fr-F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398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502" name="Rectangle 22"/>
          <p:cNvSpPr>
            <a:spLocks noChangeArrowheads="1"/>
          </p:cNvSpPr>
          <p:nvPr/>
        </p:nvSpPr>
        <p:spPr bwMode="auto">
          <a:xfrm rot="1354184">
            <a:off x="6970336" y="5184671"/>
            <a:ext cx="1308100" cy="720725"/>
          </a:xfrm>
          <a:prstGeom prst="rect">
            <a:avLst/>
          </a:prstGeom>
          <a:solidFill>
            <a:srgbClr val="9999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60536" name="Text Box 56"/>
          <p:cNvSpPr txBox="1">
            <a:spLocks noChangeArrowheads="1"/>
          </p:cNvSpPr>
          <p:nvPr/>
        </p:nvSpPr>
        <p:spPr bwMode="auto">
          <a:xfrm rot="1354184">
            <a:off x="3829474" y="1683457"/>
            <a:ext cx="3937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 err="1">
                <a:solidFill>
                  <a:srgbClr val="000000"/>
                </a:solidFill>
                <a:latin typeface="Comic Sans MS"/>
                <a:cs typeface="Comic Sans MS"/>
              </a:rPr>
              <a:t>P</a:t>
            </a:r>
            <a:r>
              <a:rPr lang="en-US" sz="1400" baseline="-25000" dirty="0" err="1">
                <a:solidFill>
                  <a:srgbClr val="000000"/>
                </a:solidFill>
                <a:latin typeface="Comic Sans MS"/>
                <a:cs typeface="Comic Sans MS"/>
              </a:rPr>
              <a:t>e</a:t>
            </a:r>
            <a:r>
              <a:rPr lang="en-US" sz="1400" baseline="-25000" dirty="0">
                <a:solidFill>
                  <a:srgbClr val="000000"/>
                </a:solidFill>
                <a:latin typeface="Comic Sans MS"/>
                <a:cs typeface="Comic Sans MS"/>
              </a:rPr>
              <a:t>-</a:t>
            </a:r>
          </a:p>
        </p:txBody>
      </p:sp>
      <p:sp>
        <p:nvSpPr>
          <p:cNvPr id="660538" name="Text Box 58"/>
          <p:cNvSpPr txBox="1">
            <a:spLocks noChangeArrowheads="1"/>
          </p:cNvSpPr>
          <p:nvPr/>
        </p:nvSpPr>
        <p:spPr bwMode="auto">
          <a:xfrm rot="1354184">
            <a:off x="6857807" y="5879788"/>
            <a:ext cx="11715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srgbClr val="000000"/>
                </a:solidFill>
                <a:latin typeface="Comic Sans MS"/>
                <a:cs typeface="Comic Sans MS"/>
              </a:rPr>
              <a:t>Calorimeter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110872" y="1875902"/>
            <a:ext cx="5212720" cy="3786710"/>
            <a:chOff x="3110872" y="2466005"/>
            <a:chExt cx="5212720" cy="3786710"/>
          </a:xfrm>
        </p:grpSpPr>
        <p:sp>
          <p:nvSpPr>
            <p:cNvPr id="660488" name="Oval 8"/>
            <p:cNvSpPr>
              <a:spLocks noChangeArrowheads="1"/>
            </p:cNvSpPr>
            <p:nvPr/>
          </p:nvSpPr>
          <p:spPr bwMode="auto">
            <a:xfrm rot="1354184">
              <a:off x="4341882" y="2855283"/>
              <a:ext cx="1439863" cy="1439863"/>
            </a:xfrm>
            <a:prstGeom prst="ellipse">
              <a:avLst/>
            </a:prstGeom>
            <a:solidFill>
              <a:srgbClr val="00CC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489" name="Rectangle 9"/>
            <p:cNvSpPr>
              <a:spLocks noChangeArrowheads="1"/>
            </p:cNvSpPr>
            <p:nvPr/>
          </p:nvSpPr>
          <p:spPr bwMode="auto">
            <a:xfrm rot="1354184">
              <a:off x="4305473" y="2659117"/>
              <a:ext cx="785813" cy="15128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490" name="Rectangle 10"/>
            <p:cNvSpPr>
              <a:spLocks noChangeArrowheads="1"/>
            </p:cNvSpPr>
            <p:nvPr/>
          </p:nvSpPr>
          <p:spPr bwMode="auto">
            <a:xfrm rot="1354184">
              <a:off x="4670681" y="3673936"/>
              <a:ext cx="1079500" cy="787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491" name="Line 11"/>
            <p:cNvSpPr>
              <a:spLocks noChangeShapeType="1"/>
            </p:cNvSpPr>
            <p:nvPr/>
          </p:nvSpPr>
          <p:spPr bwMode="auto">
            <a:xfrm rot="1354184">
              <a:off x="5202627" y="2882269"/>
              <a:ext cx="0" cy="7207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492" name="Line 12"/>
            <p:cNvSpPr>
              <a:spLocks noChangeShapeType="1"/>
            </p:cNvSpPr>
            <p:nvPr/>
          </p:nvSpPr>
          <p:spPr bwMode="auto">
            <a:xfrm rot="1354184">
              <a:off x="5036778" y="3713400"/>
              <a:ext cx="7191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494" name="Oval 14"/>
            <p:cNvSpPr>
              <a:spLocks noChangeArrowheads="1"/>
            </p:cNvSpPr>
            <p:nvPr/>
          </p:nvSpPr>
          <p:spPr bwMode="auto">
            <a:xfrm rot="12154184">
              <a:off x="4612833" y="4085358"/>
              <a:ext cx="1439862" cy="1439863"/>
            </a:xfrm>
            <a:prstGeom prst="ellipse">
              <a:avLst/>
            </a:prstGeom>
            <a:solidFill>
              <a:srgbClr val="00CC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495" name="Rectangle 15"/>
            <p:cNvSpPr>
              <a:spLocks noChangeArrowheads="1"/>
            </p:cNvSpPr>
            <p:nvPr/>
          </p:nvSpPr>
          <p:spPr bwMode="auto">
            <a:xfrm rot="12154184">
              <a:off x="5303292" y="4208499"/>
              <a:ext cx="785812" cy="15128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496" name="Rectangle 16"/>
            <p:cNvSpPr>
              <a:spLocks noChangeArrowheads="1"/>
            </p:cNvSpPr>
            <p:nvPr/>
          </p:nvSpPr>
          <p:spPr bwMode="auto">
            <a:xfrm rot="12154184">
              <a:off x="4645253" y="3921242"/>
              <a:ext cx="1079500" cy="787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500" name="Rectangle 20"/>
            <p:cNvSpPr>
              <a:spLocks noChangeArrowheads="1"/>
            </p:cNvSpPr>
            <p:nvPr/>
          </p:nvSpPr>
          <p:spPr bwMode="auto">
            <a:xfrm rot="1354184">
              <a:off x="4910382" y="4088748"/>
              <a:ext cx="215900" cy="714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501" name="Rectangle 21"/>
            <p:cNvSpPr>
              <a:spLocks noChangeArrowheads="1"/>
            </p:cNvSpPr>
            <p:nvPr/>
          </p:nvSpPr>
          <p:spPr bwMode="auto">
            <a:xfrm rot="1354184">
              <a:off x="5269780" y="4241566"/>
              <a:ext cx="215900" cy="7143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510" name="Line 30"/>
            <p:cNvSpPr>
              <a:spLocks noChangeShapeType="1"/>
            </p:cNvSpPr>
            <p:nvPr/>
          </p:nvSpPr>
          <p:spPr bwMode="auto">
            <a:xfrm rot="1354184">
              <a:off x="3110872" y="2638323"/>
              <a:ext cx="1300162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513" name="Line 33"/>
            <p:cNvSpPr>
              <a:spLocks noChangeShapeType="1"/>
            </p:cNvSpPr>
            <p:nvPr/>
          </p:nvSpPr>
          <p:spPr bwMode="auto">
            <a:xfrm rot="1354184">
              <a:off x="4905365" y="2857309"/>
              <a:ext cx="2873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514" name="Line 34"/>
            <p:cNvSpPr>
              <a:spLocks noChangeShapeType="1"/>
            </p:cNvSpPr>
            <p:nvPr/>
          </p:nvSpPr>
          <p:spPr bwMode="auto">
            <a:xfrm rot="1354184">
              <a:off x="4679070" y="3397623"/>
              <a:ext cx="2873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515" name="Line 35"/>
            <p:cNvSpPr>
              <a:spLocks noChangeShapeType="1"/>
            </p:cNvSpPr>
            <p:nvPr/>
          </p:nvSpPr>
          <p:spPr bwMode="auto">
            <a:xfrm rot="1354184">
              <a:off x="5200178" y="5188794"/>
              <a:ext cx="542925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516" name="Line 36"/>
            <p:cNvSpPr>
              <a:spLocks noChangeShapeType="1"/>
            </p:cNvSpPr>
            <p:nvPr/>
          </p:nvSpPr>
          <p:spPr bwMode="auto">
            <a:xfrm rot="1354184">
              <a:off x="5148273" y="5321946"/>
              <a:ext cx="542925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518" name="Line 38"/>
            <p:cNvSpPr>
              <a:spLocks noChangeShapeType="1"/>
            </p:cNvSpPr>
            <p:nvPr/>
          </p:nvSpPr>
          <p:spPr bwMode="auto">
            <a:xfrm rot="1354184">
              <a:off x="5792691" y="5443238"/>
              <a:ext cx="576262" cy="71438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519" name="Line 39"/>
            <p:cNvSpPr>
              <a:spLocks noChangeShapeType="1"/>
            </p:cNvSpPr>
            <p:nvPr/>
          </p:nvSpPr>
          <p:spPr bwMode="auto">
            <a:xfrm rot="4354184" flipV="1">
              <a:off x="5892640" y="5301000"/>
              <a:ext cx="315912" cy="48895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521" name="Line 41"/>
            <p:cNvSpPr>
              <a:spLocks noChangeShapeType="1"/>
            </p:cNvSpPr>
            <p:nvPr/>
          </p:nvSpPr>
          <p:spPr bwMode="auto">
            <a:xfrm rot="1354184" flipH="1">
              <a:off x="5113941" y="3666386"/>
              <a:ext cx="147638" cy="1039812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522" name="Line 42"/>
            <p:cNvSpPr>
              <a:spLocks noChangeShapeType="1"/>
            </p:cNvSpPr>
            <p:nvPr/>
          </p:nvSpPr>
          <p:spPr bwMode="auto">
            <a:xfrm rot="1354184">
              <a:off x="5112415" y="3666081"/>
              <a:ext cx="149225" cy="1039812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523" name="Text Box 43"/>
            <p:cNvSpPr txBox="1">
              <a:spLocks noChangeArrowheads="1"/>
            </p:cNvSpPr>
            <p:nvPr/>
          </p:nvSpPr>
          <p:spPr bwMode="auto">
            <a:xfrm rot="1354184">
              <a:off x="4044380" y="2985826"/>
              <a:ext cx="355600" cy="276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 dirty="0">
                  <a:solidFill>
                    <a:srgbClr val="FF0000"/>
                  </a:solidFill>
                  <a:latin typeface="Comic Sans MS"/>
                  <a:cs typeface="Comic Sans MS"/>
                </a:rPr>
                <a:t>T</a:t>
              </a:r>
              <a:r>
                <a:rPr lang="en-US" sz="1200" b="1" baseline="-25000" dirty="0">
                  <a:solidFill>
                    <a:srgbClr val="FF0000"/>
                  </a:solidFill>
                  <a:latin typeface="Comic Sans MS"/>
                  <a:cs typeface="Comic Sans MS"/>
                </a:rPr>
                <a:t>1</a:t>
              </a:r>
              <a:endParaRPr lang="en-US" sz="1200" b="1" dirty="0">
                <a:solidFill>
                  <a:srgbClr val="FF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660524" name="Text Box 44"/>
            <p:cNvSpPr txBox="1">
              <a:spLocks noChangeArrowheads="1"/>
            </p:cNvSpPr>
            <p:nvPr/>
          </p:nvSpPr>
          <p:spPr bwMode="auto">
            <a:xfrm rot="1354184">
              <a:off x="6017175" y="5730539"/>
              <a:ext cx="352425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 dirty="0">
                  <a:solidFill>
                    <a:srgbClr val="FF0000"/>
                  </a:solidFill>
                  <a:latin typeface="Comic Sans MS"/>
                  <a:cs typeface="Comic Sans MS"/>
                </a:rPr>
                <a:t>T</a:t>
              </a:r>
              <a:r>
                <a:rPr lang="en-US" sz="1200" b="1" baseline="-25000" dirty="0">
                  <a:solidFill>
                    <a:srgbClr val="FF0000"/>
                  </a:solidFill>
                  <a:latin typeface="Comic Sans MS"/>
                  <a:cs typeface="Comic Sans MS"/>
                </a:rPr>
                <a:t>2</a:t>
              </a:r>
              <a:endParaRPr lang="en-US" sz="1200" b="1" dirty="0">
                <a:solidFill>
                  <a:srgbClr val="FF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660525" name="Text Box 45"/>
            <p:cNvSpPr txBox="1">
              <a:spLocks noChangeArrowheads="1"/>
            </p:cNvSpPr>
            <p:nvPr/>
          </p:nvSpPr>
          <p:spPr bwMode="auto">
            <a:xfrm rot="1354184">
              <a:off x="4770709" y="2466005"/>
              <a:ext cx="382588" cy="30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mic Sans MS"/>
                  <a:cs typeface="Comic Sans MS"/>
                </a:rPr>
                <a:t>S</a:t>
              </a:r>
              <a:r>
                <a:rPr lang="en-US" sz="1400" b="1" baseline="-25000" dirty="0">
                  <a:solidFill>
                    <a:srgbClr val="000000"/>
                  </a:solidFill>
                  <a:latin typeface="Comic Sans MS"/>
                  <a:cs typeface="Comic Sans MS"/>
                </a:rPr>
                <a:t>1</a:t>
              </a:r>
            </a:p>
          </p:txBody>
        </p:sp>
        <p:sp>
          <p:nvSpPr>
            <p:cNvPr id="660526" name="Text Box 46"/>
            <p:cNvSpPr txBox="1">
              <a:spLocks noChangeArrowheads="1"/>
            </p:cNvSpPr>
            <p:nvPr/>
          </p:nvSpPr>
          <p:spPr bwMode="auto">
            <a:xfrm rot="1354184">
              <a:off x="5743417" y="4766541"/>
              <a:ext cx="382588" cy="30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mic Sans MS"/>
                  <a:cs typeface="Comic Sans MS"/>
                </a:rPr>
                <a:t>S</a:t>
              </a:r>
              <a:r>
                <a:rPr lang="en-US" sz="1400" b="1" baseline="-25000" dirty="0">
                  <a:solidFill>
                    <a:srgbClr val="000000"/>
                  </a:solidFill>
                  <a:latin typeface="Comic Sans MS"/>
                  <a:cs typeface="Comic Sans MS"/>
                </a:rPr>
                <a:t>2</a:t>
              </a:r>
            </a:p>
          </p:txBody>
        </p:sp>
        <p:sp>
          <p:nvSpPr>
            <p:cNvPr id="660527" name="Text Box 47"/>
            <p:cNvSpPr txBox="1">
              <a:spLocks noChangeArrowheads="1"/>
            </p:cNvSpPr>
            <p:nvPr/>
          </p:nvSpPr>
          <p:spPr bwMode="auto">
            <a:xfrm rot="1354184">
              <a:off x="5341085" y="3276383"/>
              <a:ext cx="312737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mic Sans MS"/>
                  <a:cs typeface="Comic Sans MS"/>
                </a:rPr>
                <a:t>D</a:t>
              </a:r>
            </a:p>
          </p:txBody>
        </p:sp>
        <p:sp>
          <p:nvSpPr>
            <p:cNvPr id="660528" name="Text Box 48"/>
            <p:cNvSpPr txBox="1">
              <a:spLocks noChangeArrowheads="1"/>
            </p:cNvSpPr>
            <p:nvPr/>
          </p:nvSpPr>
          <p:spPr bwMode="auto">
            <a:xfrm rot="1354184">
              <a:off x="4717777" y="4776017"/>
              <a:ext cx="312737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Comic Sans MS"/>
                  <a:cs typeface="Comic Sans MS"/>
                </a:rPr>
                <a:t>D</a:t>
              </a:r>
            </a:p>
          </p:txBody>
        </p:sp>
        <p:sp>
          <p:nvSpPr>
            <p:cNvPr id="660529" name="Line 49"/>
            <p:cNvSpPr>
              <a:spLocks noChangeShapeType="1"/>
            </p:cNvSpPr>
            <p:nvPr/>
          </p:nvSpPr>
          <p:spPr bwMode="auto">
            <a:xfrm rot="1354184">
              <a:off x="4844209" y="4837169"/>
              <a:ext cx="1254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530" name="Rectangle 50"/>
            <p:cNvSpPr>
              <a:spLocks noChangeArrowheads="1"/>
            </p:cNvSpPr>
            <p:nvPr/>
          </p:nvSpPr>
          <p:spPr bwMode="auto">
            <a:xfrm rot="1354184">
              <a:off x="6416215" y="5688672"/>
              <a:ext cx="487363" cy="144462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531" name="Line 51"/>
            <p:cNvSpPr>
              <a:spLocks noChangeShapeType="1"/>
            </p:cNvSpPr>
            <p:nvPr/>
          </p:nvSpPr>
          <p:spPr bwMode="auto">
            <a:xfrm rot="1354184">
              <a:off x="6584050" y="5606001"/>
              <a:ext cx="2873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532" name="Line 52"/>
            <p:cNvSpPr>
              <a:spLocks noChangeShapeType="1"/>
            </p:cNvSpPr>
            <p:nvPr/>
          </p:nvSpPr>
          <p:spPr bwMode="auto">
            <a:xfrm rot="12154184">
              <a:off x="6590088" y="5529430"/>
              <a:ext cx="2873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533" name="Text Box 53"/>
            <p:cNvSpPr txBox="1">
              <a:spLocks noChangeArrowheads="1"/>
            </p:cNvSpPr>
            <p:nvPr/>
          </p:nvSpPr>
          <p:spPr bwMode="auto">
            <a:xfrm rot="1354184">
              <a:off x="6640391" y="5226395"/>
              <a:ext cx="338138" cy="30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 err="1">
                  <a:solidFill>
                    <a:srgbClr val="000000"/>
                  </a:solidFill>
                  <a:latin typeface="Comic Sans MS"/>
                  <a:cs typeface="Comic Sans MS"/>
                </a:rPr>
                <a:t>P</a:t>
              </a:r>
              <a:r>
                <a:rPr lang="en-US" sz="1400" baseline="-25000" dirty="0" err="1">
                  <a:solidFill>
                    <a:srgbClr val="000000"/>
                  </a:solidFill>
                  <a:latin typeface="Comic Sans MS"/>
                  <a:cs typeface="Comic Sans MS"/>
                </a:rPr>
                <a:t>t</a:t>
              </a:r>
              <a:endParaRPr lang="en-US" sz="1400" baseline="-25000" dirty="0">
                <a:solidFill>
                  <a:srgbClr val="000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660534" name="Line 54"/>
            <p:cNvSpPr>
              <a:spLocks noChangeShapeType="1"/>
            </p:cNvSpPr>
            <p:nvPr/>
          </p:nvSpPr>
          <p:spPr bwMode="auto">
            <a:xfrm rot="1354184">
              <a:off x="3775259" y="2642503"/>
              <a:ext cx="2873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535" name="Line 55"/>
            <p:cNvSpPr>
              <a:spLocks noChangeShapeType="1"/>
            </p:cNvSpPr>
            <p:nvPr/>
          </p:nvSpPr>
          <p:spPr bwMode="auto">
            <a:xfrm rot="12154184">
              <a:off x="3781299" y="2565932"/>
              <a:ext cx="2873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539" name="Line 59"/>
            <p:cNvSpPr>
              <a:spLocks noChangeShapeType="1"/>
            </p:cNvSpPr>
            <p:nvPr/>
          </p:nvSpPr>
          <p:spPr bwMode="auto">
            <a:xfrm rot="1354184">
              <a:off x="6919944" y="6252715"/>
              <a:ext cx="13128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541" name="Line 61"/>
            <p:cNvSpPr>
              <a:spLocks noChangeShapeType="1"/>
            </p:cNvSpPr>
            <p:nvPr/>
          </p:nvSpPr>
          <p:spPr bwMode="auto">
            <a:xfrm rot="1354184">
              <a:off x="7010729" y="6034293"/>
              <a:ext cx="13128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561" name="Line 81"/>
            <p:cNvSpPr>
              <a:spLocks noChangeShapeType="1"/>
            </p:cNvSpPr>
            <p:nvPr/>
          </p:nvSpPr>
          <p:spPr bwMode="auto">
            <a:xfrm rot="1354184">
              <a:off x="4902319" y="2864638"/>
              <a:ext cx="287338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cxnSp>
          <p:nvCxnSpPr>
            <p:cNvPr id="47147" name="Straight Connector 2"/>
            <p:cNvCxnSpPr>
              <a:cxnSpLocks noChangeShapeType="1"/>
            </p:cNvCxnSpPr>
            <p:nvPr/>
          </p:nvCxnSpPr>
          <p:spPr bwMode="auto">
            <a:xfrm rot="1354184">
              <a:off x="5172045" y="2829236"/>
              <a:ext cx="0" cy="287338"/>
            </a:xfrm>
            <a:prstGeom prst="line">
              <a:avLst/>
            </a:prstGeom>
            <a:noFill/>
            <a:ln w="38100">
              <a:solidFill>
                <a:srgbClr val="00CC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60562" name="Line 82"/>
            <p:cNvSpPr>
              <a:spLocks noChangeShapeType="1"/>
            </p:cNvSpPr>
            <p:nvPr/>
          </p:nvSpPr>
          <p:spPr bwMode="auto">
            <a:xfrm rot="1354184">
              <a:off x="4686514" y="3392122"/>
              <a:ext cx="287338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cxnSp>
          <p:nvCxnSpPr>
            <p:cNvPr id="47149" name="Straight Connector 58"/>
            <p:cNvCxnSpPr>
              <a:cxnSpLocks noChangeShapeType="1"/>
            </p:cNvCxnSpPr>
            <p:nvPr/>
          </p:nvCxnSpPr>
          <p:spPr bwMode="auto">
            <a:xfrm rot="1354184">
              <a:off x="4978479" y="3302420"/>
              <a:ext cx="0" cy="288925"/>
            </a:xfrm>
            <a:prstGeom prst="line">
              <a:avLst/>
            </a:prstGeom>
            <a:noFill/>
            <a:ln w="38100">
              <a:solidFill>
                <a:srgbClr val="00CC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60511" name="Line 31"/>
            <p:cNvSpPr>
              <a:spLocks noChangeShapeType="1"/>
            </p:cNvSpPr>
            <p:nvPr/>
          </p:nvSpPr>
          <p:spPr bwMode="auto">
            <a:xfrm rot="1354184" flipV="1">
              <a:off x="4449860" y="2695140"/>
              <a:ext cx="360362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564" name="Line 84"/>
            <p:cNvSpPr>
              <a:spLocks noChangeShapeType="1"/>
            </p:cNvSpPr>
            <p:nvPr/>
          </p:nvSpPr>
          <p:spPr bwMode="auto">
            <a:xfrm rot="1354184" flipV="1">
              <a:off x="4449136" y="2705154"/>
              <a:ext cx="360362" cy="288925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506" name="Rectangle 26"/>
            <p:cNvSpPr>
              <a:spLocks noChangeArrowheads="1"/>
            </p:cNvSpPr>
            <p:nvPr/>
          </p:nvSpPr>
          <p:spPr bwMode="auto">
            <a:xfrm rot="1354184">
              <a:off x="4362665" y="2725215"/>
              <a:ext cx="36513" cy="360362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512" name="Line 32"/>
            <p:cNvSpPr>
              <a:spLocks noChangeShapeType="1"/>
            </p:cNvSpPr>
            <p:nvPr/>
          </p:nvSpPr>
          <p:spPr bwMode="auto">
            <a:xfrm rot="1354184">
              <a:off x="4334151" y="2970184"/>
              <a:ext cx="360363" cy="2873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565" name="Line 85"/>
            <p:cNvSpPr>
              <a:spLocks noChangeShapeType="1"/>
            </p:cNvSpPr>
            <p:nvPr/>
          </p:nvSpPr>
          <p:spPr bwMode="auto">
            <a:xfrm rot="1354184">
              <a:off x="4342452" y="2966758"/>
              <a:ext cx="360363" cy="287337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503" name="Oval 23"/>
            <p:cNvSpPr>
              <a:spLocks noChangeArrowheads="1"/>
            </p:cNvSpPr>
            <p:nvPr/>
          </p:nvSpPr>
          <p:spPr bwMode="auto">
            <a:xfrm rot="1354184">
              <a:off x="4717976" y="2703198"/>
              <a:ext cx="107950" cy="719137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498" name="Line 18"/>
            <p:cNvSpPr>
              <a:spLocks noChangeShapeType="1"/>
            </p:cNvSpPr>
            <p:nvPr/>
          </p:nvSpPr>
          <p:spPr bwMode="auto">
            <a:xfrm rot="12154184">
              <a:off x="4635006" y="4675899"/>
              <a:ext cx="7191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497" name="Line 17"/>
            <p:cNvSpPr>
              <a:spLocks noChangeShapeType="1"/>
            </p:cNvSpPr>
            <p:nvPr/>
          </p:nvSpPr>
          <p:spPr bwMode="auto">
            <a:xfrm rot="12154184">
              <a:off x="5189761" y="4786914"/>
              <a:ext cx="0" cy="7207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504" name="Oval 24"/>
            <p:cNvSpPr>
              <a:spLocks noChangeArrowheads="1"/>
            </p:cNvSpPr>
            <p:nvPr/>
          </p:nvSpPr>
          <p:spPr bwMode="auto">
            <a:xfrm rot="1354184">
              <a:off x="5701308" y="5002992"/>
              <a:ext cx="107950" cy="719137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507" name="Rectangle 27"/>
            <p:cNvSpPr>
              <a:spLocks noChangeArrowheads="1"/>
            </p:cNvSpPr>
            <p:nvPr/>
          </p:nvSpPr>
          <p:spPr bwMode="auto">
            <a:xfrm rot="1354184">
              <a:off x="6329894" y="5458025"/>
              <a:ext cx="36512" cy="360362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552" name="Line 33"/>
            <p:cNvSpPr>
              <a:spLocks noChangeShapeType="1"/>
            </p:cNvSpPr>
            <p:nvPr/>
          </p:nvSpPr>
          <p:spPr bwMode="auto">
            <a:xfrm rot="1354184">
              <a:off x="5099644" y="3128420"/>
              <a:ext cx="1444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553" name="Line 34"/>
            <p:cNvSpPr>
              <a:spLocks noChangeShapeType="1"/>
            </p:cNvSpPr>
            <p:nvPr/>
          </p:nvSpPr>
          <p:spPr bwMode="auto">
            <a:xfrm rot="1354184">
              <a:off x="5016056" y="3337799"/>
              <a:ext cx="1444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566" name="Line 33"/>
            <p:cNvSpPr>
              <a:spLocks noChangeShapeType="1"/>
            </p:cNvSpPr>
            <p:nvPr/>
          </p:nvSpPr>
          <p:spPr bwMode="auto">
            <a:xfrm rot="1354184">
              <a:off x="5097816" y="3132817"/>
              <a:ext cx="144463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567" name="Line 33"/>
            <p:cNvSpPr>
              <a:spLocks noChangeShapeType="1"/>
            </p:cNvSpPr>
            <p:nvPr/>
          </p:nvSpPr>
          <p:spPr bwMode="auto">
            <a:xfrm rot="1354184">
              <a:off x="5018493" y="3331935"/>
              <a:ext cx="144463" cy="0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551" name="Line 11"/>
            <p:cNvSpPr>
              <a:spLocks noChangeShapeType="1"/>
            </p:cNvSpPr>
            <p:nvPr/>
          </p:nvSpPr>
          <p:spPr bwMode="auto">
            <a:xfrm rot="1354184">
              <a:off x="5202627" y="2882269"/>
              <a:ext cx="0" cy="7207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568" name="Text Box 88"/>
            <p:cNvSpPr txBox="1">
              <a:spLocks noChangeArrowheads="1"/>
            </p:cNvSpPr>
            <p:nvPr/>
          </p:nvSpPr>
          <p:spPr bwMode="auto">
            <a:xfrm rot="1354184">
              <a:off x="5972481" y="5226421"/>
              <a:ext cx="358775" cy="30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>
                  <a:solidFill>
                    <a:srgbClr val="0000CC"/>
                  </a:solidFill>
                  <a:latin typeface="Comic Sans MS"/>
                  <a:cs typeface="Comic Sans MS"/>
                </a:rPr>
                <a:t>e</a:t>
              </a:r>
              <a:r>
                <a:rPr lang="en-US" sz="1400" b="1" baseline="30000" dirty="0">
                  <a:solidFill>
                    <a:srgbClr val="0000CC"/>
                  </a:solidFill>
                  <a:latin typeface="Comic Sans MS"/>
                  <a:cs typeface="Comic Sans MS"/>
                </a:rPr>
                <a:t>+</a:t>
              </a:r>
            </a:p>
          </p:txBody>
        </p:sp>
        <p:sp>
          <p:nvSpPr>
            <p:cNvPr id="660569" name="Text Box 89"/>
            <p:cNvSpPr txBox="1">
              <a:spLocks noChangeArrowheads="1"/>
            </p:cNvSpPr>
            <p:nvPr/>
          </p:nvSpPr>
          <p:spPr bwMode="auto">
            <a:xfrm rot="1354184">
              <a:off x="3582689" y="2764042"/>
              <a:ext cx="333375" cy="30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Comic Sans MS"/>
                  <a:cs typeface="Comic Sans MS"/>
                </a:rPr>
                <a:t>e</a:t>
              </a:r>
              <a:r>
                <a:rPr lang="en-US" sz="1400" baseline="30000" dirty="0">
                  <a:solidFill>
                    <a:srgbClr val="000000"/>
                  </a:solidFill>
                  <a:latin typeface="Comic Sans MS"/>
                  <a:cs typeface="Comic Sans MS"/>
                </a:rPr>
                <a:t>-</a:t>
              </a:r>
            </a:p>
          </p:txBody>
        </p:sp>
        <p:sp>
          <p:nvSpPr>
            <p:cNvPr id="660578" name="Oval 98"/>
            <p:cNvSpPr>
              <a:spLocks noChangeArrowheads="1"/>
            </p:cNvSpPr>
            <p:nvPr/>
          </p:nvSpPr>
          <p:spPr bwMode="auto">
            <a:xfrm rot="1354184">
              <a:off x="4311272" y="2967001"/>
              <a:ext cx="144463" cy="19526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579" name="Oval 99"/>
            <p:cNvSpPr>
              <a:spLocks noChangeArrowheads="1"/>
            </p:cNvSpPr>
            <p:nvPr/>
          </p:nvSpPr>
          <p:spPr bwMode="auto">
            <a:xfrm rot="1354184">
              <a:off x="4993540" y="3116484"/>
              <a:ext cx="144462" cy="19526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580" name="Oval 100"/>
            <p:cNvSpPr>
              <a:spLocks noChangeArrowheads="1"/>
            </p:cNvSpPr>
            <p:nvPr/>
          </p:nvSpPr>
          <p:spPr bwMode="auto">
            <a:xfrm rot="1354184">
              <a:off x="4826628" y="3977177"/>
              <a:ext cx="144463" cy="195263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581" name="Oval 101"/>
            <p:cNvSpPr>
              <a:spLocks noChangeArrowheads="1"/>
            </p:cNvSpPr>
            <p:nvPr/>
          </p:nvSpPr>
          <p:spPr bwMode="auto">
            <a:xfrm rot="1354184">
              <a:off x="5108554" y="5048494"/>
              <a:ext cx="144462" cy="195262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60582" name="Oval 102"/>
            <p:cNvSpPr>
              <a:spLocks noChangeArrowheads="1"/>
            </p:cNvSpPr>
            <p:nvPr/>
          </p:nvSpPr>
          <p:spPr bwMode="auto">
            <a:xfrm rot="1354184">
              <a:off x="6207383" y="5506930"/>
              <a:ext cx="144462" cy="195263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</p:grpSp>
      <p:cxnSp>
        <p:nvCxnSpPr>
          <p:cNvPr id="5" name="Straight Arrow Connector 4"/>
          <p:cNvCxnSpPr/>
          <p:nvPr/>
        </p:nvCxnSpPr>
        <p:spPr>
          <a:xfrm>
            <a:off x="381000" y="1677092"/>
            <a:ext cx="2514600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3124200" y="1695897"/>
            <a:ext cx="2514600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V="1">
            <a:off x="3160355" y="1086297"/>
            <a:ext cx="1575501" cy="53340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4043" y="1010097"/>
            <a:ext cx="1620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CEBAF </a:t>
            </a:r>
          </a:p>
          <a:p>
            <a:r>
              <a:rPr lang="en-US" dirty="0" smtClean="0"/>
              <a:t>Injector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5811148" y="1430566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CEBAF </a:t>
            </a:r>
          </a:p>
          <a:p>
            <a:r>
              <a:rPr lang="en-US" dirty="0" smtClean="0"/>
              <a:t>Accelerator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3665221" y="363766"/>
            <a:ext cx="31598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Beam Characterization</a:t>
            </a:r>
          </a:p>
          <a:p>
            <a:r>
              <a:rPr lang="en-US" dirty="0" smtClean="0"/>
              <a:t>System and Mott Polarimeter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667000" y="1490402"/>
            <a:ext cx="533400" cy="357895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1752600" y="3335566"/>
            <a:ext cx="22044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+</a:t>
            </a:r>
            <a:r>
              <a:rPr lang="en-US" dirty="0" smtClean="0"/>
              <a:t> Beam Emittance</a:t>
            </a:r>
          </a:p>
          <a:p>
            <a:r>
              <a:rPr lang="en-US" dirty="0" smtClean="0"/>
              <a:t>Defining Slits</a:t>
            </a:r>
            <a:endParaRPr lang="en-US" dirty="0"/>
          </a:p>
        </p:txBody>
      </p:sp>
      <p:cxnSp>
        <p:nvCxnSpPr>
          <p:cNvPr id="95" name="Straight Arrow Connector 94"/>
          <p:cNvCxnSpPr/>
          <p:nvPr/>
        </p:nvCxnSpPr>
        <p:spPr>
          <a:xfrm flipV="1">
            <a:off x="3918928" y="3079366"/>
            <a:ext cx="926455" cy="446163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3918928" y="3523596"/>
            <a:ext cx="903810" cy="10767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7005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>
            <a:spLocks noChangeArrowheads="1"/>
          </p:cNvSpPr>
          <p:nvPr/>
        </p:nvSpPr>
        <p:spPr bwMode="auto">
          <a:xfrm rot="1354184">
            <a:off x="6970336" y="5184671"/>
            <a:ext cx="1308100" cy="720725"/>
          </a:xfrm>
          <a:prstGeom prst="rect">
            <a:avLst/>
          </a:prstGeom>
          <a:solidFill>
            <a:srgbClr val="9999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Text Box 58"/>
          <p:cNvSpPr txBox="1">
            <a:spLocks noChangeArrowheads="1"/>
          </p:cNvSpPr>
          <p:nvPr/>
        </p:nvSpPr>
        <p:spPr bwMode="auto">
          <a:xfrm rot="1354184">
            <a:off x="6857807" y="5879788"/>
            <a:ext cx="11715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srgbClr val="000000"/>
                </a:solidFill>
                <a:latin typeface="Comic Sans MS"/>
                <a:cs typeface="Comic Sans MS"/>
              </a:rPr>
              <a:t>Calorimeter</a:t>
            </a: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 rot="1354184">
            <a:off x="4341882" y="2265180"/>
            <a:ext cx="1439863" cy="1439863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 rot="1354184">
            <a:off x="4305473" y="2069014"/>
            <a:ext cx="785813" cy="1512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 rot="1354184">
            <a:off x="4670681" y="3083833"/>
            <a:ext cx="1079500" cy="787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 rot="1354184">
            <a:off x="5202627" y="2292166"/>
            <a:ext cx="0" cy="72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 rot="1354184">
            <a:off x="5036778" y="3123297"/>
            <a:ext cx="719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1" name="Oval 14"/>
          <p:cNvSpPr>
            <a:spLocks noChangeArrowheads="1"/>
          </p:cNvSpPr>
          <p:nvPr/>
        </p:nvSpPr>
        <p:spPr bwMode="auto">
          <a:xfrm rot="12154184">
            <a:off x="4612833" y="3495255"/>
            <a:ext cx="1439862" cy="1439863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 rot="12154184">
            <a:off x="5303292" y="3618396"/>
            <a:ext cx="785812" cy="1512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 rot="12154184">
            <a:off x="4645253" y="3331139"/>
            <a:ext cx="1079500" cy="787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6" name="Line 30"/>
          <p:cNvSpPr>
            <a:spLocks noChangeShapeType="1"/>
          </p:cNvSpPr>
          <p:nvPr/>
        </p:nvSpPr>
        <p:spPr bwMode="auto">
          <a:xfrm rot="1354184">
            <a:off x="3110872" y="2048220"/>
            <a:ext cx="1300162" cy="1587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9" name="Line 35"/>
          <p:cNvSpPr>
            <a:spLocks noChangeShapeType="1"/>
          </p:cNvSpPr>
          <p:nvPr/>
        </p:nvSpPr>
        <p:spPr bwMode="auto">
          <a:xfrm rot="1354184">
            <a:off x="5200178" y="4598691"/>
            <a:ext cx="542925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20" name="Line 36"/>
          <p:cNvSpPr>
            <a:spLocks noChangeShapeType="1"/>
          </p:cNvSpPr>
          <p:nvPr/>
        </p:nvSpPr>
        <p:spPr bwMode="auto">
          <a:xfrm rot="1354184">
            <a:off x="5148273" y="4731843"/>
            <a:ext cx="542925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21" name="Line 38"/>
          <p:cNvSpPr>
            <a:spLocks noChangeShapeType="1"/>
          </p:cNvSpPr>
          <p:nvPr/>
        </p:nvSpPr>
        <p:spPr bwMode="auto">
          <a:xfrm rot="1354184">
            <a:off x="5792691" y="4853135"/>
            <a:ext cx="576262" cy="71438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22" name="Line 39"/>
          <p:cNvSpPr>
            <a:spLocks noChangeShapeType="1"/>
          </p:cNvSpPr>
          <p:nvPr/>
        </p:nvSpPr>
        <p:spPr bwMode="auto">
          <a:xfrm rot="4354184" flipV="1">
            <a:off x="5892640" y="4710897"/>
            <a:ext cx="315912" cy="48895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23" name="Line 41"/>
          <p:cNvSpPr>
            <a:spLocks noChangeShapeType="1"/>
          </p:cNvSpPr>
          <p:nvPr/>
        </p:nvSpPr>
        <p:spPr bwMode="auto">
          <a:xfrm rot="1354184" flipH="1">
            <a:off x="5113941" y="3076283"/>
            <a:ext cx="147638" cy="1039812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24" name="Line 42"/>
          <p:cNvSpPr>
            <a:spLocks noChangeShapeType="1"/>
          </p:cNvSpPr>
          <p:nvPr/>
        </p:nvSpPr>
        <p:spPr bwMode="auto">
          <a:xfrm rot="1354184">
            <a:off x="5112415" y="3075978"/>
            <a:ext cx="149225" cy="1039812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25" name="Text Box 43"/>
          <p:cNvSpPr txBox="1">
            <a:spLocks noChangeArrowheads="1"/>
          </p:cNvSpPr>
          <p:nvPr/>
        </p:nvSpPr>
        <p:spPr bwMode="auto">
          <a:xfrm rot="1354184">
            <a:off x="4044380" y="2395723"/>
            <a:ext cx="355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FF0000"/>
                </a:solidFill>
                <a:latin typeface="Comic Sans MS"/>
                <a:cs typeface="Comic Sans MS"/>
              </a:rPr>
              <a:t>T</a:t>
            </a:r>
            <a:r>
              <a:rPr lang="en-US" sz="1200" b="1" baseline="-25000" dirty="0">
                <a:solidFill>
                  <a:srgbClr val="FF0000"/>
                </a:solidFill>
                <a:latin typeface="Comic Sans MS"/>
                <a:cs typeface="Comic Sans MS"/>
              </a:rPr>
              <a:t>1</a:t>
            </a:r>
            <a:endParaRPr lang="en-US" sz="1200" b="1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6" name="Text Box 44"/>
          <p:cNvSpPr txBox="1">
            <a:spLocks noChangeArrowheads="1"/>
          </p:cNvSpPr>
          <p:nvPr/>
        </p:nvSpPr>
        <p:spPr bwMode="auto">
          <a:xfrm rot="1354184">
            <a:off x="6059009" y="5238715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FF0000"/>
                </a:solidFill>
                <a:latin typeface="Comic Sans MS"/>
                <a:cs typeface="Comic Sans MS"/>
              </a:rPr>
              <a:t>T</a:t>
            </a:r>
            <a:r>
              <a:rPr lang="en-US" sz="1200" b="1" baseline="-25000" dirty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endParaRPr lang="en-US" sz="1200" b="1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27" name="Text Box 45"/>
          <p:cNvSpPr txBox="1">
            <a:spLocks noChangeArrowheads="1"/>
          </p:cNvSpPr>
          <p:nvPr/>
        </p:nvSpPr>
        <p:spPr bwMode="auto">
          <a:xfrm rot="1354184">
            <a:off x="4770709" y="1875902"/>
            <a:ext cx="38258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Comic Sans MS"/>
                <a:cs typeface="Comic Sans MS"/>
              </a:rPr>
              <a:t>S</a:t>
            </a:r>
            <a:r>
              <a:rPr lang="en-US" sz="1400" b="1" baseline="-25000" dirty="0">
                <a:solidFill>
                  <a:srgbClr val="000000"/>
                </a:solidFill>
                <a:latin typeface="Comic Sans MS"/>
                <a:cs typeface="Comic Sans MS"/>
              </a:rPr>
              <a:t>1</a:t>
            </a:r>
          </a:p>
        </p:txBody>
      </p:sp>
      <p:sp>
        <p:nvSpPr>
          <p:cNvPr id="28" name="Text Box 46"/>
          <p:cNvSpPr txBox="1">
            <a:spLocks noChangeArrowheads="1"/>
          </p:cNvSpPr>
          <p:nvPr/>
        </p:nvSpPr>
        <p:spPr bwMode="auto">
          <a:xfrm rot="1354184">
            <a:off x="5745161" y="4252627"/>
            <a:ext cx="38258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Comic Sans MS"/>
                <a:cs typeface="Comic Sans MS"/>
              </a:rPr>
              <a:t>S</a:t>
            </a:r>
            <a:r>
              <a:rPr lang="en-US" sz="1400" b="1" baseline="-25000" dirty="0">
                <a:solidFill>
                  <a:srgbClr val="000000"/>
                </a:solidFill>
                <a:latin typeface="Comic Sans MS"/>
                <a:cs typeface="Comic Sans MS"/>
              </a:rPr>
              <a:t>2</a:t>
            </a:r>
          </a:p>
        </p:txBody>
      </p:sp>
      <p:sp>
        <p:nvSpPr>
          <p:cNvPr id="29" name="Text Box 47"/>
          <p:cNvSpPr txBox="1">
            <a:spLocks noChangeArrowheads="1"/>
          </p:cNvSpPr>
          <p:nvPr/>
        </p:nvSpPr>
        <p:spPr bwMode="auto">
          <a:xfrm rot="1354184">
            <a:off x="5341085" y="2686280"/>
            <a:ext cx="3127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Comic Sans MS"/>
                <a:cs typeface="Comic Sans MS"/>
              </a:rPr>
              <a:t>D</a:t>
            </a:r>
          </a:p>
        </p:txBody>
      </p:sp>
      <p:sp>
        <p:nvSpPr>
          <p:cNvPr id="30" name="Text Box 48"/>
          <p:cNvSpPr txBox="1">
            <a:spLocks noChangeArrowheads="1"/>
          </p:cNvSpPr>
          <p:nvPr/>
        </p:nvSpPr>
        <p:spPr bwMode="auto">
          <a:xfrm rot="1354184">
            <a:off x="4717777" y="4185914"/>
            <a:ext cx="3127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Comic Sans MS"/>
                <a:cs typeface="Comic Sans MS"/>
              </a:rPr>
              <a:t>D</a:t>
            </a:r>
          </a:p>
        </p:txBody>
      </p:sp>
      <p:sp>
        <p:nvSpPr>
          <p:cNvPr id="31" name="Line 49"/>
          <p:cNvSpPr>
            <a:spLocks noChangeShapeType="1"/>
          </p:cNvSpPr>
          <p:nvPr/>
        </p:nvSpPr>
        <p:spPr bwMode="auto">
          <a:xfrm rot="1354184">
            <a:off x="4844209" y="4247066"/>
            <a:ext cx="1254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2" name="Rectangle 50"/>
          <p:cNvSpPr>
            <a:spLocks noChangeArrowheads="1"/>
          </p:cNvSpPr>
          <p:nvPr/>
        </p:nvSpPr>
        <p:spPr bwMode="auto">
          <a:xfrm rot="1354184">
            <a:off x="6416215" y="5098569"/>
            <a:ext cx="487363" cy="144462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3" name="Line 51"/>
          <p:cNvSpPr>
            <a:spLocks noChangeShapeType="1"/>
          </p:cNvSpPr>
          <p:nvPr/>
        </p:nvSpPr>
        <p:spPr bwMode="auto">
          <a:xfrm rot="1354184">
            <a:off x="6584050" y="501589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4" name="Line 52"/>
          <p:cNvSpPr>
            <a:spLocks noChangeShapeType="1"/>
          </p:cNvSpPr>
          <p:nvPr/>
        </p:nvSpPr>
        <p:spPr bwMode="auto">
          <a:xfrm rot="12154184">
            <a:off x="6590088" y="4939327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5" name="Text Box 53"/>
          <p:cNvSpPr txBox="1">
            <a:spLocks noChangeArrowheads="1"/>
          </p:cNvSpPr>
          <p:nvPr/>
        </p:nvSpPr>
        <p:spPr bwMode="auto">
          <a:xfrm rot="1354184">
            <a:off x="6640391" y="4636292"/>
            <a:ext cx="33813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 err="1">
                <a:solidFill>
                  <a:srgbClr val="000000"/>
                </a:solidFill>
                <a:latin typeface="Comic Sans MS"/>
                <a:cs typeface="Comic Sans MS"/>
              </a:rPr>
              <a:t>P</a:t>
            </a:r>
            <a:r>
              <a:rPr lang="en-US" sz="1400" baseline="-25000" dirty="0" err="1">
                <a:solidFill>
                  <a:srgbClr val="000000"/>
                </a:solidFill>
                <a:latin typeface="Comic Sans MS"/>
                <a:cs typeface="Comic Sans MS"/>
              </a:rPr>
              <a:t>t</a:t>
            </a:r>
            <a:endParaRPr lang="en-US" sz="1400" baseline="-250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38" name="Line 59"/>
          <p:cNvSpPr>
            <a:spLocks noChangeShapeType="1"/>
          </p:cNvSpPr>
          <p:nvPr/>
        </p:nvSpPr>
        <p:spPr bwMode="auto">
          <a:xfrm rot="1354184">
            <a:off x="6919944" y="5662612"/>
            <a:ext cx="1312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9" name="Line 61"/>
          <p:cNvSpPr>
            <a:spLocks noChangeShapeType="1"/>
          </p:cNvSpPr>
          <p:nvPr/>
        </p:nvSpPr>
        <p:spPr bwMode="auto">
          <a:xfrm rot="1354184">
            <a:off x="7010729" y="5444190"/>
            <a:ext cx="1312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4" name="Line 31"/>
          <p:cNvSpPr>
            <a:spLocks noChangeShapeType="1"/>
          </p:cNvSpPr>
          <p:nvPr/>
        </p:nvSpPr>
        <p:spPr bwMode="auto">
          <a:xfrm rot="1354184" flipV="1">
            <a:off x="4443186" y="2138480"/>
            <a:ext cx="322441" cy="2465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6" name="Rectangle 26"/>
          <p:cNvSpPr>
            <a:spLocks noChangeArrowheads="1"/>
          </p:cNvSpPr>
          <p:nvPr/>
        </p:nvSpPr>
        <p:spPr bwMode="auto">
          <a:xfrm rot="1354184">
            <a:off x="4362665" y="2135112"/>
            <a:ext cx="36513" cy="360362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7" name="Line 32"/>
          <p:cNvSpPr>
            <a:spLocks noChangeShapeType="1"/>
          </p:cNvSpPr>
          <p:nvPr/>
        </p:nvSpPr>
        <p:spPr bwMode="auto">
          <a:xfrm rot="1354184">
            <a:off x="4328716" y="2370476"/>
            <a:ext cx="317659" cy="3241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0" name="Line 18"/>
          <p:cNvSpPr>
            <a:spLocks noChangeShapeType="1"/>
          </p:cNvSpPr>
          <p:nvPr/>
        </p:nvSpPr>
        <p:spPr bwMode="auto">
          <a:xfrm rot="12154184">
            <a:off x="4635006" y="4085796"/>
            <a:ext cx="719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1" name="Line 17"/>
          <p:cNvSpPr>
            <a:spLocks noChangeShapeType="1"/>
          </p:cNvSpPr>
          <p:nvPr/>
        </p:nvSpPr>
        <p:spPr bwMode="auto">
          <a:xfrm rot="12154184">
            <a:off x="5189761" y="4196811"/>
            <a:ext cx="0" cy="72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2" name="Oval 24"/>
          <p:cNvSpPr>
            <a:spLocks noChangeArrowheads="1"/>
          </p:cNvSpPr>
          <p:nvPr/>
        </p:nvSpPr>
        <p:spPr bwMode="auto">
          <a:xfrm rot="1354184">
            <a:off x="5703052" y="4489078"/>
            <a:ext cx="107950" cy="719137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3" name="Rectangle 27"/>
          <p:cNvSpPr>
            <a:spLocks noChangeArrowheads="1"/>
          </p:cNvSpPr>
          <p:nvPr/>
        </p:nvSpPr>
        <p:spPr bwMode="auto">
          <a:xfrm rot="1354184">
            <a:off x="6329894" y="4867922"/>
            <a:ext cx="36512" cy="360362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58" name="Line 11"/>
          <p:cNvSpPr>
            <a:spLocks noChangeShapeType="1"/>
          </p:cNvSpPr>
          <p:nvPr/>
        </p:nvSpPr>
        <p:spPr bwMode="auto">
          <a:xfrm rot="1354184">
            <a:off x="5202627" y="2292166"/>
            <a:ext cx="0" cy="72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grpSp>
        <p:nvGrpSpPr>
          <p:cNvPr id="77" name="Group 76"/>
          <p:cNvGrpSpPr/>
          <p:nvPr/>
        </p:nvGrpSpPr>
        <p:grpSpPr>
          <a:xfrm rot="20218534">
            <a:off x="1807037" y="1160252"/>
            <a:ext cx="640485" cy="798457"/>
            <a:chOff x="3582689" y="1683457"/>
            <a:chExt cx="640485" cy="798457"/>
          </a:xfrm>
        </p:grpSpPr>
        <p:sp>
          <p:nvSpPr>
            <p:cNvPr id="3" name="Text Box 56"/>
            <p:cNvSpPr txBox="1">
              <a:spLocks noChangeArrowheads="1"/>
            </p:cNvSpPr>
            <p:nvPr/>
          </p:nvSpPr>
          <p:spPr bwMode="auto">
            <a:xfrm rot="1354184">
              <a:off x="3829474" y="1683457"/>
              <a:ext cx="393700" cy="30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 err="1">
                  <a:solidFill>
                    <a:srgbClr val="000000"/>
                  </a:solidFill>
                  <a:latin typeface="Comic Sans MS"/>
                  <a:cs typeface="Comic Sans MS"/>
                </a:rPr>
                <a:t>P</a:t>
              </a:r>
              <a:r>
                <a:rPr lang="en-US" sz="1400" baseline="-25000" dirty="0" err="1">
                  <a:solidFill>
                    <a:srgbClr val="000000"/>
                  </a:solidFill>
                  <a:latin typeface="Comic Sans MS"/>
                  <a:cs typeface="Comic Sans MS"/>
                </a:rPr>
                <a:t>e</a:t>
              </a:r>
              <a:r>
                <a:rPr lang="en-US" sz="1400" baseline="-25000" dirty="0">
                  <a:solidFill>
                    <a:srgbClr val="000000"/>
                  </a:solidFill>
                  <a:latin typeface="Comic Sans MS"/>
                  <a:cs typeface="Comic Sans MS"/>
                </a:rPr>
                <a:t>-</a:t>
              </a:r>
            </a:p>
          </p:txBody>
        </p:sp>
        <p:sp>
          <p:nvSpPr>
            <p:cNvPr id="36" name="Line 54"/>
            <p:cNvSpPr>
              <a:spLocks noChangeShapeType="1"/>
            </p:cNvSpPr>
            <p:nvPr/>
          </p:nvSpPr>
          <p:spPr bwMode="auto">
            <a:xfrm rot="1354184">
              <a:off x="3775259" y="2052400"/>
              <a:ext cx="2873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37" name="Line 55"/>
            <p:cNvSpPr>
              <a:spLocks noChangeShapeType="1"/>
            </p:cNvSpPr>
            <p:nvPr/>
          </p:nvSpPr>
          <p:spPr bwMode="auto">
            <a:xfrm rot="12154184">
              <a:off x="3781299" y="1975829"/>
              <a:ext cx="2873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60" name="Text Box 89"/>
            <p:cNvSpPr txBox="1">
              <a:spLocks noChangeArrowheads="1"/>
            </p:cNvSpPr>
            <p:nvPr/>
          </p:nvSpPr>
          <p:spPr bwMode="auto">
            <a:xfrm rot="1354184">
              <a:off x="3582689" y="2173939"/>
              <a:ext cx="333375" cy="30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Comic Sans MS"/>
                  <a:cs typeface="Comic Sans MS"/>
                </a:rPr>
                <a:t>e</a:t>
              </a:r>
              <a:r>
                <a:rPr lang="en-US" sz="1400" baseline="30000" dirty="0">
                  <a:solidFill>
                    <a:srgbClr val="000000"/>
                  </a:solidFill>
                  <a:latin typeface="Comic Sans MS"/>
                  <a:cs typeface="Comic Sans MS"/>
                </a:rPr>
                <a:t>-</a:t>
              </a:r>
            </a:p>
          </p:txBody>
        </p:sp>
      </p:grpSp>
      <p:sp>
        <p:nvSpPr>
          <p:cNvPr id="61" name="Oval 98"/>
          <p:cNvSpPr>
            <a:spLocks noChangeArrowheads="1"/>
          </p:cNvSpPr>
          <p:nvPr/>
        </p:nvSpPr>
        <p:spPr bwMode="auto">
          <a:xfrm rot="1354184">
            <a:off x="4311272" y="2376898"/>
            <a:ext cx="144463" cy="19526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3" name="Oval 100"/>
          <p:cNvSpPr>
            <a:spLocks noChangeArrowheads="1"/>
          </p:cNvSpPr>
          <p:nvPr/>
        </p:nvSpPr>
        <p:spPr bwMode="auto">
          <a:xfrm rot="1354184">
            <a:off x="4826628" y="3387074"/>
            <a:ext cx="144463" cy="1952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4" name="Oval 101"/>
          <p:cNvSpPr>
            <a:spLocks noChangeArrowheads="1"/>
          </p:cNvSpPr>
          <p:nvPr/>
        </p:nvSpPr>
        <p:spPr bwMode="auto">
          <a:xfrm rot="1354184">
            <a:off x="5108554" y="4458391"/>
            <a:ext cx="144462" cy="19526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65" name="Oval 102"/>
          <p:cNvSpPr>
            <a:spLocks noChangeArrowheads="1"/>
          </p:cNvSpPr>
          <p:nvPr/>
        </p:nvSpPr>
        <p:spPr bwMode="auto">
          <a:xfrm rot="1354184">
            <a:off x="6207383" y="4916827"/>
            <a:ext cx="144462" cy="1952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381000" y="1676400"/>
            <a:ext cx="2209800" cy="692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124200" y="1695897"/>
            <a:ext cx="2514600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3160355" y="1086297"/>
            <a:ext cx="1575501" cy="53340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84043" y="1010097"/>
            <a:ext cx="1620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CEBAF </a:t>
            </a:r>
          </a:p>
          <a:p>
            <a:r>
              <a:rPr lang="en-US" dirty="0" smtClean="0"/>
              <a:t>Injector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5638800" y="1371600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CEBAF </a:t>
            </a:r>
          </a:p>
          <a:p>
            <a:r>
              <a:rPr lang="en-US" dirty="0" smtClean="0"/>
              <a:t>Accelerator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4648200" y="533400"/>
            <a:ext cx="13648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</a:t>
            </a:r>
            <a:r>
              <a:rPr lang="en-US" dirty="0" smtClean="0"/>
              <a:t>Mott</a:t>
            </a:r>
          </a:p>
          <a:p>
            <a:r>
              <a:rPr lang="en-US" dirty="0" smtClean="0"/>
              <a:t>Polarimeter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2590800" y="1490402"/>
            <a:ext cx="533400" cy="357895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2209800" y="32004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+</a:t>
            </a:r>
            <a:r>
              <a:rPr lang="en-US" dirty="0" smtClean="0"/>
              <a:t> </a:t>
            </a:r>
            <a:r>
              <a:rPr lang="en-US" dirty="0" smtClean="0"/>
              <a:t>momentum acceptance</a:t>
            </a:r>
          </a:p>
          <a:p>
            <a:r>
              <a:rPr lang="en-US" dirty="0" smtClean="0"/>
              <a:t>defined</a:t>
            </a:r>
            <a:endParaRPr lang="en-US" dirty="0"/>
          </a:p>
        </p:txBody>
      </p:sp>
      <p:cxnSp>
        <p:nvCxnSpPr>
          <p:cNvPr id="75" name="Straight Arrow Connector 74"/>
          <p:cNvCxnSpPr/>
          <p:nvPr/>
        </p:nvCxnSpPr>
        <p:spPr>
          <a:xfrm flipV="1">
            <a:off x="3657600" y="3124200"/>
            <a:ext cx="1295400" cy="60960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 Box 88"/>
          <p:cNvSpPr txBox="1">
            <a:spLocks noChangeArrowheads="1"/>
          </p:cNvSpPr>
          <p:nvPr/>
        </p:nvSpPr>
        <p:spPr bwMode="auto">
          <a:xfrm rot="1354184">
            <a:off x="4388763" y="2225768"/>
            <a:ext cx="3587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CC"/>
                </a:solidFill>
                <a:latin typeface="Comic Sans MS"/>
                <a:cs typeface="Comic Sans MS"/>
              </a:rPr>
              <a:t>e</a:t>
            </a:r>
            <a:r>
              <a:rPr lang="en-US" sz="1400" b="1" baseline="30000" dirty="0">
                <a:solidFill>
                  <a:srgbClr val="0000CC"/>
                </a:solidFill>
                <a:latin typeface="Comic Sans MS"/>
                <a:cs typeface="Comic Sans MS"/>
              </a:rPr>
              <a:t>+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895600" y="2133600"/>
            <a:ext cx="1236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</a:t>
            </a:r>
            <a:r>
              <a:rPr lang="en-US" dirty="0" err="1" smtClean="0"/>
              <a:t>PEPPo</a:t>
            </a:r>
            <a:endParaRPr lang="en-US" dirty="0" smtClean="0"/>
          </a:p>
        </p:txBody>
      </p:sp>
      <p:sp>
        <p:nvSpPr>
          <p:cNvPr id="82" name="Rectangle 22"/>
          <p:cNvSpPr>
            <a:spLocks noChangeArrowheads="1"/>
          </p:cNvSpPr>
          <p:nvPr/>
        </p:nvSpPr>
        <p:spPr bwMode="auto">
          <a:xfrm rot="1354184" flipH="1">
            <a:off x="5179904" y="4730862"/>
            <a:ext cx="96952" cy="317117"/>
          </a:xfrm>
          <a:prstGeom prst="rect">
            <a:avLst/>
          </a:prstGeom>
          <a:solidFill>
            <a:srgbClr val="9999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83" name="Rectangle 26"/>
          <p:cNvSpPr>
            <a:spLocks noChangeArrowheads="1"/>
          </p:cNvSpPr>
          <p:nvPr/>
        </p:nvSpPr>
        <p:spPr bwMode="auto">
          <a:xfrm rot="1354184">
            <a:off x="5991730" y="4717608"/>
            <a:ext cx="36513" cy="360362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84" name="Text Box 44"/>
          <p:cNvSpPr txBox="1">
            <a:spLocks noChangeArrowheads="1"/>
          </p:cNvSpPr>
          <p:nvPr/>
        </p:nvSpPr>
        <p:spPr bwMode="auto">
          <a:xfrm rot="1354184">
            <a:off x="5726706" y="5104658"/>
            <a:ext cx="34464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W</a:t>
            </a:r>
            <a:endParaRPr lang="en-US" sz="1200" b="1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cxnSp>
        <p:nvCxnSpPr>
          <p:cNvPr id="85" name="Straight Arrow Connector 84"/>
          <p:cNvCxnSpPr/>
          <p:nvPr/>
        </p:nvCxnSpPr>
        <p:spPr>
          <a:xfrm flipH="1">
            <a:off x="5562600" y="3810000"/>
            <a:ext cx="457200" cy="38100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6019800" y="35052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Coincidence annihilation detector</a:t>
            </a:r>
            <a:endParaRPr lang="en-US" dirty="0"/>
          </a:p>
        </p:txBody>
      </p:sp>
      <p:sp>
        <p:nvSpPr>
          <p:cNvPr id="87" name="Rectangle 22"/>
          <p:cNvSpPr>
            <a:spLocks noChangeArrowheads="1"/>
          </p:cNvSpPr>
          <p:nvPr/>
        </p:nvSpPr>
        <p:spPr bwMode="auto">
          <a:xfrm rot="1354184" flipH="1">
            <a:off x="5408504" y="4197462"/>
            <a:ext cx="96952" cy="317117"/>
          </a:xfrm>
          <a:prstGeom prst="rect">
            <a:avLst/>
          </a:prstGeom>
          <a:solidFill>
            <a:srgbClr val="9999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90" name="Line 35"/>
          <p:cNvSpPr>
            <a:spLocks noChangeShapeType="1"/>
          </p:cNvSpPr>
          <p:nvPr/>
        </p:nvSpPr>
        <p:spPr bwMode="auto">
          <a:xfrm rot="1354184">
            <a:off x="4703610" y="2618790"/>
            <a:ext cx="542925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91" name="Line 35"/>
          <p:cNvSpPr>
            <a:spLocks noChangeShapeType="1"/>
          </p:cNvSpPr>
          <p:nvPr/>
        </p:nvSpPr>
        <p:spPr bwMode="auto">
          <a:xfrm rot="1354184">
            <a:off x="4735665" y="2486610"/>
            <a:ext cx="542925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9" name="Oval 23"/>
          <p:cNvSpPr>
            <a:spLocks noChangeArrowheads="1"/>
          </p:cNvSpPr>
          <p:nvPr/>
        </p:nvSpPr>
        <p:spPr bwMode="auto">
          <a:xfrm rot="1354184">
            <a:off x="4705872" y="2126777"/>
            <a:ext cx="107950" cy="719137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0000"/>
              </a:solidFill>
            </a:endParaRPr>
          </a:p>
        </p:txBody>
      </p:sp>
      <p:cxnSp>
        <p:nvCxnSpPr>
          <p:cNvPr id="93" name="Straight Arrow Connector 92"/>
          <p:cNvCxnSpPr/>
          <p:nvPr/>
        </p:nvCxnSpPr>
        <p:spPr>
          <a:xfrm>
            <a:off x="3657600" y="3733800"/>
            <a:ext cx="914400" cy="38100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0814873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76</Words>
  <Application>Microsoft Macintosh PowerPoint</Application>
  <PresentationFormat>On-screen Show (4:3)</PresentationFormat>
  <Paragraphs>44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Modèle par défaut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Cardman</dc:creator>
  <cp:lastModifiedBy>Joe Grames</cp:lastModifiedBy>
  <cp:revision>7</cp:revision>
  <dcterms:created xsi:type="dcterms:W3CDTF">2016-01-15T14:31:14Z</dcterms:created>
  <dcterms:modified xsi:type="dcterms:W3CDTF">2016-01-15T17:48:29Z</dcterms:modified>
</cp:coreProperties>
</file>