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s/slide1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0"/>
  </p:notesMasterIdLst>
  <p:sldIdLst>
    <p:sldId id="345" r:id="rId2"/>
    <p:sldId id="347" r:id="rId3"/>
    <p:sldId id="348" r:id="rId4"/>
    <p:sldId id="349" r:id="rId5"/>
    <p:sldId id="350" r:id="rId6"/>
    <p:sldId id="351" r:id="rId7"/>
    <p:sldId id="352" r:id="rId8"/>
    <p:sldId id="353" r:id="rId9"/>
    <p:sldId id="354" r:id="rId10"/>
    <p:sldId id="355" r:id="rId11"/>
    <p:sldId id="362" r:id="rId12"/>
    <p:sldId id="363" r:id="rId13"/>
    <p:sldId id="356" r:id="rId14"/>
    <p:sldId id="361" r:id="rId15"/>
    <p:sldId id="358" r:id="rId16"/>
    <p:sldId id="359" r:id="rId17"/>
    <p:sldId id="360" r:id="rId18"/>
    <p:sldId id="35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CCFF33"/>
    <a:srgbClr val="CCFFFF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6359" autoAdjust="0"/>
    <p:restoredTop sz="95725" autoAdjust="0"/>
  </p:normalViewPr>
  <p:slideViewPr>
    <p:cSldViewPr snapToGrid="0" snapToObjects="1">
      <p:cViewPr varScale="1">
        <p:scale>
          <a:sx n="83" d="100"/>
          <a:sy n="83" d="100"/>
        </p:scale>
        <p:origin x="1262" y="82"/>
      </p:cViewPr>
      <p:guideLst/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2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Relationship Id="rId27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Users\grames\Downloads\Copy%20of%2005.07.2017_PvI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830539326998594"/>
          <c:y val="0.16054358769051316"/>
          <c:w val="0.86014409634612898"/>
          <c:h val="0.65068579579658004"/>
        </c:manualLayout>
      </c:layout>
      <c:scatterChart>
        <c:scatterStyle val="lineMarker"/>
        <c:varyColors val="0"/>
        <c:ser>
          <c:idx val="0"/>
          <c:order val="0"/>
          <c:spPr>
            <a:ln>
              <a:noFill/>
            </a:ln>
          </c:spPr>
          <c:marker>
            <c:symbol val="circle"/>
            <c:size val="10"/>
            <c:spPr>
              <a:solidFill>
                <a:srgbClr val="FF0000"/>
              </a:solidFill>
              <a:ln w="6350">
                <a:noFill/>
              </a:ln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 b="0"/>
                </a:pPr>
                <a:endParaRPr lang="en-US"/>
              </a:p>
            </c:txPr>
            <c:dLblPos val="r"/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errBars>
            <c:errDir val="y"/>
            <c:errBarType val="both"/>
            <c:errValType val="cust"/>
            <c:noEndCap val="0"/>
            <c:plus>
              <c:numRef>
                <c:f>Sheet1!$L$60:$L$68</c:f>
                <c:numCache>
                  <c:formatCode>General</c:formatCode>
                  <c:ptCount val="9"/>
                  <c:pt idx="0">
                    <c:v>0.59563141325443403</c:v>
                  </c:pt>
                  <c:pt idx="1">
                    <c:v>0.64470094188515403</c:v>
                  </c:pt>
                  <c:pt idx="2">
                    <c:v>0.73734013144366695</c:v>
                  </c:pt>
                  <c:pt idx="3">
                    <c:v>0.70440345740569299</c:v>
                  </c:pt>
                  <c:pt idx="4">
                    <c:v>0.71979382578407303</c:v>
                  </c:pt>
                  <c:pt idx="5">
                    <c:v>0.73353642287573495</c:v>
                  </c:pt>
                  <c:pt idx="6">
                    <c:v>0.72459927320303397</c:v>
                  </c:pt>
                  <c:pt idx="7">
                    <c:v>0.73073695881895995</c:v>
                  </c:pt>
                  <c:pt idx="8">
                    <c:v>0.73696774701700296</c:v>
                  </c:pt>
                </c:numCache>
              </c:numRef>
            </c:plus>
            <c:minus>
              <c:numRef>
                <c:f>Sheet1!$L$60:$L$68</c:f>
                <c:numCache>
                  <c:formatCode>General</c:formatCode>
                  <c:ptCount val="9"/>
                  <c:pt idx="0">
                    <c:v>0.59563141325443403</c:v>
                  </c:pt>
                  <c:pt idx="1">
                    <c:v>0.64470094188515403</c:v>
                  </c:pt>
                  <c:pt idx="2">
                    <c:v>0.73734013144366695</c:v>
                  </c:pt>
                  <c:pt idx="3">
                    <c:v>0.70440345740569299</c:v>
                  </c:pt>
                  <c:pt idx="4">
                    <c:v>0.71979382578407303</c:v>
                  </c:pt>
                  <c:pt idx="5">
                    <c:v>0.73353642287573495</c:v>
                  </c:pt>
                  <c:pt idx="6">
                    <c:v>0.72459927320303397</c:v>
                  </c:pt>
                  <c:pt idx="7">
                    <c:v>0.73073695881895995</c:v>
                  </c:pt>
                  <c:pt idx="8">
                    <c:v>0.73696774701700296</c:v>
                  </c:pt>
                </c:numCache>
              </c:numRef>
            </c:minus>
            <c:spPr>
              <a:ln w="0">
                <a:solidFill>
                  <a:srgbClr val="000000"/>
                </a:solidFill>
                <a:prstDash val="solid"/>
                <a:round/>
              </a:ln>
            </c:spPr>
          </c:errBars>
          <c:xVal>
            <c:numRef>
              <c:f>Sheet1!$G$60:$G$68</c:f>
              <c:numCache>
                <c:formatCode>General</c:formatCode>
                <c:ptCount val="9"/>
                <c:pt idx="0">
                  <c:v>1.67</c:v>
                </c:pt>
                <c:pt idx="1">
                  <c:v>10.4</c:v>
                </c:pt>
                <c:pt idx="2">
                  <c:v>50.5</c:v>
                </c:pt>
                <c:pt idx="3">
                  <c:v>100.5</c:v>
                </c:pt>
                <c:pt idx="4">
                  <c:v>250.5</c:v>
                </c:pt>
                <c:pt idx="5">
                  <c:v>504</c:v>
                </c:pt>
                <c:pt idx="6">
                  <c:v>755</c:v>
                </c:pt>
                <c:pt idx="7">
                  <c:v>1011</c:v>
                </c:pt>
                <c:pt idx="8">
                  <c:v>1.06</c:v>
                </c:pt>
              </c:numCache>
            </c:numRef>
          </c:xVal>
          <c:yVal>
            <c:numRef>
              <c:f>Sheet1!$K$60:$K$68</c:f>
              <c:numCache>
                <c:formatCode>0.000</c:formatCode>
                <c:ptCount val="9"/>
                <c:pt idx="0">
                  <c:v>85.670397355409719</c:v>
                </c:pt>
                <c:pt idx="1">
                  <c:v>84.52178593088513</c:v>
                </c:pt>
                <c:pt idx="2">
                  <c:v>84.389638965182286</c:v>
                </c:pt>
                <c:pt idx="3">
                  <c:v>85.347886058753048</c:v>
                </c:pt>
                <c:pt idx="4">
                  <c:v>84.953576971348994</c:v>
                </c:pt>
                <c:pt idx="5">
                  <c:v>86.116003474939404</c:v>
                </c:pt>
                <c:pt idx="6">
                  <c:v>84.771445742013512</c:v>
                </c:pt>
                <c:pt idx="7">
                  <c:v>85.964715567368202</c:v>
                </c:pt>
                <c:pt idx="8">
                  <c:v>87.148593001858032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972-FD45-8441-942ADA15CB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45806320"/>
        <c:axId val="-1725034464"/>
      </c:scatterChart>
      <c:valAx>
        <c:axId val="-1725034464"/>
        <c:scaling>
          <c:orientation val="minMax"/>
          <c:max val="90"/>
          <c:min val="80"/>
        </c:scaling>
        <c:delete val="0"/>
        <c:axPos val="l"/>
        <c:majorGridlines>
          <c:spPr>
            <a:ln>
              <a:solidFill>
                <a:srgbClr val="B3B3B3"/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900" b="0"/>
                </a:pPr>
                <a:r>
                  <a:rPr lang="en-US" sz="18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Polarization (%)</a:t>
                </a:r>
              </a:p>
            </c:rich>
          </c:tx>
          <c:layout>
            <c:manualLayout>
              <c:xMode val="edge"/>
              <c:yMode val="edge"/>
              <c:x val="3.4084513053450401E-2"/>
              <c:y val="0.22052676644300301"/>
            </c:manualLayout>
          </c:layout>
          <c:overlay val="0"/>
        </c:title>
        <c:numFmt formatCode="0" sourceLinked="0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000" b="0"/>
            </a:pPr>
            <a:endParaRPr lang="en-US"/>
          </a:p>
        </c:txPr>
        <c:crossAx val="-2145806320"/>
        <c:crossesAt val="0"/>
        <c:crossBetween val="midCat"/>
        <c:majorUnit val="1"/>
        <c:minorUnit val="1"/>
      </c:valAx>
      <c:valAx>
        <c:axId val="-2145806320"/>
        <c:scaling>
          <c:logBase val="10"/>
          <c:orientation val="minMax"/>
          <c:max val="2000"/>
        </c:scaling>
        <c:delete val="0"/>
        <c:axPos val="b"/>
        <c:majorGridlines>
          <c:spPr>
            <a:ln>
              <a:solidFill>
                <a:srgbClr val="B3B3B3"/>
              </a:solidFill>
            </a:ln>
          </c:spPr>
        </c:majorGridlines>
        <c:minorGridlines>
          <c:spPr>
            <a:ln>
              <a:solidFill>
                <a:srgbClr val="B3B3B3"/>
              </a:solidFill>
            </a:ln>
          </c:spPr>
        </c:minorGridlines>
        <c:title>
          <c:tx>
            <c:rich>
              <a:bodyPr/>
              <a:lstStyle/>
              <a:p>
                <a:pPr>
                  <a:defRPr sz="900" b="0"/>
                </a:pPr>
                <a:r>
                  <a:rPr lang="en-US" sz="18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Beam Current [</a:t>
                </a:r>
                <a:r>
                  <a:rPr lang="en-US" sz="1800" b="0" dirty="0">
                    <a:latin typeface="Symbol" charset="2"/>
                    <a:ea typeface="Symbol" charset="2"/>
                    <a:cs typeface="Symbol" charset="2"/>
                  </a:rPr>
                  <a:t>m</a:t>
                </a:r>
                <a:r>
                  <a:rPr lang="en-US" sz="18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A]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000" b="0"/>
            </a:pPr>
            <a:endParaRPr lang="en-US"/>
          </a:p>
        </c:txPr>
        <c:crossAx val="-1725034464"/>
        <c:crossesAt val="0"/>
        <c:crossBetween val="midCat"/>
      </c:valAx>
      <c:spPr>
        <a:noFill/>
        <a:ln>
          <a:solidFill>
            <a:srgbClr val="B3B3B3"/>
          </a:solidFill>
          <a:prstDash val="solid"/>
        </a:ln>
      </c:spPr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10/17/2020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Saturday, October 17, 2020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6986319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760743" y="6341667"/>
            <a:ext cx="3208124" cy="365125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Saturday, October 17, 2020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10538" y="145564"/>
            <a:ext cx="4360333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510539" y="847492"/>
            <a:ext cx="4360333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49" y="1726357"/>
            <a:ext cx="5894308" cy="3834656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J. </a:t>
            </a:r>
            <a:r>
              <a:rPr lang="en-US" dirty="0" err="1"/>
              <a:t>Grames</a:t>
            </a:r>
            <a:r>
              <a:rPr lang="en-US" dirty="0"/>
              <a:t>, Positron R&amp;D Update – JLAAC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4062939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966789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966055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3371187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666264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666264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320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11892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C57488-3539-8349-95E7-E0E3D7B2EDB0}" type="datetime2">
              <a:rPr lang="en-US" smtClean="0"/>
              <a:pPr/>
              <a:t>Saturday, October 17, 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7" Type="http://schemas.openxmlformats.org/officeDocument/2006/relationships/image" Target="../media/image31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abs/2007.15081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Relationship Id="rId9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0BB35-EB19-3642-AFD1-51E2360FD24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200" dirty="0"/>
              <a:t>Positron R&amp;D Update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3D8EA4-5B16-B14B-9ADA-D7489A32F3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3181" y="1880060"/>
            <a:ext cx="5875975" cy="3246670"/>
          </a:xfrm>
        </p:spPr>
        <p:txBody>
          <a:bodyPr>
            <a:normAutofit/>
          </a:bodyPr>
          <a:lstStyle/>
          <a:p>
            <a:r>
              <a:rPr lang="en-US" sz="2800" dirty="0"/>
              <a:t>Outline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Physics Motivation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Positron LDRD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Research Plan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Recent Synergies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F62E47-8CAC-9642-BCEC-F9277632D24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dirty="0" smtClean="0"/>
              <a:t>2020 JLAAC Review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849488-052E-1F44-88CC-839E68F31FF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Joe </a:t>
            </a:r>
            <a:r>
              <a:rPr lang="en-US" dirty="0" err="1"/>
              <a:t>Grames</a:t>
            </a:r>
            <a:endParaRPr lang="en-US" dirty="0"/>
          </a:p>
        </p:txBody>
      </p:sp>
      <p:pic>
        <p:nvPicPr>
          <p:cNvPr id="7" name="Picture 10" descr="PRLMay2016illustration_F2b-01.jpg">
            <a:extLst>
              <a:ext uri="{FF2B5EF4-FFF2-40B4-BE49-F238E27FC236}">
                <a16:creationId xmlns:a16="http://schemas.microsoft.com/office/drawing/2014/main" id="{809CAC16-D48C-5847-8A06-6CC6C8ACDD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3" b="15833"/>
          <a:stretch>
            <a:fillRect/>
          </a:stretch>
        </p:blipFill>
        <p:spPr>
          <a:xfrm>
            <a:off x="8788281" y="1645674"/>
            <a:ext cx="3243605" cy="22164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A50870-BFA1-FE4A-A38C-558F8DBF23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2" r="18805" b="252"/>
          <a:stretch/>
        </p:blipFill>
        <p:spPr>
          <a:xfrm>
            <a:off x="5734713" y="3073362"/>
            <a:ext cx="3399051" cy="285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5595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9DC3F3-7184-0649-B96B-949CE0C93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Positron R&amp;D Update – JLAAC 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B8ADEB-220E-F042-A4A1-6DA0FC636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4886D0A-B1B5-3D4B-966A-B532E11BC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76" y="142568"/>
            <a:ext cx="11818209" cy="487490"/>
          </a:xfrm>
        </p:spPr>
        <p:txBody>
          <a:bodyPr>
            <a:noAutofit/>
          </a:bodyPr>
          <a:lstStyle/>
          <a:p>
            <a:r>
              <a:rPr lang="en-US" sz="3200" dirty="0"/>
              <a:t>LDRD </a:t>
            </a:r>
            <a:r>
              <a:rPr lang="en-US" sz="3200" dirty="0">
                <a:solidFill>
                  <a:srgbClr val="FF0000"/>
                </a:solidFill>
              </a:rPr>
              <a:t>Approach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553ADA5-E9F2-444F-9306-7ECA9F234A18}"/>
              </a:ext>
            </a:extLst>
          </p:cNvPr>
          <p:cNvSpPr/>
          <p:nvPr/>
        </p:nvSpPr>
        <p:spPr>
          <a:xfrm>
            <a:off x="84076" y="807531"/>
            <a:ext cx="11818209" cy="48167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5 R&amp;D topics of this 2 year LDRD :</a:t>
            </a:r>
          </a:p>
          <a:p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71550" lvl="1" indent="-51435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Accurate polarized electro-magnetic cross-sections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Implement polarized cross-sections of E.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Kuraev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et al., Phys. Rev. C 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81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, 055208 (2010) in Geant4</a:t>
            </a:r>
          </a:p>
          <a:p>
            <a:pPr marL="1428750" lvl="2" indent="-514350">
              <a:buFont typeface="Arial" panose="020B0604020202020204" pitchFamily="34" charset="0"/>
              <a:buChar char="•"/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71550" lvl="1" indent="-51435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Modeling positron collection system with polarization 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Implement spin tracking in General Particle Tracer (GPT-Spin)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Design positron source model : Geant4 generator + GPT-Spin beam line with QWT/AMD and RF capture</a:t>
            </a:r>
          </a:p>
          <a:p>
            <a:pPr marL="1428750" lvl="2" indent="-514350">
              <a:buFont typeface="Arial" panose="020B0604020202020204" pitchFamily="34" charset="0"/>
              <a:buChar char="•"/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71550" lvl="1" indent="-51435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Simulations using multi-object genetic algorithm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Implement MPI genetic of GPT-Spin on Scientific Computing farm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Technical evaluation off positron source yield &amp; polarization tunability vs. beam energy</a:t>
            </a:r>
          </a:p>
          <a:p>
            <a:pPr lvl="2"/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71550" lvl="1" indent="-51435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Managing high beam power at conversion target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Evaluate thermal and radiological target limitations for 10, 100, 1000 MeV options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Evaluate single- vs. two- target system (for 100 and 1000 MeV options)</a:t>
            </a:r>
          </a:p>
          <a:p>
            <a:pPr marL="971550" lvl="1" indent="-514350">
              <a:buFont typeface="+mj-lt"/>
              <a:buAutoNum type="arabicPeriod"/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71550" lvl="1" indent="-51435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Design of 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PEPPo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-II prototype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625257-DFE2-084C-BB3A-4BE06B86292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5545220" y="5256394"/>
            <a:ext cx="5943600" cy="101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0582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487E3-16C6-244C-83EF-C801E424B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US – Japan HEP Sources Collaboration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86A308-9994-9D46-8AC3-2758F7E6F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Positron R&amp;D Update – JLAAC 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523F50-89AB-6040-BCDF-FD939E0FB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476E29-BC37-0B42-9E68-C61FAAB768C5}"/>
              </a:ext>
            </a:extLst>
          </p:cNvPr>
          <p:cNvSpPr txBox="1"/>
          <p:nvPr/>
        </p:nvSpPr>
        <p:spPr>
          <a:xfrm>
            <a:off x="164059" y="891664"/>
            <a:ext cx="1202794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Since 2019 we have participated with the Linear Collider and ILC communities through collaboration on polarized sources (electron &amp; positron).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Topic 1 – High polarization photocathodes (tests of DBR GaAs/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GaAsP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w/ QE&gt;6%)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Topic 2 – High voltage (&gt;400 kV) polarized electron source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Topic 3 – Evaluating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PEPPo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for the ”backup” auxiliary e-driven </a:t>
            </a: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unpolarized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positron source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838802-5FBE-054B-A6CB-7B02207885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727" y="2930050"/>
            <a:ext cx="9556163" cy="29880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06CAA1-F5F9-6048-A8CA-ABA94015FE39}"/>
              </a:ext>
            </a:extLst>
          </p:cNvPr>
          <p:cNvSpPr txBox="1"/>
          <p:nvPr/>
        </p:nvSpPr>
        <p:spPr>
          <a:xfrm>
            <a:off x="2391723" y="5918113"/>
            <a:ext cx="7326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International Linear Collider - TDR, Vol. 3.II : Accelerator Baseline Design</a:t>
            </a:r>
          </a:p>
        </p:txBody>
      </p:sp>
    </p:spTree>
    <p:extLst>
      <p:ext uri="{BB962C8B-B14F-4D97-AF65-F5344CB8AC3E}">
        <p14:creationId xmlns:p14="http://schemas.microsoft.com/office/powerpoint/2010/main" val="31065427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BB0E8-B154-1D43-B1EE-12B2A1BD5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err="1"/>
              <a:t>PEPPo</a:t>
            </a:r>
            <a:r>
              <a:rPr lang="en-US" sz="3200" dirty="0"/>
              <a:t> for e-driven ILC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D39CB9-4071-DA42-B9A8-55EF6AE70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Positron R&amp;D Update – JLAAC 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F5980B-B551-714A-94A2-77D98C9A2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A48F4E-DCBB-B84A-9561-F045BF8A5DFE}"/>
              </a:ext>
            </a:extLst>
          </p:cNvPr>
          <p:cNvSpPr txBox="1"/>
          <p:nvPr/>
        </p:nvSpPr>
        <p:spPr>
          <a:xfrm>
            <a:off x="148281" y="935867"/>
            <a:ext cx="115494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If the </a:t>
            </a:r>
            <a:r>
              <a:rPr lang="en-US" sz="2400" b="1" dirty="0"/>
              <a:t>e-driven source were polarized</a:t>
            </a:r>
            <a:r>
              <a:rPr lang="en-US" sz="2400" dirty="0"/>
              <a:t>, then some degree of spin polarization should be transferred to the collected positrons.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BB8ABC-28A6-A74C-8D48-0D9EC6A254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03"/>
          <a:stretch/>
        </p:blipFill>
        <p:spPr>
          <a:xfrm>
            <a:off x="5926238" y="1377387"/>
            <a:ext cx="5771491" cy="4980374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37379AA2-0AA3-964D-9BE0-ECD93F1D59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6175192"/>
              </p:ext>
            </p:extLst>
          </p:nvPr>
        </p:nvGraphicFramePr>
        <p:xfrm>
          <a:off x="1477228" y="4247378"/>
          <a:ext cx="3503699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2480">
                  <a:extLst>
                    <a:ext uri="{9D8B030D-6E8A-4147-A177-3AD203B41FA5}">
                      <a16:colId xmlns:a16="http://schemas.microsoft.com/office/drawing/2014/main" val="3883469348"/>
                    </a:ext>
                  </a:extLst>
                </a:gridCol>
                <a:gridCol w="1333818">
                  <a:extLst>
                    <a:ext uri="{9D8B030D-6E8A-4147-A177-3AD203B41FA5}">
                      <a16:colId xmlns:a16="http://schemas.microsoft.com/office/drawing/2014/main" val="2881463943"/>
                    </a:ext>
                  </a:extLst>
                </a:gridCol>
                <a:gridCol w="660216">
                  <a:extLst>
                    <a:ext uri="{9D8B030D-6E8A-4147-A177-3AD203B41FA5}">
                      <a16:colId xmlns:a16="http://schemas.microsoft.com/office/drawing/2014/main" val="2871394186"/>
                    </a:ext>
                  </a:extLst>
                </a:gridCol>
                <a:gridCol w="717185">
                  <a:extLst>
                    <a:ext uri="{9D8B030D-6E8A-4147-A177-3AD203B41FA5}">
                      <a16:colId xmlns:a16="http://schemas.microsoft.com/office/drawing/2014/main" val="35736318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 (e-)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N(e+)/N(e-)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&lt;</a:t>
                      </a:r>
                      <a:r>
                        <a:rPr lang="en-US" dirty="0" err="1"/>
                        <a:t>Sz</a:t>
                      </a:r>
                      <a:r>
                        <a:rPr lang="en-US" dirty="0"/>
                        <a:t>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 (%)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78838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 GeV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0.436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46442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 GeV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5633513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C991D2E0-C931-B240-B616-0F6A3139D936}"/>
              </a:ext>
            </a:extLst>
          </p:cNvPr>
          <p:cNvSpPr txBox="1"/>
          <p:nvPr/>
        </p:nvSpPr>
        <p:spPr>
          <a:xfrm>
            <a:off x="1418788" y="3906181"/>
            <a:ext cx="3023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E(e+)=150 MeV, W=16mm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8E6CF05-8685-1E43-B6A3-085F538634E1}"/>
              </a:ext>
            </a:extLst>
          </p:cNvPr>
          <p:cNvSpPr/>
          <p:nvPr/>
        </p:nvSpPr>
        <p:spPr>
          <a:xfrm>
            <a:off x="148281" y="1805471"/>
            <a:ext cx="51182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Two simulation exercises could be interesting: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en-US" sz="2000" dirty="0"/>
              <a:t>Compute spin polarization for baseline parameters of e-driven source.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en-US" sz="2000" dirty="0"/>
              <a:t>Explore if there is an optimum by adjusting the drive beam or collection energy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E27D8C-F8AF-E645-9B94-5CB27375E7FD}"/>
              </a:ext>
            </a:extLst>
          </p:cNvPr>
          <p:cNvSpPr txBox="1"/>
          <p:nvPr/>
        </p:nvSpPr>
        <p:spPr>
          <a:xfrm>
            <a:off x="7588667" y="5579774"/>
            <a:ext cx="3521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J. </a:t>
            </a:r>
            <a:r>
              <a:rPr lang="en-US" i="1" dirty="0" err="1"/>
              <a:t>Grames</a:t>
            </a:r>
            <a:r>
              <a:rPr lang="en-US" i="1" dirty="0"/>
              <a:t>, LCWS 2019 Sendai Japan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07625F-B80C-EA42-986F-FE2B0F96B556}"/>
              </a:ext>
            </a:extLst>
          </p:cNvPr>
          <p:cNvSpPr txBox="1"/>
          <p:nvPr/>
        </p:nvSpPr>
        <p:spPr>
          <a:xfrm>
            <a:off x="425334" y="5701095"/>
            <a:ext cx="52238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We began these exercise late 2019 preparing for a presentation at IPAC’20, but were derailed by COVID.</a:t>
            </a:r>
          </a:p>
        </p:txBody>
      </p:sp>
    </p:spTree>
    <p:extLst>
      <p:ext uri="{BB962C8B-B14F-4D97-AF65-F5344CB8AC3E}">
        <p14:creationId xmlns:p14="http://schemas.microsoft.com/office/powerpoint/2010/main" val="8424795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E8ACD-7A42-C447-8448-BF7B4247F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Essential Polarized Electron Source R&amp;D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6714EA-F2F4-FF40-9EDE-334B12799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Positron R&amp;D Update – JLAAC 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066DB6-6A3A-BA43-A597-B0839A369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9CF411-B820-A24A-84F8-EDC2FF6A038A}"/>
              </a:ext>
            </a:extLst>
          </p:cNvPr>
          <p:cNvSpPr txBox="1"/>
          <p:nvPr/>
        </p:nvSpPr>
        <p:spPr>
          <a:xfrm>
            <a:off x="164058" y="1096201"/>
            <a:ext cx="12027941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Development of high polarization GaAs-based photocathodes (P&gt;85%, QE&gt;1%) essential to transfer large fraction of polarization to positrons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There is presently no commercial vendor, e.g.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JLab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maintains a modest inventory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EIC is driving new R&amp;D (see other talks), this is excellent for the community.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But, it’s not only EIC.    Many others are interested … JLAB, SUPERKEK-B, MESA, ILC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We continue R&amp;D to suppress QE degradation.  Sustained milliampere beam intensities will be essential for an e-driven source at lower energies (&lt;100 MeV)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Positively biased gun anode to repel 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Increased laser size to dilute ion damage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Measuring e-polarization at high current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DOE HEP Accelerator Stewardship Award – Cornell/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Jlab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000" i="1" dirty="0"/>
              <a:t>Demonstrating improved lifetime in superlattice photocathodes with robust activating coatings for high current, highly spin-polarized beam production”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SBIR (proposal submitted) – Euclid/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JLab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“Diamond Mott polarimeter” for milliamp polarimetry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6238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04828-4096-5B4F-895B-95161C91F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Biased Anode to Extend GaAs-Photocathode Lifetime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112AD6-8F79-E04D-826E-7B1D58533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Positron R&amp;D Update – JLAAC 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7E36D1-1893-524F-B421-26113AE62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14</a:t>
            </a:fld>
            <a:endParaRPr lang="en-US" dirty="0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B865D8B-E378-5340-9073-8BF00C8F3D89}"/>
              </a:ext>
            </a:extLst>
          </p:cNvPr>
          <p:cNvGrpSpPr/>
          <p:nvPr/>
        </p:nvGrpSpPr>
        <p:grpSpPr>
          <a:xfrm>
            <a:off x="6874581" y="1032779"/>
            <a:ext cx="4401178" cy="2384189"/>
            <a:chOff x="5221597" y="943792"/>
            <a:chExt cx="3683864" cy="213713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687C073-76E3-CA4F-A590-3AA7894C42D4}"/>
                </a:ext>
              </a:extLst>
            </p:cNvPr>
            <p:cNvGrpSpPr/>
            <p:nvPr/>
          </p:nvGrpSpPr>
          <p:grpSpPr>
            <a:xfrm>
              <a:off x="5221597" y="943792"/>
              <a:ext cx="3683864" cy="2137132"/>
              <a:chOff x="1802536" y="4645331"/>
              <a:chExt cx="3236319" cy="1696338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9BD60702-7D56-3A47-B2EC-A0680C91772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802536" y="4645331"/>
                <a:ext cx="3236319" cy="1696338"/>
                <a:chOff x="428099" y="1166703"/>
                <a:chExt cx="6523890" cy="3115356"/>
              </a:xfrm>
            </p:grpSpPr>
            <p:pic>
              <p:nvPicPr>
                <p:cNvPr id="11" name="Picture 10">
                  <a:extLst>
                    <a:ext uri="{FF2B5EF4-FFF2-40B4-BE49-F238E27FC236}">
                      <a16:creationId xmlns:a16="http://schemas.microsoft.com/office/drawing/2014/main" id="{C697F08B-FE1A-F44B-90EA-34A5A3B41C4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28099" y="1166703"/>
                  <a:ext cx="6521104" cy="3115356"/>
                </a:xfrm>
                <a:prstGeom prst="rect">
                  <a:avLst/>
                </a:prstGeom>
              </p:spPr>
            </p:pic>
            <p:grpSp>
              <p:nvGrpSpPr>
                <p:cNvPr id="12" name="Group 11">
                  <a:extLst>
                    <a:ext uri="{FF2B5EF4-FFF2-40B4-BE49-F238E27FC236}">
                      <a16:creationId xmlns:a16="http://schemas.microsoft.com/office/drawing/2014/main" id="{F6C5C0DA-44EA-9D46-8F41-3F37C023DEC3}"/>
                    </a:ext>
                  </a:extLst>
                </p:cNvPr>
                <p:cNvGrpSpPr/>
                <p:nvPr/>
              </p:nvGrpSpPr>
              <p:grpSpPr>
                <a:xfrm>
                  <a:off x="4001274" y="2600396"/>
                  <a:ext cx="2950715" cy="1229547"/>
                  <a:chOff x="3311926" y="2174281"/>
                  <a:chExt cx="2950715" cy="1229547"/>
                </a:xfrm>
              </p:grpSpPr>
              <p:grpSp>
                <p:nvGrpSpPr>
                  <p:cNvPr id="13" name="Group 12">
                    <a:extLst>
                      <a:ext uri="{FF2B5EF4-FFF2-40B4-BE49-F238E27FC236}">
                        <a16:creationId xmlns:a16="http://schemas.microsoft.com/office/drawing/2014/main" id="{FDECECAE-15F6-304C-A292-3FD6B7D18802}"/>
                      </a:ext>
                    </a:extLst>
                  </p:cNvPr>
                  <p:cNvGrpSpPr/>
                  <p:nvPr/>
                </p:nvGrpSpPr>
                <p:grpSpPr>
                  <a:xfrm>
                    <a:off x="3311926" y="2174281"/>
                    <a:ext cx="2950715" cy="1229547"/>
                    <a:chOff x="3371849" y="3301565"/>
                    <a:chExt cx="2720181" cy="1170284"/>
                  </a:xfrm>
                </p:grpSpPr>
                <p:cxnSp>
                  <p:nvCxnSpPr>
                    <p:cNvPr id="15" name="Straight Arrow Connector 14">
                      <a:extLst>
                        <a:ext uri="{FF2B5EF4-FFF2-40B4-BE49-F238E27FC236}">
                          <a16:creationId xmlns:a16="http://schemas.microsoft.com/office/drawing/2014/main" id="{248871A4-1286-A14D-B85B-AA9DC4D3B393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3819603" y="3678600"/>
                      <a:ext cx="244549" cy="0"/>
                    </a:xfrm>
                    <a:prstGeom prst="straightConnector1">
                      <a:avLst/>
                    </a:prstGeom>
                    <a:ln w="19050"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" name="Straight Arrow Connector 15">
                      <a:extLst>
                        <a:ext uri="{FF2B5EF4-FFF2-40B4-BE49-F238E27FC236}">
                          <a16:creationId xmlns:a16="http://schemas.microsoft.com/office/drawing/2014/main" id="{BA7A4E22-65CB-104A-A5E0-DA5CA5657693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4200524" y="3809844"/>
                      <a:ext cx="228600" cy="0"/>
                    </a:xfrm>
                    <a:prstGeom prst="straightConnector1">
                      <a:avLst/>
                    </a:prstGeom>
                    <a:ln w="19050"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" name="Straight Arrow Connector 16">
                      <a:extLst>
                        <a:ext uri="{FF2B5EF4-FFF2-40B4-BE49-F238E27FC236}">
                          <a16:creationId xmlns:a16="http://schemas.microsoft.com/office/drawing/2014/main" id="{D96859C2-287E-ED4A-87FD-9615A0DC5DFD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3517824" y="3584543"/>
                      <a:ext cx="244549" cy="0"/>
                    </a:xfrm>
                    <a:prstGeom prst="straightConnector1">
                      <a:avLst/>
                    </a:prstGeom>
                    <a:ln w="19050"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18" name="Group 17">
                      <a:extLst>
                        <a:ext uri="{FF2B5EF4-FFF2-40B4-BE49-F238E27FC236}">
                          <a16:creationId xmlns:a16="http://schemas.microsoft.com/office/drawing/2014/main" id="{410297D9-44A5-E346-BFD0-04145CA7017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371849" y="3301565"/>
                      <a:ext cx="2720181" cy="1170284"/>
                      <a:chOff x="3371849" y="3301565"/>
                      <a:chExt cx="2720181" cy="1170284"/>
                    </a:xfrm>
                  </p:grpSpPr>
                  <p:grpSp>
                    <p:nvGrpSpPr>
                      <p:cNvPr id="19" name="Group 18">
                        <a:extLst>
                          <a:ext uri="{FF2B5EF4-FFF2-40B4-BE49-F238E27FC236}">
                            <a16:creationId xmlns:a16="http://schemas.microsoft.com/office/drawing/2014/main" id="{7621AA77-339B-F448-8B68-D3418C33916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371849" y="3522160"/>
                        <a:ext cx="2658064" cy="949689"/>
                        <a:chOff x="3371850" y="3632803"/>
                        <a:chExt cx="2658065" cy="949689"/>
                      </a:xfrm>
                    </p:grpSpPr>
                    <p:grpSp>
                      <p:nvGrpSpPr>
                        <p:cNvPr id="22" name="Group 21">
                          <a:extLst>
                            <a:ext uri="{FF2B5EF4-FFF2-40B4-BE49-F238E27FC236}">
                              <a16:creationId xmlns:a16="http://schemas.microsoft.com/office/drawing/2014/main" id="{73CCD662-02AA-B345-9ABC-7A9FA3BCD55B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371850" y="4067175"/>
                          <a:ext cx="2658065" cy="404148"/>
                          <a:chOff x="3371850" y="4067175"/>
                          <a:chExt cx="2658065" cy="404148"/>
                        </a:xfrm>
                      </p:grpSpPr>
                      <p:cxnSp>
                        <p:nvCxnSpPr>
                          <p:cNvPr id="41" name="Straight Arrow Connector 40">
                            <a:extLst>
                              <a:ext uri="{FF2B5EF4-FFF2-40B4-BE49-F238E27FC236}">
                                <a16:creationId xmlns:a16="http://schemas.microsoft.com/office/drawing/2014/main" id="{86845BAA-7CD7-9247-B228-DAB2F4D7AFE8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>
                            <a:off x="3371850" y="4067175"/>
                            <a:ext cx="2658065" cy="0"/>
                          </a:xfrm>
                          <a:prstGeom prst="straightConnector1">
                            <a:avLst/>
                          </a:prstGeom>
                          <a:noFill/>
                          <a:ln w="41275" cap="flat" cmpd="sng" algn="ctr">
                            <a:solidFill>
                              <a:srgbClr val="4472C4"/>
                            </a:solidFill>
                            <a:prstDash val="solid"/>
                            <a:miter lim="800000"/>
                            <a:tailEnd type="triangle"/>
                          </a:ln>
                          <a:effectLst/>
                        </p:spPr>
                      </p:cxnSp>
                      <p:sp>
                        <p:nvSpPr>
                          <p:cNvPr id="42" name="TextBox 41">
                            <a:extLst>
                              <a:ext uri="{FF2B5EF4-FFF2-40B4-BE49-F238E27FC236}">
                                <a16:creationId xmlns:a16="http://schemas.microsoft.com/office/drawing/2014/main" id="{4E755282-4ED2-7947-8C57-F00561349AA4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3609975" y="4094727"/>
                            <a:ext cx="1123949" cy="376596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r>
                              <a:rPr kumimoji="0" lang="en-US" sz="800" b="0" i="0" u="none" strike="noStrike" kern="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</a:rPr>
                              <a:t>e-beam</a:t>
                            </a:r>
                          </a:p>
                        </p:txBody>
                      </p:sp>
                    </p:grpSp>
                    <p:sp>
                      <p:nvSpPr>
                        <p:cNvPr id="23" name="Oval 22">
                          <a:extLst>
                            <a:ext uri="{FF2B5EF4-FFF2-40B4-BE49-F238E27FC236}">
                              <a16:creationId xmlns:a16="http://schemas.microsoft.com/office/drawing/2014/main" id="{667DFE38-4A64-324E-8779-AEEC88D23B4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09975" y="3773799"/>
                          <a:ext cx="57150" cy="45719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 cap="flat" cmpd="sng" algn="ctr">
                          <a:solidFill>
                            <a:srgbClr val="FF0000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0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4" name="Oval 23">
                          <a:extLst>
                            <a:ext uri="{FF2B5EF4-FFF2-40B4-BE49-F238E27FC236}">
                              <a16:creationId xmlns:a16="http://schemas.microsoft.com/office/drawing/2014/main" id="{7CA55679-AAAD-2840-A777-B99691B6DE7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886200" y="3874768"/>
                          <a:ext cx="57150" cy="45719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 cap="flat" cmpd="sng" algn="ctr">
                          <a:solidFill>
                            <a:srgbClr val="FF0000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0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5" name="Oval 24">
                          <a:extLst>
                            <a:ext uri="{FF2B5EF4-FFF2-40B4-BE49-F238E27FC236}">
                              <a16:creationId xmlns:a16="http://schemas.microsoft.com/office/drawing/2014/main" id="{864371AB-1DAD-B24E-AA2B-389C10FCFB2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114800" y="3773799"/>
                          <a:ext cx="57150" cy="45719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 cap="flat" cmpd="sng" algn="ctr">
                          <a:solidFill>
                            <a:srgbClr val="FF0000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0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6" name="Oval 25">
                          <a:extLst>
                            <a:ext uri="{FF2B5EF4-FFF2-40B4-BE49-F238E27FC236}">
                              <a16:creationId xmlns:a16="http://schemas.microsoft.com/office/drawing/2014/main" id="{AA8D14E7-AE1E-6F45-A198-6598B983DA5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829050" y="3682361"/>
                          <a:ext cx="57150" cy="45719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 cap="flat" cmpd="sng" algn="ctr">
                          <a:solidFill>
                            <a:srgbClr val="FF0000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0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7" name="Oval 26">
                          <a:extLst>
                            <a:ext uri="{FF2B5EF4-FFF2-40B4-BE49-F238E27FC236}">
                              <a16:creationId xmlns:a16="http://schemas.microsoft.com/office/drawing/2014/main" id="{DB5B6CD8-F4B7-5B47-8DD1-418A00C71FD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81400" y="4384373"/>
                          <a:ext cx="57150" cy="45719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 cap="flat" cmpd="sng" algn="ctr">
                          <a:solidFill>
                            <a:srgbClr val="FF0000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0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8" name="Oval 27">
                          <a:extLst>
                            <a:ext uri="{FF2B5EF4-FFF2-40B4-BE49-F238E27FC236}">
                              <a16:creationId xmlns:a16="http://schemas.microsoft.com/office/drawing/2014/main" id="{7A775370-C8F5-2C41-A00A-30260EA3B10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953703" y="4441199"/>
                          <a:ext cx="57150" cy="45719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 cap="flat" cmpd="sng" algn="ctr">
                          <a:solidFill>
                            <a:srgbClr val="FF0000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0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9" name="Oval 28">
                          <a:extLst>
                            <a:ext uri="{FF2B5EF4-FFF2-40B4-BE49-F238E27FC236}">
                              <a16:creationId xmlns:a16="http://schemas.microsoft.com/office/drawing/2014/main" id="{66475349-99AC-0D4A-83DA-EC0D72974F9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76750" y="3897627"/>
                          <a:ext cx="57150" cy="45719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 cap="flat" cmpd="sng" algn="ctr">
                          <a:solidFill>
                            <a:srgbClr val="FF0000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0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0" name="Oval 29">
                          <a:extLst>
                            <a:ext uri="{FF2B5EF4-FFF2-40B4-BE49-F238E27FC236}">
                              <a16:creationId xmlns:a16="http://schemas.microsoft.com/office/drawing/2014/main" id="{46920CD2-EEEE-8C4A-B67E-7A7F74D29F5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81400" y="4213864"/>
                          <a:ext cx="57150" cy="45719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 cap="flat" cmpd="sng" algn="ctr">
                          <a:solidFill>
                            <a:srgbClr val="FF0000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0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1" name="Oval 30">
                          <a:extLst>
                            <a:ext uri="{FF2B5EF4-FFF2-40B4-BE49-F238E27FC236}">
                              <a16:creationId xmlns:a16="http://schemas.microsoft.com/office/drawing/2014/main" id="{B07D05A0-79C3-274E-87E0-A8395411E52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143375" y="4464059"/>
                          <a:ext cx="57150" cy="45719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 cap="flat" cmpd="sng" algn="ctr">
                          <a:solidFill>
                            <a:srgbClr val="FF0000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0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" name="Oval 31">
                          <a:extLst>
                            <a:ext uri="{FF2B5EF4-FFF2-40B4-BE49-F238E27FC236}">
                              <a16:creationId xmlns:a16="http://schemas.microsoft.com/office/drawing/2014/main" id="{DC9F59FA-EBA5-CF48-B28E-DD769CD8388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101258" y="3796658"/>
                          <a:ext cx="57150" cy="45719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 cap="flat" cmpd="sng" algn="ctr">
                          <a:solidFill>
                            <a:srgbClr val="FF0000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0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3" name="Oval 32">
                          <a:extLst>
                            <a:ext uri="{FF2B5EF4-FFF2-40B4-BE49-F238E27FC236}">
                              <a16:creationId xmlns:a16="http://schemas.microsoft.com/office/drawing/2014/main" id="{C2F8B67A-D3E0-864C-9B23-0D476CA702F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129833" y="4401067"/>
                          <a:ext cx="57150" cy="45719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 cap="flat" cmpd="sng" algn="ctr">
                          <a:solidFill>
                            <a:srgbClr val="FF0000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0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4" name="Oval 33">
                          <a:extLst>
                            <a:ext uri="{FF2B5EF4-FFF2-40B4-BE49-F238E27FC236}">
                              <a16:creationId xmlns:a16="http://schemas.microsoft.com/office/drawing/2014/main" id="{826EE0A1-9878-9448-852A-43E5362EF5F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46600" y="3632803"/>
                          <a:ext cx="57150" cy="45719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 cap="flat" cmpd="sng" algn="ctr">
                          <a:solidFill>
                            <a:srgbClr val="FF0000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0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5" name="Oval 34">
                          <a:extLst>
                            <a:ext uri="{FF2B5EF4-FFF2-40B4-BE49-F238E27FC236}">
                              <a16:creationId xmlns:a16="http://schemas.microsoft.com/office/drawing/2014/main" id="{B5F8E706-B2C5-1C45-9138-2105ADDD988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439396" y="4314833"/>
                          <a:ext cx="57150" cy="45719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 cap="flat" cmpd="sng" algn="ctr">
                          <a:solidFill>
                            <a:srgbClr val="FF0000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0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6" name="Oval 35">
                          <a:extLst>
                            <a:ext uri="{FF2B5EF4-FFF2-40B4-BE49-F238E27FC236}">
                              <a16:creationId xmlns:a16="http://schemas.microsoft.com/office/drawing/2014/main" id="{38FB8EC7-7170-B945-BB7B-D9CFFAB1F77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15558" y="4191005"/>
                          <a:ext cx="57150" cy="45719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 cap="flat" cmpd="sng" algn="ctr">
                          <a:solidFill>
                            <a:srgbClr val="FF0000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0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7" name="Oval 36">
                          <a:extLst>
                            <a:ext uri="{FF2B5EF4-FFF2-40B4-BE49-F238E27FC236}">
                              <a16:creationId xmlns:a16="http://schemas.microsoft.com/office/drawing/2014/main" id="{FCD4DA25-D5F3-8C40-9C91-BE09F9A96C1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553696" y="3874767"/>
                          <a:ext cx="57150" cy="45719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 cap="flat" cmpd="sng" algn="ctr">
                          <a:solidFill>
                            <a:srgbClr val="FF0000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0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8" name="Oval 37">
                          <a:extLst>
                            <a:ext uri="{FF2B5EF4-FFF2-40B4-BE49-F238E27FC236}">
                              <a16:creationId xmlns:a16="http://schemas.microsoft.com/office/drawing/2014/main" id="{D4853F93-AC74-E240-8F89-C097EC1B975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852905" y="3796658"/>
                          <a:ext cx="57150" cy="45719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 cap="flat" cmpd="sng" algn="ctr">
                          <a:solidFill>
                            <a:srgbClr val="FF0000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0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9" name="Oval 38">
                          <a:extLst>
                            <a:ext uri="{FF2B5EF4-FFF2-40B4-BE49-F238E27FC236}">
                              <a16:creationId xmlns:a16="http://schemas.microsoft.com/office/drawing/2014/main" id="{8FEFDD5C-3150-C54A-B69C-40674C75C53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33800" y="4536773"/>
                          <a:ext cx="57150" cy="45719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 cap="flat" cmpd="sng" algn="ctr">
                          <a:solidFill>
                            <a:srgbClr val="FF0000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0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40" name="Oval 39">
                          <a:extLst>
                            <a:ext uri="{FF2B5EF4-FFF2-40B4-BE49-F238E27FC236}">
                              <a16:creationId xmlns:a16="http://schemas.microsoft.com/office/drawing/2014/main" id="{620FA592-CABF-DD40-B7C2-08D8C665AF4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651637" y="4213863"/>
                          <a:ext cx="57150" cy="45719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 cap="flat" cmpd="sng" algn="ctr">
                          <a:solidFill>
                            <a:srgbClr val="FF0000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0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  <p:sp>
                    <p:nvSpPr>
                      <p:cNvPr id="20" name="TextBox 19">
                        <a:extLst>
                          <a:ext uri="{FF2B5EF4-FFF2-40B4-BE49-F238E27FC236}">
                            <a16:creationId xmlns:a16="http://schemas.microsoft.com/office/drawing/2014/main" id="{068B3202-F56A-FA4D-BBCE-2B2862C6CAA3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941877" y="3301565"/>
                        <a:ext cx="914400" cy="37659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8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</a:rPr>
                          <a:t>Ions</a:t>
                        </a:r>
                      </a:p>
                    </p:txBody>
                  </p:sp>
                  <p:sp>
                    <p:nvSpPr>
                      <p:cNvPr id="21" name="TextBox 20">
                        <a:extLst>
                          <a:ext uri="{FF2B5EF4-FFF2-40B4-BE49-F238E27FC236}">
                            <a16:creationId xmlns:a16="http://schemas.microsoft.com/office/drawing/2014/main" id="{049DE4C2-26A4-4748-9103-B8C00B0E5F53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333718" y="3375175"/>
                        <a:ext cx="758312" cy="37659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8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</a:rPr>
                          <a:t>Ions</a:t>
                        </a:r>
                      </a:p>
                    </p:txBody>
                  </p:sp>
                </p:grpSp>
              </p:grpSp>
              <p:cxnSp>
                <p:nvCxnSpPr>
                  <p:cNvPr id="14" name="Straight Arrow Connector 13">
                    <a:extLst>
                      <a:ext uri="{FF2B5EF4-FFF2-40B4-BE49-F238E27FC236}">
                        <a16:creationId xmlns:a16="http://schemas.microsoft.com/office/drawing/2014/main" id="{277D4EC5-0F09-4048-AD41-0BC9D4D05DEA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3621895" y="3279400"/>
                    <a:ext cx="247974" cy="0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C1C9183A-0654-1F4F-BE4D-BC24B9F06745}"/>
                  </a:ext>
                </a:extLst>
              </p:cNvPr>
              <p:cNvCxnSpPr/>
              <p:nvPr/>
            </p:nvCxnSpPr>
            <p:spPr>
              <a:xfrm>
                <a:off x="4614529" y="5869167"/>
                <a:ext cx="137160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F02C74D1-C3CC-F645-84A5-43E347A931C0}"/>
                  </a:ext>
                </a:extLst>
              </p:cNvPr>
              <p:cNvCxnSpPr/>
              <p:nvPr/>
            </p:nvCxnSpPr>
            <p:spPr>
              <a:xfrm>
                <a:off x="4578656" y="5999950"/>
                <a:ext cx="137160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30E75E7E-85D3-754B-BA76-9B78B4853420}"/>
                  </a:ext>
                </a:extLst>
              </p:cNvPr>
              <p:cNvCxnSpPr/>
              <p:nvPr/>
            </p:nvCxnSpPr>
            <p:spPr>
              <a:xfrm>
                <a:off x="4574239" y="5653828"/>
                <a:ext cx="137160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4D267DE-7627-FB43-879F-9F152F79619B}"/>
                </a:ext>
              </a:extLst>
            </p:cNvPr>
            <p:cNvSpPr txBox="1"/>
            <p:nvPr/>
          </p:nvSpPr>
          <p:spPr>
            <a:xfrm>
              <a:off x="5958035" y="2096055"/>
              <a:ext cx="97443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Cathode</a:t>
              </a:r>
            </a:p>
            <a:p>
              <a:pPr algn="ctr"/>
              <a:r>
                <a:rPr lang="en-US" dirty="0"/>
                <a:t>-130 kV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5E979AA5-6CAF-CC48-B4FC-D236A48F89CA}"/>
                </a:ext>
              </a:extLst>
            </p:cNvPr>
            <p:cNvSpPr txBox="1"/>
            <p:nvPr/>
          </p:nvSpPr>
          <p:spPr>
            <a:xfrm>
              <a:off x="7766858" y="1176403"/>
              <a:ext cx="79861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Anode</a:t>
              </a:r>
            </a:p>
            <a:p>
              <a:pPr algn="ctr"/>
              <a:r>
                <a:rPr lang="en-US" dirty="0"/>
                <a:t>+1 kV</a:t>
              </a:r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89614F2C-1CCF-874C-BA2C-046FEF0A224F}"/>
              </a:ext>
            </a:extLst>
          </p:cNvPr>
          <p:cNvSpPr/>
          <p:nvPr/>
        </p:nvSpPr>
        <p:spPr>
          <a:xfrm>
            <a:off x="242946" y="1513253"/>
            <a:ext cx="619663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The electron beam in a high-voltage dc photo-gun will ionize residual gas in the cathode-anode gap, and downstream beamline.</a:t>
            </a:r>
          </a:p>
          <a:p>
            <a:endParaRPr lang="en-US" sz="2000" dirty="0"/>
          </a:p>
          <a:p>
            <a:r>
              <a:rPr lang="en-US" sz="2000" dirty="0"/>
              <a:t>Applying a modest positive bias to the anode should repel downstream ions from reaching and damaging photocathode quantum efficiency.</a:t>
            </a:r>
          </a:p>
          <a:p>
            <a:endParaRPr lang="en-US" sz="2000" dirty="0"/>
          </a:p>
          <a:p>
            <a:r>
              <a:rPr lang="en-US" sz="2000" dirty="0"/>
              <a:t>Measurements performed in 2019 at the CEBAF accelerator injector demonstrated an improvement in charge lifetime by about 50%.</a:t>
            </a:r>
          </a:p>
          <a:p>
            <a:endParaRPr lang="en-US" sz="2000" dirty="0"/>
          </a:p>
          <a:p>
            <a:r>
              <a:rPr lang="en-US" sz="2000" dirty="0"/>
              <a:t>Further measurements were made during the 2020 Physics runs, results are being prepared for publication in </a:t>
            </a:r>
            <a:r>
              <a:rPr lang="en-US" sz="2000" i="1" dirty="0"/>
              <a:t>Phys. Rev. Accel. &amp; Beams</a:t>
            </a:r>
            <a:r>
              <a:rPr lang="en-US" sz="2000" dirty="0"/>
              <a:t>.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A7277987-F93E-1A44-B621-A822A72E0D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1611" y="3413694"/>
            <a:ext cx="3390900" cy="3441700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CD816031-5D55-C64A-AA43-111B94F49A99}"/>
              </a:ext>
            </a:extLst>
          </p:cNvPr>
          <p:cNvSpPr txBox="1"/>
          <p:nvPr/>
        </p:nvSpPr>
        <p:spPr>
          <a:xfrm>
            <a:off x="542406" y="929037"/>
            <a:ext cx="5219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u="sng" dirty="0"/>
              <a:t>PhD thesis work of Josh </a:t>
            </a:r>
            <a:r>
              <a:rPr lang="en-US" sz="2400" i="1" u="sng" dirty="0" err="1"/>
              <a:t>Yoskowitz</a:t>
            </a:r>
            <a:r>
              <a:rPr lang="en-US" sz="2400" i="1" u="sng" dirty="0"/>
              <a:t> (ODU)</a:t>
            </a:r>
          </a:p>
        </p:txBody>
      </p:sp>
    </p:spTree>
    <p:extLst>
      <p:ext uri="{BB962C8B-B14F-4D97-AF65-F5344CB8AC3E}">
        <p14:creationId xmlns:p14="http://schemas.microsoft.com/office/powerpoint/2010/main" val="23883502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85CBE-29B8-144F-AD45-55B5B9A90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Testing the limits of charge lifetime vs. laser spot size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E88329-8957-554E-A848-93FCA1E8F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Positron R&amp;D Update – JLAAC 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979A2C-89AF-5340-8D7D-41B912FA9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16F391-B21E-E043-8D6D-935F98CDC1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439" y="2224835"/>
            <a:ext cx="3395643" cy="40676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C8641C-D20F-FB4D-87F0-587C0F8013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6009" y="829083"/>
            <a:ext cx="7722997" cy="245781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DC30175-8425-B546-831D-8242B789E63B}"/>
              </a:ext>
            </a:extLst>
          </p:cNvPr>
          <p:cNvGrpSpPr/>
          <p:nvPr/>
        </p:nvGrpSpPr>
        <p:grpSpPr>
          <a:xfrm>
            <a:off x="5993181" y="3286897"/>
            <a:ext cx="4179968" cy="2807434"/>
            <a:chOff x="2069847" y="967503"/>
            <a:chExt cx="6971428" cy="522857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51CC133-3FD9-3944-BD77-778A056EF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9847" y="967503"/>
              <a:ext cx="3487250" cy="261543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1A188CA-272A-914B-A449-129282BBC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0168" y="969806"/>
              <a:ext cx="3481107" cy="261083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C98BF49-FC21-054B-B83A-18A776E9660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9847" y="3580637"/>
              <a:ext cx="3487250" cy="261543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C88B746-6BBF-4940-B448-A2ABD6EEF7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7097" y="3580637"/>
              <a:ext cx="3481107" cy="2610831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AE985D0-558B-8640-99FD-526E8E1C9AE4}"/>
              </a:ext>
            </a:extLst>
          </p:cNvPr>
          <p:cNvSpPr txBox="1"/>
          <p:nvPr/>
        </p:nvSpPr>
        <p:spPr>
          <a:xfrm>
            <a:off x="617838" y="1411659"/>
            <a:ext cx="3436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Bombardment of photocathode by ionized gas leads to loss of QE</a:t>
            </a:r>
          </a:p>
        </p:txBody>
      </p:sp>
    </p:spTree>
    <p:extLst>
      <p:ext uri="{BB962C8B-B14F-4D97-AF65-F5344CB8AC3E}">
        <p14:creationId xmlns:p14="http://schemas.microsoft.com/office/powerpoint/2010/main" val="33726229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4C1C8-B0D4-4540-9501-C237DD703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World record highly spin polarized beam intensity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D53958-276B-B34E-B1D1-DED36A0A7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Positron R&amp;D Update – JLAAC 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88BEDC-F432-9C4E-BF2E-E9B51B339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D5CAB33-3C44-934D-94AB-E555692555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565" y="856807"/>
            <a:ext cx="11611232" cy="1763458"/>
          </a:xfrm>
        </p:spPr>
        <p:txBody>
          <a:bodyPr>
            <a:normAutofit/>
          </a:bodyPr>
          <a:lstStyle/>
          <a:p>
            <a:pPr marL="228600" lvl="1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ea typeface="Century Gothic" charset="0"/>
              </a:rPr>
              <a:t>CEBAF charge lifetime improves with larger laser size, as expected, but eventually beam size becomes “too large” </a:t>
            </a:r>
          </a:p>
          <a:p>
            <a:pPr marL="228600" lvl="1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ea typeface="Century Gothic" charset="0"/>
              </a:rPr>
              <a:t>Small amounts of beam loss adversely impact lifetime – to reap the reward of large laser spot size, no beam loss allowed!! 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6765E28-6924-CC4B-BD69-C7DCD9EC2158}"/>
              </a:ext>
            </a:extLst>
          </p:cNvPr>
          <p:cNvGrpSpPr/>
          <p:nvPr/>
        </p:nvGrpSpPr>
        <p:grpSpPr>
          <a:xfrm>
            <a:off x="1746449" y="2030487"/>
            <a:ext cx="8616722" cy="4428891"/>
            <a:chOff x="380034" y="828290"/>
            <a:chExt cx="8163891" cy="3928080"/>
          </a:xfrm>
        </p:grpSpPr>
        <p:pic>
          <p:nvPicPr>
            <p:cNvPr id="8" name="Picture 2" descr="C:\Users\poelker\AppData\Local\Temp\life_v_area_1000_1500_expFit.jpeg">
              <a:extLst>
                <a:ext uri="{FF2B5EF4-FFF2-40B4-BE49-F238E27FC236}">
                  <a16:creationId xmlns:a16="http://schemas.microsoft.com/office/drawing/2014/main" id="{07BCDB19-BD09-0E49-82FF-7ACA095FEF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034" y="828290"/>
              <a:ext cx="8163891" cy="3928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084FF52-05CB-1342-8856-0B2C15DA2F6F}"/>
                </a:ext>
              </a:extLst>
            </p:cNvPr>
            <p:cNvGrpSpPr/>
            <p:nvPr/>
          </p:nvGrpSpPr>
          <p:grpSpPr>
            <a:xfrm>
              <a:off x="841536" y="1854200"/>
              <a:ext cx="7515064" cy="475449"/>
              <a:chOff x="841536" y="1854200"/>
              <a:chExt cx="7515064" cy="475449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F5BFCE8-17A9-E74E-8EB4-75B6274AE38F}"/>
                  </a:ext>
                </a:extLst>
              </p:cNvPr>
              <p:cNvSpPr txBox="1"/>
              <p:nvPr/>
            </p:nvSpPr>
            <p:spPr>
              <a:xfrm>
                <a:off x="841536" y="1867984"/>
                <a:ext cx="2396618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solidFill>
                      <a:srgbClr val="FF0000"/>
                    </a:solidFill>
                  </a:rPr>
                  <a:t>1 mA for 4.7 days</a:t>
                </a: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843C799F-5D09-0542-B90B-E9B19986C29B}"/>
                  </a:ext>
                </a:extLst>
              </p:cNvPr>
              <p:cNvCxnSpPr/>
              <p:nvPr/>
            </p:nvCxnSpPr>
            <p:spPr>
              <a:xfrm flipV="1">
                <a:off x="841536" y="1854200"/>
                <a:ext cx="7515064" cy="12700"/>
              </a:xfrm>
              <a:prstGeom prst="line">
                <a:avLst/>
              </a:prstGeom>
              <a:ln w="34925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A72F3BD-8EBF-3A4E-BABB-701B4FF721A8}"/>
                </a:ext>
              </a:extLst>
            </p:cNvPr>
            <p:cNvGrpSpPr/>
            <p:nvPr/>
          </p:nvGrpSpPr>
          <p:grpSpPr>
            <a:xfrm>
              <a:off x="1017176" y="2723595"/>
              <a:ext cx="1366745" cy="1626508"/>
              <a:chOff x="1017176" y="2723595"/>
              <a:chExt cx="1366745" cy="1626508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8686AB37-CC91-DE43-B452-05F3B888A571}"/>
                  </a:ext>
                </a:extLst>
              </p:cNvPr>
              <p:cNvSpPr/>
              <p:nvPr/>
            </p:nvSpPr>
            <p:spPr>
              <a:xfrm>
                <a:off x="1155700" y="3023554"/>
                <a:ext cx="152400" cy="13874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2F940D6-AA17-F34F-AA35-B0B3DA855479}"/>
                  </a:ext>
                </a:extLst>
              </p:cNvPr>
              <p:cNvSpPr txBox="1"/>
              <p:nvPr/>
            </p:nvSpPr>
            <p:spPr>
              <a:xfrm>
                <a:off x="1155700" y="2723595"/>
                <a:ext cx="122822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1mA(2007)</a:t>
                </a: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83894506-29D0-8E45-87AE-6761F5ECFD1C}"/>
                  </a:ext>
                </a:extLst>
              </p:cNvPr>
              <p:cNvSpPr/>
              <p:nvPr/>
            </p:nvSpPr>
            <p:spPr>
              <a:xfrm>
                <a:off x="1017176" y="3949758"/>
                <a:ext cx="152400" cy="13874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57D24C1-4A2F-604D-91FC-878E516828D9}"/>
                  </a:ext>
                </a:extLst>
              </p:cNvPr>
              <p:cNvSpPr txBox="1"/>
              <p:nvPr/>
            </p:nvSpPr>
            <p:spPr>
              <a:xfrm>
                <a:off x="1042576" y="3980771"/>
                <a:ext cx="122822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4mA(2011)</a:t>
                </a:r>
              </a:p>
            </p:txBody>
          </p:sp>
        </p:grpSp>
        <p:sp>
          <p:nvSpPr>
            <p:cNvPr id="11" name="Left-Right Arrow 10">
              <a:extLst>
                <a:ext uri="{FF2B5EF4-FFF2-40B4-BE49-F238E27FC236}">
                  <a16:creationId xmlns:a16="http://schemas.microsoft.com/office/drawing/2014/main" id="{912A2E2A-A4B5-5344-B7D0-A3D022BA353F}"/>
                </a:ext>
              </a:extLst>
            </p:cNvPr>
            <p:cNvSpPr/>
            <p:nvPr/>
          </p:nvSpPr>
          <p:spPr>
            <a:xfrm>
              <a:off x="841536" y="3221705"/>
              <a:ext cx="1266664" cy="728053"/>
            </a:xfrm>
            <a:prstGeom prst="leftRightArrow">
              <a:avLst/>
            </a:prstGeom>
            <a:solidFill>
              <a:schemeClr val="accent1">
                <a:alpha val="6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CEBAF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5B009D86-B9A5-C345-9719-1F4D64D3DAB0}"/>
              </a:ext>
            </a:extLst>
          </p:cNvPr>
          <p:cNvSpPr txBox="1"/>
          <p:nvPr/>
        </p:nvSpPr>
        <p:spPr>
          <a:xfrm>
            <a:off x="5881063" y="4662071"/>
            <a:ext cx="3757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X-ray detectors identify correlation at ppm level when laser spot is “too big”</a:t>
            </a:r>
          </a:p>
        </p:txBody>
      </p:sp>
      <p:sp>
        <p:nvSpPr>
          <p:cNvPr id="19" name="Left Brace 18">
            <a:extLst>
              <a:ext uri="{FF2B5EF4-FFF2-40B4-BE49-F238E27FC236}">
                <a16:creationId xmlns:a16="http://schemas.microsoft.com/office/drawing/2014/main" id="{C3CF9893-E525-1B48-BA27-AF45696006AB}"/>
              </a:ext>
            </a:extLst>
          </p:cNvPr>
          <p:cNvSpPr/>
          <p:nvPr/>
        </p:nvSpPr>
        <p:spPr>
          <a:xfrm rot="16200000">
            <a:off x="7521551" y="3298609"/>
            <a:ext cx="257782" cy="2393993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0855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0B7A3-4ED8-E046-AC9B-08EE2DE1E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780108" cy="487490"/>
          </a:xfrm>
        </p:spPr>
        <p:txBody>
          <a:bodyPr>
            <a:noAutofit/>
          </a:bodyPr>
          <a:lstStyle/>
          <a:p>
            <a:r>
              <a:rPr lang="en-US" sz="3200" dirty="0"/>
              <a:t>Electron beam polarization at 1 mA from GaAs/</a:t>
            </a:r>
            <a:r>
              <a:rPr lang="en-US" sz="3200" dirty="0" err="1"/>
              <a:t>GaAsP</a:t>
            </a:r>
            <a:endParaRPr lang="en-US" sz="32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899447-6C3A-C543-86A3-982AFA088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Positron R&amp;D Update – JLAAC 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CF612E-75F7-9D43-806A-D74D82CAA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649E7A-09CC-944B-8D81-8B1367E70D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6" r="3386" b="20110"/>
          <a:stretch/>
        </p:blipFill>
        <p:spPr>
          <a:xfrm>
            <a:off x="7973520" y="810931"/>
            <a:ext cx="4049604" cy="19397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78C179-80A9-F94B-87D0-2142E9AA943A}"/>
              </a:ext>
            </a:extLst>
          </p:cNvPr>
          <p:cNvSpPr txBox="1"/>
          <p:nvPr/>
        </p:nvSpPr>
        <p:spPr>
          <a:xfrm>
            <a:off x="142755" y="896861"/>
            <a:ext cx="743193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First measurement of </a:t>
            </a:r>
            <a:r>
              <a:rPr lang="en-US" b="1" dirty="0">
                <a:latin typeface="Century Gothic" panose="020B0502020202020204" pitchFamily="34" charset="0"/>
              </a:rPr>
              <a:t>beam polarization </a:t>
            </a:r>
            <a:r>
              <a:rPr lang="en-US" dirty="0">
                <a:latin typeface="Century Gothic" panose="020B0502020202020204" pitchFamily="34" charset="0"/>
              </a:rPr>
              <a:t>at </a:t>
            </a:r>
            <a:r>
              <a:rPr lang="en-US" dirty="0" err="1">
                <a:latin typeface="Century Gothic" panose="020B0502020202020204" pitchFamily="34" charset="0"/>
              </a:rPr>
              <a:t>JLab</a:t>
            </a:r>
            <a:r>
              <a:rPr lang="en-US" dirty="0">
                <a:latin typeface="Century Gothic" panose="020B0502020202020204" pitchFamily="34" charset="0"/>
              </a:rPr>
              <a:t> from strained superlattice </a:t>
            </a:r>
            <a:r>
              <a:rPr lang="en-US" b="1" dirty="0">
                <a:latin typeface="Century Gothic" panose="020B0502020202020204" pitchFamily="34" charset="0"/>
              </a:rPr>
              <a:t>GaAs/</a:t>
            </a:r>
            <a:r>
              <a:rPr lang="en-US" b="1" dirty="0" err="1">
                <a:latin typeface="Century Gothic" panose="020B0502020202020204" pitchFamily="34" charset="0"/>
              </a:rPr>
              <a:t>GaAsP</a:t>
            </a:r>
            <a:r>
              <a:rPr lang="en-US" b="1" dirty="0">
                <a:latin typeface="Century Gothic" panose="020B0502020202020204" pitchFamily="34" charset="0"/>
              </a:rPr>
              <a:t> photocathode</a:t>
            </a:r>
            <a:r>
              <a:rPr lang="en-US" dirty="0">
                <a:latin typeface="Century Gothic" panose="020B0502020202020204" pitchFamily="34" charset="0"/>
              </a:rPr>
              <a:t> at </a:t>
            </a:r>
            <a:r>
              <a:rPr lang="en-US" b="1" dirty="0">
                <a:latin typeface="Century Gothic" panose="020B0502020202020204" pitchFamily="34" charset="0"/>
              </a:rPr>
              <a:t>milli-Ampere current</a:t>
            </a:r>
          </a:p>
          <a:p>
            <a:endParaRPr lang="en-US" b="1" dirty="0">
              <a:latin typeface="Century Gothic" panose="020B0502020202020204" pitchFamily="34" charset="0"/>
            </a:endParaRPr>
          </a:p>
          <a:p>
            <a:r>
              <a:rPr lang="en-US" dirty="0">
                <a:latin typeface="Century Gothic" panose="020B0502020202020204" pitchFamily="34" charset="0"/>
              </a:rPr>
              <a:t>No sign of spin depolarization when QE ~ 1%, with strong band-bending region.   More measurements planned at lower QE.</a:t>
            </a:r>
          </a:p>
          <a:p>
            <a:endParaRPr lang="en-US" sz="1000" dirty="0">
              <a:latin typeface="Century Gothic" panose="020B0502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1C0C1A-053C-1B4A-89EB-20BFA0B2DDE8}"/>
              </a:ext>
            </a:extLst>
          </p:cNvPr>
          <p:cNvSpPr txBox="1"/>
          <p:nvPr/>
        </p:nvSpPr>
        <p:spPr>
          <a:xfrm>
            <a:off x="7826860" y="810930"/>
            <a:ext cx="284885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entury Gothic" panose="020B0502020202020204" pitchFamily="34" charset="0"/>
              </a:rPr>
              <a:t>CEBAF 5 MeV Mott </a:t>
            </a:r>
            <a:r>
              <a:rPr lang="en-US" sz="1400" dirty="0" err="1">
                <a:latin typeface="Century Gothic" panose="020B0502020202020204" pitchFamily="34" charset="0"/>
              </a:rPr>
              <a:t>Polarimeter</a:t>
            </a:r>
            <a:endParaRPr lang="en-US" sz="1400" dirty="0">
              <a:latin typeface="Century Gothic" panose="020B0502020202020204" pitchFamily="34" charset="0"/>
            </a:endParaRPr>
          </a:p>
        </p:txBody>
      </p:sp>
      <p:graphicFrame>
        <p:nvGraphicFramePr>
          <p:cNvPr id="9" name="shape">
            <a:extLst>
              <a:ext uri="{FF2B5EF4-FFF2-40B4-BE49-F238E27FC236}">
                <a16:creationId xmlns:a16="http://schemas.microsoft.com/office/drawing/2014/main" id="{74FB7480-0680-2F43-931A-FA6DB9CE2C1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656910"/>
              </p:ext>
            </p:extLst>
          </p:nvPr>
        </p:nvGraphicFramePr>
        <p:xfrm>
          <a:off x="787984" y="2750726"/>
          <a:ext cx="9266976" cy="3870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Down Arrow 9">
            <a:extLst>
              <a:ext uri="{FF2B5EF4-FFF2-40B4-BE49-F238E27FC236}">
                <a16:creationId xmlns:a16="http://schemas.microsoft.com/office/drawing/2014/main" id="{09D7BA30-8866-2740-824C-A4EF4D2FB25B}"/>
              </a:ext>
            </a:extLst>
          </p:cNvPr>
          <p:cNvSpPr/>
          <p:nvPr/>
        </p:nvSpPr>
        <p:spPr>
          <a:xfrm>
            <a:off x="1710717" y="3219177"/>
            <a:ext cx="296333" cy="52493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63D13F-F957-BB46-954E-656743347FC9}"/>
              </a:ext>
            </a:extLst>
          </p:cNvPr>
          <p:cNvSpPr txBox="1"/>
          <p:nvPr/>
        </p:nvSpPr>
        <p:spPr>
          <a:xfrm>
            <a:off x="1272000" y="2889625"/>
            <a:ext cx="133581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PEPPo</a:t>
            </a:r>
            <a:r>
              <a:rPr lang="en-US" dirty="0">
                <a:solidFill>
                  <a:schemeClr val="accent1"/>
                </a:solidFill>
              </a:rPr>
              <a:t> (1uA)</a:t>
            </a:r>
          </a:p>
        </p:txBody>
      </p:sp>
      <p:sp>
        <p:nvSpPr>
          <p:cNvPr id="12" name="Down Arrow 11">
            <a:extLst>
              <a:ext uri="{FF2B5EF4-FFF2-40B4-BE49-F238E27FC236}">
                <a16:creationId xmlns:a16="http://schemas.microsoft.com/office/drawing/2014/main" id="{B7888A3E-8C01-E145-BE48-50ECA135BED2}"/>
              </a:ext>
            </a:extLst>
          </p:cNvPr>
          <p:cNvSpPr/>
          <p:nvPr/>
        </p:nvSpPr>
        <p:spPr>
          <a:xfrm>
            <a:off x="7179477" y="3296940"/>
            <a:ext cx="296333" cy="52493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AB17FF-CDF8-0D4B-A7A6-9270B7C6DBBF}"/>
              </a:ext>
            </a:extLst>
          </p:cNvPr>
          <p:cNvSpPr txBox="1"/>
          <p:nvPr/>
        </p:nvSpPr>
        <p:spPr>
          <a:xfrm>
            <a:off x="6525898" y="2857764"/>
            <a:ext cx="162736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JLab</a:t>
            </a:r>
            <a:r>
              <a:rPr lang="en-US" dirty="0">
                <a:solidFill>
                  <a:schemeClr val="accent1"/>
                </a:solidFill>
              </a:rPr>
              <a:t> e- (200uA)</a:t>
            </a:r>
          </a:p>
        </p:txBody>
      </p:sp>
      <p:sp>
        <p:nvSpPr>
          <p:cNvPr id="14" name="Right Brace 13">
            <a:extLst>
              <a:ext uri="{FF2B5EF4-FFF2-40B4-BE49-F238E27FC236}">
                <a16:creationId xmlns:a16="http://schemas.microsoft.com/office/drawing/2014/main" id="{1C3D1AC8-175C-4B4E-AB38-31B28B6D3A28}"/>
              </a:ext>
            </a:extLst>
          </p:cNvPr>
          <p:cNvSpPr/>
          <p:nvPr/>
        </p:nvSpPr>
        <p:spPr>
          <a:xfrm rot="16200000">
            <a:off x="9843918" y="2457204"/>
            <a:ext cx="554348" cy="2157854"/>
          </a:xfrm>
          <a:prstGeom prst="rightBrace">
            <a:avLst>
              <a:gd name="adj1" fmla="val 91852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81633C9-741E-B54D-B87A-BB90DFE9DD8D}"/>
              </a:ext>
            </a:extLst>
          </p:cNvPr>
          <p:cNvSpPr txBox="1"/>
          <p:nvPr/>
        </p:nvSpPr>
        <p:spPr>
          <a:xfrm>
            <a:off x="9366185" y="2857764"/>
            <a:ext cx="185820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JLab</a:t>
            </a:r>
            <a:r>
              <a:rPr lang="en-US" dirty="0">
                <a:solidFill>
                  <a:schemeClr val="accent1"/>
                </a:solidFill>
              </a:rPr>
              <a:t> e+ (1-10 mA)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2CF8703-8FD9-4D43-AA34-CA45F28FBECC}"/>
              </a:ext>
            </a:extLst>
          </p:cNvPr>
          <p:cNvSpPr txBox="1"/>
          <p:nvPr/>
        </p:nvSpPr>
        <p:spPr>
          <a:xfrm>
            <a:off x="11053985" y="4143737"/>
            <a:ext cx="2920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991226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0189C-9BD5-6547-B899-04AC0D9F9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Conclusions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9171A7-0EE1-D44E-B888-A9E5629B4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Positron R&amp;D Update – JLAAC 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2CBD69-0996-7E45-8A9B-28444CC69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E1F6187-7D9F-D046-9E1C-0066194B4C67}"/>
              </a:ext>
            </a:extLst>
          </p:cNvPr>
          <p:cNvSpPr/>
          <p:nvPr/>
        </p:nvSpPr>
        <p:spPr>
          <a:xfrm>
            <a:off x="243015" y="1089303"/>
            <a:ext cx="11623589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The </a:t>
            </a:r>
            <a:r>
              <a:rPr lang="en-US" sz="3200" dirty="0" err="1"/>
              <a:t>JLab</a:t>
            </a:r>
            <a:r>
              <a:rPr lang="en-US" sz="3200" dirty="0"/>
              <a:t> user community is engaged and investing growing efforts to the possibility for using positron beams at CEBAF 12 GeV.</a:t>
            </a:r>
          </a:p>
          <a:p>
            <a:endParaRPr lang="en-US" sz="3200" dirty="0"/>
          </a:p>
          <a:p>
            <a:r>
              <a:rPr lang="en-US" sz="3200" dirty="0"/>
              <a:t>The recent positron LDRD award, similar to the support leading to the </a:t>
            </a:r>
            <a:r>
              <a:rPr lang="en-US" sz="3200" dirty="0" err="1"/>
              <a:t>PEPPo</a:t>
            </a:r>
            <a:r>
              <a:rPr lang="en-US" sz="3200" dirty="0"/>
              <a:t> experiment, demonstrates the lab’s commitment to take positron beams at </a:t>
            </a:r>
            <a:r>
              <a:rPr lang="en-US" sz="3200" dirty="0" err="1"/>
              <a:t>JLab</a:t>
            </a:r>
            <a:r>
              <a:rPr lang="en-US" sz="3200" dirty="0"/>
              <a:t> to the next level.</a:t>
            </a:r>
          </a:p>
          <a:p>
            <a:endParaRPr lang="en-US" sz="3200" dirty="0"/>
          </a:p>
          <a:p>
            <a:r>
              <a:rPr lang="en-US" sz="3200" dirty="0"/>
              <a:t>Polarized electron source R&amp;D which supports an e-driven polarized positron source remains healthy, in part to meaningful collaborations with US and International labs, as well as industry.</a:t>
            </a:r>
          </a:p>
        </p:txBody>
      </p:sp>
    </p:spTree>
    <p:extLst>
      <p:ext uri="{BB962C8B-B14F-4D97-AF65-F5344CB8AC3E}">
        <p14:creationId xmlns:p14="http://schemas.microsoft.com/office/powerpoint/2010/main" val="39940404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0A1E2-1862-994E-B322-755357312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Motivation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4B5C23-8811-1345-86AC-AA860D16E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Positron R&amp;D Update – JLAAC 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688C23-2FA0-6249-84DD-43BC8A124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CFAB8A-3B4C-9C42-A39D-EC79C0BE34BA}"/>
              </a:ext>
            </a:extLst>
          </p:cNvPr>
          <p:cNvSpPr/>
          <p:nvPr/>
        </p:nvSpPr>
        <p:spPr>
          <a:xfrm>
            <a:off x="159072" y="1142999"/>
            <a:ext cx="714585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JLab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Positron Working Group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was created in 2017 to promote the physics case using positron beams at Jefferson Lab.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now about 200 physicists (users and staff) from 59 institutions supporting a program of studies using polarized or unpolarized positron beams.</a:t>
            </a:r>
          </a:p>
          <a:p>
            <a:pPr lvl="0"/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400" dirty="0" err="1"/>
              <a:t>Generalized</a:t>
            </a:r>
            <a:r>
              <a:rPr lang="fr-FR" sz="2400" dirty="0"/>
              <a:t> Parton Distributions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400" dirty="0"/>
              <a:t>2</a:t>
            </a:r>
            <a:r>
              <a:rPr lang="fr-FR" sz="2400" dirty="0">
                <a:latin typeface="Symbol" pitchFamily="2" charset="2"/>
              </a:rPr>
              <a:t>g</a:t>
            </a:r>
            <a:r>
              <a:rPr lang="fr-FR" sz="2400" dirty="0"/>
              <a:t>-exchange </a:t>
            </a:r>
            <a:r>
              <a:rPr lang="fr-FR" sz="2400" dirty="0" err="1"/>
              <a:t>physics</a:t>
            </a:r>
            <a:endParaRPr lang="fr-FR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400" dirty="0"/>
              <a:t>Test of the Standard Model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400" dirty="0"/>
              <a:t>And more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AA7756-8975-9343-B4C6-D6DFCEE9B5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2241" y="1492320"/>
            <a:ext cx="3229411" cy="4086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406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F7F9C-219C-1C4E-AA60-DFDF8DEA6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Positron Beams at </a:t>
            </a:r>
            <a:r>
              <a:rPr lang="en-US" sz="3200" dirty="0" err="1"/>
              <a:t>JLab</a:t>
            </a:r>
            <a:endParaRPr lang="en-US" sz="32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791DF1-399A-4140-941B-29A58F4DD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Positron R&amp;D Update – JLAAC 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A7C76A-9A0F-2D4C-91A5-63985BE83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F1124E1-DE5D-3A4C-B2D3-7913EEB0A5F0}"/>
              </a:ext>
            </a:extLst>
          </p:cNvPr>
          <p:cNvSpPr/>
          <p:nvPr/>
        </p:nvSpPr>
        <p:spPr>
          <a:xfrm>
            <a:off x="411892" y="1202498"/>
            <a:ext cx="1112639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 2018 the Jefferson Laboratory Accelerator Advisory Committee (JLAAC) issued two recommendations: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R26: Make an initial overall layout of what a full positron complex would look like at CEBAF including injectors, targets, capture regions, electron dumps, diagnostics, and new halls to see if an important design item has been missed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.”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R27: It would be a good time to re-verify if the following possibility is not better: Making polarized positrons from a 1.5 GeV polarized electron beam (i.e. a single pass in the North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Linac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) and sending this beam into a target or through a helical undulator to make polarized gammas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.”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4638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3E237-52E7-1145-B98A-942BC6ED3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Recent Events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502104-79AA-2842-A850-77466A1C9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Positron R&amp;D Update – JLAAC 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FEAD06-60F6-9F4A-BC50-6DB734587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C7F8B52-8178-BD44-8739-EE3A8777757E}"/>
              </a:ext>
            </a:extLst>
          </p:cNvPr>
          <p:cNvSpPr/>
          <p:nvPr/>
        </p:nvSpPr>
        <p:spPr>
          <a:xfrm>
            <a:off x="100930" y="904637"/>
            <a:ext cx="1178450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“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JLab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White Paper: An Experimental Program with Positron Beams at Jefferson Lab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(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https://arxiv.org/abs/2007.15081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was published in July.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“flag ship” positron beam experiments were presented to PAC48 in August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Polarized, 100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“</a:t>
            </a: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Charge Asymmetries for Deeply Virtual Compton Scattering on the Proton at CLAS12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Unpolarized, 5 </a:t>
            </a:r>
            <a:r>
              <a:rPr lang="en-US" sz="2000" b="1" dirty="0">
                <a:solidFill>
                  <a:srgbClr val="000000"/>
                </a:solidFill>
                <a:latin typeface="Symbol" pitchFamily="2" charset="2"/>
                <a:cs typeface="Arial" panose="020B0604020202020204" pitchFamily="34" charset="0"/>
              </a:rPr>
              <a:t>m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“</a:t>
            </a: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Deeply Virtual Compton Scattering using a positron beam in Hall 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Both proposals received Conditional Approval (C2), to return to the PAC when a scheme for providing positron beams at CEBAF are developed.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LDRD proposal “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polarized positron source for our future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was submitted in March and recently funded.   This two-year project addresses the most critical aspect of positron beams at CEBAF, the positron source.</a:t>
            </a:r>
          </a:p>
        </p:txBody>
      </p:sp>
    </p:spTree>
    <p:extLst>
      <p:ext uri="{BB962C8B-B14F-4D97-AF65-F5344CB8AC3E}">
        <p14:creationId xmlns:p14="http://schemas.microsoft.com/office/powerpoint/2010/main" val="5341834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565AB-A5C8-FC49-A24F-33B46FA2D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We already know the </a:t>
            </a:r>
            <a:r>
              <a:rPr lang="en-US" sz="3200" i="1" dirty="0">
                <a:solidFill>
                  <a:srgbClr val="FF0000"/>
                </a:solidFill>
              </a:rPr>
              <a:t>best</a:t>
            </a:r>
            <a:r>
              <a:rPr lang="en-US" sz="3200" dirty="0"/>
              <a:t> method for CEBAF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69E168-ABFB-414D-B0AD-1C34E55FE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Positron R&amp;D Update – JLAAC 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CDD8D2-7335-6C4C-B2A5-236AE43F2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86C206-D6C5-9B4E-AED1-514F87A881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552" y="3463022"/>
            <a:ext cx="3735564" cy="288657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6513F02-01BB-0A41-8C85-A70FFE442A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533" y="877823"/>
            <a:ext cx="12074022" cy="8711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Circularly polarized MeV energy photons generate polarized positrons via pair-creation within a high-Z target.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9C017EC-2455-274F-BE8E-9671D7D39EB9}"/>
              </a:ext>
            </a:extLst>
          </p:cNvPr>
          <p:cNvSpPr/>
          <p:nvPr/>
        </p:nvSpPr>
        <p:spPr>
          <a:xfrm>
            <a:off x="1" y="1820061"/>
            <a:ext cx="1219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Compton scattering,  PRL </a:t>
            </a:r>
            <a:r>
              <a:rPr lang="en-US" sz="2400" b="1" dirty="0">
                <a:solidFill>
                  <a:srgbClr val="FF0000"/>
                </a:solidFill>
              </a:rPr>
              <a:t>96</a:t>
            </a:r>
            <a:r>
              <a:rPr lang="en-US" sz="2400" dirty="0">
                <a:solidFill>
                  <a:srgbClr val="FF0000"/>
                </a:solidFill>
              </a:rPr>
              <a:t> (2006) 114801  =&gt; </a:t>
            </a:r>
            <a:r>
              <a:rPr lang="fr-FR" sz="2400" kern="0" dirty="0">
                <a:solidFill>
                  <a:srgbClr val="FF0000"/>
                </a:solidFill>
                <a:latin typeface="Verdana" charset="0"/>
                <a:ea typeface="ＭＳ Ｐゴシック" charset="0"/>
              </a:rPr>
              <a:t>P(e</a:t>
            </a:r>
            <a:r>
              <a:rPr lang="fr-FR" sz="2400" kern="0" baseline="30000" dirty="0">
                <a:solidFill>
                  <a:srgbClr val="FF0000"/>
                </a:solidFill>
                <a:latin typeface="Verdana" charset="0"/>
                <a:ea typeface="ＭＳ Ｐゴシック" charset="0"/>
              </a:rPr>
              <a:t>+</a:t>
            </a:r>
            <a:r>
              <a:rPr lang="fr-FR" sz="2400" kern="0" dirty="0">
                <a:solidFill>
                  <a:srgbClr val="FF0000"/>
                </a:solidFill>
                <a:latin typeface="Verdana" charset="0"/>
                <a:ea typeface="ＭＳ Ｐゴシック" charset="0"/>
              </a:rPr>
              <a:t>) = </a:t>
            </a:r>
            <a:r>
              <a:rPr lang="fr-FR" sz="2400" b="1" kern="0" dirty="0">
                <a:solidFill>
                  <a:srgbClr val="FF0000"/>
                </a:solidFill>
                <a:latin typeface="Verdana" charset="0"/>
                <a:ea typeface="ＭＳ Ｐゴシック" charset="0"/>
              </a:rPr>
              <a:t>73</a:t>
            </a:r>
            <a:r>
              <a:rPr lang="fr-FR" sz="2400" kern="0" dirty="0">
                <a:solidFill>
                  <a:srgbClr val="FF0000"/>
                </a:solidFill>
                <a:latin typeface="Verdana" charset="0"/>
                <a:ea typeface="ＭＳ Ｐゴシック" charset="0"/>
              </a:rPr>
              <a:t> </a:t>
            </a:r>
            <a:r>
              <a:rPr lang="fr-FR" sz="2400" kern="0" dirty="0">
                <a:solidFill>
                  <a:srgbClr val="FF0000"/>
                </a:solidFill>
                <a:latin typeface="Verdana" charset="0"/>
                <a:ea typeface="ＭＳ Ｐゴシック" charset="0"/>
                <a:cs typeface="Arial" charset="0"/>
              </a:rPr>
              <a:t>± 15</a:t>
            </a:r>
            <a:r>
              <a:rPr lang="fr-FR" sz="2400" kern="0" baseline="-25000" dirty="0">
                <a:solidFill>
                  <a:srgbClr val="FF0000"/>
                </a:solidFill>
                <a:latin typeface="Verdana" charset="0"/>
                <a:ea typeface="ＭＳ Ｐゴシック" charset="0"/>
                <a:cs typeface="Arial" charset="0"/>
              </a:rPr>
              <a:t>stat</a:t>
            </a:r>
            <a:r>
              <a:rPr lang="fr-FR" sz="2400" kern="0" dirty="0">
                <a:solidFill>
                  <a:srgbClr val="FF0000"/>
                </a:solidFill>
                <a:latin typeface="Verdana" charset="0"/>
                <a:ea typeface="ＭＳ Ｐゴシック" charset="0"/>
                <a:cs typeface="Arial" charset="0"/>
              </a:rPr>
              <a:t> ± 19</a:t>
            </a:r>
            <a:r>
              <a:rPr lang="fr-FR" sz="2400" kern="0" baseline="-25000" dirty="0">
                <a:solidFill>
                  <a:srgbClr val="FF0000"/>
                </a:solidFill>
                <a:latin typeface="Verdana" charset="0"/>
                <a:ea typeface="ＭＳ Ｐゴシック" charset="0"/>
                <a:cs typeface="Arial" charset="0"/>
              </a:rPr>
              <a:t>syst</a:t>
            </a:r>
            <a:r>
              <a:rPr lang="fr-FR" sz="2400" kern="0" dirty="0">
                <a:solidFill>
                  <a:srgbClr val="FF0000"/>
                </a:solidFill>
                <a:latin typeface="Verdana" charset="0"/>
                <a:ea typeface="ＭＳ Ｐゴシック" charset="0"/>
                <a:cs typeface="Arial" charset="0"/>
              </a:rPr>
              <a:t> %</a:t>
            </a:r>
            <a:endParaRPr lang="en-US" sz="2400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Helical undulator, PRL </a:t>
            </a:r>
            <a:r>
              <a:rPr lang="en-US" sz="2400" b="1" dirty="0">
                <a:solidFill>
                  <a:srgbClr val="FF0000"/>
                </a:solidFill>
              </a:rPr>
              <a:t>100</a:t>
            </a:r>
            <a:r>
              <a:rPr lang="en-US" sz="2400" dirty="0">
                <a:solidFill>
                  <a:srgbClr val="FF0000"/>
                </a:solidFill>
              </a:rPr>
              <a:t> (2008) 210801      =&gt; </a:t>
            </a:r>
            <a:r>
              <a:rPr lang="fr-FR" sz="2400" kern="0" dirty="0">
                <a:solidFill>
                  <a:srgbClr val="FF0000"/>
                </a:solidFill>
                <a:latin typeface="Verdana" charset="0"/>
                <a:ea typeface="ＭＳ Ｐゴシック" charset="0"/>
              </a:rPr>
              <a:t>P(e</a:t>
            </a:r>
            <a:r>
              <a:rPr lang="fr-FR" sz="2400" kern="0" baseline="30000" dirty="0">
                <a:solidFill>
                  <a:srgbClr val="FF0000"/>
                </a:solidFill>
                <a:latin typeface="Verdana" charset="0"/>
                <a:ea typeface="ＭＳ Ｐゴシック" charset="0"/>
              </a:rPr>
              <a:t>+</a:t>
            </a:r>
            <a:r>
              <a:rPr lang="fr-FR" sz="2400" kern="0" dirty="0">
                <a:solidFill>
                  <a:srgbClr val="FF0000"/>
                </a:solidFill>
                <a:latin typeface="Verdana" charset="0"/>
                <a:ea typeface="ＭＳ Ｐゴシック" charset="0"/>
              </a:rPr>
              <a:t>) = </a:t>
            </a:r>
            <a:r>
              <a:rPr lang="fr-FR" sz="2400" b="1" kern="0" dirty="0">
                <a:solidFill>
                  <a:srgbClr val="FF0000"/>
                </a:solidFill>
                <a:latin typeface="Verdana" charset="0"/>
                <a:ea typeface="ＭＳ Ｐゴシック" charset="0"/>
              </a:rPr>
              <a:t>80</a:t>
            </a:r>
            <a:r>
              <a:rPr lang="fr-FR" sz="2400" kern="0" dirty="0">
                <a:solidFill>
                  <a:srgbClr val="FF0000"/>
                </a:solidFill>
                <a:latin typeface="Verdana" charset="0"/>
                <a:ea typeface="ＭＳ Ｐゴシック" charset="0"/>
              </a:rPr>
              <a:t> </a:t>
            </a:r>
            <a:r>
              <a:rPr lang="fr-FR" sz="2400" kern="0" dirty="0">
                <a:solidFill>
                  <a:srgbClr val="FF0000"/>
                </a:solidFill>
                <a:latin typeface="Verdana" charset="0"/>
                <a:ea typeface="ＭＳ Ｐゴシック" charset="0"/>
                <a:cs typeface="Arial" charset="0"/>
              </a:rPr>
              <a:t>±  7</a:t>
            </a:r>
            <a:r>
              <a:rPr lang="fr-FR" sz="2400" kern="0" baseline="-25000" dirty="0">
                <a:solidFill>
                  <a:srgbClr val="FF0000"/>
                </a:solidFill>
                <a:latin typeface="Verdana" charset="0"/>
                <a:ea typeface="ＭＳ Ｐゴシック" charset="0"/>
                <a:cs typeface="Arial" charset="0"/>
              </a:rPr>
              <a:t>stat</a:t>
            </a:r>
            <a:r>
              <a:rPr lang="fr-FR" sz="2400" kern="0" dirty="0">
                <a:solidFill>
                  <a:srgbClr val="FF0000"/>
                </a:solidFill>
                <a:latin typeface="Verdana" charset="0"/>
                <a:ea typeface="ＭＳ Ｐゴシック" charset="0"/>
                <a:cs typeface="Arial" charset="0"/>
              </a:rPr>
              <a:t> ± 9</a:t>
            </a:r>
            <a:r>
              <a:rPr lang="fr-FR" sz="2400" kern="0" baseline="-25000" dirty="0">
                <a:solidFill>
                  <a:srgbClr val="FF0000"/>
                </a:solidFill>
                <a:latin typeface="Verdana" charset="0"/>
                <a:ea typeface="ＭＳ Ｐゴシック" charset="0"/>
                <a:cs typeface="Arial" charset="0"/>
              </a:rPr>
              <a:t>syst</a:t>
            </a:r>
            <a:r>
              <a:rPr lang="fr-FR" sz="2400" kern="0" dirty="0">
                <a:solidFill>
                  <a:srgbClr val="FF0000"/>
                </a:solidFill>
                <a:latin typeface="Verdana" charset="0"/>
                <a:ea typeface="ＭＳ Ｐゴシック" charset="0"/>
                <a:cs typeface="Arial" charset="0"/>
              </a:rPr>
              <a:t> %</a:t>
            </a:r>
            <a:endParaRPr lang="en-US" sz="2400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B050"/>
                </a:solidFill>
              </a:rPr>
              <a:t>Polarized bremsstrahlung, PRL </a:t>
            </a:r>
            <a:r>
              <a:rPr lang="en-US" sz="2400" b="1" dirty="0">
                <a:solidFill>
                  <a:srgbClr val="00B050"/>
                </a:solidFill>
              </a:rPr>
              <a:t>116</a:t>
            </a:r>
            <a:r>
              <a:rPr lang="en-US" sz="2400" dirty="0">
                <a:solidFill>
                  <a:srgbClr val="00B050"/>
                </a:solidFill>
              </a:rPr>
              <a:t> (2016) 214801  =&gt; </a:t>
            </a:r>
            <a:r>
              <a:rPr lang="fr-FR" sz="2400" kern="0" dirty="0">
                <a:solidFill>
                  <a:srgbClr val="00B050"/>
                </a:solidFill>
                <a:latin typeface="Verdana" charset="0"/>
                <a:ea typeface="ＭＳ Ｐゴシック" charset="0"/>
              </a:rPr>
              <a:t>P(e</a:t>
            </a:r>
            <a:r>
              <a:rPr lang="fr-FR" sz="2400" kern="0" baseline="30000" dirty="0">
                <a:solidFill>
                  <a:srgbClr val="00B050"/>
                </a:solidFill>
                <a:latin typeface="Verdana" charset="0"/>
                <a:ea typeface="ＭＳ Ｐゴシック" charset="0"/>
              </a:rPr>
              <a:t>+</a:t>
            </a:r>
            <a:r>
              <a:rPr lang="fr-FR" sz="2400" kern="0" dirty="0">
                <a:solidFill>
                  <a:srgbClr val="00B050"/>
                </a:solidFill>
                <a:latin typeface="Verdana" charset="0"/>
                <a:ea typeface="ＭＳ Ｐゴシック" charset="0"/>
              </a:rPr>
              <a:t>) = </a:t>
            </a:r>
            <a:r>
              <a:rPr lang="fr-FR" sz="2400" b="1" kern="0" dirty="0">
                <a:solidFill>
                  <a:srgbClr val="00B050"/>
                </a:solidFill>
                <a:latin typeface="Verdana" charset="0"/>
                <a:ea typeface="ＭＳ Ｐゴシック" charset="0"/>
              </a:rPr>
              <a:t>82</a:t>
            </a:r>
            <a:r>
              <a:rPr lang="fr-FR" sz="2400" kern="0" dirty="0">
                <a:solidFill>
                  <a:srgbClr val="00B050"/>
                </a:solidFill>
                <a:latin typeface="Verdana" charset="0"/>
                <a:ea typeface="ＭＳ Ｐゴシック" charset="0"/>
              </a:rPr>
              <a:t> </a:t>
            </a:r>
            <a:r>
              <a:rPr lang="fr-FR" sz="2400" kern="0" dirty="0">
                <a:solidFill>
                  <a:srgbClr val="00B050"/>
                </a:solidFill>
                <a:latin typeface="Verdana" charset="0"/>
                <a:ea typeface="ＭＳ Ｐゴシック" charset="0"/>
                <a:cs typeface="Arial" charset="0"/>
              </a:rPr>
              <a:t>± 2.7</a:t>
            </a:r>
            <a:r>
              <a:rPr lang="fr-FR" sz="2400" kern="0" baseline="-25000" dirty="0">
                <a:solidFill>
                  <a:srgbClr val="00B050"/>
                </a:solidFill>
                <a:latin typeface="Verdana" charset="0"/>
                <a:ea typeface="ＭＳ Ｐゴシック" charset="0"/>
                <a:cs typeface="Arial" charset="0"/>
              </a:rPr>
              <a:t>stat</a:t>
            </a:r>
            <a:r>
              <a:rPr lang="fr-FR" sz="2400" kern="0" dirty="0">
                <a:solidFill>
                  <a:srgbClr val="00B050"/>
                </a:solidFill>
                <a:latin typeface="Verdana" charset="0"/>
                <a:ea typeface="ＭＳ Ｐゴシック" charset="0"/>
                <a:cs typeface="Arial" charset="0"/>
              </a:rPr>
              <a:t> ± 1.3</a:t>
            </a:r>
            <a:r>
              <a:rPr lang="fr-FR" sz="2400" kern="0" baseline="-25000" dirty="0">
                <a:solidFill>
                  <a:srgbClr val="00B050"/>
                </a:solidFill>
                <a:latin typeface="Verdana" charset="0"/>
                <a:ea typeface="ＭＳ Ｐゴシック" charset="0"/>
                <a:cs typeface="Arial" charset="0"/>
              </a:rPr>
              <a:t>syst</a:t>
            </a:r>
            <a:r>
              <a:rPr lang="fr-FR" sz="2400" kern="0" dirty="0">
                <a:solidFill>
                  <a:srgbClr val="00B050"/>
                </a:solidFill>
                <a:latin typeface="Verdana" charset="0"/>
                <a:ea typeface="ＭＳ Ｐゴシック" charset="0"/>
                <a:cs typeface="Arial" charset="0"/>
              </a:rPr>
              <a:t> %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FBD692-8110-164B-8DE9-C7ACE9EB79A1}"/>
              </a:ext>
            </a:extLst>
          </p:cNvPr>
          <p:cNvSpPr txBox="1"/>
          <p:nvPr/>
        </p:nvSpPr>
        <p:spPr>
          <a:xfrm>
            <a:off x="5094510" y="3595485"/>
            <a:ext cx="6884130" cy="267765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itchFamily="2" charset="2"/>
              <a:buChar char="ü"/>
            </a:pPr>
            <a:r>
              <a:rPr lang="en-US" sz="2400" b="1" dirty="0">
                <a:solidFill>
                  <a:srgbClr val="FF0000"/>
                </a:solidFill>
              </a:rPr>
              <a:t>Compton scattering</a:t>
            </a:r>
            <a:r>
              <a:rPr lang="en-US" sz="2400" dirty="0"/>
              <a:t> (&gt;</a:t>
            </a:r>
            <a:r>
              <a:rPr lang="en-US" sz="2400" u="sng" dirty="0"/>
              <a:t>MW’s laser power</a:t>
            </a:r>
            <a:r>
              <a:rPr lang="en-US" sz="2400" dirty="0"/>
              <a:t>) or a  </a:t>
            </a:r>
            <a:r>
              <a:rPr lang="en-US" sz="2400" b="1" dirty="0">
                <a:solidFill>
                  <a:srgbClr val="FF0000"/>
                </a:solidFill>
              </a:rPr>
              <a:t>Helical undulator</a:t>
            </a:r>
            <a:r>
              <a:rPr lang="en-US" sz="2400" dirty="0"/>
              <a:t> (&gt;</a:t>
            </a:r>
            <a:r>
              <a:rPr lang="en-US" sz="2400" u="sng" dirty="0"/>
              <a:t>10’s GeV electron energy</a:t>
            </a:r>
            <a:r>
              <a:rPr lang="en-US" sz="2400" dirty="0"/>
              <a:t>) are either far less practical or incompatible with CEBAF.</a:t>
            </a:r>
          </a:p>
          <a:p>
            <a:pPr marL="342900" indent="-342900" algn="just">
              <a:buFont typeface="Wingdings" pitchFamily="2" charset="2"/>
              <a:buChar char="ü"/>
            </a:pPr>
            <a:endParaRPr lang="en-US" sz="2400" dirty="0"/>
          </a:p>
          <a:p>
            <a:pPr marL="342900" indent="-342900" algn="just">
              <a:buFont typeface="Wingdings" pitchFamily="2" charset="2"/>
              <a:buChar char="ü"/>
            </a:pPr>
            <a:r>
              <a:rPr lang="en-US" sz="2400" b="1" dirty="0" err="1">
                <a:solidFill>
                  <a:srgbClr val="00B050"/>
                </a:solidFill>
              </a:rPr>
              <a:t>PEPPo</a:t>
            </a:r>
            <a:r>
              <a:rPr lang="en-US" sz="2400" dirty="0"/>
              <a:t> is always highly polarized, and the intensity limited only by available e-beam power (</a:t>
            </a:r>
            <a:r>
              <a:rPr lang="en-US" sz="2400" b="1" dirty="0"/>
              <a:t>energy x current</a:t>
            </a:r>
            <a:r>
              <a:rPr lang="en-US" sz="2400" dirty="0"/>
              <a:t>), i.e. accessible at CEBAF </a:t>
            </a:r>
            <a:r>
              <a:rPr lang="en-US" sz="2400" u="sng" dirty="0"/>
              <a:t>today</a:t>
            </a:r>
            <a:r>
              <a:rPr lang="en-US" sz="2400" dirty="0"/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318B579-69BE-1A4E-B204-362FF178B829}"/>
              </a:ext>
            </a:extLst>
          </p:cNvPr>
          <p:cNvSpPr/>
          <p:nvPr/>
        </p:nvSpPr>
        <p:spPr>
          <a:xfrm>
            <a:off x="112533" y="3091431"/>
            <a:ext cx="2212529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00B050"/>
                </a:solidFill>
              </a:rPr>
              <a:t>PEPPo</a:t>
            </a:r>
            <a:r>
              <a:rPr lang="en-US" sz="2400" b="1" dirty="0">
                <a:solidFill>
                  <a:srgbClr val="00B050"/>
                </a:solidFill>
              </a:rPr>
              <a:t> @ CEBAF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74885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4BFFE9-8D1F-2441-B17E-8BA3665E8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Positron R&amp;D Update – JLAAC 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D5C8D2-24D1-0040-A8A3-2BAE572A2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C50EB5B-2273-0045-B9A8-44FA4F74B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76" y="142568"/>
            <a:ext cx="11818209" cy="487490"/>
          </a:xfrm>
        </p:spPr>
        <p:txBody>
          <a:bodyPr>
            <a:noAutofit/>
          </a:bodyPr>
          <a:lstStyle/>
          <a:p>
            <a:r>
              <a:rPr lang="en-US" sz="3200" dirty="0"/>
              <a:t>LDRD evaluates </a:t>
            </a:r>
            <a:r>
              <a:rPr lang="en-US" sz="3200" i="1" dirty="0">
                <a:solidFill>
                  <a:srgbClr val="FF0000"/>
                </a:solidFill>
              </a:rPr>
              <a:t>best</a:t>
            </a:r>
            <a:r>
              <a:rPr lang="en-US" sz="3200" dirty="0"/>
              <a:t> tunability for intensity and polarization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343D34-E294-8A43-AAFF-42D75937C4A5}"/>
              </a:ext>
            </a:extLst>
          </p:cNvPr>
          <p:cNvSpPr txBox="1"/>
          <p:nvPr/>
        </p:nvSpPr>
        <p:spPr>
          <a:xfrm>
            <a:off x="450115" y="2044657"/>
            <a:ext cx="467373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Take advantage of the fact that the positron yield increases dramatically as the positron energy is a smaller and smaller fraction of the electron beam energy (color code in this figure)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F9B5CC-525C-DA4B-AD65-B47625E8EEBF}"/>
              </a:ext>
            </a:extLst>
          </p:cNvPr>
          <p:cNvSpPr txBox="1"/>
          <p:nvPr/>
        </p:nvSpPr>
        <p:spPr>
          <a:xfrm>
            <a:off x="1150959" y="1134717"/>
            <a:ext cx="32720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e</a:t>
            </a:r>
            <a:r>
              <a:rPr lang="en-US" sz="3600" baseline="30000" dirty="0"/>
              <a:t>-</a:t>
            </a:r>
            <a:r>
              <a:rPr lang="en-US" sz="3600" dirty="0"/>
              <a:t> </a:t>
            </a:r>
            <a:r>
              <a:rPr lang="en-US" sz="3600" dirty="0">
                <a:sym typeface="Symbol" panose="05050102010706020507" pitchFamily="18" charset="2"/>
              </a:rPr>
              <a:t> </a:t>
            </a:r>
            <a:r>
              <a:rPr lang="en-US" sz="3600" dirty="0">
                <a:latin typeface="Symbol" panose="05050102010706020507" pitchFamily="18" charset="2"/>
                <a:sym typeface="Symbol" panose="05050102010706020507" pitchFamily="18" charset="2"/>
              </a:rPr>
              <a:t>g</a:t>
            </a:r>
            <a:r>
              <a:rPr lang="en-US" sz="3600" dirty="0">
                <a:sym typeface="Symbol" panose="05050102010706020507" pitchFamily="18" charset="2"/>
              </a:rPr>
              <a:t>  e</a:t>
            </a:r>
            <a:r>
              <a:rPr lang="en-US" sz="3600" baseline="30000" dirty="0">
                <a:sym typeface="Symbol" panose="05050102010706020507" pitchFamily="18" charset="2"/>
              </a:rPr>
              <a:t>-</a:t>
            </a:r>
            <a:r>
              <a:rPr lang="en-US" sz="3600" dirty="0">
                <a:sym typeface="Symbol" panose="05050102010706020507" pitchFamily="18" charset="2"/>
              </a:rPr>
              <a:t> + e</a:t>
            </a:r>
            <a:r>
              <a:rPr lang="en-US" sz="3600" baseline="30000" dirty="0">
                <a:sym typeface="Symbol" panose="05050102010706020507" pitchFamily="18" charset="2"/>
              </a:rPr>
              <a:t>+</a:t>
            </a:r>
            <a:endParaRPr lang="en-US" sz="3600" baseline="30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957F199-1B31-6F4E-A9DE-9A70D6E4C1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2700" y="1021983"/>
            <a:ext cx="5486401" cy="5153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8121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098DBB-EE09-B441-A38E-E25F2F0F5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Positron R&amp;D Update – JLAAC 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8959C5-A886-F343-B396-7E4B58999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B9C6035-ABDA-7241-84AC-36071CDAC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76" y="142568"/>
            <a:ext cx="12074023" cy="487490"/>
          </a:xfrm>
        </p:spPr>
        <p:txBody>
          <a:bodyPr>
            <a:noAutofit/>
          </a:bodyPr>
          <a:lstStyle/>
          <a:p>
            <a:r>
              <a:rPr lang="en-US" sz="3200" dirty="0"/>
              <a:t>LDRD evaluates </a:t>
            </a:r>
            <a:r>
              <a:rPr lang="en-US" sz="3200" i="1" dirty="0">
                <a:solidFill>
                  <a:srgbClr val="FF0000"/>
                </a:solidFill>
              </a:rPr>
              <a:t>best</a:t>
            </a:r>
            <a:r>
              <a:rPr lang="en-US" sz="3200" dirty="0"/>
              <a:t> electron energy and target power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445892-8FA8-8B4E-A429-5F63942F2D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4434" y="1065629"/>
            <a:ext cx="6177565" cy="51228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1DFBAB1-232C-3F41-B3CF-9ECD1645F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101" y="1222927"/>
            <a:ext cx="4653093" cy="498545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85490FA-FE0C-1C4F-BD65-D3381C1B2159}"/>
              </a:ext>
            </a:extLst>
          </p:cNvPr>
          <p:cNvSpPr txBox="1"/>
          <p:nvPr/>
        </p:nvSpPr>
        <p:spPr>
          <a:xfrm>
            <a:off x="167424" y="3609984"/>
            <a:ext cx="1027709" cy="40011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10 MeV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30494A4-8354-A944-9D14-A32814DA981D}"/>
              </a:ext>
            </a:extLst>
          </p:cNvPr>
          <p:cNvSpPr/>
          <p:nvPr/>
        </p:nvSpPr>
        <p:spPr>
          <a:xfrm>
            <a:off x="1591602" y="1399887"/>
            <a:ext cx="349043" cy="242184"/>
          </a:xfrm>
          <a:prstGeom prst="ellipse">
            <a:avLst/>
          </a:prstGeom>
          <a:noFill/>
          <a:ln w="254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16B8D5-7FBE-2741-8F52-2292FBD8F5CE}"/>
              </a:ext>
            </a:extLst>
          </p:cNvPr>
          <p:cNvSpPr txBox="1"/>
          <p:nvPr/>
        </p:nvSpPr>
        <p:spPr>
          <a:xfrm>
            <a:off x="270456" y="3029993"/>
            <a:ext cx="1141473" cy="40011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100 MeV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16EB30-5871-4745-A5F3-FCB55D6D0C01}"/>
              </a:ext>
            </a:extLst>
          </p:cNvPr>
          <p:cNvSpPr txBox="1"/>
          <p:nvPr/>
        </p:nvSpPr>
        <p:spPr>
          <a:xfrm>
            <a:off x="798490" y="1819031"/>
            <a:ext cx="811705" cy="40011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1 GeV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2D7549-8972-FE41-BEDA-40CA353E4F5B}"/>
              </a:ext>
            </a:extLst>
          </p:cNvPr>
          <p:cNvSpPr txBox="1"/>
          <p:nvPr/>
        </p:nvSpPr>
        <p:spPr>
          <a:xfrm>
            <a:off x="6864439" y="5215944"/>
            <a:ext cx="795411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Palatino" pitchFamily="2" charset="77"/>
                <a:ea typeface="Palatino" pitchFamily="2" charset="77"/>
              </a:rPr>
              <a:t>10 MeV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829E0A5-A12E-664B-81B7-BB1E01DEF62B}"/>
              </a:ext>
            </a:extLst>
          </p:cNvPr>
          <p:cNvSpPr txBox="1"/>
          <p:nvPr/>
        </p:nvSpPr>
        <p:spPr>
          <a:xfrm>
            <a:off x="9373673" y="4325155"/>
            <a:ext cx="885179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Palatino" pitchFamily="2" charset="77"/>
                <a:ea typeface="Palatino" pitchFamily="2" charset="77"/>
              </a:rPr>
              <a:t>100 MeV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7FA30A-8C6F-7B42-9925-FBB055579135}"/>
              </a:ext>
            </a:extLst>
          </p:cNvPr>
          <p:cNvSpPr txBox="1"/>
          <p:nvPr/>
        </p:nvSpPr>
        <p:spPr>
          <a:xfrm>
            <a:off x="9844581" y="1499647"/>
            <a:ext cx="671979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Palatino" pitchFamily="2" charset="77"/>
                <a:ea typeface="Palatino" pitchFamily="2" charset="77"/>
              </a:rPr>
              <a:t>1 GeV</a:t>
            </a:r>
          </a:p>
        </p:txBody>
      </p:sp>
    </p:spTree>
    <p:extLst>
      <p:ext uri="{BB962C8B-B14F-4D97-AF65-F5344CB8AC3E}">
        <p14:creationId xmlns:p14="http://schemas.microsoft.com/office/powerpoint/2010/main" val="17514668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717D76-F012-084A-8AC6-56391B4CA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Positron R&amp;D Update – JLAAC 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7328F8-E163-794E-8041-1190DBE41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862A832-6589-1B4F-8914-3464FA194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76" y="142568"/>
            <a:ext cx="11818209" cy="487490"/>
          </a:xfrm>
        </p:spPr>
        <p:txBody>
          <a:bodyPr>
            <a:noAutofit/>
          </a:bodyPr>
          <a:lstStyle/>
          <a:p>
            <a:r>
              <a:rPr lang="en-US" sz="3200" dirty="0"/>
              <a:t>Evaluating and optimizing the other “</a:t>
            </a:r>
            <a:r>
              <a:rPr lang="en-US" sz="3200" i="1" dirty="0">
                <a:solidFill>
                  <a:srgbClr val="FF0000"/>
                </a:solidFill>
              </a:rPr>
              <a:t>bests</a:t>
            </a:r>
            <a:r>
              <a:rPr lang="en-US" sz="3200" dirty="0"/>
              <a:t>”</a:t>
            </a:r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CC8072DC-8681-3049-92E3-01F4E89634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9625" y="2090274"/>
            <a:ext cx="1265238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>
              <a:solidFill>
                <a:srgbClr val="FFFFFF"/>
              </a:solidFill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D03511-CAEE-2549-9996-5D85FB8EB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3450" y="3123370"/>
            <a:ext cx="5033851" cy="7144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56F2AA-1E83-C24F-8C8E-4975FA1246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851" y="1312409"/>
            <a:ext cx="2705655" cy="1867284"/>
          </a:xfrm>
          <a:prstGeom prst="rect">
            <a:avLst/>
          </a:prstGeom>
        </p:spPr>
      </p:pic>
      <p:pic>
        <p:nvPicPr>
          <p:cNvPr id="10" name="Picture 9" descr="Screen Shot 2015-02-23 at 10.11.48 AM.png">
            <a:extLst>
              <a:ext uri="{FF2B5EF4-FFF2-40B4-BE49-F238E27FC236}">
                <a16:creationId xmlns:a16="http://schemas.microsoft.com/office/drawing/2014/main" id="{9DC5ED0A-2758-154A-BF8B-BC2B616EC7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17"/>
          <a:stretch/>
        </p:blipFill>
        <p:spPr>
          <a:xfrm rot="5400000">
            <a:off x="6878099" y="-2135477"/>
            <a:ext cx="1908086" cy="7914581"/>
          </a:xfrm>
          <a:prstGeom prst="rect">
            <a:avLst/>
          </a:prstGeom>
        </p:spPr>
      </p:pic>
      <p:pic>
        <p:nvPicPr>
          <p:cNvPr id="11" name="Picture 11" descr="3D scheme_2">
            <a:extLst>
              <a:ext uri="{FF2B5EF4-FFF2-40B4-BE49-F238E27FC236}">
                <a16:creationId xmlns:a16="http://schemas.microsoft.com/office/drawing/2014/main" id="{838BF22F-1702-9347-A8A6-D5EAC2F47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3212" y="3895614"/>
            <a:ext cx="2064291" cy="2191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F417E7C-65DD-804F-87ED-A2A547AB59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819" y="5008688"/>
            <a:ext cx="1944865" cy="14586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F3E85FA-109F-4646-9624-97661894A8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12244" y="3229608"/>
            <a:ext cx="3891206" cy="3392005"/>
          </a:xfrm>
          <a:prstGeom prst="rect">
            <a:avLst/>
          </a:prstGeom>
        </p:spPr>
      </p:pic>
      <p:pic>
        <p:nvPicPr>
          <p:cNvPr id="14" name="Picture 13" descr="Screen Shot 2015-02-21 at 1.14.30 PM.png">
            <a:extLst>
              <a:ext uri="{FF2B5EF4-FFF2-40B4-BE49-F238E27FC236}">
                <a16:creationId xmlns:a16="http://schemas.microsoft.com/office/drawing/2014/main" id="{CC37EF7D-8E50-FC4B-929A-E2EDC81EB0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820" y="4140475"/>
            <a:ext cx="2252655" cy="85078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00A04DB-C9AB-8644-BCF9-DD462D36A1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1893" y="4140475"/>
            <a:ext cx="2048139" cy="136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4439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B02FCA-D328-6748-85AB-1740E77DE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Positron R&amp;D Update – JLAAC 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49AFCC-8DB7-1B44-B696-62A430B64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F7CC4C8-E910-AB48-9FB1-4EA8A5906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76" y="142568"/>
            <a:ext cx="11818209" cy="487490"/>
          </a:xfrm>
        </p:spPr>
        <p:txBody>
          <a:bodyPr>
            <a:noAutofit/>
          </a:bodyPr>
          <a:lstStyle/>
          <a:p>
            <a:r>
              <a:rPr lang="en-US" sz="3200" dirty="0"/>
              <a:t>LDRD </a:t>
            </a:r>
            <a:r>
              <a:rPr lang="en-US" sz="3200" dirty="0">
                <a:solidFill>
                  <a:srgbClr val="FF0000"/>
                </a:solidFill>
              </a:rPr>
              <a:t>Deliverables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9B1094B-80BE-0349-8004-379C560E2C80}"/>
              </a:ext>
            </a:extLst>
          </p:cNvPr>
          <p:cNvSpPr/>
          <p:nvPr/>
        </p:nvSpPr>
        <p:spPr>
          <a:xfrm>
            <a:off x="117975" y="1132651"/>
            <a:ext cx="11818209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three deliverables of this 2 year LDRD proposal are: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technical evaluation of critical design parameters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of a polarized positron source suitable for CEBAF, i.e., a positron source providing transverse and longitudinal emittance compatible with existing CEBAF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linac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structures (electron beam energy, pair-production target, positron collection layout) </a:t>
            </a:r>
          </a:p>
          <a:p>
            <a:pPr marL="514350" indent="-514350">
              <a:buFont typeface="+mj-lt"/>
              <a:buAutoNum type="arabicPeriod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multi-object genetic algorithm optimization software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of a positron source layout that offers tunability between high intensity and high polarization </a:t>
            </a:r>
          </a:p>
          <a:p>
            <a:pPr marL="514350" indent="-514350">
              <a:buFont typeface="+mj-lt"/>
              <a:buAutoNum type="arabicPeriod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conceptual layout of a proof-of-principle “</a:t>
            </a:r>
            <a:r>
              <a:rPr lang="en-US" sz="24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PEPPo</a:t>
            </a:r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-II” experiment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to test yield and polarization performance of a positron source</a:t>
            </a:r>
          </a:p>
        </p:txBody>
      </p:sp>
    </p:spTree>
    <p:extLst>
      <p:ext uri="{BB962C8B-B14F-4D97-AF65-F5344CB8AC3E}">
        <p14:creationId xmlns:p14="http://schemas.microsoft.com/office/powerpoint/2010/main" val="33446891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EB28AA59-C18E-FC4D-BD87-1D7964E0E4F6}" vid="{969E4A27-902D-3340-850E-95490CE2F52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520407EBAA4744DB3E22E2D5259322A" ma:contentTypeVersion="4" ma:contentTypeDescription="Create a new document." ma:contentTypeScope="" ma:versionID="18edbcd4b235a34574e3983c575ee0cb">
  <xsd:schema xmlns:xsd="http://www.w3.org/2001/XMLSchema" xmlns:xs="http://www.w3.org/2001/XMLSchema" xmlns:p="http://schemas.microsoft.com/office/2006/metadata/properties" xmlns:ns2="8d24de50-05d1-4ead-956f-39ed5306b4ae" xmlns:ns3="b3d45c07-3350-48b8-8699-306b33596a2c" targetNamespace="http://schemas.microsoft.com/office/2006/metadata/properties" ma:root="true" ma:fieldsID="f42f9acb57690d5ab1c2c6a07e95cfc9" ns2:_="" ns3:_="">
    <xsd:import namespace="8d24de50-05d1-4ead-956f-39ed5306b4ae"/>
    <xsd:import namespace="b3d45c07-3350-48b8-8699-306b33596a2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24de50-05d1-4ead-956f-39ed5306b4a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d45c07-3350-48b8-8699-306b33596a2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F627428-C4ED-4447-9100-65D8889C7493}"/>
</file>

<file path=customXml/itemProps2.xml><?xml version="1.0" encoding="utf-8"?>
<ds:datastoreItem xmlns:ds="http://schemas.openxmlformats.org/officeDocument/2006/customXml" ds:itemID="{A54F5F82-B4CA-4C2C-85AB-EC71F8CF2FA4}"/>
</file>

<file path=customXml/itemProps3.xml><?xml version="1.0" encoding="utf-8"?>
<ds:datastoreItem xmlns:ds="http://schemas.openxmlformats.org/officeDocument/2006/customXml" ds:itemID="{6CDDFC6D-8637-412E-A72B-ED3873F1AE53}"/>
</file>

<file path=docProps/app.xml><?xml version="1.0" encoding="utf-8"?>
<Properties xmlns="http://schemas.openxmlformats.org/officeDocument/2006/extended-properties" xmlns:vt="http://schemas.openxmlformats.org/officeDocument/2006/docPropsVTypes">
  <Template>JLabPowerPoint_widescreen</Template>
  <TotalTime>5305</TotalTime>
  <Words>1708</Words>
  <Application>Microsoft Office PowerPoint</Application>
  <PresentationFormat>Widescreen</PresentationFormat>
  <Paragraphs>198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ＭＳ Ｐゴシック</vt:lpstr>
      <vt:lpstr>.PingFangSC-Regular</vt:lpstr>
      <vt:lpstr>Arial</vt:lpstr>
      <vt:lpstr>Calibri</vt:lpstr>
      <vt:lpstr>Century Gothic</vt:lpstr>
      <vt:lpstr>Palatino</vt:lpstr>
      <vt:lpstr>PingFangSC-Regular</vt:lpstr>
      <vt:lpstr>Symbol</vt:lpstr>
      <vt:lpstr>Verdana</vt:lpstr>
      <vt:lpstr>Wingdings</vt:lpstr>
      <vt:lpstr>Office Theme</vt:lpstr>
      <vt:lpstr>Positron R&amp;D Update</vt:lpstr>
      <vt:lpstr>Motivation</vt:lpstr>
      <vt:lpstr>Positron Beams at JLab</vt:lpstr>
      <vt:lpstr>Recent Events</vt:lpstr>
      <vt:lpstr>We already know the best method for CEBAF</vt:lpstr>
      <vt:lpstr>LDRD evaluates best tunability for intensity and polarization</vt:lpstr>
      <vt:lpstr>LDRD evaluates best electron energy and target power</vt:lpstr>
      <vt:lpstr>Evaluating and optimizing the other “bests”</vt:lpstr>
      <vt:lpstr>LDRD Deliverables</vt:lpstr>
      <vt:lpstr>LDRD Approach</vt:lpstr>
      <vt:lpstr>US – Japan HEP Sources Collaboration</vt:lpstr>
      <vt:lpstr>PEPPo for e-driven ILC</vt:lpstr>
      <vt:lpstr>Essential Polarized Electron Source R&amp;D</vt:lpstr>
      <vt:lpstr>Biased Anode to Extend GaAs-Photocathode Lifetime</vt:lpstr>
      <vt:lpstr>Testing the limits of charge lifetime vs. laser spot size</vt:lpstr>
      <vt:lpstr>World record highly spin polarized beam intensity</vt:lpstr>
      <vt:lpstr>Electron beam polarization at 1 mA from GaAs/GaAsP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Riad Suleiman</dc:creator>
  <cp:lastModifiedBy>Mike Spata</cp:lastModifiedBy>
  <cp:revision>465</cp:revision>
  <dcterms:created xsi:type="dcterms:W3CDTF">2018-12-03T14:46:28Z</dcterms:created>
  <dcterms:modified xsi:type="dcterms:W3CDTF">2020-10-17T22:19:15Z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0x010100E520407EBAA4744DB3E22E2D5259322A</vt:lpwstr>
  </property>
</Properties>
</file>