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6405"/>
  </p:normalViewPr>
  <p:slideViewPr>
    <p:cSldViewPr snapToGrid="0">
      <p:cViewPr varScale="1">
        <p:scale>
          <a:sx n="131" d="100"/>
          <a:sy n="131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87A0-9FD8-5764-C7CE-B9B33A4AA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E5EA7-6FAA-8EE0-B25A-BBA1023D5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25C04-0BFA-426D-AF73-B25AC238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EF7C3-D054-8F2E-7C17-248DEDF1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831C-BFB9-9618-3ECC-C1B43581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7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1EF7-0F59-2C7E-5BEA-7F465631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E84DE-2B3D-680F-939C-8B3794F14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0B30C-A4DF-E96D-4967-9E9F96F7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10D96-FE82-0FA4-C15F-1A9C2367C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21350-7CB0-4A5C-B2EC-F3B94126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E0715-0627-2E83-549A-38BCA784C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F5597-414C-D550-94B1-3BDDBFE7A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449AE-0D2C-EABD-4F34-819D12E7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A72CC-E288-A41D-A003-B263FA85B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BD4A9-0C11-69B1-A6C1-0B8EB7602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7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9BE5-76E4-807D-A2D3-ADE588DC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5B82D-6F92-D1B3-ECDB-D1C97CEE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E1067-9581-61FE-DD2B-02D21D80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C3C1-707F-7CBA-EB5C-B4007F3E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2719-4E6A-0D4A-EA02-B8602660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D15D-6F0F-8FF2-AC22-87D3CEA1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DBD55-54A7-2942-11F5-02A0AC35D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5F1BC-8E1D-0D85-72D6-4DB7856E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CCBE0-2167-B7C0-2A52-2E5B28A9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0818-5193-8AA2-2567-D595920A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8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10DF-AD3A-100D-81A4-F050CE06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4ED94-57D4-FE59-AAC7-1CB673965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03962-2760-C04D-52CA-90B127C46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4B96E-B2E0-ED4A-46D2-FA58E178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2EB7F-64D1-B982-122F-86643540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11ED9-0278-4E2B-5B36-6A3FB751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E47A-A24C-C5C1-0B85-965D3F7B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DA2B1-A267-0528-1011-37646800D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D865C-DC18-BB48-AA67-95E94902A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D4A7D3-22D4-6749-1367-6C43F06D7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6F7BA-4988-E732-8058-30BE14EC5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ECB04E-7411-4BE4-22B1-A2D2A21C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71F3B-0FF7-1DBC-65E2-3B32B7B8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0F11B-D95E-1B09-2B2B-7D7C2562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2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A200-302F-17FE-07E7-A67E3E2B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9EA91-3C41-962E-4469-547E380E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399E4-1F28-9927-7949-6D1CD783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BC82E-4331-C682-9B78-BB4B34AE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C21C8-7AA0-32F0-8B9D-5E72E0CF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D01E2-47BC-654A-224E-E86FA011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789FB-A83E-3937-1475-66CEAC80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9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0C88E-F37A-6530-3D6C-769A42A5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3F1E6-46A5-D46C-43A3-2B2D08297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62B88-2F1E-456B-A99B-19742950B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01BE5-1805-9294-B431-BE5E3D27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DCB03-A4C7-209A-6DA3-B8254AF5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4FBC3-9B30-3044-4130-F030246C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4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7122-5DA7-3E04-DEE2-7C00CF1F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1ED9E-F2F4-3CDB-D59F-5D7C543E6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D7D22-7FF0-EA05-800D-5BC9A6977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C04ED-916A-C55F-2278-47E0C91B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EB947-1CBF-DB18-016B-486FD39D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4D744-7055-4910-1C0B-84F7F80E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9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9D972-7734-B373-F08F-6A69C9956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3831F-CAFA-D979-DE03-C8094C2E3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B6DE-A5A0-315A-C5B3-606AB32BA6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CE31-D724-7A46-91BB-86398B672F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04879-25CB-9667-C4F9-0AB58539C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4C2B-E509-038E-C9AE-BE9B41605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5B43-8430-9949-97A8-3AAA1681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C121A7-F818-4B2B-F197-2F5800490240}"/>
              </a:ext>
            </a:extLst>
          </p:cNvPr>
          <p:cNvSpPr txBox="1"/>
          <p:nvPr/>
        </p:nvSpPr>
        <p:spPr>
          <a:xfrm>
            <a:off x="569818" y="212735"/>
            <a:ext cx="1105236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Today we’re talking about making e- beam at the LERF again</a:t>
            </a:r>
          </a:p>
          <a:p>
            <a:endParaRPr lang="en-US" sz="2400" b="1" dirty="0"/>
          </a:p>
          <a:p>
            <a:r>
              <a:rPr lang="en-US" sz="2400" b="1" dirty="0"/>
              <a:t>Motivation</a:t>
            </a:r>
          </a:p>
          <a:p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There’s a critical need to e- irradiate NH</a:t>
            </a:r>
            <a:r>
              <a:rPr lang="en-US" sz="2400" baseline="-25000" dirty="0"/>
              <a:t>3</a:t>
            </a:r>
            <a:r>
              <a:rPr lang="en-US" sz="2400" dirty="0"/>
              <a:t> and DH</a:t>
            </a:r>
            <a:r>
              <a:rPr lang="en-US" sz="2400" baseline="-25000" dirty="0"/>
              <a:t>3</a:t>
            </a:r>
            <a:r>
              <a:rPr lang="en-US" sz="2400" dirty="0"/>
              <a:t> targets within 18 months in order to meet Hall B’s program (then a continual need for Halls A, B, C thereafter)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High impact on-going research requires e- irradiation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Creating highly efficient fusion reactor targets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Cleaning waste-water for the community and government  </a:t>
            </a:r>
          </a:p>
          <a:p>
            <a:pPr marL="1257300" lvl="2" indent="-342900">
              <a:buFont typeface="Wingdings" pitchFamily="2" charset="2"/>
              <a:buChar char="ü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These programs benefit from 10-30 MeV and 10’s of microamps, with their own “space”, perfectly suited to LERF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Longer term, make overlapping investment in positron (and beyond) future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Testing solid- and liquid- targets for positron generation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Developing the milliampere polarized e- beam </a:t>
            </a:r>
            <a:r>
              <a:rPr lang="en-US" sz="2400" dirty="0" err="1"/>
              <a:t>linac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0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9F9C2F-7D16-66D3-E831-0C815BE46665}"/>
              </a:ext>
            </a:extLst>
          </p:cNvPr>
          <p:cNvSpPr txBox="1"/>
          <p:nvPr/>
        </p:nvSpPr>
        <p:spPr>
          <a:xfrm>
            <a:off x="750753" y="612844"/>
            <a:ext cx="110523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Plan A – Restore the LERF to a capability similar to what existed for the radio-isotope e- irradiation tests in the next 12 months…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Infrequent beam runs for critical target irradiation 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 existing hardware &amp; software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Notably…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Use the vent/bake FEL gun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“Limp along” with helium leaks and </a:t>
            </a:r>
            <a:r>
              <a:rPr lang="en-US" sz="2400" dirty="0" err="1"/>
              <a:t>cryocycles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400" b="1" dirty="0"/>
              <a:t>Plan B – Incremental scope required to move the LERF toward the future…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Support for reliable and routine operation similar to UITF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Bring LERF hardware &amp; software incrementally inline to CEBAF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Notably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Upgrade the gun and drive laser for polarization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Repair the QCM leak, then later the CM leak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sz="2400" dirty="0"/>
              <a:t>Develop new 10 MeV destination (in addition to the full energy dump)</a:t>
            </a:r>
          </a:p>
        </p:txBody>
      </p:sp>
    </p:spTree>
    <p:extLst>
      <p:ext uri="{BB962C8B-B14F-4D97-AF65-F5344CB8AC3E}">
        <p14:creationId xmlns:p14="http://schemas.microsoft.com/office/powerpoint/2010/main" val="28594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E2E038-A613-ED12-18FE-78E0AE80ECCB}"/>
              </a:ext>
            </a:extLst>
          </p:cNvPr>
          <p:cNvSpPr txBox="1"/>
          <p:nvPr/>
        </p:nvSpPr>
        <p:spPr>
          <a:xfrm>
            <a:off x="569818" y="677719"/>
            <a:ext cx="1105236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next?</a:t>
            </a:r>
          </a:p>
          <a:p>
            <a:endParaRPr lang="en-US" sz="2400" b="1" dirty="0"/>
          </a:p>
          <a:p>
            <a:r>
              <a:rPr lang="en-US" sz="2400" b="1" dirty="0"/>
              <a:t>Charge</a:t>
            </a:r>
          </a:p>
          <a:p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Imagine what you need to </a:t>
            </a:r>
            <a:r>
              <a:rPr lang="en-US" sz="2400" u="sng" dirty="0"/>
              <a:t>support Plan A</a:t>
            </a:r>
            <a:r>
              <a:rPr lang="en-US" sz="2400" dirty="0"/>
              <a:t>, estimate the labor &amp; procurements, flag the “show stoppers”, give some thought to how you would like to approach the next 12 months, write this down.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Thinking of your systems, list the necessary repairs or incremental improvements which are required to </a:t>
            </a:r>
            <a:r>
              <a:rPr lang="en-US" sz="2400" u="sng" dirty="0"/>
              <a:t>support Plan B</a:t>
            </a:r>
            <a:r>
              <a:rPr lang="en-US" sz="2400" dirty="0"/>
              <a:t>, thinking for supporting a reliable program similar to UITF</a:t>
            </a:r>
          </a:p>
          <a:p>
            <a:pPr lvl="2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Your input is due in 3 weeks on Oct 4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823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321</Words>
  <Application>Microsoft Macintosh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4</cp:revision>
  <dcterms:created xsi:type="dcterms:W3CDTF">2023-09-12T23:08:34Z</dcterms:created>
  <dcterms:modified xsi:type="dcterms:W3CDTF">2023-09-13T16:05:18Z</dcterms:modified>
</cp:coreProperties>
</file>