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55" r:id="rId2"/>
    <p:sldId id="357" r:id="rId3"/>
    <p:sldId id="3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s H.G." initials="CH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56" autoAdjust="0"/>
    <p:restoredTop sz="93495" autoAdjust="0"/>
  </p:normalViewPr>
  <p:slideViewPr>
    <p:cSldViewPr snapToGrid="0" snapToObjects="1" showGuides="1">
      <p:cViewPr>
        <p:scale>
          <a:sx n="90" d="100"/>
          <a:sy n="90" d="100"/>
        </p:scale>
        <p:origin x="400" y="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37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1B2A1-1432-4E4F-B47F-93DC10B271D5}" type="datetimeFigureOut">
              <a:rPr lang="en-US" smtClean="0"/>
              <a:t>1/29/19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AD5CD-F834-3449-B38F-B37392F9F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5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1/29/19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AAC Review, Feb. 17-18,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AAC Review, Feb. 17-18,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76015"/>
            <a:ext cx="4038600" cy="54150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76015"/>
            <a:ext cx="4038600" cy="54150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AAC Review, Feb. 17-18,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255" y="921729"/>
            <a:ext cx="4040188" cy="76304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255" y="1684769"/>
            <a:ext cx="4040188" cy="45989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3080" y="921729"/>
            <a:ext cx="4041775" cy="76304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3080" y="1684769"/>
            <a:ext cx="4041775" cy="45989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AAC Review, Feb. 17-18, 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AAC Review, Feb. 17-18,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AAC Review, Feb. 17-18,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5679"/>
            <a:ext cx="3008313" cy="11087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55878"/>
            <a:ext cx="5111750" cy="55848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64664"/>
            <a:ext cx="3008313" cy="44760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AAC Review, Feb. 17-18,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0301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8102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6974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AAC Review, Feb. 17-18,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51206"/>
            <a:ext cx="8705088" cy="607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877824"/>
            <a:ext cx="8705088" cy="5248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222248" y="6456300"/>
            <a:ext cx="4101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PREx</a:t>
            </a:r>
            <a:r>
              <a:rPr lang="en-US" dirty="0"/>
              <a:t>-II Collaboration Meeting, February 26, 2016, Jefferson Lab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324246" y="64563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9A48C-97D7-4B40-96F2-F0841CEA16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4343C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60066"/>
        </a:buClr>
        <a:buFont typeface="Arial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8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5813" indent="-227013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B5929B-5FCD-CE45-B6D5-8EC27D354B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Hall A Collaboration Meeting (J. </a:t>
            </a:r>
            <a:r>
              <a:rPr lang="en-US" dirty="0" err="1"/>
              <a:t>Grames</a:t>
            </a:r>
            <a:r>
              <a:rPr lang="en-US" dirty="0"/>
              <a:t>, 1/31/19)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82985-58AD-1A4E-95E9-5F93FC20DB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5" t="2883" r="6164" b="3830"/>
          <a:stretch/>
        </p:blipFill>
        <p:spPr>
          <a:xfrm>
            <a:off x="1222248" y="4055573"/>
            <a:ext cx="2992565" cy="23375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0229A9-8F35-5A46-AD01-902D165A191A}"/>
              </a:ext>
            </a:extLst>
          </p:cNvPr>
          <p:cNvSpPr txBox="1"/>
          <p:nvPr/>
        </p:nvSpPr>
        <p:spPr>
          <a:xfrm>
            <a:off x="1877753" y="99703"/>
            <a:ext cx="5309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Polarized Source: Recent Activities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A104BA-6AAA-1240-B40D-E147FDE52AEE}"/>
              </a:ext>
            </a:extLst>
          </p:cNvPr>
          <p:cNvSpPr txBox="1"/>
          <p:nvPr/>
        </p:nvSpPr>
        <p:spPr>
          <a:xfrm>
            <a:off x="1" y="832944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Fall Program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Source has operated reliably, providing </a:t>
            </a:r>
            <a:r>
              <a:rPr lang="en-US" b="1" dirty="0"/>
              <a:t>high polarization &gt;85% </a:t>
            </a:r>
            <a:r>
              <a:rPr lang="en-US" dirty="0"/>
              <a:t>&amp; 4-hall ready all the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new </a:t>
            </a:r>
            <a:r>
              <a:rPr lang="en-US" b="1" dirty="0"/>
              <a:t>cathode electrode w/ shed operated well </a:t>
            </a:r>
            <a:r>
              <a:rPr lang="en-US" dirty="0"/>
              <a:t>@ 130kV w/ good QE lifetime @ 50-100uA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new </a:t>
            </a:r>
            <a:r>
              <a:rPr lang="en-US" b="1" dirty="0"/>
              <a:t>350 kV HVPS (for eventual 200kV gun) </a:t>
            </a:r>
            <a:r>
              <a:rPr lang="en-US" dirty="0"/>
              <a:t>operated very well, w/ high reliability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</a:t>
            </a:r>
            <a:r>
              <a:rPr lang="en-US" b="1" dirty="0"/>
              <a:t>NEG BPM’s useful for PQB measurements </a:t>
            </a:r>
            <a:r>
              <a:rPr lang="en-US" dirty="0"/>
              <a:t>&amp; injector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u="sng" dirty="0"/>
              <a:t>Winter SAD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Photocathode re-activated</a:t>
            </a:r>
            <a:r>
              <a:rPr lang="en-US" dirty="0"/>
              <a:t>, yielding ample QE~0.7% for Spring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UVA installed </a:t>
            </a:r>
            <a:r>
              <a:rPr lang="en-US" b="1" dirty="0"/>
              <a:t>new electro-optic polarization </a:t>
            </a:r>
            <a:r>
              <a:rPr lang="en-US" b="1" dirty="0" err="1"/>
              <a:t>Pockels</a:t>
            </a:r>
            <a:r>
              <a:rPr lang="en-US" b="1" dirty="0"/>
              <a:t> cell and controls </a:t>
            </a:r>
            <a:r>
              <a:rPr lang="en-US" dirty="0"/>
              <a:t>to enable faster helicity reversal &amp; capability for both HC charge &amp; position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Helicity magnets re-installed</a:t>
            </a:r>
            <a:r>
              <a:rPr lang="en-US" dirty="0"/>
              <a:t>, ready for testing position feedback (see </a:t>
            </a:r>
            <a:r>
              <a:rPr lang="en-US" dirty="0" err="1"/>
              <a:t>Riad’s</a:t>
            </a:r>
            <a:r>
              <a:rPr lang="en-US" dirty="0"/>
              <a:t> slide)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1400CD-337E-DB4C-8137-2315348EF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72" t="11493" r="17778" b="49981"/>
          <a:stretch/>
        </p:blipFill>
        <p:spPr>
          <a:xfrm>
            <a:off x="5124220" y="4055573"/>
            <a:ext cx="2991079" cy="23191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36EF97-CAE0-574A-B668-4037D62C8F7C}"/>
              </a:ext>
            </a:extLst>
          </p:cNvPr>
          <p:cNvSpPr txBox="1"/>
          <p:nvPr/>
        </p:nvSpPr>
        <p:spPr>
          <a:xfrm>
            <a:off x="1608978" y="6018174"/>
            <a:ext cx="2181366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Polarized Source (Jan 2019)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B80AC3-C837-D845-9FE1-A57B9C453EB3}"/>
              </a:ext>
            </a:extLst>
          </p:cNvPr>
          <p:cNvSpPr txBox="1"/>
          <p:nvPr/>
        </p:nvSpPr>
        <p:spPr>
          <a:xfrm>
            <a:off x="5815332" y="6018174"/>
            <a:ext cx="1808765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RTP EO Cell (Jan 2019)</a:t>
            </a:r>
          </a:p>
        </p:txBody>
      </p:sp>
    </p:spTree>
    <p:extLst>
      <p:ext uri="{BB962C8B-B14F-4D97-AF65-F5344CB8AC3E}">
        <p14:creationId xmlns:p14="http://schemas.microsoft.com/office/powerpoint/2010/main" val="4232266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B5929B-5FCD-CE45-B6D5-8EC27D354B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Hall A Collaboration Meeting (J. </a:t>
            </a:r>
            <a:r>
              <a:rPr lang="en-US" dirty="0" err="1"/>
              <a:t>Grames</a:t>
            </a:r>
            <a:r>
              <a:rPr lang="en-US" dirty="0"/>
              <a:t>, 1/31/19)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229A9-8F35-5A46-AD01-902D165A191A}"/>
              </a:ext>
            </a:extLst>
          </p:cNvPr>
          <p:cNvSpPr txBox="1"/>
          <p:nvPr/>
        </p:nvSpPr>
        <p:spPr>
          <a:xfrm>
            <a:off x="1265112" y="95443"/>
            <a:ext cx="6883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Polarized Source &amp; Injector 6 month Forecast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A104BA-6AAA-1240-B40D-E147FDE52AEE}"/>
              </a:ext>
            </a:extLst>
          </p:cNvPr>
          <p:cNvSpPr txBox="1"/>
          <p:nvPr/>
        </p:nvSpPr>
        <p:spPr>
          <a:xfrm>
            <a:off x="156348" y="795413"/>
            <a:ext cx="88429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Spring Program 2019 (Feb-Apr)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Polarized source is ready for Spring program (recent Mott measurement =&gt; 87%)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ATLIS tasks submitted for Beam Studies (characterize </a:t>
            </a:r>
            <a:r>
              <a:rPr lang="en-US" dirty="0" err="1"/>
              <a:t>Pockels</a:t>
            </a:r>
            <a:r>
              <a:rPr lang="en-US" dirty="0"/>
              <a:t> cell and Helicity Magnets)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u="sng" dirty="0"/>
              <a:t>Spring SAD 2019 (Apr-May)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Bubble Chamber Experiment engineering run planned (3 weeks)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Beam based measurements of present cathode electrode for PhD thesis (1 week)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Photocathode heat and reactivation before PREX run to improve QE uniformity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 PQB setup of laser &amp; photocathode in advance of machine restoration for PREX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u="sng" dirty="0"/>
              <a:t>Summer Program 2019 (Jun-Jul)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Hall A PQB laser table controls (</a:t>
            </a:r>
            <a:r>
              <a:rPr lang="en-US" dirty="0" err="1"/>
              <a:t>Pockels</a:t>
            </a:r>
            <a:r>
              <a:rPr lang="en-US" dirty="0"/>
              <a:t> cell, IHWP, RWP, IA’s for ABC) are ready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Helicity board ready for faster reversal rates (120 or 240 Hz) and Line Sync bug resolved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u="sng" dirty="0"/>
              <a:t>Summer SAD 2019 (Aug-Sep)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Install optimized 200kV cathode electrode and bake gun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HV condition electrode to 200kV to achieve no field emission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Produce 200keV beam to test chopper and explore option w/ existing SRF acceleration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Return gun to 130kV for the Fall CREX run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may deploy improved polarization maintaining seed/preamp laser oscillator</a:t>
            </a:r>
          </a:p>
        </p:txBody>
      </p:sp>
    </p:spTree>
    <p:extLst>
      <p:ext uri="{BB962C8B-B14F-4D97-AF65-F5344CB8AC3E}">
        <p14:creationId xmlns:p14="http://schemas.microsoft.com/office/powerpoint/2010/main" val="245481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E4FFD0-57CD-5C4B-A79E-8875EA8EE2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Hall A Collaboration Meeting (J. </a:t>
            </a:r>
            <a:r>
              <a:rPr lang="en-US" dirty="0" err="1"/>
              <a:t>Grames</a:t>
            </a:r>
            <a:r>
              <a:rPr lang="en-US" dirty="0"/>
              <a:t>, 1/31/19)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D93FE3-EC59-0345-8654-CC8E16FA5CA4}"/>
              </a:ext>
            </a:extLst>
          </p:cNvPr>
          <p:cNvSpPr txBox="1"/>
          <p:nvPr/>
        </p:nvSpPr>
        <p:spPr>
          <a:xfrm>
            <a:off x="2413619" y="81519"/>
            <a:ext cx="4629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CEBAF Injector Upgrade: 2020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0B1618-26E8-1243-98FB-A1BB985040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2973" y="4613953"/>
            <a:ext cx="8778143" cy="1645903"/>
          </a:xfrm>
          <a:prstGeom prst="rect">
            <a:avLst/>
          </a:prstGeom>
        </p:spPr>
      </p:pic>
      <p:sp>
        <p:nvSpPr>
          <p:cNvPr id="18" name="Right Brace 17">
            <a:extLst>
              <a:ext uri="{FF2B5EF4-FFF2-40B4-BE49-F238E27FC236}">
                <a16:creationId xmlns:a16="http://schemas.microsoft.com/office/drawing/2014/main" id="{0F80A745-6E40-594E-B3C0-641FEDB033F2}"/>
              </a:ext>
            </a:extLst>
          </p:cNvPr>
          <p:cNvSpPr/>
          <p:nvPr/>
        </p:nvSpPr>
        <p:spPr>
          <a:xfrm rot="16200000">
            <a:off x="3411859" y="3463008"/>
            <a:ext cx="202182" cy="309981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0042FF-F2D7-9D44-A100-B3FD06994862}"/>
              </a:ext>
            </a:extLst>
          </p:cNvPr>
          <p:cNvSpPr txBox="1"/>
          <p:nvPr/>
        </p:nvSpPr>
        <p:spPr>
          <a:xfrm>
            <a:off x="2355869" y="4488955"/>
            <a:ext cx="2386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Polarized Source Beamline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01BEBE-6AC6-AD4C-A1D1-A49DDEFC1145}"/>
              </a:ext>
            </a:extLst>
          </p:cNvPr>
          <p:cNvSpPr txBox="1"/>
          <p:nvPr/>
        </p:nvSpPr>
        <p:spPr>
          <a:xfrm>
            <a:off x="6680915" y="4488955"/>
            <a:ext cx="165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Booster beamline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094AFB-4691-E146-BB9F-B8CA6F37B6C9}"/>
              </a:ext>
            </a:extLst>
          </p:cNvPr>
          <p:cNvSpPr txBox="1"/>
          <p:nvPr/>
        </p:nvSpPr>
        <p:spPr>
          <a:xfrm>
            <a:off x="52957" y="848414"/>
            <a:ext cx="89961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injector upgrade is planned to start in May 2020 and last about 6 months.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Polarized Source beamline </a:t>
            </a:r>
            <a:r>
              <a:rPr lang="en-US" dirty="0"/>
              <a:t>must be rebuilt to include two 200kV Wien filters upstream of the </a:t>
            </a:r>
            <a:r>
              <a:rPr lang="en-US" dirty="0" err="1"/>
              <a:t>prebuncher</a:t>
            </a:r>
            <a:r>
              <a:rPr lang="en-US" dirty="0"/>
              <a:t> and new PSS kicker magnet.  It may also include improved magnets and NEG coated vacuum chambers and beam pipes.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>
                <a:solidFill>
                  <a:srgbClr val="00B050"/>
                </a:solidFill>
              </a:rPr>
              <a:t>Booster beamline</a:t>
            </a:r>
            <a:r>
              <a:rPr lang="en-US" dirty="0"/>
              <a:t> must be rebuilt to include the new SRF booster module (replaces capture + existing ¼ </a:t>
            </a:r>
            <a:r>
              <a:rPr lang="en-US" dirty="0" err="1"/>
              <a:t>cryounit</a:t>
            </a:r>
            <a:r>
              <a:rPr lang="en-US" dirty="0"/>
              <a:t>) and retain injector PSS segmentation.  It may also include improved magnets and diagnostics.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Weekly meetings with ME have begun, to sort and establish a baseline design for purposes of simulations, designing components and developing a commissioning plan and schedule.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2E5BA57D-EC7E-F74C-937D-5BD1BD0A773D}"/>
              </a:ext>
            </a:extLst>
          </p:cNvPr>
          <p:cNvSpPr/>
          <p:nvPr/>
        </p:nvSpPr>
        <p:spPr>
          <a:xfrm rot="16200000">
            <a:off x="7178997" y="3428064"/>
            <a:ext cx="202182" cy="3099816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91786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10420</TotalTime>
  <Words>499</Words>
  <Application>Microsoft Macintosh PowerPoint</Application>
  <PresentationFormat>On-screen Show (4:3)</PresentationFormat>
  <Paragraphs>47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JLabPowerPointMain-3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Erin Clifton</dc:creator>
  <cp:lastModifiedBy>Microsoft Office User</cp:lastModifiedBy>
  <cp:revision>359</cp:revision>
  <dcterms:created xsi:type="dcterms:W3CDTF">2016-01-11T21:08:07Z</dcterms:created>
  <dcterms:modified xsi:type="dcterms:W3CDTF">2019-01-29T18:53:40Z</dcterms:modified>
</cp:coreProperties>
</file>