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4" r:id="rId3"/>
    <p:sldId id="307" r:id="rId4"/>
    <p:sldId id="329" r:id="rId5"/>
    <p:sldId id="352" r:id="rId6"/>
    <p:sldId id="326" r:id="rId7"/>
    <p:sldId id="345" r:id="rId8"/>
    <p:sldId id="346" r:id="rId9"/>
    <p:sldId id="347" r:id="rId10"/>
    <p:sldId id="351" r:id="rId11"/>
    <p:sldId id="354" r:id="rId12"/>
    <p:sldId id="324" r:id="rId13"/>
    <p:sldId id="355" r:id="rId14"/>
    <p:sldId id="35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1" autoAdjust="0"/>
    <p:restoredTop sz="93495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6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6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/>
              <a:t>Injector Upgrade Update</a:t>
            </a:r>
            <a:br>
              <a:rPr lang="en-US" dirty="0"/>
            </a:br>
            <a:r>
              <a:rPr lang="en-US" dirty="0"/>
              <a:t>SAD 2018 : Gun2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/>
              <a:t>Joe Grames</a:t>
            </a:r>
          </a:p>
          <a:p>
            <a:r>
              <a:rPr lang="en-US" dirty="0"/>
              <a:t>July 11,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4EB35-7E86-DA44-9DD7-B6ABC2D00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F494EB-1433-3A40-86F6-0D58C4F93E2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350 kV HVPS Operations Control (Software)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99D1D-4835-0A47-ABDB-5A163255B00C}"/>
              </a:ext>
            </a:extLst>
          </p:cNvPr>
          <p:cNvSpPr txBox="1"/>
          <p:nvPr/>
        </p:nvSpPr>
        <p:spPr>
          <a:xfrm>
            <a:off x="4969404" y="1483450"/>
            <a:ext cx="4040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supply ON/OFF (when HV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and Read PS Voltage and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47E60-9D2D-484C-9959-0118FC90F828}"/>
              </a:ext>
            </a:extLst>
          </p:cNvPr>
          <p:cNvSpPr txBox="1"/>
          <p:nvPr/>
        </p:nvSpPr>
        <p:spPr>
          <a:xfrm>
            <a:off x="5080241" y="3820776"/>
            <a:ext cx="358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Monitors Gun Performance + SF6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16B02-F5DA-A547-9600-76F4835459B2}"/>
              </a:ext>
            </a:extLst>
          </p:cNvPr>
          <p:cNvSpPr txBox="1"/>
          <p:nvPr/>
        </p:nvSpPr>
        <p:spPr>
          <a:xfrm>
            <a:off x="5080241" y="5505167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Writes limits to Glassman controller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B5861F-38E7-5543-89A5-76367983BAF9}"/>
              </a:ext>
            </a:extLst>
          </p:cNvPr>
          <p:cNvCxnSpPr/>
          <p:nvPr/>
        </p:nvCxnSpPr>
        <p:spPr>
          <a:xfrm flipH="1">
            <a:off x="3761507" y="194511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876814-D410-F247-BD35-251E943C9B3C}"/>
              </a:ext>
            </a:extLst>
          </p:cNvPr>
          <p:cNvCxnSpPr/>
          <p:nvPr/>
        </p:nvCxnSpPr>
        <p:spPr>
          <a:xfrm flipH="1">
            <a:off x="3780830" y="4005442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DE2FCC-6770-EC44-883E-FDC724A4B95A}"/>
              </a:ext>
            </a:extLst>
          </p:cNvPr>
          <p:cNvCxnSpPr/>
          <p:nvPr/>
        </p:nvCxnSpPr>
        <p:spPr>
          <a:xfrm flipH="1">
            <a:off x="3780830" y="5689833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6466F3-F7E8-0949-B972-CD90FA2E42A3}"/>
              </a:ext>
            </a:extLst>
          </p:cNvPr>
          <p:cNvSpPr txBox="1"/>
          <p:nvPr/>
        </p:nvSpPr>
        <p:spPr>
          <a:xfrm>
            <a:off x="5080241" y="2883545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 Ramp rates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35D52-87CF-D84B-9573-3985BD54B47A}"/>
              </a:ext>
            </a:extLst>
          </p:cNvPr>
          <p:cNvCxnSpPr/>
          <p:nvPr/>
        </p:nvCxnSpPr>
        <p:spPr>
          <a:xfrm flipH="1">
            <a:off x="3780830" y="306821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546BB2-7AF5-BD46-A4BA-1C44FCA86CE8}"/>
              </a:ext>
            </a:extLst>
          </p:cNvPr>
          <p:cNvSpPr txBox="1"/>
          <p:nvPr/>
        </p:nvSpPr>
        <p:spPr>
          <a:xfrm>
            <a:off x="5080241" y="4707915"/>
            <a:ext cx="406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HV Enable Interlocks (PSS, SF6, Dipole, Gun Valve, Gun </a:t>
            </a:r>
            <a:r>
              <a:rPr lang="en-US" dirty="0" err="1"/>
              <a:t>Vac</a:t>
            </a:r>
            <a:r>
              <a:rPr lang="en-US" dirty="0"/>
              <a:t>, Bias Circuit)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A6BC2-49B3-BA4E-A9A5-31C63DC4930F}"/>
              </a:ext>
            </a:extLst>
          </p:cNvPr>
          <p:cNvCxnSpPr/>
          <p:nvPr/>
        </p:nvCxnSpPr>
        <p:spPr>
          <a:xfrm flipH="1">
            <a:off x="3780830" y="489258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EC9C316-76AC-4240-A169-0D4D6242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" y="1093877"/>
            <a:ext cx="3192880" cy="51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9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2F709E-2E05-BD48-B198-3533D13AA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412B7A-A85B-F84E-BE4D-C9EF2456C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07325-1770-4043-8F2C-1D6ADCB2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0" y="977899"/>
            <a:ext cx="8326086" cy="53078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5855A1-3746-7840-9087-9B53BA8D7164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350 kV HVPS Operations Control (Software)</a:t>
            </a:r>
          </a:p>
        </p:txBody>
      </p:sp>
    </p:spTree>
    <p:extLst>
      <p:ext uri="{BB962C8B-B14F-4D97-AF65-F5344CB8AC3E}">
        <p14:creationId xmlns:p14="http://schemas.microsoft.com/office/powerpoint/2010/main" val="70741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55596" y="1239375"/>
            <a:ext cx="38528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Augment NEG tube w/ BPM’s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gun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Restore “Spot Move Steer”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 S/H cards for PQB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Mapped on </a:t>
            </a:r>
            <a:r>
              <a:rPr lang="en-US" sz="2000" dirty="0" err="1"/>
              <a:t>Gabou</a:t>
            </a:r>
            <a:r>
              <a:rPr lang="en-US" sz="2000" dirty="0"/>
              <a:t> test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2</a:t>
            </a:r>
            <a:r>
              <a:rPr lang="en-US" sz="2000" baseline="30000" dirty="0"/>
              <a:t>nd</a:t>
            </a:r>
            <a:r>
              <a:rPr lang="en-US" sz="2000" dirty="0"/>
              <a:t> 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>
            <a:off x="-13855" y="4491111"/>
            <a:ext cx="9144000" cy="19358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DE0572-F774-CE40-A680-04CB29A6F72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Adding Modified M20 BPM’s to the NEG tube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C2EF9-B7A9-F44F-8027-67D95D86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4" t="23101" r="6430" b="2392"/>
          <a:stretch/>
        </p:blipFill>
        <p:spPr>
          <a:xfrm>
            <a:off x="123378" y="1239375"/>
            <a:ext cx="4787531" cy="29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384C5A-15E6-1348-A093-EFE887826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785F4-3F14-0E4E-BA93-64E19A9913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E97C-126A-CF44-A6A7-8F1927D7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89" y="920159"/>
            <a:ext cx="4880840" cy="2918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1CA96-2D72-FB4C-A4BB-C37CF043A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737"/>
          <a:stretch/>
        </p:blipFill>
        <p:spPr>
          <a:xfrm>
            <a:off x="1819666" y="4045047"/>
            <a:ext cx="5249487" cy="2349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E0EF41-8EC8-4B4C-9205-C743BFD1389F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Adding Modified M20 BPM’s to the NEG tube</a:t>
            </a:r>
          </a:p>
        </p:txBody>
      </p:sp>
    </p:spTree>
    <p:extLst>
      <p:ext uri="{BB962C8B-B14F-4D97-AF65-F5344CB8AC3E}">
        <p14:creationId xmlns:p14="http://schemas.microsoft.com/office/powerpoint/2010/main" val="170285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EFD2D-F37B-C54E-919D-C1C0816C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897094-74D8-904D-A724-25B05B3F99F5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Summer 2018 SAD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96BD1-AAFC-3A4E-88B9-8D4FB643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21638" y="1734585"/>
            <a:ext cx="4999719" cy="3734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E71C1A-90BD-2C46-9EAE-C75395942B2F}"/>
              </a:ext>
            </a:extLst>
          </p:cNvPr>
          <p:cNvSpPr txBox="1"/>
          <p:nvPr/>
        </p:nvSpPr>
        <p:spPr>
          <a:xfrm>
            <a:off x="4054946" y="1102061"/>
            <a:ext cx="50402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– June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Replaced Gun2 with an electrode optimized to reach 200 kV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Replaced 150kV PS with a 350 kV PS that now sits beside Gun2 in SF6 tank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Added two new BPM’s to the NEG tube just downstream of Gun2</a:t>
            </a:r>
          </a:p>
          <a:p>
            <a:pPr lvl="1"/>
            <a:endParaRPr lang="en-US" dirty="0"/>
          </a:p>
          <a:p>
            <a:r>
              <a:rPr lang="en-US" b="1" dirty="0"/>
              <a:t>June – July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Conditioned Gun2 electrode for beam tests to 180 kV (limited time this SAD)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Tested magnets, PSS kicker and chopper w/ 180 </a:t>
            </a:r>
            <a:r>
              <a:rPr lang="en-US" dirty="0" err="1"/>
              <a:t>keV</a:t>
            </a:r>
            <a:r>
              <a:rPr lang="en-US" dirty="0"/>
              <a:t> beam for higher voltage operation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Restored Gun2 operation for 130 kV and delivered beam to FC2 at 6.3 MeV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High polarization photocathode used during Spring run activated and ready in Gun2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Injector setup scheduled for early August</a:t>
            </a:r>
          </a:p>
        </p:txBody>
      </p:sp>
    </p:spTree>
    <p:extLst>
      <p:ext uri="{BB962C8B-B14F-4D97-AF65-F5344CB8AC3E}">
        <p14:creationId xmlns:p14="http://schemas.microsoft.com/office/powerpoint/2010/main" val="232763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Injector Upgrade Project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Stage 1 - 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200kV operation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2 - Locate Wien filters (energy filter) upstream of pre-</a:t>
            </a:r>
            <a:r>
              <a:rPr lang="en-US" sz="2000" dirty="0" err="1"/>
              <a:t>buncher</a:t>
            </a:r>
            <a:r>
              <a:rPr lang="en-US" sz="2000" dirty="0"/>
              <a:t> cavity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3 - New SRF booster eliminates warm capture, RF deflection and x/y coupling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new “1/4 </a:t>
                </a:r>
                <a:r>
                  <a:rPr lang="en-US" dirty="0" err="1"/>
                  <a:t>cryomodule</a:t>
                </a:r>
                <a:r>
                  <a:rPr lang="en-US" dirty="0"/>
                  <a:t>”:</a:t>
                </a:r>
              </a:p>
              <a:p>
                <a:pPr algn="ctr"/>
                <a:r>
                  <a:rPr lang="en-US" dirty="0"/>
                  <a:t>2 cell capture section + 7 cell cavity,</a:t>
                </a:r>
              </a:p>
              <a:p>
                <a:pPr algn="ctr"/>
                <a:r>
                  <a:rPr lang="en-US" dirty="0"/>
                  <a:t>should provide 10 MeV beam and introduce no x/y coupling, allow better matching, more adiabatic damping </a:t>
                </a:r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</a:t>
            </a:r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Retain extreme high vacuum (XHV) 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Reliable 200 kV operation w/o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359302"/>
            <a:ext cx="4316049" cy="360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345186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333D40-9B6E-7B4F-80C0-F7B859AE4AD8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 kV Gun Design Goals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COMSOL model of gun improvements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3008672" y="6486788"/>
            <a:ext cx="28023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Work of G. Palacios, C.H. Garcia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157795" y="856340"/>
            <a:ext cx="4301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Original CEBAF Inverted Electrode @ 200 kV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203072" y="838198"/>
            <a:ext cx="29510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Upgraded Electrode @ 200kV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814426" y="5267789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Pure alumina insulator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 triple point shielding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050835" y="5313956"/>
            <a:ext cx="35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Mildly conductive alumina insulator for charge dissipation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Triple point shielding to prevent arcing across HV plug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A5EC4-90E3-7E4C-A3EF-11F00866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2" y="1305021"/>
            <a:ext cx="3674679" cy="3804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261B9-E51F-8C46-8F2C-8EC33C35D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197" y="1305021"/>
            <a:ext cx="4017877" cy="39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428CF-DA32-6A46-9F2E-4059609D7E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0DE9D-ADAC-4D45-A281-DE7994A0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1" t="4108" r="16518" b="16491"/>
          <a:stretch/>
        </p:blipFill>
        <p:spPr>
          <a:xfrm>
            <a:off x="1378621" y="777718"/>
            <a:ext cx="6280159" cy="554281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AAC5CA0-3B55-264D-9BDA-0BB7A6EFEA84}"/>
              </a:ext>
            </a:extLst>
          </p:cNvPr>
          <p:cNvSpPr txBox="1">
            <a:spLocks/>
          </p:cNvSpPr>
          <p:nvPr/>
        </p:nvSpPr>
        <p:spPr>
          <a:xfrm>
            <a:off x="647543" y="114303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Gun2 Electrodes (May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0385C-7D13-1C4D-B147-3F9A61CFD837}"/>
              </a:ext>
            </a:extLst>
          </p:cNvPr>
          <p:cNvSpPr txBox="1"/>
          <p:nvPr/>
        </p:nvSpPr>
        <p:spPr>
          <a:xfrm>
            <a:off x="216568" y="2810460"/>
            <a:ext cx="238225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cathode electrode used in Gun2 at 130 kV during the 6 GeV era, and so far during the 12 GeV program.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1F720-7835-6749-AA03-22682A006F40}"/>
              </a:ext>
            </a:extLst>
          </p:cNvPr>
          <p:cNvSpPr txBox="1"/>
          <p:nvPr/>
        </p:nvSpPr>
        <p:spPr>
          <a:xfrm>
            <a:off x="5907506" y="4033925"/>
            <a:ext cx="311364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New cathode electrode, first  operated at the UITF @ 200kV and now installed in Gun2.   The addition of the annular “shed” limits field gradient at the ceramic - vacuum - metal interface below.</a:t>
            </a:r>
          </a:p>
        </p:txBody>
      </p:sp>
    </p:spTree>
    <p:extLst>
      <p:ext uri="{BB962C8B-B14F-4D97-AF65-F5344CB8AC3E}">
        <p14:creationId xmlns:p14="http://schemas.microsoft.com/office/powerpoint/2010/main" val="233565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0FDC7-25C3-E74C-BA25-F953CE8A5E5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CEBAF Glassman 350 kV HVPS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3F85A-AD9F-DF49-8C6E-E4920D44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76245" y="1497762"/>
            <a:ext cx="5413829" cy="4060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CCC70-42DC-F848-B525-B051E367E351}"/>
              </a:ext>
            </a:extLst>
          </p:cNvPr>
          <p:cNvSpPr txBox="1"/>
          <p:nvPr/>
        </p:nvSpPr>
        <p:spPr>
          <a:xfrm>
            <a:off x="4363332" y="1303997"/>
            <a:ext cx="4474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Voltage Ops (Power/Beam)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Enabled = Making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5 kV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4.5 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A45D2-9262-EA4A-9CA0-05104C497FC6}"/>
              </a:ext>
            </a:extLst>
          </p:cNvPr>
          <p:cNvSpPr txBox="1"/>
          <p:nvPr/>
        </p:nvSpPr>
        <p:spPr>
          <a:xfrm>
            <a:off x="4363332" y="3930295"/>
            <a:ext cx="4780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 Voltage Ops (Restricted)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Disabled = QE Wafer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18V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-28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6 </a:t>
            </a:r>
            <a:r>
              <a:rPr lang="en-US" sz="2400" dirty="0" err="1"/>
              <a:t>microAmp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63A6F-75D1-DB41-B899-04D475EE6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8E5E-242F-6F4F-A514-61E2D63C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421" y="1746429"/>
            <a:ext cx="4819183" cy="3614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5E1B74-D8B5-EA42-B584-E7ED135CE9B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Pressure Tank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E951D-1147-2242-A51E-E69EAA276241}"/>
              </a:ext>
            </a:extLst>
          </p:cNvPr>
          <p:cNvSpPr txBox="1"/>
          <p:nvPr/>
        </p:nvSpPr>
        <p:spPr>
          <a:xfrm>
            <a:off x="4572001" y="1210069"/>
            <a:ext cx="4340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 Authority : George </a:t>
            </a:r>
            <a:r>
              <a:rPr lang="en-US" sz="2400" dirty="0" err="1"/>
              <a:t>Biallas</a:t>
            </a:r>
            <a:endParaRPr lang="en-US" sz="2400" dirty="0"/>
          </a:p>
          <a:p>
            <a:r>
              <a:rPr lang="en-US" sz="2400" dirty="0" err="1"/>
              <a:t>Docushare</a:t>
            </a:r>
            <a:r>
              <a:rPr lang="en-US" sz="2400" dirty="0"/>
              <a:t> :  PS-ACC-17-001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4BD5C5-C1A2-5248-867A-E60F6C115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93345"/>
              </p:ext>
            </p:extLst>
          </p:nvPr>
        </p:nvGraphicFramePr>
        <p:xfrm>
          <a:off x="4572001" y="2215698"/>
          <a:ext cx="4352144" cy="267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072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2176072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Vessel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Burst valve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HVPS 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D3D26-74FE-2F42-8FBB-385D597544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4F960-F8ED-B447-BC10-22B288B982E7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Recovery System (June 11,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C622C-58D7-B24C-90ED-2BF0892F359E}"/>
              </a:ext>
            </a:extLst>
          </p:cNvPr>
          <p:cNvSpPr txBox="1"/>
          <p:nvPr/>
        </p:nvSpPr>
        <p:spPr>
          <a:xfrm>
            <a:off x="4287187" y="1192520"/>
            <a:ext cx="4736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SF6 transfers are performed using the </a:t>
            </a:r>
            <a:r>
              <a:rPr lang="en-US" sz="2000" b="1" dirty="0"/>
              <a:t>DILO D-320-R006 B143R01 </a:t>
            </a:r>
            <a:r>
              <a:rPr lang="en-US" sz="2000" dirty="0"/>
              <a:t>Gas transfer and recovery unit.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Charging</a:t>
            </a:r>
            <a:r>
              <a:rPr lang="en-US" sz="2000" dirty="0"/>
              <a:t> : SF6 Alum. Cylinder  to Tank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Recovery</a:t>
            </a:r>
            <a:r>
              <a:rPr lang="en-US" sz="2000" dirty="0"/>
              <a:t> : Tank to SF6 storage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Pumpdown</a:t>
            </a:r>
            <a:r>
              <a:rPr lang="en-US" sz="2000" dirty="0"/>
              <a:t> : Tank evacuation (venting)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36D-4384-164F-B14C-DDC2D8EE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2" y="1268627"/>
            <a:ext cx="3717657" cy="49568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F5DC13-135C-EF44-AF84-4F25C083FF35}"/>
              </a:ext>
            </a:extLst>
          </p:cNvPr>
          <p:cNvSpPr/>
          <p:nvPr/>
        </p:nvSpPr>
        <p:spPr>
          <a:xfrm>
            <a:off x="4150895" y="5741391"/>
            <a:ext cx="4873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J. </a:t>
            </a:r>
            <a:r>
              <a:rPr lang="en-US" dirty="0" err="1"/>
              <a:t>Willliams</a:t>
            </a:r>
            <a:r>
              <a:rPr lang="en-US" dirty="0"/>
              <a:t> (EHS&amp;Q) formalizing SF6 spill assessment – amounts to &lt; 3” above floor surface.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D4ADD2-69F3-B044-B774-8C4A3D65D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68253"/>
              </p:ext>
            </p:extLst>
          </p:nvPr>
        </p:nvGraphicFramePr>
        <p:xfrm>
          <a:off x="4287187" y="3510012"/>
          <a:ext cx="43521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279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1728865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3529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346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Tank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 </a:t>
                      </a:r>
                      <a:r>
                        <a:rPr lang="en-US" sz="2000" dirty="0" err="1"/>
                        <a:t>cf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SF6 weight (60psi)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34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F45F11-EAF6-364B-BD9C-4C41E3849EA2}"/>
              </a:ext>
            </a:extLst>
          </p:cNvPr>
          <p:cNvSpPr txBox="1"/>
          <p:nvPr/>
        </p:nvSpPr>
        <p:spPr>
          <a:xfrm>
            <a:off x="1687625" y="808198"/>
            <a:ext cx="607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Hansknecht</a:t>
            </a:r>
            <a:r>
              <a:rPr lang="en-US" dirty="0"/>
              <a:t>, “</a:t>
            </a:r>
            <a:r>
              <a:rPr lang="en-US" i="1" dirty="0"/>
              <a:t>SF6 Gas Transfer Tech Note</a:t>
            </a:r>
            <a:r>
              <a:rPr lang="en-US" dirty="0"/>
              <a:t>” (February 1, 2017)</a:t>
            </a:r>
          </a:p>
        </p:txBody>
      </p:sp>
    </p:spTree>
    <p:extLst>
      <p:ext uri="{BB962C8B-B14F-4D97-AF65-F5344CB8AC3E}">
        <p14:creationId xmlns:p14="http://schemas.microsoft.com/office/powerpoint/2010/main" val="186225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EDBAA-8554-2D44-AE2F-617BCD9B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D0BD85-F88F-FD4A-9961-E552E29866C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150kV/350kV HVPS Controls (IN01B01)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2A339-F896-1847-93EB-CDB4FD57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2" b="2937"/>
          <a:stretch/>
        </p:blipFill>
        <p:spPr>
          <a:xfrm rot="5400000">
            <a:off x="-558382" y="2012675"/>
            <a:ext cx="5104148" cy="31479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3A2175-5898-4D44-9164-F681A9E3FBDD}"/>
              </a:ext>
            </a:extLst>
          </p:cNvPr>
          <p:cNvSpPr/>
          <p:nvPr/>
        </p:nvSpPr>
        <p:spPr>
          <a:xfrm>
            <a:off x="263311" y="1041717"/>
            <a:ext cx="3432747" cy="1243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F8CC7-5BC1-5242-98D7-1D39A0A950B9}"/>
              </a:ext>
            </a:extLst>
          </p:cNvPr>
          <p:cNvSpPr/>
          <p:nvPr/>
        </p:nvSpPr>
        <p:spPr>
          <a:xfrm>
            <a:off x="277318" y="5582653"/>
            <a:ext cx="3432747" cy="54891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F44879-D28B-7A40-9545-FA397782C412}"/>
              </a:ext>
            </a:extLst>
          </p:cNvPr>
          <p:cNvSpPr/>
          <p:nvPr/>
        </p:nvSpPr>
        <p:spPr>
          <a:xfrm>
            <a:off x="263310" y="2579174"/>
            <a:ext cx="3432747" cy="223345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CAC72-EAF0-8D48-AA23-76B7B8553E85}"/>
              </a:ext>
            </a:extLst>
          </p:cNvPr>
          <p:cNvSpPr txBox="1"/>
          <p:nvPr/>
        </p:nvSpPr>
        <p:spPr>
          <a:xfrm>
            <a:off x="5149516" y="1340520"/>
            <a:ext cx="333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350 kV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350 kV Interlock Interface Unit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125AC-A0F3-544F-BE9A-E086DA374FE3}"/>
              </a:ext>
            </a:extLst>
          </p:cNvPr>
          <p:cNvSpPr txBox="1"/>
          <p:nvPr/>
        </p:nvSpPr>
        <p:spPr>
          <a:xfrm>
            <a:off x="5149516" y="3263476"/>
            <a:ext cx="3783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kV Interlock Interface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150 kV Controller/Supply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0891C-C868-204B-979F-728932DCE9ED}"/>
              </a:ext>
            </a:extLst>
          </p:cNvPr>
          <p:cNvSpPr txBox="1"/>
          <p:nvPr/>
        </p:nvSpPr>
        <p:spPr>
          <a:xfrm>
            <a:off x="5149516" y="5533944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Multimeters (PS Voltage/Current)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for 150/350 kV Systems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5E6631-9D67-E94F-8435-E9F9C7AC3C1A}"/>
              </a:ext>
            </a:extLst>
          </p:cNvPr>
          <p:cNvCxnSpPr/>
          <p:nvPr/>
        </p:nvCxnSpPr>
        <p:spPr>
          <a:xfrm flipH="1">
            <a:off x="3850105" y="166368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830B33-AB95-9242-8813-7F82904141B5}"/>
              </a:ext>
            </a:extLst>
          </p:cNvPr>
          <p:cNvCxnSpPr/>
          <p:nvPr/>
        </p:nvCxnSpPr>
        <p:spPr>
          <a:xfrm flipH="1">
            <a:off x="3850105" y="358664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0DE6A9-675C-2948-9754-C0F773313BF9}"/>
              </a:ext>
            </a:extLst>
          </p:cNvPr>
          <p:cNvCxnSpPr/>
          <p:nvPr/>
        </p:nvCxnSpPr>
        <p:spPr>
          <a:xfrm flipH="1">
            <a:off x="3850105" y="5857109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97602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10317</TotalTime>
  <Words>757</Words>
  <Application>Microsoft Macintosh PowerPoint</Application>
  <PresentationFormat>On-screen Show (4:3)</PresentationFormat>
  <Paragraphs>122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JLabPowerPointMain-3</vt:lpstr>
      <vt:lpstr>Injector Upgrade Update SAD 2018 : Gun2</vt:lpstr>
      <vt:lpstr>PowerPoint Presentation</vt:lpstr>
      <vt:lpstr>PowerPoint Presentation</vt:lpstr>
      <vt:lpstr>COMSOL model of gun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345</cp:revision>
  <dcterms:created xsi:type="dcterms:W3CDTF">2016-01-11T21:08:07Z</dcterms:created>
  <dcterms:modified xsi:type="dcterms:W3CDTF">2018-07-11T12:58:15Z</dcterms:modified>
</cp:coreProperties>
</file>