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762" r:id="rId2"/>
  </p:sldMasterIdLst>
  <p:notesMasterIdLst>
    <p:notesMasterId r:id="rId39"/>
  </p:notesMasterIdLst>
  <p:handoutMasterIdLst>
    <p:handoutMasterId r:id="rId40"/>
  </p:handoutMasterIdLst>
  <p:sldIdLst>
    <p:sldId id="447" r:id="rId3"/>
    <p:sldId id="582" r:id="rId4"/>
    <p:sldId id="590" r:id="rId5"/>
    <p:sldId id="591" r:id="rId6"/>
    <p:sldId id="457" r:id="rId7"/>
    <p:sldId id="583" r:id="rId8"/>
    <p:sldId id="584" r:id="rId9"/>
    <p:sldId id="459" r:id="rId10"/>
    <p:sldId id="585" r:id="rId11"/>
    <p:sldId id="586" r:id="rId12"/>
    <p:sldId id="501" r:id="rId13"/>
    <p:sldId id="453" r:id="rId14"/>
    <p:sldId id="502" r:id="rId15"/>
    <p:sldId id="587" r:id="rId16"/>
    <p:sldId id="596" r:id="rId17"/>
    <p:sldId id="597" r:id="rId18"/>
    <p:sldId id="567" r:id="rId19"/>
    <p:sldId id="588" r:id="rId20"/>
    <p:sldId id="589" r:id="rId21"/>
    <p:sldId id="482" r:id="rId22"/>
    <p:sldId id="547" r:id="rId23"/>
    <p:sldId id="592" r:id="rId24"/>
    <p:sldId id="500" r:id="rId25"/>
    <p:sldId id="499" r:id="rId26"/>
    <p:sldId id="550" r:id="rId27"/>
    <p:sldId id="563" r:id="rId28"/>
    <p:sldId id="599" r:id="rId29"/>
    <p:sldId id="598" r:id="rId30"/>
    <p:sldId id="600" r:id="rId31"/>
    <p:sldId id="594" r:id="rId32"/>
    <p:sldId id="595" r:id="rId33"/>
    <p:sldId id="574" r:id="rId34"/>
    <p:sldId id="572" r:id="rId35"/>
    <p:sldId id="593" r:id="rId36"/>
    <p:sldId id="564" r:id="rId37"/>
    <p:sldId id="601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11FF"/>
    <a:srgbClr val="9900CC"/>
    <a:srgbClr val="339966"/>
    <a:srgbClr val="FFF8E1"/>
    <a:srgbClr val="FFF1C5"/>
    <a:srgbClr val="FFEBAB"/>
    <a:srgbClr val="FFE389"/>
    <a:srgbClr val="FF5050"/>
    <a:srgbClr val="6600FF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16179" autoAdjust="0"/>
    <p:restoredTop sz="94680" autoAdjust="0"/>
  </p:normalViewPr>
  <p:slideViewPr>
    <p:cSldViewPr>
      <p:cViewPr varScale="1">
        <p:scale>
          <a:sx n="112" d="100"/>
          <a:sy n="112" d="100"/>
        </p:scale>
        <p:origin x="24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872"/>
    </p:cViewPr>
  </p:sorterViewPr>
  <p:notesViewPr>
    <p:cSldViewPr>
      <p:cViewPr varScale="1">
        <p:scale>
          <a:sx n="72" d="100"/>
          <a:sy n="72" d="100"/>
        </p:scale>
        <p:origin x="2440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/>
            <a:t>+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</dgm:pt>
  </dgm:ptLst>
  <dgm:cxnLst>
    <dgm:cxn modelId="{B9DA0A1C-B40A-4E54-B224-8C0A05112A55}" type="presOf" srcId="{E7DB4790-66F9-4FAE-B3A6-F5A89784EF34}" destId="{6E8ADBFD-1840-4149-A28A-32A73D667819}" srcOrd="0" destOrd="0" presId="urn:microsoft.com/office/officeart/2005/8/layout/radial3"/>
    <dgm:cxn modelId="{30010CB0-EE47-44E5-8BBA-B02DF563CED0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AD553548-D284-4337-990C-466F5D7C53C0}" type="presParOf" srcId="{6E8ADBFD-1840-4149-A28A-32A73D667819}" destId="{BB00C0C8-536A-4B6F-941A-A000C4AEFC52}" srcOrd="0" destOrd="0" presId="urn:microsoft.com/office/officeart/2005/8/layout/radial3"/>
    <dgm:cxn modelId="{7D8BA2A1-D0E1-492E-93AF-CC19DDD830FC}" type="presParOf" srcId="{BB00C0C8-536A-4B6F-941A-A000C4AEFC52}" destId="{B4ACF52A-0C6C-4C74-9EA1-BAAFDB7CE6B3}" srcOrd="0" destOrd="0" presId="urn:microsoft.com/office/officeart/2005/8/layout/radial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/>
            <a:t>-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</dgm:pt>
  </dgm:ptLst>
  <dgm:cxnLst>
    <dgm:cxn modelId="{90F74381-E759-4A2B-B408-9CD421C65D73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99EE3BEF-F78D-42E0-88A3-E3DBCC671893}" type="presOf" srcId="{E7DB4790-66F9-4FAE-B3A6-F5A89784EF34}" destId="{6E8ADBFD-1840-4149-A28A-32A73D667819}" srcOrd="0" destOrd="0" presId="urn:microsoft.com/office/officeart/2005/8/layout/radial3"/>
    <dgm:cxn modelId="{CBA45EB1-6382-42F9-8DF7-36D8C4D5A385}" type="presParOf" srcId="{6E8ADBFD-1840-4149-A28A-32A73D667819}" destId="{BB00C0C8-536A-4B6F-941A-A000C4AEFC52}" srcOrd="0" destOrd="0" presId="urn:microsoft.com/office/officeart/2005/8/layout/radial3"/>
    <dgm:cxn modelId="{15277DD9-90AA-44B0-BCDB-41B4EA9493C1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/>
            <a:t>-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</dgm:pt>
  </dgm:ptLst>
  <dgm:cxnLst>
    <dgm:cxn modelId="{9CA43727-558D-4493-8811-70B0846BC3D4}" type="presOf" srcId="{E7DB4790-66F9-4FAE-B3A6-F5A89784EF34}" destId="{6E8ADBFD-1840-4149-A28A-32A73D667819}" srcOrd="0" destOrd="0" presId="urn:microsoft.com/office/officeart/2005/8/layout/radial3"/>
    <dgm:cxn modelId="{D9DCFC9E-6923-4A64-A514-B897EA5EBF47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FA5AE5D4-32E0-43E8-AEB0-00FC5CF6B1AD}" type="presParOf" srcId="{6E8ADBFD-1840-4149-A28A-32A73D667819}" destId="{BB00C0C8-536A-4B6F-941A-A000C4AEFC52}" srcOrd="0" destOrd="0" presId="urn:microsoft.com/office/officeart/2005/8/layout/radial3"/>
    <dgm:cxn modelId="{C53C15B4-2CF5-4666-ACD8-95E1F2559A91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E8732A-F9F8-4520-BDE1-879FC66DD6CE}" type="doc">
      <dgm:prSet loTypeId="urn:microsoft.com/office/officeart/2005/8/layout/hProcess3" loCatId="process" qsTypeId="urn:microsoft.com/office/officeart/2005/8/quickstyle/3d2" qsCatId="3D" csTypeId="urn:microsoft.com/office/officeart/2005/8/colors/accent0_1" csCatId="mainScheme" phldr="1"/>
      <dgm:spPr/>
    </dgm:pt>
    <dgm:pt modelId="{6F93D793-8290-452B-BADC-04138B1233B7}">
      <dgm:prSet phldrT="[Text]" custT="1"/>
      <dgm:spPr/>
      <dgm:t>
        <a:bodyPr/>
        <a:lstStyle/>
        <a:p>
          <a:r>
            <a:rPr lang="en-US" sz="2000" dirty="0"/>
            <a:t>NEA Surface Activation</a:t>
          </a:r>
        </a:p>
      </dgm:t>
    </dgm:pt>
    <dgm:pt modelId="{635F0D7D-EFDD-42E7-8DFC-3A13BBD08338}" type="parTrans" cxnId="{B37D2BE8-F8EC-434F-9085-59D6B9A48F6C}">
      <dgm:prSet/>
      <dgm:spPr/>
      <dgm:t>
        <a:bodyPr/>
        <a:lstStyle/>
        <a:p>
          <a:endParaRPr lang="en-US"/>
        </a:p>
      </dgm:t>
    </dgm:pt>
    <dgm:pt modelId="{E70E79B2-31A2-4BED-8ABB-049C34094D57}" type="sibTrans" cxnId="{B37D2BE8-F8EC-434F-9085-59D6B9A48F6C}">
      <dgm:prSet/>
      <dgm:spPr/>
      <dgm:t>
        <a:bodyPr/>
        <a:lstStyle/>
        <a:p>
          <a:endParaRPr lang="en-US"/>
        </a:p>
      </dgm:t>
    </dgm:pt>
    <dgm:pt modelId="{6AA33476-1E25-49D6-8333-A4329E68A908}" type="pres">
      <dgm:prSet presAssocID="{2FE8732A-F9F8-4520-BDE1-879FC66DD6CE}" presName="Name0" presStyleCnt="0">
        <dgm:presLayoutVars>
          <dgm:dir/>
          <dgm:animLvl val="lvl"/>
          <dgm:resizeHandles val="exact"/>
        </dgm:presLayoutVars>
      </dgm:prSet>
      <dgm:spPr/>
    </dgm:pt>
    <dgm:pt modelId="{557B1103-050B-4035-9375-6474EEC0E124}" type="pres">
      <dgm:prSet presAssocID="{2FE8732A-F9F8-4520-BDE1-879FC66DD6CE}" presName="dummy" presStyleCnt="0"/>
      <dgm:spPr/>
    </dgm:pt>
    <dgm:pt modelId="{364EB4B5-0ADB-4220-9978-8CD5B053E6D9}" type="pres">
      <dgm:prSet presAssocID="{2FE8732A-F9F8-4520-BDE1-879FC66DD6CE}" presName="linH" presStyleCnt="0"/>
      <dgm:spPr/>
    </dgm:pt>
    <dgm:pt modelId="{0303F2A8-9E57-4D49-8D83-50E27A840C47}" type="pres">
      <dgm:prSet presAssocID="{2FE8732A-F9F8-4520-BDE1-879FC66DD6CE}" presName="padding1" presStyleCnt="0"/>
      <dgm:spPr/>
    </dgm:pt>
    <dgm:pt modelId="{F6A3549F-803A-4678-98E4-C47A95A75BAF}" type="pres">
      <dgm:prSet presAssocID="{6F93D793-8290-452B-BADC-04138B1233B7}" presName="linV" presStyleCnt="0"/>
      <dgm:spPr/>
    </dgm:pt>
    <dgm:pt modelId="{5076DCDF-352E-43B1-ABCC-C16810BC5018}" type="pres">
      <dgm:prSet presAssocID="{6F93D793-8290-452B-BADC-04138B1233B7}" presName="spVertical1" presStyleCnt="0"/>
      <dgm:spPr/>
    </dgm:pt>
    <dgm:pt modelId="{E8919A34-F569-456C-AC0E-A8B7D56B85ED}" type="pres">
      <dgm:prSet presAssocID="{6F93D793-8290-452B-BADC-04138B1233B7}" presName="parTx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6737E6F5-A6C1-4863-8C6E-4D96A4FB5B7C}" type="pres">
      <dgm:prSet presAssocID="{6F93D793-8290-452B-BADC-04138B1233B7}" presName="spVertical2" presStyleCnt="0"/>
      <dgm:spPr/>
    </dgm:pt>
    <dgm:pt modelId="{C904A36F-3F6A-4363-AA08-D57BE9AF4758}" type="pres">
      <dgm:prSet presAssocID="{6F93D793-8290-452B-BADC-04138B1233B7}" presName="spVertical3" presStyleCnt="0"/>
      <dgm:spPr/>
    </dgm:pt>
    <dgm:pt modelId="{A65CF6FF-A15D-4C76-9962-19D2C5E7E311}" type="pres">
      <dgm:prSet presAssocID="{2FE8732A-F9F8-4520-BDE1-879FC66DD6CE}" presName="padding2" presStyleCnt="0"/>
      <dgm:spPr/>
    </dgm:pt>
    <dgm:pt modelId="{0E3DF5A0-320B-4B40-9736-DB2B19FF054E}" type="pres">
      <dgm:prSet presAssocID="{2FE8732A-F9F8-4520-BDE1-879FC66DD6CE}" presName="negArrow" presStyleCnt="0"/>
      <dgm:spPr/>
    </dgm:pt>
    <dgm:pt modelId="{E548D243-FD8F-49D1-8B62-041CE16565FB}" type="pres">
      <dgm:prSet presAssocID="{2FE8732A-F9F8-4520-BDE1-879FC66DD6CE}" presName="backgroundArrow" presStyleLbl="node1" presStyleIdx="0" presStyleCnt="1"/>
      <dgm:spPr/>
    </dgm:pt>
  </dgm:ptLst>
  <dgm:cxnLst>
    <dgm:cxn modelId="{2CE6291A-B529-4A79-A994-2315912C473A}" type="presOf" srcId="{6F93D793-8290-452B-BADC-04138B1233B7}" destId="{E8919A34-F569-456C-AC0E-A8B7D56B85ED}" srcOrd="0" destOrd="0" presId="urn:microsoft.com/office/officeart/2005/8/layout/hProcess3"/>
    <dgm:cxn modelId="{F0DA49D6-CD8B-4DC3-8B21-2A9965A735B3}" type="presOf" srcId="{2FE8732A-F9F8-4520-BDE1-879FC66DD6CE}" destId="{6AA33476-1E25-49D6-8333-A4329E68A908}" srcOrd="0" destOrd="0" presId="urn:microsoft.com/office/officeart/2005/8/layout/hProcess3"/>
    <dgm:cxn modelId="{B37D2BE8-F8EC-434F-9085-59D6B9A48F6C}" srcId="{2FE8732A-F9F8-4520-BDE1-879FC66DD6CE}" destId="{6F93D793-8290-452B-BADC-04138B1233B7}" srcOrd="0" destOrd="0" parTransId="{635F0D7D-EFDD-42E7-8DFC-3A13BBD08338}" sibTransId="{E70E79B2-31A2-4BED-8ABB-049C34094D57}"/>
    <dgm:cxn modelId="{0B268091-E3E3-4272-AF08-249CB5EF4E06}" type="presParOf" srcId="{6AA33476-1E25-49D6-8333-A4329E68A908}" destId="{557B1103-050B-4035-9375-6474EEC0E124}" srcOrd="0" destOrd="0" presId="urn:microsoft.com/office/officeart/2005/8/layout/hProcess3"/>
    <dgm:cxn modelId="{90C39767-1DB4-4996-ACB4-B6F48424FF46}" type="presParOf" srcId="{6AA33476-1E25-49D6-8333-A4329E68A908}" destId="{364EB4B5-0ADB-4220-9978-8CD5B053E6D9}" srcOrd="1" destOrd="0" presId="urn:microsoft.com/office/officeart/2005/8/layout/hProcess3"/>
    <dgm:cxn modelId="{D8FA1640-93A2-41B2-B3B9-08390CD06979}" type="presParOf" srcId="{364EB4B5-0ADB-4220-9978-8CD5B053E6D9}" destId="{0303F2A8-9E57-4D49-8D83-50E27A840C47}" srcOrd="0" destOrd="0" presId="urn:microsoft.com/office/officeart/2005/8/layout/hProcess3"/>
    <dgm:cxn modelId="{FF9DB041-D60B-4B1D-B94A-3DCAA7067284}" type="presParOf" srcId="{364EB4B5-0ADB-4220-9978-8CD5B053E6D9}" destId="{F6A3549F-803A-4678-98E4-C47A95A75BAF}" srcOrd="1" destOrd="0" presId="urn:microsoft.com/office/officeart/2005/8/layout/hProcess3"/>
    <dgm:cxn modelId="{159F2F97-57E4-4036-8425-4D30BA1F36E6}" type="presParOf" srcId="{F6A3549F-803A-4678-98E4-C47A95A75BAF}" destId="{5076DCDF-352E-43B1-ABCC-C16810BC5018}" srcOrd="0" destOrd="0" presId="urn:microsoft.com/office/officeart/2005/8/layout/hProcess3"/>
    <dgm:cxn modelId="{D407CE2B-423F-4926-AD24-3E90A7CCDB8A}" type="presParOf" srcId="{F6A3549F-803A-4678-98E4-C47A95A75BAF}" destId="{E8919A34-F569-456C-AC0E-A8B7D56B85ED}" srcOrd="1" destOrd="0" presId="urn:microsoft.com/office/officeart/2005/8/layout/hProcess3"/>
    <dgm:cxn modelId="{915B8D63-0DF5-4D88-ABB5-8D9DEFF16325}" type="presParOf" srcId="{F6A3549F-803A-4678-98E4-C47A95A75BAF}" destId="{6737E6F5-A6C1-4863-8C6E-4D96A4FB5B7C}" srcOrd="2" destOrd="0" presId="urn:microsoft.com/office/officeart/2005/8/layout/hProcess3"/>
    <dgm:cxn modelId="{601B35E8-6F53-4DEB-A4F5-3A5D66A170CD}" type="presParOf" srcId="{F6A3549F-803A-4678-98E4-C47A95A75BAF}" destId="{C904A36F-3F6A-4363-AA08-D57BE9AF4758}" srcOrd="3" destOrd="0" presId="urn:microsoft.com/office/officeart/2005/8/layout/hProcess3"/>
    <dgm:cxn modelId="{A09222EB-5C6B-4FAC-A69F-FF23C7B67208}" type="presParOf" srcId="{364EB4B5-0ADB-4220-9978-8CD5B053E6D9}" destId="{A65CF6FF-A15D-4C76-9962-19D2C5E7E311}" srcOrd="2" destOrd="0" presId="urn:microsoft.com/office/officeart/2005/8/layout/hProcess3"/>
    <dgm:cxn modelId="{E3C9F3CF-C62A-4748-81AB-2CE7826FD3E5}" type="presParOf" srcId="{364EB4B5-0ADB-4220-9978-8CD5B053E6D9}" destId="{0E3DF5A0-320B-4B40-9736-DB2B19FF054E}" srcOrd="3" destOrd="0" presId="urn:microsoft.com/office/officeart/2005/8/layout/hProcess3"/>
    <dgm:cxn modelId="{6F5E4748-0BD7-4BC8-B3D1-1C54F1F05CC7}" type="presParOf" srcId="{364EB4B5-0ADB-4220-9978-8CD5B053E6D9}" destId="{E548D243-FD8F-49D1-8B62-041CE16565FB}" srcOrd="4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0000"/>
              </a:solidFill>
            </a:rPr>
            <a:t>3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X="-20324" custLinFactNeighborY="14162"/>
      <dgm:spPr/>
    </dgm:pt>
  </dgm:ptLst>
  <dgm:cxnLst>
    <dgm:cxn modelId="{370B7420-8047-4E77-AF4F-935D620EB38A}" type="presOf" srcId="{E7DB4790-66F9-4FAE-B3A6-F5A89784EF34}" destId="{6E8ADBFD-1840-4149-A28A-32A73D667819}" srcOrd="0" destOrd="0" presId="urn:microsoft.com/office/officeart/2005/8/layout/radial3"/>
    <dgm:cxn modelId="{EA4C8D5D-07F0-4C56-8508-79B5BE351196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ED4C904A-28DE-4E28-A56D-D2F603B8D52B}" type="presParOf" srcId="{6E8ADBFD-1840-4149-A28A-32A73D667819}" destId="{BB00C0C8-536A-4B6F-941A-A000C4AEFC52}" srcOrd="0" destOrd="0" presId="urn:microsoft.com/office/officeart/2005/8/layout/radial3"/>
    <dgm:cxn modelId="{C4A60BF9-E8E8-49F5-B187-6D91300AFB6F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0000"/>
              </a:solidFill>
            </a:rPr>
            <a:t>1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Y="1495"/>
      <dgm:spPr/>
    </dgm:pt>
  </dgm:ptLst>
  <dgm:cxnLst>
    <dgm:cxn modelId="{821EB411-4AC3-43AD-B297-66A14596AA5F}" type="presOf" srcId="{E7DB4790-66F9-4FAE-B3A6-F5A89784EF34}" destId="{6E8ADBFD-1840-4149-A28A-32A73D667819}" srcOrd="0" destOrd="0" presId="urn:microsoft.com/office/officeart/2005/8/layout/radial3"/>
    <dgm:cxn modelId="{477DEC57-A4BA-499D-BCFE-7E51FA15C4E4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6659E769-B324-4389-8A2B-E0093A755F13}" type="presParOf" srcId="{6E8ADBFD-1840-4149-A28A-32A73D667819}" destId="{BB00C0C8-536A-4B6F-941A-A000C4AEFC52}" srcOrd="0" destOrd="0" presId="urn:microsoft.com/office/officeart/2005/8/layout/radial3"/>
    <dgm:cxn modelId="{C4D5C8A3-BDF6-4865-91DA-83875494F0BD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C000"/>
              </a:solidFill>
            </a:rPr>
            <a:t>3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X="3117" custLinFactNeighborY="-2284"/>
      <dgm:spPr/>
    </dgm:pt>
  </dgm:ptLst>
  <dgm:cxnLst>
    <dgm:cxn modelId="{8B682538-8498-E94C-A046-77BA33FC1AD9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AE5551DA-F5D0-9448-B93C-7E249AAC2A05}" type="presOf" srcId="{E7DB4790-66F9-4FAE-B3A6-F5A89784EF34}" destId="{6E8ADBFD-1840-4149-A28A-32A73D667819}" srcOrd="0" destOrd="0" presId="urn:microsoft.com/office/officeart/2005/8/layout/radial3"/>
    <dgm:cxn modelId="{E2A08D52-6BEE-BC44-8E08-D318970EC6E4}" type="presParOf" srcId="{6E8ADBFD-1840-4149-A28A-32A73D667819}" destId="{BB00C0C8-536A-4B6F-941A-A000C4AEFC52}" srcOrd="0" destOrd="0" presId="urn:microsoft.com/office/officeart/2005/8/layout/radial3"/>
    <dgm:cxn modelId="{C328DB8A-05D3-D44F-A894-2E32281F13D6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C000"/>
              </a:solidFill>
            </a:rPr>
            <a:t>1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Y="1495"/>
      <dgm:spPr/>
    </dgm:pt>
  </dgm:ptLst>
  <dgm:cxnLst>
    <dgm:cxn modelId="{61BF7077-A332-9A4D-98C9-F78C6384C92A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A35EFCE1-1B76-D64B-A937-8E90287C36E9}" type="presOf" srcId="{E7DB4790-66F9-4FAE-B3A6-F5A89784EF34}" destId="{6E8ADBFD-1840-4149-A28A-32A73D667819}" srcOrd="0" destOrd="0" presId="urn:microsoft.com/office/officeart/2005/8/layout/radial3"/>
    <dgm:cxn modelId="{3709D9FF-DDA2-2E47-91C1-E2A429C8BDFA}" type="presParOf" srcId="{6E8ADBFD-1840-4149-A28A-32A73D667819}" destId="{BB00C0C8-536A-4B6F-941A-A000C4AEFC52}" srcOrd="0" destOrd="0" presId="urn:microsoft.com/office/officeart/2005/8/layout/radial3"/>
    <dgm:cxn modelId="{36C870E2-C665-B047-AE46-AEE21048B5B8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+</a:t>
          </a:r>
        </a:p>
      </dsp:txBody>
      <dsp:txXfrm>
        <a:off x="71162" y="82370"/>
        <a:ext cx="343603" cy="3436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-</a:t>
          </a:r>
        </a:p>
      </dsp:txBody>
      <dsp:txXfrm>
        <a:off x="71162" y="82370"/>
        <a:ext cx="343603" cy="3436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-</a:t>
          </a:r>
        </a:p>
      </dsp:txBody>
      <dsp:txXfrm>
        <a:off x="71162" y="82370"/>
        <a:ext cx="343603" cy="3436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8D243-FD8F-49D1-8B62-041CE16565FB}">
      <dsp:nvSpPr>
        <dsp:cNvPr id="0" name=""/>
        <dsp:cNvSpPr/>
      </dsp:nvSpPr>
      <dsp:spPr>
        <a:xfrm>
          <a:off x="0" y="13716"/>
          <a:ext cx="2122026" cy="1512000"/>
        </a:xfrm>
        <a:prstGeom prst="rightArrow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919A34-F569-456C-AC0E-A8B7D56B85ED}">
      <dsp:nvSpPr>
        <dsp:cNvPr id="0" name=""/>
        <dsp:cNvSpPr/>
      </dsp:nvSpPr>
      <dsp:spPr>
        <a:xfrm>
          <a:off x="171171" y="391716"/>
          <a:ext cx="1738652" cy="75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NEA Surface Activation</a:t>
          </a:r>
        </a:p>
      </dsp:txBody>
      <dsp:txXfrm>
        <a:off x="171171" y="391716"/>
        <a:ext cx="1738652" cy="756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0000"/>
              </a:solidFill>
            </a:rPr>
            <a:t>3</a:t>
          </a:r>
        </a:p>
      </dsp:txBody>
      <dsp:txXfrm>
        <a:off x="65778" y="65778"/>
        <a:ext cx="317606" cy="3176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0000"/>
              </a:solidFill>
            </a:rPr>
            <a:t>1</a:t>
          </a:r>
        </a:p>
      </dsp:txBody>
      <dsp:txXfrm>
        <a:off x="69796" y="65778"/>
        <a:ext cx="317606" cy="3176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8037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C000"/>
              </a:solidFill>
            </a:rPr>
            <a:t>3</a:t>
          </a:r>
        </a:p>
      </dsp:txBody>
      <dsp:txXfrm>
        <a:off x="73815" y="65778"/>
        <a:ext cx="317606" cy="3176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C000"/>
              </a:solidFill>
            </a:rPr>
            <a:t>1</a:t>
          </a:r>
        </a:p>
      </dsp:txBody>
      <dsp:txXfrm>
        <a:off x="69796" y="65778"/>
        <a:ext cx="317606" cy="3176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11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14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53AD4B4-E55B-42E4-B3D5-FADB02D19EA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00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42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26071C-58E2-4639-9468-9ED4C873A94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850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24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68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53AD4B4-E55B-42E4-B3D5-FADB02D19EAD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229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19909"/>
            <a:ext cx="7772400" cy="25805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905" y="970672"/>
            <a:ext cx="4093642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70672"/>
            <a:ext cx="3810000" cy="255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23959"/>
            <a:ext cx="3810000" cy="25251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5C8E3C3F-DBF8-46B2-AB8A-F1157E347456}" type="datetimeFigureOut">
              <a:rPr lang="en-US" sz="1800">
                <a:solidFill>
                  <a:srgbClr val="000000"/>
                </a:solidFill>
                <a:latin typeface="Aria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2/27/20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8445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9568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5236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47224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6247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433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06" y="922323"/>
            <a:ext cx="8897440" cy="4367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7936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33874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1208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38720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4628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7341" y="921434"/>
            <a:ext cx="420501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517" y="921434"/>
            <a:ext cx="411128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682" y="907366"/>
            <a:ext cx="4135145" cy="7263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650" y="907366"/>
            <a:ext cx="4181150" cy="72630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303682" y="1633673"/>
            <a:ext cx="4135145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505651" y="1633673"/>
            <a:ext cx="4181150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3213"/>
            <a:ext cx="3008313" cy="9709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93213"/>
            <a:ext cx="5111750" cy="531735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64165"/>
            <a:ext cx="3008313" cy="39809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81831"/>
            <a:ext cx="5486400" cy="39187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71890" y="-1104270"/>
            <a:ext cx="4417342" cy="84124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67286" y="893298"/>
            <a:ext cx="8190914" cy="4705729"/>
          </a:xfrm>
        </p:spPr>
        <p:txBody>
          <a:bodyPr/>
          <a:lstStyle/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1906" y="922323"/>
            <a:ext cx="8897440" cy="517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>
                    <a:tint val="75000"/>
                  </a:srgbClr>
                </a:solidFill>
                <a:latin typeface="Arial"/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6600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Arial" pitchFamily="34" charset="0"/>
        <a:buChar char="•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3CC33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66FF"/>
        </a:buClr>
        <a:buFont typeface="Arial" pitchFamily="34" charset="0"/>
        <a:buChar char="•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" pitchFamily="34" charset="0"/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2/27/20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872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tiff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microsoft.com/office/2007/relationships/media" Target="../media/media2.mp4"/><Relationship Id="rId7" Type="http://schemas.openxmlformats.org/officeDocument/2006/relationships/image" Target="../media/image63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66.emf"/><Relationship Id="rId4" Type="http://schemas.openxmlformats.org/officeDocument/2006/relationships/video" Target="../media/media2.mp4"/><Relationship Id="rId9" Type="http://schemas.openxmlformats.org/officeDocument/2006/relationships/image" Target="../media/image6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34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18" Type="http://schemas.openxmlformats.org/officeDocument/2006/relationships/diagramColors" Target="../diagrams/colors7.xml"/><Relationship Id="rId3" Type="http://schemas.openxmlformats.org/officeDocument/2006/relationships/oleObject" Target="../embeddings/oleObject1.bin"/><Relationship Id="rId21" Type="http://schemas.openxmlformats.org/officeDocument/2006/relationships/diagramLayout" Target="../diagrams/layout8.xml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17" Type="http://schemas.openxmlformats.org/officeDocument/2006/relationships/diagramQuickStyle" Target="../diagrams/quickStyle7.xml"/><Relationship Id="rId2" Type="http://schemas.openxmlformats.org/officeDocument/2006/relationships/slideLayout" Target="../slideLayouts/slideLayout12.xml"/><Relationship Id="rId16" Type="http://schemas.openxmlformats.org/officeDocument/2006/relationships/diagramLayout" Target="../diagrams/layout7.xml"/><Relationship Id="rId20" Type="http://schemas.openxmlformats.org/officeDocument/2006/relationships/diagramData" Target="../diagrams/data8.xml"/><Relationship Id="rId1" Type="http://schemas.openxmlformats.org/officeDocument/2006/relationships/vmlDrawing" Target="../drawings/vmlDrawing1.v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24" Type="http://schemas.microsoft.com/office/2007/relationships/diagramDrawing" Target="../diagrams/drawing8.xml"/><Relationship Id="rId5" Type="http://schemas.openxmlformats.org/officeDocument/2006/relationships/diagramData" Target="../diagrams/data5.xml"/><Relationship Id="rId15" Type="http://schemas.openxmlformats.org/officeDocument/2006/relationships/diagramData" Target="../diagrams/data7.xml"/><Relationship Id="rId23" Type="http://schemas.openxmlformats.org/officeDocument/2006/relationships/diagramColors" Target="../diagrams/colors8.xml"/><Relationship Id="rId10" Type="http://schemas.openxmlformats.org/officeDocument/2006/relationships/diagramData" Target="../diagrams/data6.xml"/><Relationship Id="rId19" Type="http://schemas.microsoft.com/office/2007/relationships/diagramDrawing" Target="../diagrams/drawing7.xml"/><Relationship Id="rId4" Type="http://schemas.openxmlformats.org/officeDocument/2006/relationships/image" Target="../media/image13.wmf"/><Relationship Id="rId9" Type="http://schemas.microsoft.com/office/2007/relationships/diagramDrawing" Target="../diagrams/drawing5.xml"/><Relationship Id="rId14" Type="http://schemas.microsoft.com/office/2007/relationships/diagramDrawing" Target="../diagrams/drawing6.xml"/><Relationship Id="rId22" Type="http://schemas.openxmlformats.org/officeDocument/2006/relationships/diagramQuickStyle" Target="../diagrams/quickStyl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447800"/>
            <a:ext cx="784860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+mn-lt"/>
              </a:rPr>
              <a:t>Polarized Electron Source:</a:t>
            </a:r>
            <a:br>
              <a:rPr lang="en-US" dirty="0">
                <a:solidFill>
                  <a:srgbClr val="FF0000"/>
                </a:solidFill>
                <a:latin typeface="+mn-lt"/>
              </a:rPr>
            </a:br>
            <a:r>
              <a:rPr lang="en-US" dirty="0">
                <a:solidFill>
                  <a:srgbClr val="FF0000"/>
                </a:solidFill>
                <a:latin typeface="+mn-lt"/>
              </a:rPr>
              <a:t>A brief introduction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1400" y="3429000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+mn-lt"/>
              </a:rPr>
              <a:t>Joe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Grames</a:t>
            </a:r>
            <a:endParaRPr lang="en-US" sz="2400" b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52151B2-0A2E-4041-9BFA-3C502C52C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+mn-lt"/>
              </a:rPr>
              <a:t>First HV GaAs </a:t>
            </a:r>
            <a:r>
              <a:rPr lang="en-US" sz="2800" b="1" dirty="0" err="1">
                <a:solidFill>
                  <a:prstClr val="black"/>
                </a:solidFill>
                <a:latin typeface="+mn-lt"/>
              </a:rPr>
              <a:t>photogun</a:t>
            </a:r>
            <a:r>
              <a:rPr lang="en-US" sz="2800" b="1" dirty="0">
                <a:solidFill>
                  <a:prstClr val="black"/>
                </a:solidFill>
                <a:latin typeface="+mn-lt"/>
              </a:rPr>
              <a:t> used on an accelerator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9CFC81-97A8-234D-99BC-A78841FA7E73}"/>
              </a:ext>
            </a:extLst>
          </p:cNvPr>
          <p:cNvSpPr txBox="1"/>
          <p:nvPr/>
        </p:nvSpPr>
        <p:spPr>
          <a:xfrm>
            <a:off x="228600" y="762000"/>
            <a:ext cx="8305800" cy="1200329"/>
          </a:xfrm>
          <a:prstGeom prst="rect">
            <a:avLst/>
          </a:prstGeom>
          <a:solidFill>
            <a:srgbClr val="FFF8E1"/>
          </a:solidFill>
        </p:spPr>
        <p:txBody>
          <a:bodyPr wrap="square" rtlCol="0">
            <a:spAutoFit/>
          </a:bodyPr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>
                <a:solidFill>
                  <a:srgbClr val="FF5050"/>
                </a:solidFill>
                <a:latin typeface="Calibri"/>
              </a:rPr>
              <a:t>Built for SLAC parity-violation experiment E122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>
                <a:solidFill>
                  <a:srgbClr val="FF5050"/>
                </a:solidFill>
                <a:latin typeface="Calibri"/>
              </a:rPr>
              <a:t>December 1977 - Polarized electrons accelerated at SLAC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>
                <a:solidFill>
                  <a:srgbClr val="FF5050"/>
                </a:solidFill>
                <a:latin typeface="Calibri"/>
              </a:rPr>
              <a:t>June 1978 - E122 announces parity violation (Standard Model)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4600132-5FCC-1F43-BA16-C8B62F7D0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150440"/>
            <a:ext cx="5418857" cy="413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A990BA-063E-EE4A-AC48-18C0E6F837AE}"/>
              </a:ext>
            </a:extLst>
          </p:cNvPr>
          <p:cNvSpPr txBox="1"/>
          <p:nvPr/>
        </p:nvSpPr>
        <p:spPr>
          <a:xfrm>
            <a:off x="4529475" y="6273225"/>
            <a:ext cx="3834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122366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05" y="0"/>
            <a:ext cx="8316295" cy="577202"/>
          </a:xfrm>
        </p:spPr>
        <p:txBody>
          <a:bodyPr/>
          <a:lstStyle/>
          <a:p>
            <a:r>
              <a:rPr lang="en-US" sz="2800" dirty="0"/>
              <a:t>How is the spin polarization used?</a:t>
            </a:r>
          </a:p>
        </p:txBody>
      </p:sp>
      <p:sp>
        <p:nvSpPr>
          <p:cNvPr id="3" name="Explosion 2 2"/>
          <p:cNvSpPr/>
          <p:nvPr/>
        </p:nvSpPr>
        <p:spPr bwMode="auto">
          <a:xfrm>
            <a:off x="4495800" y="2438400"/>
            <a:ext cx="2286000" cy="1828800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Target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304800" y="2819400"/>
            <a:ext cx="2514600" cy="1219200"/>
            <a:chOff x="685800" y="2971800"/>
            <a:chExt cx="2514600" cy="1219200"/>
          </a:xfrm>
        </p:grpSpPr>
        <p:grpSp>
          <p:nvGrpSpPr>
            <p:cNvPr id="17" name="Group 16"/>
            <p:cNvGrpSpPr/>
            <p:nvPr/>
          </p:nvGrpSpPr>
          <p:grpSpPr>
            <a:xfrm>
              <a:off x="1905000" y="3657600"/>
              <a:ext cx="457200" cy="152400"/>
              <a:chOff x="1752600" y="4572000"/>
              <a:chExt cx="457200" cy="152400"/>
            </a:xfrm>
          </p:grpSpPr>
          <p:cxnSp>
            <p:nvCxnSpPr>
              <p:cNvPr id="16" name="Straight Arrow Connector 15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1" name="Oval 10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 bwMode="auto">
            <a:xfrm>
              <a:off x="685800" y="2971800"/>
              <a:ext cx="2514600" cy="12192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990600" y="3581400"/>
              <a:ext cx="457200" cy="152400"/>
              <a:chOff x="1752600" y="4572000"/>
              <a:chExt cx="457200" cy="152400"/>
            </a:xfrm>
          </p:grpSpPr>
          <p:cxnSp>
            <p:nvCxnSpPr>
              <p:cNvPr id="19" name="Straight Arrow Connector 18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0" name="Oval 19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1447800" y="3810000"/>
              <a:ext cx="457200" cy="152400"/>
              <a:chOff x="1752600" y="4572000"/>
              <a:chExt cx="457200" cy="152400"/>
            </a:xfrm>
          </p:grpSpPr>
          <p:cxnSp>
            <p:nvCxnSpPr>
              <p:cNvPr id="22" name="Straight Arrow Connector 21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3" name="Oval 22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286000" y="3505200"/>
              <a:ext cx="457200" cy="152400"/>
              <a:chOff x="1752600" y="4572000"/>
              <a:chExt cx="457200" cy="152400"/>
            </a:xfrm>
          </p:grpSpPr>
          <p:cxnSp>
            <p:nvCxnSpPr>
              <p:cNvPr id="25" name="Straight Arrow Connector 24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6" name="Oval 25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2514600" y="3352800"/>
              <a:ext cx="457200" cy="152400"/>
              <a:chOff x="1752600" y="4572000"/>
              <a:chExt cx="457200" cy="152400"/>
            </a:xfrm>
          </p:grpSpPr>
          <p:cxnSp>
            <p:nvCxnSpPr>
              <p:cNvPr id="28" name="Straight Arrow Connector 27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9" name="Oval 28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143000" y="3276600"/>
              <a:ext cx="457200" cy="152400"/>
              <a:chOff x="1752600" y="4572000"/>
              <a:chExt cx="457200" cy="152400"/>
            </a:xfrm>
          </p:grpSpPr>
          <p:cxnSp>
            <p:nvCxnSpPr>
              <p:cNvPr id="31" name="Straight Arrow Connector 30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2" name="Oval 31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1524000" y="3124200"/>
              <a:ext cx="457200" cy="152400"/>
              <a:chOff x="1752600" y="4572000"/>
              <a:chExt cx="457200" cy="152400"/>
            </a:xfrm>
          </p:grpSpPr>
          <p:cxnSp>
            <p:nvCxnSpPr>
              <p:cNvPr id="34" name="Straight Arrow Connector 33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5" name="Oval 34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1524000" y="3429000"/>
              <a:ext cx="457200" cy="152400"/>
              <a:chOff x="1752600" y="4572000"/>
              <a:chExt cx="457200" cy="152400"/>
            </a:xfrm>
          </p:grpSpPr>
          <p:cxnSp>
            <p:nvCxnSpPr>
              <p:cNvPr id="37" name="Straight Arrow Connector 36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8" name="Oval 37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1905000" y="3276600"/>
              <a:ext cx="457200" cy="152400"/>
              <a:chOff x="1752600" y="4572000"/>
              <a:chExt cx="457200" cy="152400"/>
            </a:xfrm>
          </p:grpSpPr>
          <p:cxnSp>
            <p:nvCxnSpPr>
              <p:cNvPr id="40" name="Straight Arrow Connector 39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1" name="Oval 40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2286000" y="3810000"/>
              <a:ext cx="457200" cy="152400"/>
              <a:chOff x="1752600" y="4572000"/>
              <a:chExt cx="457200" cy="152400"/>
            </a:xfrm>
          </p:grpSpPr>
          <p:cxnSp>
            <p:nvCxnSpPr>
              <p:cNvPr id="43" name="Straight Arrow Connector 42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4" name="Oval 43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</p:grpSp>
      <p:sp>
        <p:nvSpPr>
          <p:cNvPr id="77" name="Striped Right Arrow 76"/>
          <p:cNvSpPr/>
          <p:nvPr/>
        </p:nvSpPr>
        <p:spPr bwMode="auto">
          <a:xfrm>
            <a:off x="3048000" y="3200400"/>
            <a:ext cx="1219200" cy="381000"/>
          </a:xfrm>
          <a:prstGeom prst="striped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573CA2-7044-8546-9D79-82CA4F8AD239}"/>
              </a:ext>
            </a:extLst>
          </p:cNvPr>
          <p:cNvGrpSpPr/>
          <p:nvPr/>
        </p:nvGrpSpPr>
        <p:grpSpPr>
          <a:xfrm>
            <a:off x="2209800" y="1600200"/>
            <a:ext cx="2467367" cy="1173240"/>
            <a:chOff x="2209800" y="1600200"/>
            <a:chExt cx="2467367" cy="1173240"/>
          </a:xfrm>
        </p:grpSpPr>
        <p:grpSp>
          <p:nvGrpSpPr>
            <p:cNvPr id="48" name="Group 47"/>
            <p:cNvGrpSpPr/>
            <p:nvPr/>
          </p:nvGrpSpPr>
          <p:grpSpPr>
            <a:xfrm>
              <a:off x="2209800" y="2057400"/>
              <a:ext cx="457200" cy="152400"/>
              <a:chOff x="1752600" y="4572000"/>
              <a:chExt cx="457200" cy="152400"/>
            </a:xfrm>
          </p:grpSpPr>
          <p:cxnSp>
            <p:nvCxnSpPr>
              <p:cNvPr id="49" name="Straight Arrow Connector 48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0" name="Oval 49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667000" y="2286000"/>
              <a:ext cx="457200" cy="152400"/>
              <a:chOff x="1752600" y="4572000"/>
              <a:chExt cx="457200" cy="152400"/>
            </a:xfrm>
          </p:grpSpPr>
          <p:cxnSp>
            <p:nvCxnSpPr>
              <p:cNvPr id="52" name="Straight Arrow Connector 51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3" name="Oval 52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3124200" y="2133600"/>
              <a:ext cx="457200" cy="152400"/>
              <a:chOff x="1752600" y="4572000"/>
              <a:chExt cx="457200" cy="152400"/>
            </a:xfrm>
          </p:grpSpPr>
          <p:cxnSp>
            <p:nvCxnSpPr>
              <p:cNvPr id="58" name="Straight Arrow Connector 57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9" name="Oval 58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2362200" y="1752600"/>
              <a:ext cx="457200" cy="152400"/>
              <a:chOff x="1752600" y="4572000"/>
              <a:chExt cx="457200" cy="152400"/>
            </a:xfrm>
          </p:grpSpPr>
          <p:cxnSp>
            <p:nvCxnSpPr>
              <p:cNvPr id="61" name="Straight Arrow Connector 60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2" name="Oval 61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2743200" y="1600200"/>
              <a:ext cx="457200" cy="152400"/>
              <a:chOff x="1752600" y="4572000"/>
              <a:chExt cx="457200" cy="152400"/>
            </a:xfrm>
          </p:grpSpPr>
          <p:cxnSp>
            <p:nvCxnSpPr>
              <p:cNvPr id="64" name="Straight Arrow Connector 63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5" name="Oval 64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2743200" y="1905000"/>
              <a:ext cx="457200" cy="152400"/>
              <a:chOff x="1752600" y="4572000"/>
              <a:chExt cx="457200" cy="152400"/>
            </a:xfrm>
          </p:grpSpPr>
          <p:cxnSp>
            <p:nvCxnSpPr>
              <p:cNvPr id="67" name="Straight Arrow Connector 66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8" name="Oval 67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3124200" y="1752600"/>
              <a:ext cx="457200" cy="152400"/>
              <a:chOff x="1752600" y="4572000"/>
              <a:chExt cx="457200" cy="152400"/>
            </a:xfrm>
          </p:grpSpPr>
          <p:cxnSp>
            <p:nvCxnSpPr>
              <p:cNvPr id="70" name="Straight Arrow Connector 69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71" name="Oval 70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78" name="Striped Right Arrow 77"/>
            <p:cNvSpPr/>
            <p:nvPr/>
          </p:nvSpPr>
          <p:spPr bwMode="auto">
            <a:xfrm rot="11903730">
              <a:off x="3457967" y="2392440"/>
              <a:ext cx="1219200" cy="381000"/>
            </a:xfrm>
            <a:prstGeom prst="stripedRightArrow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7631CE2-1B30-2F48-9300-46597255DA1E}"/>
              </a:ext>
            </a:extLst>
          </p:cNvPr>
          <p:cNvGrpSpPr/>
          <p:nvPr/>
        </p:nvGrpSpPr>
        <p:grpSpPr>
          <a:xfrm>
            <a:off x="2590800" y="4202124"/>
            <a:ext cx="2157004" cy="979476"/>
            <a:chOff x="2590800" y="4202124"/>
            <a:chExt cx="2157004" cy="979476"/>
          </a:xfrm>
        </p:grpSpPr>
        <p:grpSp>
          <p:nvGrpSpPr>
            <p:cNvPr id="45" name="Group 44"/>
            <p:cNvGrpSpPr/>
            <p:nvPr/>
          </p:nvGrpSpPr>
          <p:grpSpPr>
            <a:xfrm>
              <a:off x="2590800" y="4876800"/>
              <a:ext cx="457200" cy="152400"/>
              <a:chOff x="1752600" y="4572000"/>
              <a:chExt cx="457200" cy="152400"/>
            </a:xfrm>
          </p:grpSpPr>
          <p:cxnSp>
            <p:nvCxnSpPr>
              <p:cNvPr id="46" name="Straight Arrow Connector 45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7" name="Oval 46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2971800" y="4724400"/>
              <a:ext cx="457200" cy="152400"/>
              <a:chOff x="1752600" y="4572000"/>
              <a:chExt cx="457200" cy="152400"/>
            </a:xfrm>
          </p:grpSpPr>
          <p:cxnSp>
            <p:nvCxnSpPr>
              <p:cNvPr id="55" name="Straight Arrow Connector 54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6" name="Oval 55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2971800" y="5029200"/>
              <a:ext cx="457200" cy="152400"/>
              <a:chOff x="1752600" y="4572000"/>
              <a:chExt cx="457200" cy="152400"/>
            </a:xfrm>
          </p:grpSpPr>
          <p:cxnSp>
            <p:nvCxnSpPr>
              <p:cNvPr id="73" name="Straight Arrow Connector 72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74" name="Oval 73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79" name="Striped Right Arrow 78"/>
            <p:cNvSpPr/>
            <p:nvPr/>
          </p:nvSpPr>
          <p:spPr bwMode="auto">
            <a:xfrm rot="9300402">
              <a:off x="3528604" y="4202124"/>
              <a:ext cx="1219200" cy="381000"/>
            </a:xfrm>
            <a:prstGeom prst="stripedRightArrow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5673969" y="4630614"/>
            <a:ext cx="2939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 measure</a:t>
            </a:r>
          </a:p>
          <a:p>
            <a:pPr algn="ctr"/>
            <a:r>
              <a:rPr lang="en-US" dirty="0"/>
              <a:t>an experimental</a:t>
            </a:r>
          </a:p>
          <a:p>
            <a:pPr algn="ctr"/>
            <a:r>
              <a:rPr lang="en-US" dirty="0"/>
              <a:t>asymmetry !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90953">
            <a:off x="1338852" y="4844053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947143">
            <a:off x="1198719" y="893919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FF523F98-B77F-0344-81A1-C0C6BA8782A2}"/>
              </a:ext>
            </a:extLst>
          </p:cNvPr>
          <p:cNvSpPr txBox="1"/>
          <p:nvPr/>
        </p:nvSpPr>
        <p:spPr>
          <a:xfrm>
            <a:off x="4529475" y="6273225"/>
            <a:ext cx="37010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5443"/>
            <a:ext cx="8229600" cy="533400"/>
          </a:xfrm>
        </p:spPr>
        <p:txBody>
          <a:bodyPr/>
          <a:lstStyle/>
          <a:p>
            <a:r>
              <a:rPr lang="en-US" sz="2800" dirty="0"/>
              <a:t>Parity Violation Experiments at Jefferson Lab</a:t>
            </a: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2246652" y="504715"/>
            <a:ext cx="5943600" cy="354261"/>
          </a:xfrm>
          <a:prstGeom prst="wedgeRoundRectCallout">
            <a:avLst>
              <a:gd name="adj1" fmla="val -11349"/>
              <a:gd name="adj2" fmla="val 102472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PV experiments have motivated polarized e-source R&amp;D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21A063-35F5-C64B-A793-FC4F0D8F5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1" y="1062789"/>
            <a:ext cx="7086600" cy="52104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814BFA-62C6-744A-BFB9-F988B8971422}"/>
              </a:ext>
            </a:extLst>
          </p:cNvPr>
          <p:cNvSpPr txBox="1"/>
          <p:nvPr/>
        </p:nvSpPr>
        <p:spPr>
          <a:xfrm>
            <a:off x="4529475" y="6273225"/>
            <a:ext cx="3834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05" y="0"/>
            <a:ext cx="8316295" cy="577202"/>
          </a:xfrm>
        </p:spPr>
        <p:txBody>
          <a:bodyPr/>
          <a:lstStyle/>
          <a:p>
            <a:r>
              <a:rPr lang="en-US" sz="2800" dirty="0"/>
              <a:t>What does “A</a:t>
            </a:r>
            <a:r>
              <a:rPr lang="en-US" sz="2800" baseline="-25000" dirty="0"/>
              <a:t>PV</a:t>
            </a:r>
            <a:r>
              <a:rPr lang="en-US" sz="2800" dirty="0"/>
              <a:t> = 234 ppb” even mean?</a:t>
            </a:r>
          </a:p>
        </p:txBody>
      </p:sp>
      <p:sp>
        <p:nvSpPr>
          <p:cNvPr id="4" name="Explosion 2 3"/>
          <p:cNvSpPr/>
          <p:nvPr/>
        </p:nvSpPr>
        <p:spPr bwMode="auto">
          <a:xfrm>
            <a:off x="4495800" y="2438400"/>
            <a:ext cx="2286000" cy="1828800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Target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304800" y="2819400"/>
            <a:ext cx="2514600" cy="12192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590800" y="4876800"/>
            <a:ext cx="457200" cy="152400"/>
            <a:chOff x="1752600" y="4572000"/>
            <a:chExt cx="457200" cy="152400"/>
          </a:xfrm>
        </p:grpSpPr>
        <p:cxnSp>
          <p:nvCxnSpPr>
            <p:cNvPr id="38" name="Straight Arrow Connector 37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9" name="Oval 38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09800" y="2057400"/>
            <a:ext cx="457200" cy="152400"/>
            <a:chOff x="1752600" y="4572000"/>
            <a:chExt cx="457200" cy="152400"/>
          </a:xfrm>
        </p:grpSpPr>
        <p:cxnSp>
          <p:nvCxnSpPr>
            <p:cNvPr id="41" name="Straight Arrow Connector 40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2" name="Oval 41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667000" y="2286000"/>
            <a:ext cx="457200" cy="152400"/>
            <a:chOff x="1752600" y="4572000"/>
            <a:chExt cx="457200" cy="152400"/>
          </a:xfrm>
        </p:grpSpPr>
        <p:cxnSp>
          <p:nvCxnSpPr>
            <p:cNvPr id="44" name="Straight Arrow Connector 43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5" name="Oval 44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971800" y="4724400"/>
            <a:ext cx="457200" cy="152400"/>
            <a:chOff x="1752600" y="4572000"/>
            <a:chExt cx="457200" cy="152400"/>
          </a:xfrm>
        </p:grpSpPr>
        <p:cxnSp>
          <p:nvCxnSpPr>
            <p:cNvPr id="47" name="Straight Arrow Connector 46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8" name="Oval 47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124200" y="2133600"/>
            <a:ext cx="457200" cy="152400"/>
            <a:chOff x="1752600" y="4572000"/>
            <a:chExt cx="457200" cy="152400"/>
          </a:xfrm>
        </p:grpSpPr>
        <p:cxnSp>
          <p:nvCxnSpPr>
            <p:cNvPr id="50" name="Straight Arrow Connector 49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1" name="Oval 50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362200" y="1752600"/>
            <a:ext cx="457200" cy="152400"/>
            <a:chOff x="1752600" y="4572000"/>
            <a:chExt cx="457200" cy="152400"/>
          </a:xfrm>
        </p:grpSpPr>
        <p:cxnSp>
          <p:nvCxnSpPr>
            <p:cNvPr id="53" name="Straight Arrow Connector 52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Oval 53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743200" y="1600200"/>
            <a:ext cx="457200" cy="152400"/>
            <a:chOff x="1752600" y="4572000"/>
            <a:chExt cx="457200" cy="152400"/>
          </a:xfrm>
        </p:grpSpPr>
        <p:cxnSp>
          <p:nvCxnSpPr>
            <p:cNvPr id="56" name="Straight Arrow Connector 55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743200" y="1905000"/>
            <a:ext cx="457200" cy="152400"/>
            <a:chOff x="1752600" y="4572000"/>
            <a:chExt cx="457200" cy="152400"/>
          </a:xfrm>
        </p:grpSpPr>
        <p:cxnSp>
          <p:nvCxnSpPr>
            <p:cNvPr id="59" name="Straight Arrow Connector 58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0" name="Oval 59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124200" y="1752600"/>
            <a:ext cx="457200" cy="152400"/>
            <a:chOff x="1752600" y="4572000"/>
            <a:chExt cx="457200" cy="152400"/>
          </a:xfrm>
        </p:grpSpPr>
        <p:cxnSp>
          <p:nvCxnSpPr>
            <p:cNvPr id="62" name="Straight Arrow Connector 61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3" name="Oval 62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971800" y="5029200"/>
            <a:ext cx="457200" cy="152400"/>
            <a:chOff x="1752600" y="4572000"/>
            <a:chExt cx="457200" cy="152400"/>
          </a:xfrm>
        </p:grpSpPr>
        <p:cxnSp>
          <p:nvCxnSpPr>
            <p:cNvPr id="65" name="Straight Arrow Connector 64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6" name="Oval 65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67" name="Striped Right Arrow 66"/>
          <p:cNvSpPr/>
          <p:nvPr/>
        </p:nvSpPr>
        <p:spPr bwMode="auto">
          <a:xfrm>
            <a:off x="3048000" y="3200400"/>
            <a:ext cx="1219200" cy="381000"/>
          </a:xfrm>
          <a:prstGeom prst="striped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8" name="Striped Right Arrow 67"/>
          <p:cNvSpPr/>
          <p:nvPr/>
        </p:nvSpPr>
        <p:spPr bwMode="auto">
          <a:xfrm rot="11903730">
            <a:off x="3457967" y="2392440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9" name="Striped Right Arrow 68"/>
          <p:cNvSpPr/>
          <p:nvPr/>
        </p:nvSpPr>
        <p:spPr bwMode="auto">
          <a:xfrm rot="9300402">
            <a:off x="3528604" y="4202124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90953">
            <a:off x="1338852" y="4844053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947143">
            <a:off x="1198719" y="893919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TextBox 71"/>
          <p:cNvSpPr txBox="1"/>
          <p:nvPr/>
        </p:nvSpPr>
        <p:spPr>
          <a:xfrm>
            <a:off x="457200" y="3200400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1,000,000,000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371600" y="1143000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447800" y="533400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617032" y="4800600"/>
            <a:ext cx="850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</a:rPr>
              <a:t>A - B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922429" y="5181600"/>
            <a:ext cx="215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</a:rPr>
              <a:t>1,000,000,000</a:t>
            </a:r>
          </a:p>
        </p:txBody>
      </p:sp>
      <p:cxnSp>
        <p:nvCxnSpPr>
          <p:cNvPr id="78" name="Straight Connector 77"/>
          <p:cNvCxnSpPr>
            <a:cxnSpLocks/>
          </p:cNvCxnSpPr>
          <p:nvPr/>
        </p:nvCxnSpPr>
        <p:spPr bwMode="auto">
          <a:xfrm>
            <a:off x="3931584" y="5186064"/>
            <a:ext cx="2069402" cy="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5314819" y="5920625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 = 500,000,117</a:t>
            </a:r>
          </a:p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B = 499,999,883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050781-0327-4346-A757-04D5DF07362B}"/>
              </a:ext>
            </a:extLst>
          </p:cNvPr>
          <p:cNvSpPr txBox="1"/>
          <p:nvPr/>
        </p:nvSpPr>
        <p:spPr>
          <a:xfrm>
            <a:off x="6229586" y="4906090"/>
            <a:ext cx="2929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= 0.000000234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E7B0383-6C14-134E-B320-A7EAC220F983}"/>
              </a:ext>
            </a:extLst>
          </p:cNvPr>
          <p:cNvSpPr txBox="1"/>
          <p:nvPr/>
        </p:nvSpPr>
        <p:spPr>
          <a:xfrm>
            <a:off x="5467586" y="1089680"/>
            <a:ext cx="3173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Symbol" pitchFamily="2" charset="2"/>
              </a:rPr>
              <a:t>e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  = (A - B)/(A + B)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A1D5ED9-6852-DE4B-9B9B-EA767AC89ABF}"/>
              </a:ext>
            </a:extLst>
          </p:cNvPr>
          <p:cNvSpPr txBox="1"/>
          <p:nvPr/>
        </p:nvSpPr>
        <p:spPr>
          <a:xfrm>
            <a:off x="4529475" y="6273225"/>
            <a:ext cx="3834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E2A0-E5D9-5245-BD29-CF5719F502DF}"/>
              </a:ext>
            </a:extLst>
          </p:cNvPr>
          <p:cNvSpPr txBox="1">
            <a:spLocks/>
          </p:cNvSpPr>
          <p:nvPr/>
        </p:nvSpPr>
        <p:spPr>
          <a:xfrm>
            <a:off x="76200" y="0"/>
            <a:ext cx="8316295" cy="533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/>
              <a:t>Polarized source figure of merit (FOM)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A6A43F-4C99-2F44-98BC-F1577278307A}"/>
                  </a:ext>
                </a:extLst>
              </p:cNvPr>
              <p:cNvSpPr txBox="1"/>
              <p:nvPr/>
            </p:nvSpPr>
            <p:spPr>
              <a:xfrm>
                <a:off x="4876800" y="1003298"/>
                <a:ext cx="4180568" cy="22872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Symbol" pitchFamily="2" charset="2"/>
                  <a:buChar char="e"/>
                </a:pPr>
                <a:r>
                  <a:rPr lang="en-US" sz="2800" dirty="0">
                    <a:solidFill>
                      <a:schemeClr val="tx1"/>
                    </a:solidFill>
                    <a:latin typeface="+mn-lt"/>
                  </a:rPr>
                  <a:t>= (A - B)/(A + B)</a:t>
                </a:r>
              </a:p>
              <a:p>
                <a:endParaRPr lang="en-US" sz="2800" dirty="0">
                  <a:solidFill>
                    <a:schemeClr val="tx1"/>
                  </a:solidFill>
                  <a:latin typeface="+mn-lt"/>
                </a:endParaRPr>
              </a:p>
              <a:p>
                <a:pPr marL="457200" indent="-457200">
                  <a:buFont typeface="Symbol" pitchFamily="2" charset="2"/>
                  <a:buChar char="e"/>
                </a:pPr>
                <a:r>
                  <a:rPr lang="en-US" sz="2800" dirty="0">
                    <a:solidFill>
                      <a:schemeClr val="tx1"/>
                    </a:solidFill>
                    <a:latin typeface="+mn-lt"/>
                  </a:rPr>
                  <a:t>= P * A</a:t>
                </a:r>
              </a:p>
              <a:p>
                <a:pPr marL="457200" indent="-457200">
                  <a:buFont typeface="Symbol" pitchFamily="2" charset="2"/>
                  <a:buChar char="e"/>
                </a:pPr>
                <a:endParaRPr lang="en-US" sz="2800" dirty="0">
                  <a:solidFill>
                    <a:schemeClr val="tx1"/>
                  </a:solidFill>
                  <a:latin typeface="+mn-lt"/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Symbol" pitchFamily="2" charset="2"/>
                  </a:rPr>
                  <a:t>D</a:t>
                </a:r>
                <a:r>
                  <a:rPr lang="en-US" sz="2800" dirty="0">
                    <a:solidFill>
                      <a:schemeClr val="tx1"/>
                    </a:solidFill>
                    <a:latin typeface="+mn-lt"/>
                  </a:rPr>
                  <a:t>A ~ 1/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𝑁𝑃</m:t>
                        </m:r>
                        <m:r>
                          <a:rPr lang="en-US" sz="2800" b="0" i="1" baseline="30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+mn-lt"/>
                  </a:rPr>
                  <a:t>      N=(A+B)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A6A43F-4C99-2F44-98BC-F15772783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1003298"/>
                <a:ext cx="4180568" cy="2287293"/>
              </a:xfrm>
              <a:prstGeom prst="rect">
                <a:avLst/>
              </a:prstGeom>
              <a:blipFill>
                <a:blip r:embed="rId2"/>
                <a:stretch>
                  <a:fillRect l="-3343" t="-3315" r="-2128" b="-6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EE1AB23-DBAF-8542-AD26-0A447F7A60B1}"/>
              </a:ext>
            </a:extLst>
          </p:cNvPr>
          <p:cNvSpPr txBox="1"/>
          <p:nvPr/>
        </p:nvSpPr>
        <p:spPr>
          <a:xfrm>
            <a:off x="228600" y="1010861"/>
            <a:ext cx="418576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Measured asymmetry</a:t>
            </a:r>
          </a:p>
          <a:p>
            <a:endParaRPr lang="en-US" sz="2800" dirty="0">
              <a:solidFill>
                <a:schemeClr val="tx1"/>
              </a:solidFill>
              <a:latin typeface="+mn-lt"/>
            </a:endParaRPr>
          </a:p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Physics asymmetry</a:t>
            </a:r>
          </a:p>
          <a:p>
            <a:endParaRPr lang="en-US" sz="2800" dirty="0">
              <a:solidFill>
                <a:schemeClr val="tx1"/>
              </a:solidFill>
              <a:latin typeface="+mn-lt"/>
            </a:endParaRPr>
          </a:p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Error on analyzing power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C24C8E-2DB4-A949-A60B-9E7460156CB8}"/>
              </a:ext>
            </a:extLst>
          </p:cNvPr>
          <p:cNvSpPr txBox="1"/>
          <p:nvPr/>
        </p:nvSpPr>
        <p:spPr>
          <a:xfrm>
            <a:off x="924895" y="3735091"/>
            <a:ext cx="7467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For example, increasing the beam polarization from 30% to 90% achieves the same uncertainty in events needs by (30/90)</a:t>
            </a:r>
            <a:r>
              <a:rPr lang="en-US" sz="2800" baseline="30000" dirty="0"/>
              <a:t>2</a:t>
            </a:r>
            <a:r>
              <a:rPr lang="en-US" sz="2800" dirty="0"/>
              <a:t> ~ 1/9</a:t>
            </a:r>
            <a:r>
              <a:rPr lang="en-US" sz="2800" baseline="30000" dirty="0"/>
              <a:t>th</a:t>
            </a:r>
            <a:r>
              <a:rPr lang="en-US" sz="2800" dirty="0"/>
              <a:t> the time.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Experiments could be done in one year,</a:t>
            </a:r>
          </a:p>
          <a:p>
            <a:pPr algn="ctr"/>
            <a:r>
              <a:rPr lang="en-US" sz="2800" dirty="0"/>
              <a:t>not one decade.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C8E784-274D-AF4D-A3BF-2E732927DDF5}"/>
              </a:ext>
            </a:extLst>
          </p:cNvPr>
          <p:cNvSpPr txBox="1"/>
          <p:nvPr/>
        </p:nvSpPr>
        <p:spPr>
          <a:xfrm>
            <a:off x="4529475" y="6273225"/>
            <a:ext cx="3834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807343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14698-D622-9E4F-A020-0928BF529EA8}"/>
              </a:ext>
            </a:extLst>
          </p:cNvPr>
          <p:cNvSpPr txBox="1">
            <a:spLocks/>
          </p:cNvSpPr>
          <p:nvPr/>
        </p:nvSpPr>
        <p:spPr>
          <a:xfrm>
            <a:off x="76200" y="0"/>
            <a:ext cx="8316295" cy="533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/>
              <a:t>Breaking the P=50% barrier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06196C-1785-8747-A19B-8929C166889C}"/>
              </a:ext>
            </a:extLst>
          </p:cNvPr>
          <p:cNvSpPr txBox="1"/>
          <p:nvPr/>
        </p:nvSpPr>
        <p:spPr>
          <a:xfrm>
            <a:off x="5638393" y="1295400"/>
            <a:ext cx="3507174" cy="41549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The band gap of the substrate layer must be larger than surface layer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Lattice constants must differ enough to introduce suitable strain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Adjust lattice constant of substrate by varying concentration of third element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D06680-A11A-6A4F-A63A-4F7EA2A79552}"/>
              </a:ext>
            </a:extLst>
          </p:cNvPr>
          <p:cNvSpPr/>
          <p:nvPr/>
        </p:nvSpPr>
        <p:spPr>
          <a:xfrm>
            <a:off x="914400" y="565958"/>
            <a:ext cx="733085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Lattice mismatch provides stress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AF5D292-197E-BC4B-91C6-C948C8762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7" t="3916" r="1429"/>
          <a:stretch>
            <a:fillRect/>
          </a:stretch>
        </p:blipFill>
        <p:spPr bwMode="auto">
          <a:xfrm>
            <a:off x="439475" y="1401975"/>
            <a:ext cx="5105400" cy="373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B4A0BB-75BE-1B4D-A719-C4E2E8E4980A}"/>
              </a:ext>
            </a:extLst>
          </p:cNvPr>
          <p:cNvSpPr txBox="1"/>
          <p:nvPr/>
        </p:nvSpPr>
        <p:spPr>
          <a:xfrm>
            <a:off x="581900" y="5330733"/>
            <a:ext cx="4820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Pablo Saez,  PhD Thesis, SLAC Report  501, 1997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CCF2A5-28EF-1343-AC86-16E56959B7B1}"/>
              </a:ext>
            </a:extLst>
          </p:cNvPr>
          <p:cNvSpPr txBox="1"/>
          <p:nvPr/>
        </p:nvSpPr>
        <p:spPr>
          <a:xfrm>
            <a:off x="1398810" y="5860911"/>
            <a:ext cx="6644768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1% lattice mismatch provides equivalent force as hydraulic press</a:t>
            </a:r>
            <a:r>
              <a:rPr lang="en-US" sz="1600" dirty="0"/>
              <a:t>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5B2628-0688-2543-B635-8A413D6D9D36}"/>
              </a:ext>
            </a:extLst>
          </p:cNvPr>
          <p:cNvSpPr txBox="1"/>
          <p:nvPr/>
        </p:nvSpPr>
        <p:spPr>
          <a:xfrm>
            <a:off x="4529475" y="6273225"/>
            <a:ext cx="3834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9210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796A-32D4-0141-B044-5167D8F2309B}"/>
              </a:ext>
            </a:extLst>
          </p:cNvPr>
          <p:cNvSpPr txBox="1">
            <a:spLocks/>
          </p:cNvSpPr>
          <p:nvPr/>
        </p:nvSpPr>
        <p:spPr>
          <a:xfrm>
            <a:off x="76200" y="0"/>
            <a:ext cx="8316295" cy="533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/>
              <a:t>Strained layer GaAs</a:t>
            </a:r>
          </a:p>
        </p:txBody>
      </p:sp>
      <p:sp>
        <p:nvSpPr>
          <p:cNvPr id="49" name="Rectangle 24">
            <a:extLst>
              <a:ext uri="{FF2B5EF4-FFF2-40B4-BE49-F238E27FC236}">
                <a16:creationId xmlns:a16="http://schemas.microsoft.com/office/drawing/2014/main" id="{9DE88CF6-78F6-6B48-AFE3-1B90243FB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8032" y="5126357"/>
            <a:ext cx="4125065" cy="740842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en-US" sz="2400" b="1" dirty="0">
                <a:solidFill>
                  <a:srgbClr val="00279F"/>
                </a:solidFill>
                <a:latin typeface="Comic Sans MS" pitchFamily="66" charset="0"/>
              </a:rPr>
              <a:t> </a:t>
            </a:r>
            <a:r>
              <a:rPr lang="en-US" sz="2400" dirty="0">
                <a:solidFill>
                  <a:srgbClr val="0057D6"/>
                </a:solidFill>
                <a:latin typeface="Comic Sans MS" pitchFamily="66" charset="0"/>
              </a:rPr>
              <a:t>MOCVD-grown epitaxial spin-polarizer wafer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F257995-05A1-2E41-97B4-E7C77828E6A1}"/>
              </a:ext>
            </a:extLst>
          </p:cNvPr>
          <p:cNvGrpSpPr/>
          <p:nvPr/>
        </p:nvGrpSpPr>
        <p:grpSpPr>
          <a:xfrm>
            <a:off x="73220" y="990600"/>
            <a:ext cx="3869213" cy="2313120"/>
            <a:chOff x="1991900" y="3789974"/>
            <a:chExt cx="3498095" cy="231312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2FD2868-1679-D240-A956-6841D286DB34}"/>
                </a:ext>
              </a:extLst>
            </p:cNvPr>
            <p:cNvCxnSpPr/>
            <p:nvPr/>
          </p:nvCxnSpPr>
          <p:spPr bwMode="auto">
            <a:xfrm>
              <a:off x="4923806" y="5363633"/>
              <a:ext cx="562594" cy="0"/>
            </a:xfrm>
            <a:prstGeom prst="line">
              <a:avLst/>
            </a:prstGeom>
            <a:noFill/>
            <a:ln w="38100" cap="flat" cmpd="sng" algn="ctr">
              <a:solidFill>
                <a:srgbClr val="40911F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AD60A8F-E39A-7D4F-8D8F-7104E8F30866}"/>
                </a:ext>
              </a:extLst>
            </p:cNvPr>
            <p:cNvCxnSpPr/>
            <p:nvPr/>
          </p:nvCxnSpPr>
          <p:spPr bwMode="auto">
            <a:xfrm>
              <a:off x="2757922" y="5363633"/>
              <a:ext cx="671078" cy="0"/>
            </a:xfrm>
            <a:prstGeom prst="line">
              <a:avLst/>
            </a:prstGeom>
            <a:noFill/>
            <a:ln w="38100" cap="flat" cmpd="sng" algn="ctr">
              <a:solidFill>
                <a:srgbClr val="40911F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1CFB93D-5E2D-874C-8AAB-68605405168F}"/>
                </a:ext>
              </a:extLst>
            </p:cNvPr>
            <p:cNvCxnSpPr/>
            <p:nvPr/>
          </p:nvCxnSpPr>
          <p:spPr bwMode="auto">
            <a:xfrm>
              <a:off x="3505200" y="4243185"/>
              <a:ext cx="562594" cy="0"/>
            </a:xfrm>
            <a:prstGeom prst="line">
              <a:avLst/>
            </a:prstGeom>
            <a:noFill/>
            <a:ln w="38100" cap="flat" cmpd="sng" algn="ctr">
              <a:solidFill>
                <a:srgbClr val="034ABD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FD0D1B6-24A4-704F-85EC-72368B2E22EE}"/>
                </a:ext>
              </a:extLst>
            </p:cNvPr>
            <p:cNvCxnSpPr/>
            <p:nvPr/>
          </p:nvCxnSpPr>
          <p:spPr bwMode="auto">
            <a:xfrm>
              <a:off x="4329552" y="4244127"/>
              <a:ext cx="562594" cy="0"/>
            </a:xfrm>
            <a:prstGeom prst="line">
              <a:avLst/>
            </a:prstGeom>
            <a:noFill/>
            <a:ln w="38100" cap="flat" cmpd="sng" algn="ctr">
              <a:solidFill>
                <a:srgbClr val="034ABD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grpSp>
          <p:nvGrpSpPr>
            <p:cNvPr id="55" name="Group 65">
              <a:extLst>
                <a:ext uri="{FF2B5EF4-FFF2-40B4-BE49-F238E27FC236}">
                  <a16:creationId xmlns:a16="http://schemas.microsoft.com/office/drawing/2014/main" id="{38261E8A-5164-F447-9105-E6577B114DFE}"/>
                </a:ext>
              </a:extLst>
            </p:cNvPr>
            <p:cNvGrpSpPr/>
            <p:nvPr/>
          </p:nvGrpSpPr>
          <p:grpSpPr>
            <a:xfrm>
              <a:off x="1991900" y="3789974"/>
              <a:ext cx="3498095" cy="2313120"/>
              <a:chOff x="3275571" y="2938167"/>
              <a:chExt cx="3650557" cy="2313120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ACA3DF1-F5EC-7D45-98C8-B6D69A3C6AA8}"/>
                  </a:ext>
                </a:extLst>
              </p:cNvPr>
              <p:cNvSpPr/>
              <p:nvPr/>
            </p:nvSpPr>
            <p:spPr>
              <a:xfrm>
                <a:off x="6286209" y="4513420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+3/2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0911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071D64A-1BCF-BB45-B3D9-18B9F0ABD668}"/>
                  </a:ext>
                </a:extLst>
              </p:cNvPr>
              <p:cNvSpPr/>
              <p:nvPr/>
            </p:nvSpPr>
            <p:spPr>
              <a:xfrm>
                <a:off x="4237757" y="2938167"/>
                <a:ext cx="11737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34ABD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34ABD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m</a:t>
                </a:r>
                <a:r>
                  <a:rPr kumimoji="0" lang="en-US" sz="18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34ABD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j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34ABD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 = -1/2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34ABD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1DDBB72-96FA-D147-AE2E-627ED9B7F933}"/>
                  </a:ext>
                </a:extLst>
              </p:cNvPr>
              <p:cNvSpPr/>
              <p:nvPr/>
            </p:nvSpPr>
            <p:spPr>
              <a:xfrm>
                <a:off x="5646290" y="3022046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34ABD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+1/2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34ABD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8E0D9A4-3E18-1F4B-874D-26AAD8FA682B}"/>
                  </a:ext>
                </a:extLst>
              </p:cNvPr>
              <p:cNvSpPr/>
              <p:nvPr/>
            </p:nvSpPr>
            <p:spPr>
              <a:xfrm>
                <a:off x="3291704" y="3045558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34ABD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34ABD"/>
                    </a:solidFill>
                    <a:effectLst/>
                    <a:uLnTx/>
                    <a:uFillTx/>
                    <a:cs typeface="Times New Roman" pitchFamily="18" charset="0"/>
                  </a:rPr>
                  <a:t>S</a:t>
                </a:r>
                <a:r>
                  <a:rPr kumimoji="0" lang="en-US" sz="24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34ABD"/>
                    </a:solidFill>
                    <a:effectLst/>
                    <a:uLnTx/>
                    <a:uFillTx/>
                    <a:cs typeface="Times New Roman" pitchFamily="18" charset="0"/>
                  </a:rPr>
                  <a:t>1/2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34ABD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C5F75FF-AB07-0947-AF58-4B92A5C8969C}"/>
                  </a:ext>
                </a:extLst>
              </p:cNvPr>
              <p:cNvSpPr/>
              <p:nvPr/>
            </p:nvSpPr>
            <p:spPr>
              <a:xfrm>
                <a:off x="3275571" y="4200047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cs typeface="Times New Roman" pitchFamily="18" charset="0"/>
                  </a:rPr>
                  <a:t>P</a:t>
                </a:r>
                <a:r>
                  <a:rPr kumimoji="0" lang="en-US" sz="24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cs typeface="Times New Roman" pitchFamily="18" charset="0"/>
                  </a:rPr>
                  <a:t>3/2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40911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E1D25AD-89DA-3740-9432-55085B8362F4}"/>
                  </a:ext>
                </a:extLst>
              </p:cNvPr>
              <p:cNvSpPr/>
              <p:nvPr/>
            </p:nvSpPr>
            <p:spPr>
              <a:xfrm>
                <a:off x="3739358" y="4513419"/>
                <a:ext cx="133818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m</a:t>
                </a:r>
                <a:r>
                  <a:rPr kumimoji="0" lang="en-US" sz="18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j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 = -3/2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0911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CCF7EA0-3CA0-D644-8472-810A75D55C6A}"/>
                  </a:ext>
                </a:extLst>
              </p:cNvPr>
              <p:cNvSpPr/>
              <p:nvPr/>
            </p:nvSpPr>
            <p:spPr>
              <a:xfrm>
                <a:off x="4917723" y="4881955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-1/2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0911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C8577EA-C5BE-DC4B-AF62-0912FDF27667}"/>
                  </a:ext>
                </a:extLst>
              </p:cNvPr>
              <p:cNvSpPr/>
              <p:nvPr/>
            </p:nvSpPr>
            <p:spPr>
              <a:xfrm>
                <a:off x="5729561" y="4881158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latin typeface="Arial"/>
                  </a:rPr>
                  <a:t>+1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/2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0911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32EFF0C-A609-6E42-AE6A-D06714C5F43D}"/>
                  </a:ext>
                </a:extLst>
              </p:cNvPr>
              <p:cNvSpPr/>
              <p:nvPr/>
            </p:nvSpPr>
            <p:spPr>
              <a:xfrm>
                <a:off x="4135366" y="3507223"/>
                <a:ext cx="6094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cs typeface="Times New Roman" pitchFamily="18" charset="0"/>
                  </a:rPr>
                  <a:t>σ+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C5991D5-ADB3-C443-BAA7-5F89E0C3FDCD}"/>
                  </a:ext>
                </a:extLst>
              </p:cNvPr>
              <p:cNvSpPr/>
              <p:nvPr/>
            </p:nvSpPr>
            <p:spPr>
              <a:xfrm>
                <a:off x="6256691" y="3544469"/>
                <a:ext cx="5389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cs typeface="Times New Roman" pitchFamily="18" charset="0"/>
                  </a:rPr>
                  <a:t>σ-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1ABD33CD-E4CB-9E49-BF2E-8C82AA630AE9}"/>
                  </a:ext>
                </a:extLst>
              </p:cNvPr>
              <p:cNvCxnSpPr/>
              <p:nvPr/>
            </p:nvCxnSpPr>
            <p:spPr bwMode="auto">
              <a:xfrm flipV="1">
                <a:off x="4408450" y="3399832"/>
                <a:ext cx="669092" cy="1113587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headEnd type="none" w="med" len="med"/>
                <a:tailEnd type="arrow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A74FAA0B-1033-734F-82EC-C50210C65307}"/>
                  </a:ext>
                </a:extLst>
              </p:cNvPr>
              <p:cNvCxnSpPr/>
              <p:nvPr/>
            </p:nvCxnSpPr>
            <p:spPr bwMode="auto">
              <a:xfrm flipH="1" flipV="1">
                <a:off x="5966250" y="3391378"/>
                <a:ext cx="604749" cy="1105856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  <a:headEnd type="none" w="med" len="med"/>
                <a:tailEnd type="arrow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4DDB87E-A88E-7A4B-A4F4-47BCFC0F6649}"/>
                </a:ext>
              </a:extLst>
            </p:cNvPr>
            <p:cNvCxnSpPr/>
            <p:nvPr/>
          </p:nvCxnSpPr>
          <p:spPr bwMode="auto">
            <a:xfrm>
              <a:off x="3560770" y="5733762"/>
              <a:ext cx="562594" cy="0"/>
            </a:xfrm>
            <a:prstGeom prst="line">
              <a:avLst/>
            </a:prstGeom>
            <a:noFill/>
            <a:ln w="38100" cap="flat" cmpd="sng" algn="ctr">
              <a:solidFill>
                <a:srgbClr val="40911F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93E284E-E6B8-BF40-A2F2-009174788ABD}"/>
                </a:ext>
              </a:extLst>
            </p:cNvPr>
            <p:cNvCxnSpPr/>
            <p:nvPr/>
          </p:nvCxnSpPr>
          <p:spPr bwMode="auto">
            <a:xfrm>
              <a:off x="4390406" y="5733762"/>
              <a:ext cx="562594" cy="0"/>
            </a:xfrm>
            <a:prstGeom prst="line">
              <a:avLst/>
            </a:prstGeom>
            <a:noFill/>
            <a:ln w="38100" cap="flat" cmpd="sng" algn="ctr">
              <a:solidFill>
                <a:srgbClr val="40911F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2743D7E-8409-C044-BE69-C31C3524EF7E}"/>
              </a:ext>
            </a:extLst>
          </p:cNvPr>
          <p:cNvGrpSpPr/>
          <p:nvPr/>
        </p:nvGrpSpPr>
        <p:grpSpPr>
          <a:xfrm>
            <a:off x="5052400" y="1328823"/>
            <a:ext cx="4270380" cy="3471862"/>
            <a:chOff x="4338827" y="1569235"/>
            <a:chExt cx="4270380" cy="3471862"/>
          </a:xfrm>
        </p:grpSpPr>
        <p:sp>
          <p:nvSpPr>
            <p:cNvPr id="71" name="Rectangle 5">
              <a:extLst>
                <a:ext uri="{FF2B5EF4-FFF2-40B4-BE49-F238E27FC236}">
                  <a16:creationId xmlns:a16="http://schemas.microsoft.com/office/drawing/2014/main" id="{FE9267B4-5634-964C-B81D-30749EAA8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6992" y="1589872"/>
              <a:ext cx="1816946" cy="325217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square" lIns="90488" tIns="44450" rIns="90488" bIns="44450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C0128"/>
                  </a:solidFill>
                  <a:effectLst/>
                  <a:uLnTx/>
                  <a:uFillTx/>
                  <a:latin typeface="Comic Sans MS" pitchFamily="66" charset="0"/>
                </a:rPr>
                <a:t>Strained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C0128"/>
                  </a:solidFill>
                  <a:effectLst/>
                  <a:uLnTx/>
                  <a:uFillTx/>
                  <a:latin typeface="Comic Sans MS" pitchFamily="66" charset="0"/>
                </a:rPr>
                <a:t>GaAs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0128"/>
                </a:solidFill>
                <a:effectLst/>
                <a:uLnTx/>
                <a:uFillTx/>
                <a:latin typeface="Comic Sans MS" pitchFamily="66" charset="0"/>
              </a:endParaRPr>
            </a:p>
          </p:txBody>
        </p:sp>
        <p:grpSp>
          <p:nvGrpSpPr>
            <p:cNvPr id="72" name="Group 10">
              <a:extLst>
                <a:ext uri="{FF2B5EF4-FFF2-40B4-BE49-F238E27FC236}">
                  <a16:creationId xmlns:a16="http://schemas.microsoft.com/office/drawing/2014/main" id="{6BE71FBA-C2E8-FD41-8C99-B5F292ACF1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32668" y="2161348"/>
              <a:ext cx="2776539" cy="2403083"/>
              <a:chOff x="3282" y="1485"/>
              <a:chExt cx="1749" cy="1426"/>
            </a:xfrm>
          </p:grpSpPr>
          <p:sp>
            <p:nvSpPr>
              <p:cNvPr id="87" name="Rectangle 16">
                <a:extLst>
                  <a:ext uri="{FF2B5EF4-FFF2-40B4-BE49-F238E27FC236}">
                    <a16:creationId xmlns:a16="http://schemas.microsoft.com/office/drawing/2014/main" id="{935B796C-785E-3B41-801A-C839B9423F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6" y="1947"/>
                <a:ext cx="115" cy="193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omic Sans MS" pitchFamily="66" charset="0"/>
                </a:endParaRPr>
              </a:p>
            </p:txBody>
          </p:sp>
          <p:grpSp>
            <p:nvGrpSpPr>
              <p:cNvPr id="88" name="Group 17">
                <a:extLst>
                  <a:ext uri="{FF2B5EF4-FFF2-40B4-BE49-F238E27FC236}">
                    <a16:creationId xmlns:a16="http://schemas.microsoft.com/office/drawing/2014/main" id="{A35762F1-933F-6342-831F-199332EA9E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13" y="1485"/>
                <a:ext cx="1353" cy="247"/>
                <a:chOff x="3412" y="2599"/>
                <a:chExt cx="1531" cy="297"/>
              </a:xfrm>
            </p:grpSpPr>
            <p:sp>
              <p:nvSpPr>
                <p:cNvPr id="90" name="Rectangle 18">
                  <a:extLst>
                    <a:ext uri="{FF2B5EF4-FFF2-40B4-BE49-F238E27FC236}">
                      <a16:creationId xmlns:a16="http://schemas.microsoft.com/office/drawing/2014/main" id="{AABA668C-5149-4A47-8D08-5C6DE89743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12" y="2619"/>
                  <a:ext cx="1531" cy="23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marL="0" marR="0" lvl="0" indent="0" algn="ctr" defTabSz="914400" eaLnBrk="0" fontAlgn="auto" latinLnBrk="0" hangingPunct="0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7D6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GaAs</a:t>
                  </a:r>
                  <a:r>
                    <a:rPr kumimoji="0" lang="en-US" sz="1800" b="0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0057D6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1-x</a:t>
                  </a: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7D6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P</a:t>
                  </a:r>
                  <a:r>
                    <a:rPr kumimoji="0" lang="en-US" sz="1800" b="0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0057D6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x</a:t>
                  </a: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7D6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 (x=0.29)</a:t>
                  </a:r>
                  <a:endParaRPr kumimoji="0" lang="en-US" sz="18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57D6"/>
                    </a:solidFill>
                    <a:effectLst/>
                    <a:uLnTx/>
                    <a:uFillTx/>
                    <a:latin typeface="Comic Sans MS" pitchFamily="66" charset="0"/>
                  </a:endParaRPr>
                </a:p>
              </p:txBody>
            </p:sp>
            <p:sp>
              <p:nvSpPr>
                <p:cNvPr id="91" name="Rectangle 20">
                  <a:extLst>
                    <a:ext uri="{FF2B5EF4-FFF2-40B4-BE49-F238E27FC236}">
                      <a16:creationId xmlns:a16="http://schemas.microsoft.com/office/drawing/2014/main" id="{8ECDEE8E-DD81-4944-816B-B2F8E242C8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7" y="2599"/>
                  <a:ext cx="130" cy="23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marL="0" marR="0" lvl="0" indent="0" algn="ctr" defTabSz="914400" eaLnBrk="0" fontAlgn="auto" latinLnBrk="0" hangingPunct="0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7D6"/>
                    </a:solidFill>
                    <a:effectLst/>
                    <a:uLnTx/>
                    <a:uFillTx/>
                    <a:latin typeface="Comic Sans MS" pitchFamily="66" charset="0"/>
                  </a:endParaRPr>
                </a:p>
              </p:txBody>
            </p:sp>
            <p:sp>
              <p:nvSpPr>
                <p:cNvPr id="92" name="Rectangle 21">
                  <a:extLst>
                    <a:ext uri="{FF2B5EF4-FFF2-40B4-BE49-F238E27FC236}">
                      <a16:creationId xmlns:a16="http://schemas.microsoft.com/office/drawing/2014/main" id="{1D0D9821-BD82-8049-92DF-FE71E9AE3A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47" y="2683"/>
                  <a:ext cx="130" cy="213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marL="0" marR="0" lvl="0" indent="0" algn="ctr" defTabSz="914400" eaLnBrk="0" fontAlgn="auto" latinLnBrk="0" hangingPunct="0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57D6"/>
                    </a:solidFill>
                    <a:effectLst/>
                    <a:uLnTx/>
                    <a:uFillTx/>
                    <a:latin typeface="Comic Sans MS" pitchFamily="66" charset="0"/>
                  </a:endParaRPr>
                </a:p>
              </p:txBody>
            </p:sp>
          </p:grpSp>
          <p:sp>
            <p:nvSpPr>
              <p:cNvPr id="89" name="Rectangle 23">
                <a:extLst>
                  <a:ext uri="{FF2B5EF4-FFF2-40B4-BE49-F238E27FC236}">
                    <a16:creationId xmlns:a16="http://schemas.microsoft.com/office/drawing/2014/main" id="{F278FEE1-69C1-CD46-91EC-1E5C32FF08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2" y="2578"/>
                <a:ext cx="1166" cy="333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919191"/>
                    </a:solidFill>
                    <a:effectLst/>
                    <a:uLnTx/>
                    <a:uFillTx/>
                    <a:latin typeface="Comic Sans MS" pitchFamily="66" charset="0"/>
                  </a:rPr>
                  <a:t>    p-type GaAs </a:t>
                </a:r>
              </a:p>
              <a:p>
                <a:pPr marL="0" marR="0" lvl="0" indent="0" defTabSz="914400" eaLnBrk="0" fontAlgn="auto" latinLnBrk="0" hangingPunct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919191"/>
                    </a:solidFill>
                    <a:effectLst/>
                    <a:uLnTx/>
                    <a:uFillTx/>
                    <a:latin typeface="Comic Sans MS" pitchFamily="66" charset="0"/>
                  </a:rPr>
                  <a:t>    substrate</a:t>
                </a:r>
              </a:p>
            </p:txBody>
          </p:sp>
        </p:grpSp>
        <p:grpSp>
          <p:nvGrpSpPr>
            <p:cNvPr id="73" name="Group 26">
              <a:extLst>
                <a:ext uri="{FF2B5EF4-FFF2-40B4-BE49-F238E27FC236}">
                  <a16:creationId xmlns:a16="http://schemas.microsoft.com/office/drawing/2014/main" id="{F3363CEE-3E31-B94E-BE46-F756738068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8827" y="1569235"/>
              <a:ext cx="1514475" cy="3471862"/>
              <a:chOff x="2929" y="1281"/>
              <a:chExt cx="954" cy="2187"/>
            </a:xfrm>
          </p:grpSpPr>
          <p:grpSp>
            <p:nvGrpSpPr>
              <p:cNvPr id="75" name="Group 27">
                <a:extLst>
                  <a:ext uri="{FF2B5EF4-FFF2-40B4-BE49-F238E27FC236}">
                    <a16:creationId xmlns:a16="http://schemas.microsoft.com/office/drawing/2014/main" id="{5FAD4DD0-3FAE-1344-8E4F-D2860C18A5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29" y="1294"/>
                <a:ext cx="954" cy="2174"/>
                <a:chOff x="252" y="840"/>
                <a:chExt cx="1644" cy="2616"/>
              </a:xfrm>
            </p:grpSpPr>
            <p:sp>
              <p:nvSpPr>
                <p:cNvPr id="82" name="Rectangle 28">
                  <a:extLst>
                    <a:ext uri="{FF2B5EF4-FFF2-40B4-BE49-F238E27FC236}">
                      <a16:creationId xmlns:a16="http://schemas.microsoft.com/office/drawing/2014/main" id="{7C1BDA75-7A34-2545-AC20-84D36FF6E4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1871">
                  <a:off x="966" y="141"/>
                  <a:ext cx="213" cy="1642"/>
                </a:xfrm>
                <a:prstGeom prst="rect">
                  <a:avLst/>
                </a:prstGeom>
                <a:solidFill>
                  <a:srgbClr val="FC0128"/>
                </a:solidFill>
                <a:ln w="12700">
                  <a:solidFill>
                    <a:srgbClr val="FC0128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3" name="Rectangle 29">
                  <a:extLst>
                    <a:ext uri="{FF2B5EF4-FFF2-40B4-BE49-F238E27FC236}">
                      <a16:creationId xmlns:a16="http://schemas.microsoft.com/office/drawing/2014/main" id="{B168D283-6FAB-194D-8B0A-0C85BAEDF2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2" y="2388"/>
                  <a:ext cx="1632" cy="1056"/>
                </a:xfrm>
                <a:prstGeom prst="rect">
                  <a:avLst/>
                </a:prstGeom>
                <a:solidFill>
                  <a:srgbClr val="919191"/>
                </a:solidFill>
                <a:ln w="12700">
                  <a:solidFill>
                    <a:srgbClr val="919191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4" name="Rectangle 30">
                  <a:extLst>
                    <a:ext uri="{FF2B5EF4-FFF2-40B4-BE49-F238E27FC236}">
                      <a16:creationId xmlns:a16="http://schemas.microsoft.com/office/drawing/2014/main" id="{B763AE19-E272-FD44-8FFE-B2C36628AD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4" y="1728"/>
                  <a:ext cx="1632" cy="648"/>
                </a:xfrm>
                <a:prstGeom prst="rect">
                  <a:avLst/>
                </a:prstGeom>
                <a:solidFill>
                  <a:srgbClr val="00AE00"/>
                </a:solidFill>
                <a:ln w="12700">
                  <a:solidFill>
                    <a:srgbClr val="00AE00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" name="Rectangle 31">
                  <a:extLst>
                    <a:ext uri="{FF2B5EF4-FFF2-40B4-BE49-F238E27FC236}">
                      <a16:creationId xmlns:a16="http://schemas.microsoft.com/office/drawing/2014/main" id="{922B0987-E12D-094F-BE83-0806233BA3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4" y="1080"/>
                  <a:ext cx="1632" cy="648"/>
                </a:xfrm>
                <a:prstGeom prst="rect">
                  <a:avLst/>
                </a:prstGeom>
                <a:solidFill>
                  <a:srgbClr val="0057D6"/>
                </a:solidFill>
                <a:ln w="12700">
                  <a:solidFill>
                    <a:srgbClr val="0057D6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" name="Rectangle 32">
                  <a:extLst>
                    <a:ext uri="{FF2B5EF4-FFF2-40B4-BE49-F238E27FC236}">
                      <a16:creationId xmlns:a16="http://schemas.microsoft.com/office/drawing/2014/main" id="{EEE81600-6BAF-6743-97F7-1FCF9B680A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2" y="840"/>
                  <a:ext cx="1644" cy="2616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76" name="Group 33">
                <a:extLst>
                  <a:ext uri="{FF2B5EF4-FFF2-40B4-BE49-F238E27FC236}">
                    <a16:creationId xmlns:a16="http://schemas.microsoft.com/office/drawing/2014/main" id="{EC40E12C-3957-3741-B1FE-888F3E62AA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38" y="1281"/>
                <a:ext cx="916" cy="1909"/>
                <a:chOff x="2938" y="1281"/>
                <a:chExt cx="916" cy="1909"/>
              </a:xfrm>
            </p:grpSpPr>
            <p:sp>
              <p:nvSpPr>
                <p:cNvPr id="77" name="Rectangle 34">
                  <a:extLst>
                    <a:ext uri="{FF2B5EF4-FFF2-40B4-BE49-F238E27FC236}">
                      <a16:creationId xmlns:a16="http://schemas.microsoft.com/office/drawing/2014/main" id="{306EA40C-DC95-FF49-8DEF-3B92F3B232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9" y="2905"/>
                  <a:ext cx="895" cy="28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600 </a:t>
                  </a:r>
                  <a:r>
                    <a:rPr kumimoji="0" lang="en-US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kumimoji="0" lang="en-US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m</a:t>
                  </a:r>
                </a:p>
              </p:txBody>
            </p:sp>
            <p:sp>
              <p:nvSpPr>
                <p:cNvPr id="78" name="Rectangle 35">
                  <a:extLst>
                    <a:ext uri="{FF2B5EF4-FFF2-40B4-BE49-F238E27FC236}">
                      <a16:creationId xmlns:a16="http://schemas.microsoft.com/office/drawing/2014/main" id="{4C88C770-82AE-B449-97F9-E5A852EEC2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38" y="2227"/>
                  <a:ext cx="895" cy="28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250 </a:t>
                  </a:r>
                  <a:r>
                    <a:rPr kumimoji="0" lang="en-US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kumimoji="0" lang="en-US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m</a:t>
                  </a:r>
                </a:p>
              </p:txBody>
            </p:sp>
            <p:sp>
              <p:nvSpPr>
                <p:cNvPr id="79" name="Rectangle 36">
                  <a:extLst>
                    <a:ext uri="{FF2B5EF4-FFF2-40B4-BE49-F238E27FC236}">
                      <a16:creationId xmlns:a16="http://schemas.microsoft.com/office/drawing/2014/main" id="{946EDD1A-F9AA-0E49-AF11-B484387EBE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49" y="1659"/>
                  <a:ext cx="895" cy="28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250 </a:t>
                  </a:r>
                  <a:r>
                    <a:rPr kumimoji="0" lang="en-US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kumimoji="0" lang="en-US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m</a:t>
                  </a:r>
                </a:p>
              </p:txBody>
            </p:sp>
            <p:sp>
              <p:nvSpPr>
                <p:cNvPr id="80" name="Rectangle 37">
                  <a:extLst>
                    <a:ext uri="{FF2B5EF4-FFF2-40B4-BE49-F238E27FC236}">
                      <a16:creationId xmlns:a16="http://schemas.microsoft.com/office/drawing/2014/main" id="{A1D3EF2A-BAE0-4F41-82C2-21F19E7C2B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5" y="1316"/>
                  <a:ext cx="114" cy="25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itchFamily="66" charset="0"/>
                  </a:endParaRPr>
                </a:p>
              </p:txBody>
            </p:sp>
            <p:sp>
              <p:nvSpPr>
                <p:cNvPr id="81" name="Rectangle 38">
                  <a:extLst>
                    <a:ext uri="{FF2B5EF4-FFF2-40B4-BE49-F238E27FC236}">
                      <a16:creationId xmlns:a16="http://schemas.microsoft.com/office/drawing/2014/main" id="{414A559A-FC00-B54C-85CD-44D26816A3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7" y="1281"/>
                  <a:ext cx="725" cy="23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0.1 </a:t>
                  </a:r>
                  <a:r>
                    <a:rPr kumimoji="0" lang="en-US" sz="2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kumimoji="0" lang="en-US" sz="2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m</a:t>
                  </a:r>
                </a:p>
              </p:txBody>
            </p:sp>
          </p:grpSp>
        </p:grpSp>
        <p:sp>
          <p:nvSpPr>
            <p:cNvPr id="74" name="Rectangle 18">
              <a:extLst>
                <a:ext uri="{FF2B5EF4-FFF2-40B4-BE49-F238E27FC236}">
                  <a16:creationId xmlns:a16="http://schemas.microsoft.com/office/drawing/2014/main" id="{76249013-FB7D-A744-AA6D-BDBE05838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0631" y="3032109"/>
              <a:ext cx="2348401" cy="325217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Comic Sans MS" pitchFamily="66" charset="0"/>
                </a:rPr>
                <a:t>GaAs</a:t>
              </a:r>
              <a:r>
                <a:rPr kumimoji="0" 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Comic Sans MS" pitchFamily="66" charset="0"/>
                </a:rPr>
                <a:t>1-x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Comic Sans MS" pitchFamily="66" charset="0"/>
                </a:rPr>
                <a:t>P</a:t>
              </a:r>
              <a:r>
                <a:rPr kumimoji="0" 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Comic Sans MS" pitchFamily="66" charset="0"/>
                </a:rPr>
                <a:t>x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Comic Sans MS" pitchFamily="66" charset="0"/>
                </a:rPr>
                <a:t> (0&lt;x&lt;0.29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Comic Sans MS" pitchFamily="66" charset="0"/>
                </a:rPr>
                <a:t>)</a:t>
              </a: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omic Sans MS" pitchFamily="66" charset="0"/>
              </a:endParaRPr>
            </a:p>
          </p:txBody>
        </p:sp>
      </p:grp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6B63F20B-A6F8-7D45-929A-777F50132C9B}"/>
              </a:ext>
            </a:extLst>
          </p:cNvPr>
          <p:cNvCxnSpPr/>
          <p:nvPr/>
        </p:nvCxnSpPr>
        <p:spPr bwMode="auto">
          <a:xfrm flipV="1">
            <a:off x="4072913" y="1596902"/>
            <a:ext cx="856915" cy="230832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0E0DC47D-D764-D54D-BE53-F6ED7C213A28}"/>
              </a:ext>
            </a:extLst>
          </p:cNvPr>
          <p:cNvSpPr txBox="1"/>
          <p:nvPr/>
        </p:nvSpPr>
        <p:spPr>
          <a:xfrm>
            <a:off x="204676" y="3960763"/>
            <a:ext cx="4452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2400" kern="0" dirty="0">
                <a:solidFill>
                  <a:srgbClr val="3333CC"/>
                </a:solidFill>
              </a:rPr>
              <a:t>Polarization 75% &gt;&gt; 50%  </a:t>
            </a:r>
            <a:r>
              <a:rPr lang="en-US" sz="2400" kern="0" dirty="0">
                <a:solidFill>
                  <a:srgbClr val="3333CC"/>
                </a:solidFill>
                <a:sym typeface="Wingdings"/>
              </a:rPr>
              <a:t></a:t>
            </a:r>
            <a:endParaRPr lang="en-US" sz="2400" kern="0" dirty="0">
              <a:solidFill>
                <a:srgbClr val="3333CC"/>
              </a:solidFill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Strain relaxes in 0.1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Symbol" charset="2"/>
                <a:ea typeface="Symbol" charset="2"/>
                <a:cs typeface="Symbol" charset="2"/>
              </a:rPr>
              <a:t>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m layer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Not all electrons reach surface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QE 0.1% &lt;&lt; 6% 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sym typeface="Wingdings"/>
              </a:rPr>
              <a:t>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66BA249-5300-DF4F-8011-0E164CA1A0E5}"/>
              </a:ext>
            </a:extLst>
          </p:cNvPr>
          <p:cNvSpPr txBox="1"/>
          <p:nvPr/>
        </p:nvSpPr>
        <p:spPr>
          <a:xfrm>
            <a:off x="4529475" y="6273225"/>
            <a:ext cx="3834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043430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51249" y="1033609"/>
            <a:ext cx="7716838" cy="4075113"/>
            <a:chOff x="500" y="1312"/>
            <a:chExt cx="4861" cy="2567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3348" y="2943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348" y="2679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3348" y="2424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3348" y="2160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 bwMode="auto">
            <a:xfrm>
              <a:off x="4066" y="1889"/>
              <a:ext cx="49" cy="244"/>
              <a:chOff x="5580" y="6840"/>
              <a:chExt cx="180" cy="900"/>
            </a:xfrm>
          </p:grpSpPr>
          <p:sp>
            <p:nvSpPr>
              <p:cNvPr id="26" name="AutoShape 10"/>
              <p:cNvSpPr>
                <a:spLocks noChangeAspect="1" noChangeArrowheads="1"/>
              </p:cNvSpPr>
              <p:nvPr/>
            </p:nvSpPr>
            <p:spPr bwMode="auto">
              <a:xfrm>
                <a:off x="5580" y="684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" name="AutoShape 11"/>
              <p:cNvSpPr>
                <a:spLocks noChangeAspect="1" noChangeArrowheads="1"/>
              </p:cNvSpPr>
              <p:nvPr/>
            </p:nvSpPr>
            <p:spPr bwMode="auto">
              <a:xfrm>
                <a:off x="5580" y="720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AutoShape 12"/>
              <p:cNvSpPr>
                <a:spLocks noChangeAspect="1" noChangeArrowheads="1"/>
              </p:cNvSpPr>
              <p:nvPr/>
            </p:nvSpPr>
            <p:spPr bwMode="auto">
              <a:xfrm>
                <a:off x="5580" y="756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3348" y="1576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348" y="1312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4866" y="1316"/>
              <a:ext cx="4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Tahoma" pitchFamily="34" charset="0"/>
                </a:rPr>
                <a:t>30 A</a:t>
              </a:r>
            </a:p>
          </p:txBody>
        </p:sp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4866" y="1612"/>
              <a:ext cx="4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Tahoma" pitchFamily="34" charset="0"/>
                </a:rPr>
                <a:t>30 A</a:t>
              </a:r>
            </a:p>
          </p:txBody>
        </p:sp>
        <p:grpSp>
          <p:nvGrpSpPr>
            <p:cNvPr id="14" name="Group 17"/>
            <p:cNvGrpSpPr>
              <a:grpSpLocks/>
            </p:cNvGrpSpPr>
            <p:nvPr/>
          </p:nvGrpSpPr>
          <p:grpSpPr bwMode="auto">
            <a:xfrm>
              <a:off x="500" y="1342"/>
              <a:ext cx="2801" cy="2537"/>
              <a:chOff x="500" y="1342"/>
              <a:chExt cx="2801" cy="2537"/>
            </a:xfrm>
          </p:grpSpPr>
          <p:sp>
            <p:nvSpPr>
              <p:cNvPr id="15" name="Line 18"/>
              <p:cNvSpPr>
                <a:spLocks noChangeShapeType="1"/>
              </p:cNvSpPr>
              <p:nvPr/>
            </p:nvSpPr>
            <p:spPr bwMode="auto">
              <a:xfrm flipV="1">
                <a:off x="2527" y="1342"/>
                <a:ext cx="766" cy="4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6" name="Rectangle 19"/>
              <p:cNvSpPr>
                <a:spLocks noChangeArrowheads="1"/>
              </p:cNvSpPr>
              <p:nvPr/>
            </p:nvSpPr>
            <p:spPr bwMode="auto">
              <a:xfrm>
                <a:off x="1007" y="3047"/>
                <a:ext cx="1488" cy="832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endParaRPr lang="en-US" sz="2000" dirty="0">
                  <a:latin typeface="Tahoma" pitchFamily="34" charset="0"/>
                </a:endParaRPr>
              </a:p>
              <a:p>
                <a:pPr algn="ctr"/>
                <a:r>
                  <a:rPr lang="en-US" sz="2000" dirty="0">
                    <a:latin typeface="Tahoma" pitchFamily="34" charset="0"/>
                  </a:rPr>
                  <a:t>GaAs Substrate</a:t>
                </a:r>
              </a:p>
              <a:p>
                <a:pPr algn="ctr"/>
                <a:endParaRPr lang="en-US" sz="2000" dirty="0">
                  <a:latin typeface="Tahoma" pitchFamily="34" charset="0"/>
                </a:endParaRPr>
              </a:p>
              <a:p>
                <a:pPr algn="ctr"/>
                <a:endParaRPr lang="en-US" sz="2000" dirty="0">
                  <a:latin typeface="Tahoma" pitchFamily="34" charset="0"/>
                </a:endParaRPr>
              </a:p>
            </p:txBody>
          </p:sp>
          <p:sp>
            <p:nvSpPr>
              <p:cNvPr id="17" name="Rectangle 20"/>
              <p:cNvSpPr>
                <a:spLocks noChangeArrowheads="1"/>
              </p:cNvSpPr>
              <p:nvPr/>
            </p:nvSpPr>
            <p:spPr bwMode="auto">
              <a:xfrm>
                <a:off x="1007" y="2535"/>
                <a:ext cx="1488" cy="448"/>
              </a:xfrm>
              <a:prstGeom prst="rect">
                <a:avLst/>
              </a:prstGeom>
              <a:gradFill rotWithShape="0">
                <a:gsLst>
                  <a:gs pos="0">
                    <a:srgbClr val="FFCC99"/>
                  </a:gs>
                  <a:gs pos="100000">
                    <a:srgbClr val="CCFFCC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GaAs</a:t>
                </a:r>
                <a:r>
                  <a:rPr lang="en-US" sz="2000" baseline="-25000" dirty="0">
                    <a:latin typeface="Tahoma" pitchFamily="34" charset="0"/>
                  </a:rPr>
                  <a:t>(1-x)</a:t>
                </a:r>
                <a:r>
                  <a:rPr lang="en-US" sz="2000" dirty="0">
                    <a:latin typeface="Tahoma" pitchFamily="34" charset="0"/>
                  </a:rPr>
                  <a:t>P</a:t>
                </a:r>
                <a:r>
                  <a:rPr lang="en-US" sz="2000" baseline="-25000" dirty="0">
                    <a:latin typeface="Tahoma" pitchFamily="34" charset="0"/>
                  </a:rPr>
                  <a:t>x</a:t>
                </a:r>
                <a:r>
                  <a:rPr lang="en-US" sz="2000" dirty="0">
                    <a:latin typeface="Tahoma" pitchFamily="34" charset="0"/>
                  </a:rPr>
                  <a:t> Graded Layer</a:t>
                </a:r>
              </a:p>
            </p:txBody>
          </p:sp>
          <p:sp>
            <p:nvSpPr>
              <p:cNvPr id="18" name="Rectangle 21"/>
              <p:cNvSpPr>
                <a:spLocks noChangeArrowheads="1"/>
              </p:cNvSpPr>
              <p:nvPr/>
            </p:nvSpPr>
            <p:spPr bwMode="auto">
              <a:xfrm>
                <a:off x="1007" y="2983"/>
                <a:ext cx="1488" cy="64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9" name="Rectangle 22"/>
              <p:cNvSpPr>
                <a:spLocks noChangeArrowheads="1"/>
              </p:cNvSpPr>
              <p:nvPr/>
            </p:nvSpPr>
            <p:spPr bwMode="auto">
              <a:xfrm>
                <a:off x="1007" y="2087"/>
                <a:ext cx="1488" cy="448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GaAs</a:t>
                </a:r>
                <a:r>
                  <a:rPr lang="en-US" sz="2000" baseline="-25000" dirty="0">
                    <a:latin typeface="Tahoma" pitchFamily="34" charset="0"/>
                  </a:rPr>
                  <a:t>0.64</a:t>
                </a:r>
                <a:r>
                  <a:rPr lang="en-US" sz="2000" dirty="0">
                    <a:latin typeface="Tahoma" pitchFamily="34" charset="0"/>
                  </a:rPr>
                  <a:t>P</a:t>
                </a:r>
                <a:r>
                  <a:rPr lang="en-US" sz="2000" baseline="-25000" dirty="0">
                    <a:latin typeface="Tahoma" pitchFamily="34" charset="0"/>
                  </a:rPr>
                  <a:t>0.36</a:t>
                </a:r>
                <a:r>
                  <a:rPr lang="en-US" sz="2000" dirty="0">
                    <a:latin typeface="Tahoma" pitchFamily="34" charset="0"/>
                  </a:rPr>
                  <a:t> </a:t>
                </a:r>
              </a:p>
              <a:p>
                <a:pPr algn="ctr"/>
                <a:r>
                  <a:rPr lang="en-US" sz="2000" dirty="0">
                    <a:latin typeface="Tahoma" pitchFamily="34" charset="0"/>
                  </a:rPr>
                  <a:t>Buffer</a:t>
                </a:r>
              </a:p>
            </p:txBody>
          </p:sp>
          <p:sp>
            <p:nvSpPr>
              <p:cNvPr id="20" name="Rectangle 23" descr="Dark horizontal"/>
              <p:cNvSpPr>
                <a:spLocks noChangeArrowheads="1"/>
              </p:cNvSpPr>
              <p:nvPr/>
            </p:nvSpPr>
            <p:spPr bwMode="auto">
              <a:xfrm>
                <a:off x="1007" y="1847"/>
                <a:ext cx="1488" cy="256"/>
              </a:xfrm>
              <a:prstGeom prst="rect">
                <a:avLst/>
              </a:prstGeom>
              <a:pattFill prst="dkHorz">
                <a:fgClr>
                  <a:srgbClr val="00FF00"/>
                </a:fgClr>
                <a:bgClr>
                  <a:srgbClr val="FFCC99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Active Region</a:t>
                </a:r>
              </a:p>
            </p:txBody>
          </p:sp>
          <p:sp>
            <p:nvSpPr>
              <p:cNvPr id="21" name="Line 24"/>
              <p:cNvSpPr>
                <a:spLocks noChangeShapeType="1"/>
              </p:cNvSpPr>
              <p:nvPr/>
            </p:nvSpPr>
            <p:spPr bwMode="auto">
              <a:xfrm>
                <a:off x="2527" y="2099"/>
                <a:ext cx="774" cy="1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22" name="Text Box 25"/>
              <p:cNvSpPr txBox="1">
                <a:spLocks noChangeArrowheads="1"/>
              </p:cNvSpPr>
              <p:nvPr/>
            </p:nvSpPr>
            <p:spPr bwMode="auto">
              <a:xfrm>
                <a:off x="590" y="2660"/>
                <a:ext cx="49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2.5</a:t>
                </a:r>
                <a:r>
                  <a:rPr lang="en-US" sz="1600" dirty="0">
                    <a:latin typeface="Symbol" pitchFamily="18" charset="2"/>
                  </a:rPr>
                  <a:t>m</a:t>
                </a:r>
                <a:r>
                  <a:rPr lang="en-US" sz="1600" dirty="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23" name="Text Box 26"/>
              <p:cNvSpPr txBox="1">
                <a:spLocks noChangeArrowheads="1"/>
              </p:cNvSpPr>
              <p:nvPr/>
            </p:nvSpPr>
            <p:spPr bwMode="auto">
              <a:xfrm>
                <a:off x="590" y="2224"/>
                <a:ext cx="49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2.5</a:t>
                </a:r>
                <a:r>
                  <a:rPr lang="en-US" sz="1600" dirty="0">
                    <a:latin typeface="Symbol" pitchFamily="18" charset="2"/>
                  </a:rPr>
                  <a:t>m</a:t>
                </a:r>
                <a:r>
                  <a:rPr lang="en-US" sz="1600" dirty="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24" name="Text Box 27"/>
              <p:cNvSpPr txBox="1">
                <a:spLocks noChangeArrowheads="1"/>
              </p:cNvSpPr>
              <p:nvPr/>
            </p:nvSpPr>
            <p:spPr bwMode="auto">
              <a:xfrm>
                <a:off x="500" y="1862"/>
                <a:ext cx="55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1000 A</a:t>
                </a:r>
              </a:p>
            </p:txBody>
          </p:sp>
          <p:sp>
            <p:nvSpPr>
              <p:cNvPr id="25" name="Rectangle 28"/>
              <p:cNvSpPr>
                <a:spLocks noChangeArrowheads="1"/>
              </p:cNvSpPr>
              <p:nvPr/>
            </p:nvSpPr>
            <p:spPr bwMode="auto">
              <a:xfrm>
                <a:off x="1007" y="1782"/>
                <a:ext cx="1488" cy="64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1934213" y="5939581"/>
            <a:ext cx="5573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From Aaron Moy, SVT Assoc and SLAC, PESP2002</a:t>
            </a:r>
          </a:p>
        </p:txBody>
      </p:sp>
      <p:pic>
        <p:nvPicPr>
          <p:cNvPr id="30" name="Picture 2" descr="D:\svta\svta_logo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8087" y="5503829"/>
            <a:ext cx="1025525" cy="538162"/>
          </a:xfrm>
          <a:prstGeom prst="rect">
            <a:avLst/>
          </a:prstGeom>
          <a:noFill/>
        </p:spPr>
      </p:pic>
      <p:grpSp>
        <p:nvGrpSpPr>
          <p:cNvPr id="32" name="Group 31"/>
          <p:cNvGrpSpPr/>
          <p:nvPr/>
        </p:nvGrpSpPr>
        <p:grpSpPr>
          <a:xfrm>
            <a:off x="4607540" y="936619"/>
            <a:ext cx="4191000" cy="4399995"/>
            <a:chOff x="3810000" y="1600200"/>
            <a:chExt cx="4191000" cy="4399995"/>
          </a:xfrm>
          <a:solidFill>
            <a:schemeClr val="bg1"/>
          </a:solidFill>
        </p:grpSpPr>
        <p:pic>
          <p:nvPicPr>
            <p:cNvPr id="33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0" y="1600200"/>
              <a:ext cx="4191000" cy="39306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" name="TextBox 33"/>
            <p:cNvSpPr txBox="1"/>
            <p:nvPr/>
          </p:nvSpPr>
          <p:spPr>
            <a:xfrm>
              <a:off x="4296338" y="5630863"/>
              <a:ext cx="329769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D. Luh et al, SLAC, PESP2002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929678" y="5489247"/>
            <a:ext cx="358303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QE 1% and Polarization 85%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86F0669-2EC7-E64E-9357-B8182D27A483}"/>
              </a:ext>
            </a:extLst>
          </p:cNvPr>
          <p:cNvSpPr txBox="1">
            <a:spLocks/>
          </p:cNvSpPr>
          <p:nvPr/>
        </p:nvSpPr>
        <p:spPr>
          <a:xfrm>
            <a:off x="76200" y="0"/>
            <a:ext cx="8316295" cy="533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/>
              <a:t>Strained layer superlattice GaAs/</a:t>
            </a:r>
            <a:r>
              <a:rPr lang="en-US" sz="2800" kern="0" dirty="0" err="1"/>
              <a:t>GaAsP</a:t>
            </a:r>
            <a:endParaRPr lang="en-US" sz="2800" kern="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74E9E4-78AB-574D-8105-8D64B423723B}"/>
              </a:ext>
            </a:extLst>
          </p:cNvPr>
          <p:cNvSpPr txBox="1"/>
          <p:nvPr/>
        </p:nvSpPr>
        <p:spPr>
          <a:xfrm>
            <a:off x="4529475" y="6273225"/>
            <a:ext cx="3834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21743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ADB65E6-0D85-2546-B56E-83BF86AE3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59" y="701596"/>
            <a:ext cx="8552500" cy="383450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981B9E2-29C3-0F40-9A01-26A3C3EEED6D}"/>
              </a:ext>
            </a:extLst>
          </p:cNvPr>
          <p:cNvSpPr txBox="1">
            <a:spLocks/>
          </p:cNvSpPr>
          <p:nvPr/>
        </p:nvSpPr>
        <p:spPr>
          <a:xfrm>
            <a:off x="33580" y="19373"/>
            <a:ext cx="10943967" cy="48749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>
                <a:latin typeface="+mn-lt"/>
              </a:rPr>
              <a:t>Polarization from GaAs (</a:t>
            </a:r>
            <a:r>
              <a:rPr lang="en-US" sz="2800" kern="0" dirty="0" err="1">
                <a:latin typeface="+mn-lt"/>
              </a:rPr>
              <a:t>JLab</a:t>
            </a:r>
            <a:r>
              <a:rPr lang="en-US" sz="2800" kern="0" dirty="0">
                <a:latin typeface="+mn-lt"/>
              </a:rPr>
              <a:t>: 1997 – 2019)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1906F1-AA39-6547-95C9-3623B923C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174" y="4652433"/>
            <a:ext cx="1250426" cy="16721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E783BD-7188-DE47-B38E-5DD3BDCF3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398" y="4654550"/>
            <a:ext cx="1863165" cy="1657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B81157-DE69-7F46-84E9-934DCF39E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533" y="4757208"/>
            <a:ext cx="811406" cy="15292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27FF4B-7C6F-7044-9C54-22C1290C99D9}"/>
              </a:ext>
            </a:extLst>
          </p:cNvPr>
          <p:cNvSpPr txBox="1"/>
          <p:nvPr/>
        </p:nvSpPr>
        <p:spPr>
          <a:xfrm>
            <a:off x="8305800" y="4860134"/>
            <a:ext cx="6399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?</a:t>
            </a:r>
          </a:p>
        </p:txBody>
      </p:sp>
      <p:sp>
        <p:nvSpPr>
          <p:cNvPr id="21" name="Striped Right Arrow 20">
            <a:extLst>
              <a:ext uri="{FF2B5EF4-FFF2-40B4-BE49-F238E27FC236}">
                <a16:creationId xmlns:a16="http://schemas.microsoft.com/office/drawing/2014/main" id="{22BF1264-30EB-5543-B11E-4A28D6D86911}"/>
              </a:ext>
            </a:extLst>
          </p:cNvPr>
          <p:cNvSpPr/>
          <p:nvPr/>
        </p:nvSpPr>
        <p:spPr bwMode="auto">
          <a:xfrm>
            <a:off x="5505563" y="5015666"/>
            <a:ext cx="2724037" cy="1012376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latin typeface="Times" pitchFamily="18" charset="0"/>
              </a:rPr>
              <a:t>workhorse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65AB46-65CB-FB4F-8ACA-09D06A10C812}"/>
              </a:ext>
            </a:extLst>
          </p:cNvPr>
          <p:cNvSpPr txBox="1"/>
          <p:nvPr/>
        </p:nvSpPr>
        <p:spPr>
          <a:xfrm>
            <a:off x="4529475" y="6273225"/>
            <a:ext cx="3834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97460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C6450-66BE-A744-B195-C0945946E677}"/>
              </a:ext>
            </a:extLst>
          </p:cNvPr>
          <p:cNvSpPr txBox="1">
            <a:spLocks/>
          </p:cNvSpPr>
          <p:nvPr/>
        </p:nvSpPr>
        <p:spPr>
          <a:xfrm>
            <a:off x="76200" y="838200"/>
            <a:ext cx="8305800" cy="1219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600" b="1" kern="0" dirty="0">
                <a:solidFill>
                  <a:srgbClr val="FF0000"/>
                </a:solidFill>
              </a:rPr>
              <a:t> Standard Photocathode </a:t>
            </a:r>
            <a:r>
              <a:rPr lang="en-US" sz="1600" b="1" kern="0" dirty="0"/>
              <a:t>: </a:t>
            </a:r>
            <a:r>
              <a:rPr lang="en-US" sz="1600" kern="0" dirty="0"/>
              <a:t>absorption </a:t>
            </a:r>
            <a:r>
              <a:rPr lang="en-US" sz="1600" kern="0" dirty="0">
                <a:solidFill>
                  <a:srgbClr val="FF0000"/>
                </a:solidFill>
              </a:rPr>
              <a:t>&lt; 5% </a:t>
            </a:r>
            <a:r>
              <a:rPr lang="en-US" sz="1600" kern="0" dirty="0"/>
              <a:t>in the GaAs/</a:t>
            </a:r>
            <a:r>
              <a:rPr lang="en-US" sz="1600" kern="0" dirty="0" err="1"/>
              <a:t>GaAsP</a:t>
            </a:r>
            <a:r>
              <a:rPr lang="en-US" sz="1600" kern="0" dirty="0"/>
              <a:t> superlattice</a:t>
            </a:r>
            <a:endParaRPr lang="en-US" sz="1600" kern="0" dirty="0">
              <a:solidFill>
                <a:srgbClr val="FF0000"/>
              </a:solidFill>
            </a:endParaRPr>
          </a:p>
          <a:p>
            <a:pPr lvl="1"/>
            <a:r>
              <a:rPr lang="en-US" sz="1600" kern="0" dirty="0"/>
              <a:t>Most light passes into the substrate leading to unwanted heating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b="1" kern="0" dirty="0">
                <a:solidFill>
                  <a:srgbClr val="FF0000"/>
                </a:solidFill>
              </a:rPr>
              <a:t> DBR photocathode </a:t>
            </a:r>
            <a:r>
              <a:rPr lang="en-US" sz="1600" kern="0" dirty="0"/>
              <a:t>: absorption </a:t>
            </a:r>
            <a:r>
              <a:rPr lang="en-US" sz="1600" kern="0" dirty="0">
                <a:solidFill>
                  <a:srgbClr val="FF0000"/>
                </a:solidFill>
              </a:rPr>
              <a:t>&gt; 20% </a:t>
            </a:r>
            <a:r>
              <a:rPr lang="en-US" sz="1600" kern="0" dirty="0"/>
              <a:t>in the GaAs/</a:t>
            </a:r>
            <a:r>
              <a:rPr lang="en-US" sz="1600" kern="0" dirty="0" err="1"/>
              <a:t>GaAsP</a:t>
            </a:r>
            <a:r>
              <a:rPr lang="en-US" sz="1600" kern="0" dirty="0"/>
              <a:t> superlattice</a:t>
            </a:r>
            <a:endParaRPr lang="en-US" sz="1600" kern="0" dirty="0">
              <a:solidFill>
                <a:srgbClr val="FF0000"/>
              </a:solidFill>
            </a:endParaRPr>
          </a:p>
          <a:p>
            <a:pPr lvl="1"/>
            <a:r>
              <a:rPr lang="en-US" sz="1600" kern="0" dirty="0"/>
              <a:t>Less light required to make required beam, less light means less heat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A99F8D-71FD-114B-89E0-789E4C1FD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2476084"/>
            <a:ext cx="4344067" cy="27055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DA461C-2D37-B74B-82B3-B2890971F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2068064"/>
            <a:ext cx="3871616" cy="36449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DD4759F-598C-534B-8249-48D77A5E7749}"/>
              </a:ext>
            </a:extLst>
          </p:cNvPr>
          <p:cNvSpPr txBox="1">
            <a:spLocks/>
          </p:cNvSpPr>
          <p:nvPr/>
        </p:nvSpPr>
        <p:spPr>
          <a:xfrm>
            <a:off x="33580" y="19373"/>
            <a:ext cx="10943967" cy="48749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>
                <a:latin typeface="+mn-lt"/>
              </a:rPr>
              <a:t>Diffraction Bragg Reflector Strained Superlattice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ED8618-511C-784D-8A92-4F4BC67A171D}"/>
              </a:ext>
            </a:extLst>
          </p:cNvPr>
          <p:cNvSpPr txBox="1"/>
          <p:nvPr/>
        </p:nvSpPr>
        <p:spPr>
          <a:xfrm>
            <a:off x="5493071" y="5795363"/>
            <a:ext cx="2901756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QE 6% and Polarization 90%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61A6EC-E7C1-EE4D-9337-2EC5948D9F1F}"/>
              </a:ext>
            </a:extLst>
          </p:cNvPr>
          <p:cNvSpPr txBox="1"/>
          <p:nvPr/>
        </p:nvSpPr>
        <p:spPr>
          <a:xfrm>
            <a:off x="4529475" y="6273225"/>
            <a:ext cx="3834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559481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A3AFA7D-88B7-C842-A74C-B3C3CAB76B4A}"/>
              </a:ext>
            </a:extLst>
          </p:cNvPr>
          <p:cNvSpPr txBox="1">
            <a:spLocks/>
          </p:cNvSpPr>
          <p:nvPr/>
        </p:nvSpPr>
        <p:spPr>
          <a:xfrm>
            <a:off x="304800" y="241300"/>
            <a:ext cx="88392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kern="0" dirty="0">
                <a:latin typeface="+mn-lt"/>
              </a:rPr>
              <a:t>Outline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7544EB-135B-4E42-A386-D86327517B3E}"/>
              </a:ext>
            </a:extLst>
          </p:cNvPr>
          <p:cNvSpPr txBox="1"/>
          <p:nvPr/>
        </p:nvSpPr>
        <p:spPr>
          <a:xfrm>
            <a:off x="1981200" y="990600"/>
            <a:ext cx="4333238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Part I - Photocathodes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Electron emission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GaAs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PEA &amp; NEA &amp; QE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Polarization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Higher polarization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Even higher polarization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+mn-lt"/>
            </a:endParaRP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Part II -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Photoguns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High Voltage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Drive Laser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Extreme High Vacuum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5A94F7-F184-E943-83A8-657202AB15C3}"/>
              </a:ext>
            </a:extLst>
          </p:cNvPr>
          <p:cNvSpPr txBox="1"/>
          <p:nvPr/>
        </p:nvSpPr>
        <p:spPr>
          <a:xfrm>
            <a:off x="4529475" y="6273225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89485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002095" cy="457200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How to make the electrons “energetic” ?</a:t>
            </a:r>
          </a:p>
        </p:txBody>
      </p:sp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6459" y="1219200"/>
            <a:ext cx="3124200" cy="3570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248682C-592C-E646-AA76-AAD023FA0CDD}"/>
              </a:ext>
            </a:extLst>
          </p:cNvPr>
          <p:cNvSpPr txBox="1"/>
          <p:nvPr/>
        </p:nvSpPr>
        <p:spPr>
          <a:xfrm>
            <a:off x="5498521" y="5105400"/>
            <a:ext cx="3500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Air ~ 6 MV/m</a:t>
            </a:r>
          </a:p>
          <a:p>
            <a:pPr algn="ctr"/>
            <a:r>
              <a:rPr lang="en-US" sz="2000" dirty="0"/>
              <a:t>Sulfur hexafluoride ~15 MV/m</a:t>
            </a:r>
          </a:p>
          <a:p>
            <a:pPr algn="ctr"/>
            <a:r>
              <a:rPr lang="en-US" sz="2000" dirty="0"/>
              <a:t>Ceramic ~ 30 MV/m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ED9EBD4-D403-0346-8FE8-F595E24FCF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914400"/>
            <a:ext cx="5247083" cy="41707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ACB79F-DEB5-514D-8EA5-E8D83CF06426}"/>
              </a:ext>
            </a:extLst>
          </p:cNvPr>
          <p:cNvSpPr txBox="1"/>
          <p:nvPr/>
        </p:nvSpPr>
        <p:spPr>
          <a:xfrm>
            <a:off x="4529475" y="6273225"/>
            <a:ext cx="3834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71245702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lectrode_composite3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1676400"/>
            <a:ext cx="3134746" cy="27158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33856" y="1220539"/>
            <a:ext cx="4843081" cy="3612226"/>
            <a:chOff x="3910149" y="3468719"/>
            <a:chExt cx="4636596" cy="3124200"/>
          </a:xfrm>
        </p:grpSpPr>
        <p:grpSp>
          <p:nvGrpSpPr>
            <p:cNvPr id="7" name="Group 6"/>
            <p:cNvGrpSpPr/>
            <p:nvPr/>
          </p:nvGrpSpPr>
          <p:grpSpPr>
            <a:xfrm>
              <a:off x="3910149" y="3468719"/>
              <a:ext cx="4636596" cy="3124200"/>
              <a:chOff x="3652974" y="3449669"/>
              <a:chExt cx="4636596" cy="3124200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3652974" y="3449669"/>
                <a:ext cx="3505200" cy="3124200"/>
                <a:chOff x="3352800" y="1371600"/>
                <a:chExt cx="3505200" cy="3124200"/>
              </a:xfrm>
            </p:grpSpPr>
            <p:grpSp>
              <p:nvGrpSpPr>
                <p:cNvPr id="15" name="Group 11"/>
                <p:cNvGrpSpPr/>
                <p:nvPr/>
              </p:nvGrpSpPr>
              <p:grpSpPr>
                <a:xfrm>
                  <a:off x="3352800" y="1371600"/>
                  <a:ext cx="3505200" cy="3124200"/>
                  <a:chOff x="3352800" y="1371600"/>
                  <a:chExt cx="3505200" cy="3124200"/>
                </a:xfrm>
              </p:grpSpPr>
              <p:grpSp>
                <p:nvGrpSpPr>
                  <p:cNvPr id="17" name="Group 20"/>
                  <p:cNvGrpSpPr/>
                  <p:nvPr/>
                </p:nvGrpSpPr>
                <p:grpSpPr>
                  <a:xfrm>
                    <a:off x="3352800" y="1371600"/>
                    <a:ext cx="3505200" cy="3124200"/>
                    <a:chOff x="5257800" y="3505200"/>
                    <a:chExt cx="3505200" cy="3124200"/>
                  </a:xfrm>
                </p:grpSpPr>
                <p:pic>
                  <p:nvPicPr>
                    <p:cNvPr id="19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57800" y="3505200"/>
                      <a:ext cx="3505200" cy="307873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sp>
                  <p:nvSpPr>
                    <p:cNvPr id="20" name="Rectangle 19"/>
                    <p:cNvSpPr/>
                    <p:nvPr/>
                  </p:nvSpPr>
                  <p:spPr>
                    <a:xfrm>
                      <a:off x="8153400" y="6248400"/>
                      <a:ext cx="533400" cy="381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4391968" y="2384809"/>
                    <a:ext cx="697627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400" dirty="0">
                        <a:solidFill>
                          <a:srgbClr val="0070C0"/>
                        </a:solidFill>
                        <a:latin typeface="Calibri" pitchFamily="34" charset="0"/>
                      </a:rPr>
                      <a:t>-130kV</a:t>
                    </a:r>
                  </a:p>
                </p:txBody>
              </p:sp>
            </p:grpSp>
            <p:sp>
              <p:nvSpPr>
                <p:cNvPr id="16" name="Right Arrow 15"/>
                <p:cNvSpPr/>
                <p:nvPr/>
              </p:nvSpPr>
              <p:spPr bwMode="auto">
                <a:xfrm>
                  <a:off x="5638800" y="2895600"/>
                  <a:ext cx="1066800" cy="152400"/>
                </a:xfrm>
                <a:prstGeom prst="rightArrow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 cap="flat" cmpd="sng" algn="ctr">
                  <a:solidFill>
                    <a:schemeClr val="accent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prstClr val="black"/>
                    </a:solidFill>
                    <a:latin typeface="Times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7219134" y="4743023"/>
                <a:ext cx="6976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solidFill>
                      <a:srgbClr val="FF0000"/>
                    </a:solidFill>
                    <a:latin typeface="Calibri" pitchFamily="34" charset="0"/>
                  </a:rPr>
                  <a:t>light in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121237" y="4896534"/>
                <a:ext cx="11683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solidFill>
                      <a:srgbClr val="9BBB59">
                        <a:lumMod val="50000"/>
                      </a:srgbClr>
                    </a:solidFill>
                    <a:latin typeface="Calibri" pitchFamily="34" charset="0"/>
                  </a:rPr>
                  <a:t>electrons out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855047" y="6072336"/>
                <a:ext cx="12318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solidFill>
                      <a:srgbClr val="7030A0"/>
                    </a:solidFill>
                    <a:latin typeface="Calibri" pitchFamily="34" charset="0"/>
                  </a:rPr>
                  <a:t>photocathode</a:t>
                </a:r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 bwMode="auto">
            <a:xfrm flipH="1">
              <a:off x="6229602" y="4930994"/>
              <a:ext cx="1315264" cy="75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>
            <a:xfrm>
              <a:off x="6155125" y="4922591"/>
              <a:ext cx="0" cy="162449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urved Connector 9"/>
            <p:cNvCxnSpPr/>
            <p:nvPr/>
          </p:nvCxnSpPr>
          <p:spPr>
            <a:xfrm rot="10800000">
              <a:off x="6196151" y="5145120"/>
              <a:ext cx="1415382" cy="946266"/>
            </a:xfrm>
            <a:prstGeom prst="curvedConnector3">
              <a:avLst/>
            </a:prstGeom>
            <a:ln w="9525">
              <a:solidFill>
                <a:srgbClr val="7030A0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73708" y="-49780"/>
            <a:ext cx="7546292" cy="53340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>
                <a:latin typeface="+mn-lt"/>
              </a:rPr>
              <a:t>Applying high voltage to the photocathode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81DF13-F5F5-AD48-BF1E-F768D2301778}"/>
              </a:ext>
            </a:extLst>
          </p:cNvPr>
          <p:cNvSpPr txBox="1"/>
          <p:nvPr/>
        </p:nvSpPr>
        <p:spPr>
          <a:xfrm>
            <a:off x="4529475" y="6273225"/>
            <a:ext cx="3834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E022FE-6787-2047-8079-67849127FD35}"/>
              </a:ext>
            </a:extLst>
          </p:cNvPr>
          <p:cNvSpPr txBox="1"/>
          <p:nvPr/>
        </p:nvSpPr>
        <p:spPr>
          <a:xfrm>
            <a:off x="2264506" y="5192794"/>
            <a:ext cx="5840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&lt;Joe =&gt; put GaAs/puck fig here)&gt;</a:t>
            </a:r>
          </a:p>
        </p:txBody>
      </p:sp>
    </p:spTree>
    <p:extLst>
      <p:ext uri="{BB962C8B-B14F-4D97-AF65-F5344CB8AC3E}">
        <p14:creationId xmlns:p14="http://schemas.microsoft.com/office/powerpoint/2010/main" val="3120650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07F2DA-9F8E-324D-8868-3F25D40D2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0" y="542167"/>
            <a:ext cx="5291471" cy="3725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84308C-1070-0C43-9906-E0617EA01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99" y="549094"/>
            <a:ext cx="2957649" cy="3489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C3F01374-CD24-7E42-90BD-7AE5F6917B1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8424809" cy="53340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endParaRPr lang="en-US" sz="3200" b="0" kern="0" dirty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A78482-1016-0A4E-98F9-341A96560227}"/>
              </a:ext>
            </a:extLst>
          </p:cNvPr>
          <p:cNvSpPr txBox="1">
            <a:spLocks noChangeArrowheads="1"/>
          </p:cNvSpPr>
          <p:nvPr/>
        </p:nvSpPr>
        <p:spPr>
          <a:xfrm>
            <a:off x="73708" y="-49780"/>
            <a:ext cx="7546292" cy="53340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>
                <a:latin typeface="+mn-lt"/>
              </a:rPr>
              <a:t>Polarized electron source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D8CFBF-2C20-064B-9DBF-6BAFAD78CE3C}"/>
              </a:ext>
            </a:extLst>
          </p:cNvPr>
          <p:cNvSpPr txBox="1"/>
          <p:nvPr/>
        </p:nvSpPr>
        <p:spPr>
          <a:xfrm>
            <a:off x="4529475" y="6273225"/>
            <a:ext cx="3834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22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B1014E6-42BB-7C44-9637-3DBFB513F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510" y="4600122"/>
            <a:ext cx="4959350" cy="1808188"/>
          </a:xfrm>
          <a:prstGeom prst="rect">
            <a:avLst/>
          </a:prstGeom>
        </p:spPr>
      </p:pic>
      <p:pic>
        <p:nvPicPr>
          <p:cNvPr id="26" name="Picture 25" descr="electrode_composite3.png">
            <a:extLst>
              <a:ext uri="{FF2B5EF4-FFF2-40B4-BE49-F238E27FC236}">
                <a16:creationId xmlns:a16="http://schemas.microsoft.com/office/drawing/2014/main" id="{7B61227F-6E68-6148-A644-7CA6FE2FD7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50437"/>
          <a:stretch/>
        </p:blipFill>
        <p:spPr>
          <a:xfrm rot="10800000">
            <a:off x="6074735" y="4642806"/>
            <a:ext cx="1773865" cy="161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73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05" y="0"/>
            <a:ext cx="8316295" cy="457200"/>
          </a:xfrm>
        </p:spPr>
        <p:txBody>
          <a:bodyPr/>
          <a:lstStyle/>
          <a:p>
            <a:r>
              <a:rPr lang="en-US" sz="2800" dirty="0"/>
              <a:t>Continuous vs. Pulsed Beams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550" y="990600"/>
            <a:ext cx="7918450" cy="519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1377950" y="1447800"/>
            <a:ext cx="1066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1 Coulomb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978150" y="4572000"/>
            <a:ext cx="1066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1 Coulomb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749550" y="2438400"/>
            <a:ext cx="10668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495800" y="990600"/>
            <a:ext cx="9906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D18251-7196-9446-833A-86E23D4F25E0}"/>
              </a:ext>
            </a:extLst>
          </p:cNvPr>
          <p:cNvSpPr txBox="1"/>
          <p:nvPr/>
        </p:nvSpPr>
        <p:spPr>
          <a:xfrm>
            <a:off x="4529475" y="6273225"/>
            <a:ext cx="3834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44017946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Joe\Desktop\CNU_Lifelong_Grames\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36" y="835345"/>
            <a:ext cx="3065803" cy="231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rved Left Arrow 5"/>
          <p:cNvSpPr/>
          <p:nvPr/>
        </p:nvSpPr>
        <p:spPr bwMode="auto">
          <a:xfrm>
            <a:off x="3180272" y="1315395"/>
            <a:ext cx="636161" cy="1621896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pSp>
        <p:nvGrpSpPr>
          <p:cNvPr id="59" name="Group 65"/>
          <p:cNvGrpSpPr>
            <a:grpSpLocks/>
          </p:cNvGrpSpPr>
          <p:nvPr/>
        </p:nvGrpSpPr>
        <p:grpSpPr bwMode="auto">
          <a:xfrm>
            <a:off x="947717" y="3329804"/>
            <a:ext cx="5673837" cy="2987675"/>
            <a:chOff x="933" y="2054"/>
            <a:chExt cx="3707" cy="1978"/>
          </a:xfrm>
        </p:grpSpPr>
        <p:sp>
          <p:nvSpPr>
            <p:cNvPr id="60" name="Text Box 29"/>
            <p:cNvSpPr txBox="1">
              <a:spLocks noChangeArrowheads="1"/>
            </p:cNvSpPr>
            <p:nvPr/>
          </p:nvSpPr>
          <p:spPr bwMode="auto">
            <a:xfrm>
              <a:off x="943" y="2089"/>
              <a:ext cx="3697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73" name="Line 48"/>
            <p:cNvSpPr>
              <a:spLocks noChangeShapeType="1"/>
            </p:cNvSpPr>
            <p:nvPr/>
          </p:nvSpPr>
          <p:spPr bwMode="auto">
            <a:xfrm flipV="1">
              <a:off x="985" y="2102"/>
              <a:ext cx="0" cy="16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74" name="Line 49"/>
            <p:cNvSpPr>
              <a:spLocks noChangeShapeType="1"/>
            </p:cNvSpPr>
            <p:nvPr/>
          </p:nvSpPr>
          <p:spPr bwMode="auto">
            <a:xfrm>
              <a:off x="996" y="3110"/>
              <a:ext cx="20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76" name="Rectangle 52"/>
            <p:cNvSpPr>
              <a:spLocks noChangeArrowheads="1"/>
            </p:cNvSpPr>
            <p:nvPr/>
          </p:nvSpPr>
          <p:spPr bwMode="auto">
            <a:xfrm>
              <a:off x="1092" y="2054"/>
              <a:ext cx="1697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80" name="Text Box 62"/>
            <p:cNvSpPr txBox="1">
              <a:spLocks noChangeArrowheads="1"/>
            </p:cNvSpPr>
            <p:nvPr/>
          </p:nvSpPr>
          <p:spPr bwMode="auto">
            <a:xfrm>
              <a:off x="933" y="3767"/>
              <a:ext cx="2222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DC beam (on ALL the time)</a:t>
              </a:r>
            </a:p>
          </p:txBody>
        </p:sp>
        <p:sp>
          <p:nvSpPr>
            <p:cNvPr id="81" name="Line 63"/>
            <p:cNvSpPr>
              <a:spLocks noChangeShapeType="1"/>
            </p:cNvSpPr>
            <p:nvPr/>
          </p:nvSpPr>
          <p:spPr bwMode="auto">
            <a:xfrm flipV="1">
              <a:off x="1160" y="3143"/>
              <a:ext cx="0" cy="6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82" name="Text Box 61"/>
          <p:cNvSpPr txBox="1">
            <a:spLocks noChangeArrowheads="1"/>
          </p:cNvSpPr>
          <p:nvPr/>
        </p:nvSpPr>
        <p:spPr bwMode="auto">
          <a:xfrm>
            <a:off x="834436" y="846206"/>
            <a:ext cx="16850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2 ns/revolution</a:t>
            </a:r>
          </a:p>
        </p:txBody>
      </p:sp>
      <p:sp>
        <p:nvSpPr>
          <p:cNvPr id="77" name="Rectangle 50">
            <a:extLst>
              <a:ext uri="{FF2B5EF4-FFF2-40B4-BE49-F238E27FC236}">
                <a16:creationId xmlns:a16="http://schemas.microsoft.com/office/drawing/2014/main" id="{DE279B1E-7A84-D048-A36D-126291750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725" y="4721637"/>
            <a:ext cx="2864514" cy="193751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7360C007-5B00-124F-BB06-09DE7899C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05" y="0"/>
            <a:ext cx="8316295" cy="457344"/>
          </a:xfrm>
        </p:spPr>
        <p:txBody>
          <a:bodyPr/>
          <a:lstStyle/>
          <a:p>
            <a:r>
              <a:rPr lang="en-US" sz="2800" dirty="0"/>
              <a:t>…but continuous does </a:t>
            </a:r>
            <a:r>
              <a:rPr lang="en-US" sz="2800" i="1" dirty="0"/>
              <a:t>NOT</a:t>
            </a:r>
            <a:r>
              <a:rPr lang="en-US" sz="2800" dirty="0"/>
              <a:t> mean DC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EB5468-8B7A-884E-A484-BCEBC3EB238E}"/>
              </a:ext>
            </a:extLst>
          </p:cNvPr>
          <p:cNvGrpSpPr/>
          <p:nvPr/>
        </p:nvGrpSpPr>
        <p:grpSpPr>
          <a:xfrm>
            <a:off x="4903504" y="838200"/>
            <a:ext cx="3797939" cy="5516237"/>
            <a:chOff x="4903504" y="838200"/>
            <a:chExt cx="3797939" cy="5516237"/>
          </a:xfrm>
        </p:grpSpPr>
        <p:grpSp>
          <p:nvGrpSpPr>
            <p:cNvPr id="8" name="Group 7"/>
            <p:cNvGrpSpPr/>
            <p:nvPr/>
          </p:nvGrpSpPr>
          <p:grpSpPr>
            <a:xfrm>
              <a:off x="4903504" y="838200"/>
              <a:ext cx="3797939" cy="5516237"/>
              <a:chOff x="4903504" y="838200"/>
              <a:chExt cx="3797939" cy="5516237"/>
            </a:xfrm>
          </p:grpSpPr>
          <p:grpSp>
            <p:nvGrpSpPr>
              <p:cNvPr id="3" name="Group 65"/>
              <p:cNvGrpSpPr>
                <a:grpSpLocks/>
              </p:cNvGrpSpPr>
              <p:nvPr/>
            </p:nvGrpSpPr>
            <p:grpSpPr bwMode="auto">
              <a:xfrm>
                <a:off x="4956130" y="3387908"/>
                <a:ext cx="3745313" cy="2966529"/>
                <a:chOff x="777" y="2083"/>
                <a:chExt cx="2447" cy="1964"/>
              </a:xfrm>
            </p:grpSpPr>
            <p:sp>
              <p:nvSpPr>
                <p:cNvPr id="22" name="Arc 30"/>
                <p:cNvSpPr>
                  <a:spLocks/>
                </p:cNvSpPr>
                <p:nvPr/>
              </p:nvSpPr>
              <p:spPr bwMode="auto">
                <a:xfrm>
                  <a:off x="1236" y="2390"/>
                  <a:ext cx="144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  <p:sp>
              <p:nvSpPr>
                <p:cNvPr id="23" name="Arc 31"/>
                <p:cNvSpPr>
                  <a:spLocks/>
                </p:cNvSpPr>
                <p:nvPr/>
              </p:nvSpPr>
              <p:spPr bwMode="auto">
                <a:xfrm rot="-10800000">
                  <a:off x="1380" y="3038"/>
                  <a:ext cx="144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  <p:sp>
              <p:nvSpPr>
                <p:cNvPr id="24" name="Arc 32"/>
                <p:cNvSpPr>
                  <a:spLocks/>
                </p:cNvSpPr>
                <p:nvPr/>
              </p:nvSpPr>
              <p:spPr bwMode="auto">
                <a:xfrm flipV="1">
                  <a:off x="1524" y="3038"/>
                  <a:ext cx="144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  <p:sp>
              <p:nvSpPr>
                <p:cNvPr id="25" name="Arc 33"/>
                <p:cNvSpPr>
                  <a:spLocks/>
                </p:cNvSpPr>
                <p:nvPr/>
              </p:nvSpPr>
              <p:spPr bwMode="auto">
                <a:xfrm rot="10800000" flipV="1">
                  <a:off x="1092" y="2390"/>
                  <a:ext cx="144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  <p:sp>
              <p:nvSpPr>
                <p:cNvPr id="26" name="Arc 34"/>
                <p:cNvSpPr>
                  <a:spLocks/>
                </p:cNvSpPr>
                <p:nvPr/>
              </p:nvSpPr>
              <p:spPr bwMode="auto">
                <a:xfrm>
                  <a:off x="1812" y="2390"/>
                  <a:ext cx="144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  <p:sp>
              <p:nvSpPr>
                <p:cNvPr id="27" name="Arc 35"/>
                <p:cNvSpPr>
                  <a:spLocks/>
                </p:cNvSpPr>
                <p:nvPr/>
              </p:nvSpPr>
              <p:spPr bwMode="auto">
                <a:xfrm rot="-10800000">
                  <a:off x="1956" y="3038"/>
                  <a:ext cx="144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  <p:sp>
              <p:nvSpPr>
                <p:cNvPr id="28" name="Arc 36"/>
                <p:cNvSpPr>
                  <a:spLocks/>
                </p:cNvSpPr>
                <p:nvPr/>
              </p:nvSpPr>
              <p:spPr bwMode="auto">
                <a:xfrm flipV="1">
                  <a:off x="2100" y="3038"/>
                  <a:ext cx="144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  <p:sp>
              <p:nvSpPr>
                <p:cNvPr id="29" name="Arc 37"/>
                <p:cNvSpPr>
                  <a:spLocks/>
                </p:cNvSpPr>
                <p:nvPr/>
              </p:nvSpPr>
              <p:spPr bwMode="auto">
                <a:xfrm rot="10800000" flipV="1">
                  <a:off x="1668" y="2390"/>
                  <a:ext cx="144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  <p:sp>
              <p:nvSpPr>
                <p:cNvPr id="30" name="Arc 38"/>
                <p:cNvSpPr>
                  <a:spLocks/>
                </p:cNvSpPr>
                <p:nvPr/>
              </p:nvSpPr>
              <p:spPr bwMode="auto">
                <a:xfrm>
                  <a:off x="2388" y="2390"/>
                  <a:ext cx="144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  <p:sp>
              <p:nvSpPr>
                <p:cNvPr id="31" name="Arc 39"/>
                <p:cNvSpPr>
                  <a:spLocks/>
                </p:cNvSpPr>
                <p:nvPr/>
              </p:nvSpPr>
              <p:spPr bwMode="auto">
                <a:xfrm rot="-10800000">
                  <a:off x="2532" y="3038"/>
                  <a:ext cx="144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  <p:sp>
              <p:nvSpPr>
                <p:cNvPr id="32" name="Arc 40"/>
                <p:cNvSpPr>
                  <a:spLocks/>
                </p:cNvSpPr>
                <p:nvPr/>
              </p:nvSpPr>
              <p:spPr bwMode="auto">
                <a:xfrm flipV="1">
                  <a:off x="2676" y="3038"/>
                  <a:ext cx="144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  <p:sp>
              <p:nvSpPr>
                <p:cNvPr id="33" name="Arc 41"/>
                <p:cNvSpPr>
                  <a:spLocks/>
                </p:cNvSpPr>
                <p:nvPr/>
              </p:nvSpPr>
              <p:spPr bwMode="auto">
                <a:xfrm rot="10800000" flipV="1">
                  <a:off x="2244" y="2390"/>
                  <a:ext cx="144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  <p:sp>
              <p:nvSpPr>
                <p:cNvPr id="40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985" y="2102"/>
                  <a:ext cx="0" cy="163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  <p:sp>
              <p:nvSpPr>
                <p:cNvPr id="41" name="Line 49"/>
                <p:cNvSpPr>
                  <a:spLocks noChangeShapeType="1"/>
                </p:cNvSpPr>
                <p:nvPr/>
              </p:nvSpPr>
              <p:spPr bwMode="auto">
                <a:xfrm>
                  <a:off x="996" y="3110"/>
                  <a:ext cx="2009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  <p:sp>
              <p:nvSpPr>
                <p:cNvPr id="42" name="Rectangle 50"/>
                <p:cNvSpPr>
                  <a:spLocks noChangeArrowheads="1"/>
                </p:cNvSpPr>
                <p:nvPr/>
              </p:nvSpPr>
              <p:spPr bwMode="auto">
                <a:xfrm>
                  <a:off x="1188" y="2390"/>
                  <a:ext cx="85" cy="720"/>
                </a:xfrm>
                <a:prstGeom prst="rect">
                  <a:avLst/>
                </a:prstGeom>
                <a:solidFill>
                  <a:srgbClr val="00CC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  <p:sp>
              <p:nvSpPr>
                <p:cNvPr id="44" name="Rectangle 52"/>
                <p:cNvSpPr>
                  <a:spLocks noChangeArrowheads="1"/>
                </p:cNvSpPr>
                <p:nvPr/>
              </p:nvSpPr>
              <p:spPr bwMode="auto">
                <a:xfrm>
                  <a:off x="1119" y="2083"/>
                  <a:ext cx="1612" cy="2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3CC33"/>
                      </a:solidFill>
                      <a:effectLst/>
                      <a:uLnTx/>
                      <a:uFillTx/>
                      <a:latin typeface="+mn-lt"/>
                    </a:rPr>
                    <a:t>A	</a:t>
                  </a: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+mn-lt"/>
                    </a:rPr>
                    <a:t>B</a:t>
                  </a:r>
                  <a:r>
                    <a:rPr kumimoji="0" lang="en-US" sz="1800" b="0" i="0" u="none" strike="noStrike" kern="0" cap="none" spc="0" normalizeH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</a:rPr>
                    <a:t>           </a:t>
                  </a: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+mn-lt"/>
                    </a:rPr>
                    <a:t>C</a:t>
                  </a:r>
                </a:p>
              </p:txBody>
            </p:sp>
            <p:sp>
              <p:nvSpPr>
                <p:cNvPr id="54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777" y="3782"/>
                  <a:ext cx="2447" cy="2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000" kern="0" dirty="0">
                      <a:solidFill>
                        <a:srgbClr val="000000"/>
                      </a:solidFill>
                      <a:latin typeface="+mn-lt"/>
                    </a:rPr>
                    <a:t>Beam pulse (on each RF cycle)</a:t>
                  </a:r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  <p:sp>
              <p:nvSpPr>
                <p:cNvPr id="55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1225" y="3158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grpSp>
            <p:nvGrpSpPr>
              <p:cNvPr id="4" name="Group 3"/>
              <p:cNvGrpSpPr/>
              <p:nvPr/>
            </p:nvGrpSpPr>
            <p:grpSpPr>
              <a:xfrm>
                <a:off x="4903504" y="838200"/>
                <a:ext cx="3324441" cy="2362200"/>
                <a:chOff x="744518" y="1219200"/>
                <a:chExt cx="3324441" cy="2362200"/>
              </a:xfrm>
            </p:grpSpPr>
            <p:pic>
              <p:nvPicPr>
                <p:cNvPr id="3074" name="Picture 2" descr="C:\Users\Joe\Desktop\CNU_Lifelong_Grames\bunc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0584" y="1219200"/>
                  <a:ext cx="3298375" cy="2362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8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744518" y="1238614"/>
                  <a:ext cx="2704587" cy="3693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+mn-lt"/>
                    </a:rPr>
                    <a:t>Short e- bunch &lt;50 </a:t>
                  </a:r>
                  <a:r>
                    <a:rPr kumimoji="0" lang="en-US" sz="18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+mn-lt"/>
                    </a:rPr>
                    <a:t>psec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</p:grpSp>
        <p:sp>
          <p:nvSpPr>
            <p:cNvPr id="48" name="Rectangle 50">
              <a:extLst>
                <a:ext uri="{FF2B5EF4-FFF2-40B4-BE49-F238E27FC236}">
                  <a16:creationId xmlns:a16="http://schemas.microsoft.com/office/drawing/2014/main" id="{920114E8-C8AA-6B46-84C1-4C1C99051A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627" y="3848243"/>
              <a:ext cx="130099" cy="1087526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49" name="Rectangle 50">
              <a:extLst>
                <a:ext uri="{FF2B5EF4-FFF2-40B4-BE49-F238E27FC236}">
                  <a16:creationId xmlns:a16="http://schemas.microsoft.com/office/drawing/2014/main" id="{0E610A1B-F9E5-3C47-9F32-FAAEA0F9EF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4058" y="3848243"/>
              <a:ext cx="130099" cy="1087526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4BEF32F-60B6-194F-BCC3-55DD5BB3372F}"/>
              </a:ext>
            </a:extLst>
          </p:cNvPr>
          <p:cNvSpPr txBox="1"/>
          <p:nvPr/>
        </p:nvSpPr>
        <p:spPr>
          <a:xfrm>
            <a:off x="4529475" y="6273225"/>
            <a:ext cx="3834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419836657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7769" y="1529"/>
            <a:ext cx="4099550" cy="400223"/>
          </a:xfrm>
        </p:spPr>
        <p:txBody>
          <a:bodyPr/>
          <a:lstStyle/>
          <a:p>
            <a:r>
              <a:rPr lang="en-US" sz="2800" dirty="0"/>
              <a:t>Polarized source laser</a:t>
            </a:r>
          </a:p>
        </p:txBody>
      </p:sp>
      <p:pic>
        <p:nvPicPr>
          <p:cNvPr id="101380" name="Picture 4" descr="schemat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527175"/>
            <a:ext cx="3217863" cy="2816225"/>
          </a:xfrm>
          <a:prstGeom prst="rect">
            <a:avLst/>
          </a:prstGeom>
          <a:noFill/>
        </p:spPr>
      </p:pic>
      <p:sp>
        <p:nvSpPr>
          <p:cNvPr id="101381" name="Line 5"/>
          <p:cNvSpPr>
            <a:spLocks noChangeShapeType="1"/>
          </p:cNvSpPr>
          <p:nvPr/>
        </p:nvSpPr>
        <p:spPr bwMode="auto">
          <a:xfrm flipH="1" flipV="1">
            <a:off x="5602125" y="3505199"/>
            <a:ext cx="587537" cy="89739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393" name="Text Box 17"/>
          <p:cNvSpPr txBox="1">
            <a:spLocks noChangeArrowheads="1"/>
          </p:cNvSpPr>
          <p:nvPr/>
        </p:nvSpPr>
        <p:spPr bwMode="auto">
          <a:xfrm>
            <a:off x="2743200" y="1831975"/>
            <a:ext cx="1107996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C000"/>
                </a:solidFill>
                <a:latin typeface="Arial"/>
              </a:rPr>
              <a:t>1560 nm</a:t>
            </a:r>
          </a:p>
        </p:txBody>
      </p:sp>
      <p:sp>
        <p:nvSpPr>
          <p:cNvPr id="101394" name="Text Box 18"/>
          <p:cNvSpPr txBox="1">
            <a:spLocks noChangeArrowheads="1"/>
          </p:cNvSpPr>
          <p:nvPr/>
        </p:nvSpPr>
        <p:spPr bwMode="auto">
          <a:xfrm>
            <a:off x="3632042" y="1324393"/>
            <a:ext cx="979755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20000"/>
                </a:solidFill>
                <a:latin typeface="Arial"/>
              </a:rPr>
              <a:t>780 nm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ED08B6-9064-2C44-A045-0D03A66B059C}"/>
              </a:ext>
            </a:extLst>
          </p:cNvPr>
          <p:cNvGrpSpPr/>
          <p:nvPr/>
        </p:nvGrpSpPr>
        <p:grpSpPr>
          <a:xfrm>
            <a:off x="162291" y="4017335"/>
            <a:ext cx="2239964" cy="2635469"/>
            <a:chOff x="123663" y="1559441"/>
            <a:chExt cx="2239964" cy="2635469"/>
          </a:xfrm>
        </p:grpSpPr>
        <p:pic>
          <p:nvPicPr>
            <p:cNvPr id="101392" name="Picture 16" descr="DSCF005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3663" y="2513747"/>
              <a:ext cx="2239963" cy="1681163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</p:pic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123664" y="1559441"/>
              <a:ext cx="2239963" cy="83099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Low-Power (1 mW)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FFC000"/>
                  </a:solidFill>
                  <a:latin typeface="Arial"/>
                </a:rPr>
                <a:t>1560 nm </a:t>
              </a: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Fiber Diode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Follows RF sine wave</a:t>
              </a:r>
            </a:p>
          </p:txBody>
        </p:sp>
      </p:grp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6678795" y="1125318"/>
            <a:ext cx="2257425" cy="830997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Frequency-doubler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C000"/>
                </a:solidFill>
                <a:latin typeface="Arial"/>
              </a:rPr>
              <a:t>1560 nm</a:t>
            </a:r>
            <a:r>
              <a:rPr lang="en-US" sz="16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to </a:t>
            </a:r>
            <a:r>
              <a:rPr lang="en-US" sz="1600" b="1" dirty="0">
                <a:solidFill>
                  <a:srgbClr val="FF0000"/>
                </a:solidFill>
                <a:latin typeface="Arial"/>
              </a:rPr>
              <a:t>780 nm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30% Efficiency (2 W)</a:t>
            </a:r>
          </a:p>
        </p:txBody>
      </p:sp>
      <p:pic>
        <p:nvPicPr>
          <p:cNvPr id="101382" name="Picture 6" descr="DSCF00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0489" y="4846836"/>
            <a:ext cx="5172236" cy="1371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101386" name="Picture 10" descr="PPLN 200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18"/>
          <a:stretch/>
        </p:blipFill>
        <p:spPr bwMode="auto">
          <a:xfrm>
            <a:off x="6595221" y="2089656"/>
            <a:ext cx="2347726" cy="180949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4043282" y="4402591"/>
            <a:ext cx="5029199" cy="40011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High Power (6 W) </a:t>
            </a:r>
            <a:r>
              <a:rPr lang="en-US" sz="2000" b="1" dirty="0">
                <a:solidFill>
                  <a:srgbClr val="FFC000"/>
                </a:solidFill>
                <a:latin typeface="Arial"/>
              </a:rPr>
              <a:t>1560 nm 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Fiber Amplifier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7CA15A-AB50-E94F-B52B-90C43419EA70}"/>
              </a:ext>
            </a:extLst>
          </p:cNvPr>
          <p:cNvGrpSpPr/>
          <p:nvPr/>
        </p:nvGrpSpPr>
        <p:grpSpPr>
          <a:xfrm>
            <a:off x="162291" y="2251902"/>
            <a:ext cx="2180960" cy="1366770"/>
            <a:chOff x="331320" y="5025461"/>
            <a:chExt cx="2180960" cy="1366770"/>
          </a:xfrm>
        </p:grpSpPr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463845" y="5025461"/>
              <a:ext cx="1915909" cy="6463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Arial"/>
                </a:rPr>
                <a:t>Master Oscillator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Arial"/>
                </a:rPr>
                <a:t>499 MHz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5020B3F-E778-2D4C-BAE5-EE1AFE96A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320" y="5739050"/>
              <a:ext cx="2180960" cy="653181"/>
            </a:xfrm>
            <a:prstGeom prst="rect">
              <a:avLst/>
            </a:prstGeom>
          </p:spPr>
        </p:pic>
      </p:grpSp>
      <p:sp>
        <p:nvSpPr>
          <p:cNvPr id="24" name="Text Box 12">
            <a:extLst>
              <a:ext uri="{FF2B5EF4-FFF2-40B4-BE49-F238E27FC236}">
                <a16:creationId xmlns:a16="http://schemas.microsoft.com/office/drawing/2014/main" id="{473D0BB8-0D5B-654B-9BBF-802A6261F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85393"/>
            <a:ext cx="2724115" cy="830997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latin typeface="Arial"/>
              </a:rPr>
              <a:t>200 </a:t>
            </a:r>
            <a:r>
              <a:rPr lang="en-US" sz="1600" dirty="0" err="1">
                <a:solidFill>
                  <a:schemeClr val="tx1"/>
                </a:solidFill>
                <a:latin typeface="Arial"/>
              </a:rPr>
              <a:t>mW</a:t>
            </a:r>
            <a:r>
              <a:rPr lang="en-US" sz="1600" dirty="0">
                <a:solidFill>
                  <a:schemeClr val="tx1"/>
                </a:solidFill>
                <a:latin typeface="Arial"/>
              </a:rPr>
              <a:t> @ </a:t>
            </a:r>
            <a:r>
              <a:rPr lang="en-US" sz="1600" b="1" dirty="0">
                <a:solidFill>
                  <a:srgbClr val="FF0000"/>
                </a:solidFill>
                <a:latin typeface="Arial"/>
              </a:rPr>
              <a:t>780 nm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latin typeface="Arial"/>
              </a:rPr>
              <a:t>50 </a:t>
            </a:r>
            <a:r>
              <a:rPr lang="en-US" sz="1600" dirty="0" err="1">
                <a:solidFill>
                  <a:schemeClr val="tx1"/>
                </a:solidFill>
                <a:latin typeface="Arial"/>
              </a:rPr>
              <a:t>ps</a:t>
            </a:r>
            <a:r>
              <a:rPr lang="en-US" sz="1600" dirty="0">
                <a:solidFill>
                  <a:schemeClr val="tx1"/>
                </a:solidFill>
                <a:latin typeface="Arial"/>
              </a:rPr>
              <a:t> @ 499/249.5 MHz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latin typeface="Arial"/>
              </a:rPr>
              <a:t>=&gt; 6 </a:t>
            </a:r>
            <a:r>
              <a:rPr lang="en-US" sz="1600" dirty="0" err="1">
                <a:solidFill>
                  <a:schemeClr val="tx1"/>
                </a:solidFill>
                <a:latin typeface="Arial"/>
              </a:rPr>
              <a:t>uA</a:t>
            </a:r>
            <a:r>
              <a:rPr lang="en-US" sz="1600" dirty="0">
                <a:solidFill>
                  <a:schemeClr val="tx1"/>
                </a:solidFill>
                <a:latin typeface="Arial"/>
              </a:rPr>
              <a:t>/</a:t>
            </a:r>
            <a:r>
              <a:rPr lang="en-US" sz="1600" dirty="0" err="1">
                <a:solidFill>
                  <a:schemeClr val="tx1"/>
                </a:solidFill>
                <a:latin typeface="Arial"/>
              </a:rPr>
              <a:t>mW</a:t>
            </a:r>
            <a:r>
              <a:rPr lang="en-US" sz="1600" dirty="0">
                <a:solidFill>
                  <a:schemeClr val="tx1"/>
                </a:solidFill>
                <a:latin typeface="Arial"/>
              </a:rPr>
              <a:t>/%</a:t>
            </a:r>
          </a:p>
        </p:txBody>
      </p:sp>
      <p:sp>
        <p:nvSpPr>
          <p:cNvPr id="25" name="Line 5">
            <a:extLst>
              <a:ext uri="{FF2B5EF4-FFF2-40B4-BE49-F238E27FC236}">
                <a16:creationId xmlns:a16="http://schemas.microsoft.com/office/drawing/2014/main" id="{56F3F095-00BD-0147-AD4F-C0A94AA783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64454" y="1258660"/>
            <a:ext cx="1342212" cy="51345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Line 5">
            <a:extLst>
              <a:ext uri="{FF2B5EF4-FFF2-40B4-BE49-F238E27FC236}">
                <a16:creationId xmlns:a16="http://schemas.microsoft.com/office/drawing/2014/main" id="{11355276-FF4A-ED4B-AE1A-E5B53DBC6F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21921" y="457200"/>
            <a:ext cx="831079" cy="77741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Line 5">
            <a:extLst>
              <a:ext uri="{FF2B5EF4-FFF2-40B4-BE49-F238E27FC236}">
                <a16:creationId xmlns:a16="http://schemas.microsoft.com/office/drawing/2014/main" id="{A13A55F9-7AF2-D94C-9372-925F114EBF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0725" y="2599970"/>
            <a:ext cx="761074" cy="507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Line 5">
            <a:extLst>
              <a:ext uri="{FF2B5EF4-FFF2-40B4-BE49-F238E27FC236}">
                <a16:creationId xmlns:a16="http://schemas.microsoft.com/office/drawing/2014/main" id="{90380001-414A-AD40-BFFE-D057DC2AA7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02253" y="3697166"/>
            <a:ext cx="1719667" cy="8594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06502A-7875-5C45-BD0A-4F65E5A85E74}"/>
              </a:ext>
            </a:extLst>
          </p:cNvPr>
          <p:cNvSpPr txBox="1"/>
          <p:nvPr/>
        </p:nvSpPr>
        <p:spPr>
          <a:xfrm>
            <a:off x="4529475" y="6273225"/>
            <a:ext cx="3834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58070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1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0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1" grpId="0" animBg="1"/>
      <p:bldP spid="101393" grpId="0" animBg="1"/>
      <p:bldP spid="101394" grpId="0" animBg="1"/>
      <p:bldP spid="21" grpId="0" animBg="1"/>
      <p:bldP spid="20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4300" y="0"/>
            <a:ext cx="67437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endParaRPr lang="en-US" sz="2800" dirty="0"/>
          </a:p>
        </p:txBody>
      </p:sp>
      <p:pic>
        <p:nvPicPr>
          <p:cNvPr id="8" name="Picture 7" descr="_DSC012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989" y="1600200"/>
            <a:ext cx="6654409" cy="40598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07A0EC6-1E78-A640-8235-165BFA725062}"/>
              </a:ext>
            </a:extLst>
          </p:cNvPr>
          <p:cNvSpPr txBox="1">
            <a:spLocks/>
          </p:cNvSpPr>
          <p:nvPr/>
        </p:nvSpPr>
        <p:spPr>
          <a:xfrm>
            <a:off x="141905" y="0"/>
            <a:ext cx="8316295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/>
              <a:t>CEBAF 4-Beam Drive Laser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7BC7A8-2FCE-E848-9664-09571F4E01C5}"/>
              </a:ext>
            </a:extLst>
          </p:cNvPr>
          <p:cNvSpPr txBox="1"/>
          <p:nvPr/>
        </p:nvSpPr>
        <p:spPr>
          <a:xfrm>
            <a:off x="304800" y="498307"/>
            <a:ext cx="50708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Controls intensity, polarization, rep 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Synchronized with RF, diagnostics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Should be stable, reliable, pragmatic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43CCC-82E5-4F42-8235-41E97710F3BF}"/>
              </a:ext>
            </a:extLst>
          </p:cNvPr>
          <p:cNvSpPr txBox="1"/>
          <p:nvPr/>
        </p:nvSpPr>
        <p:spPr>
          <a:xfrm>
            <a:off x="4529475" y="6273225"/>
            <a:ext cx="3834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085727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C7900-7D9F-DE4C-AB79-B8A37E72C560}"/>
              </a:ext>
            </a:extLst>
          </p:cNvPr>
          <p:cNvSpPr txBox="1">
            <a:spLocks/>
          </p:cNvSpPr>
          <p:nvPr/>
        </p:nvSpPr>
        <p:spPr>
          <a:xfrm>
            <a:off x="141905" y="0"/>
            <a:ext cx="8316295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/>
              <a:t>Fast helicity reversal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4424B-1419-2946-A324-9259563E3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61" y="990600"/>
            <a:ext cx="3833533" cy="2514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D6DF33-71EC-6447-9A14-B0D4E7E17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657600"/>
            <a:ext cx="3810000" cy="23724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DEE5F7-09FF-614B-BE08-7B77AB255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886200"/>
            <a:ext cx="4705195" cy="23622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F50355F-7454-2245-9736-1B595A53EF08}"/>
              </a:ext>
            </a:extLst>
          </p:cNvPr>
          <p:cNvGrpSpPr/>
          <p:nvPr/>
        </p:nvGrpSpPr>
        <p:grpSpPr>
          <a:xfrm>
            <a:off x="5090445" y="477715"/>
            <a:ext cx="3350932" cy="3083170"/>
            <a:chOff x="5793068" y="176805"/>
            <a:chExt cx="3350932" cy="3083170"/>
          </a:xfrm>
        </p:grpSpPr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FFAA513E-7AD3-C346-95F6-96FCA0E195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93068" y="1919586"/>
              <a:ext cx="1787185" cy="1340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E8AAA6A8-3A03-804D-BD86-278E450BD9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93068" y="176805"/>
              <a:ext cx="1787184" cy="1363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9351A4-04C9-3D42-95F6-2FA2D4946C8D}"/>
                </a:ext>
              </a:extLst>
            </p:cNvPr>
            <p:cNvSpPr txBox="1"/>
            <p:nvPr/>
          </p:nvSpPr>
          <p:spPr>
            <a:xfrm>
              <a:off x="7667968" y="1919586"/>
              <a:ext cx="1476032" cy="881006"/>
            </a:xfrm>
            <a:prstGeom prst="rect">
              <a:avLst/>
            </a:prstGeom>
            <a:noFill/>
          </p:spPr>
          <p:txBody>
            <a:bodyPr wrap="square" lIns="19047" tIns="9523" rIns="19047" bIns="9523" rtlCol="0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Pockels cell λ/2 transition optical result.  ~70us with no ringing.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18B40EB-DD02-2B4D-9B61-CB40CC6FD8F8}"/>
                </a:ext>
              </a:extLst>
            </p:cNvPr>
            <p:cNvSpPr txBox="1"/>
            <p:nvPr/>
          </p:nvSpPr>
          <p:spPr>
            <a:xfrm>
              <a:off x="7667968" y="176805"/>
              <a:ext cx="1476032" cy="1096450"/>
            </a:xfrm>
            <a:prstGeom prst="rect">
              <a:avLst/>
            </a:prstGeom>
            <a:noFill/>
          </p:spPr>
          <p:txBody>
            <a:bodyPr wrap="square" lIns="19047" tIns="9523" rIns="19047" bIns="9523" rtlCol="0">
              <a:spAutoFit/>
            </a:bodyPr>
            <a:lstStyle/>
            <a:p>
              <a:pPr algn="l"/>
              <a:r>
                <a:rPr lang="en-US" sz="1400" dirty="0">
                  <a:latin typeface="Arial" pitchFamily="34" charset="0"/>
                  <a:cs typeface="Arial" pitchFamily="34" charset="0"/>
                </a:rPr>
                <a:t>Pockels cell λ/2 flipping at 1kHz.</a:t>
              </a:r>
            </a:p>
            <a:p>
              <a:pPr algn="l"/>
              <a:r>
                <a:rPr lang="en-US" sz="1400" dirty="0">
                  <a:latin typeface="Arial" pitchFamily="34" charset="0"/>
                  <a:cs typeface="Arial" pitchFamily="34" charset="0"/>
                </a:rPr>
                <a:t>Perfect symmetry and no voltage droop over time.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4404B9B-9764-2641-9DEB-BA30C648F92A}"/>
              </a:ext>
            </a:extLst>
          </p:cNvPr>
          <p:cNvSpPr txBox="1"/>
          <p:nvPr/>
        </p:nvSpPr>
        <p:spPr>
          <a:xfrm>
            <a:off x="332131" y="507107"/>
            <a:ext cx="4094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Electro-optic waveplate</a:t>
            </a:r>
          </a:p>
        </p:txBody>
      </p:sp>
    </p:spTree>
    <p:extLst>
      <p:ext uri="{BB962C8B-B14F-4D97-AF65-F5344CB8AC3E}">
        <p14:creationId xmlns:p14="http://schemas.microsoft.com/office/powerpoint/2010/main" val="98495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0579C-DAA8-6342-B941-D90625531234}"/>
              </a:ext>
            </a:extLst>
          </p:cNvPr>
          <p:cNvSpPr txBox="1">
            <a:spLocks/>
          </p:cNvSpPr>
          <p:nvPr/>
        </p:nvSpPr>
        <p:spPr>
          <a:xfrm>
            <a:off x="141905" y="0"/>
            <a:ext cx="8316295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/>
              <a:t>Part of the ”bigger picture”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FAD6A666-BEE0-8249-8102-3E6FD1CB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02" y="612568"/>
            <a:ext cx="7847498" cy="573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15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B2C75-C7CF-FB47-8ECB-6E6F40BCFB99}"/>
              </a:ext>
            </a:extLst>
          </p:cNvPr>
          <p:cNvSpPr txBox="1">
            <a:spLocks/>
          </p:cNvSpPr>
          <p:nvPr/>
        </p:nvSpPr>
        <p:spPr>
          <a:xfrm>
            <a:off x="141905" y="0"/>
            <a:ext cx="8316295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/>
              <a:t>QE degradation (charge lifetime)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D91A44-16AF-A54A-A3A7-00CBD2800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133600"/>
            <a:ext cx="6172200" cy="43491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61443E-BD50-F042-836C-2FD5EE4A5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314" y="3565483"/>
            <a:ext cx="2568946" cy="9073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E8111B-8A55-714F-91BF-99392A6BCA14}"/>
              </a:ext>
            </a:extLst>
          </p:cNvPr>
          <p:cNvSpPr txBox="1"/>
          <p:nvPr/>
        </p:nvSpPr>
        <p:spPr>
          <a:xfrm>
            <a:off x="685800" y="685800"/>
            <a:ext cx="7335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Does QE degrade with time?    Yes, and no.</a:t>
            </a:r>
          </a:p>
        </p:txBody>
      </p:sp>
    </p:spTree>
    <p:extLst>
      <p:ext uri="{BB962C8B-B14F-4D97-AF65-F5344CB8AC3E}">
        <p14:creationId xmlns:p14="http://schemas.microsoft.com/office/powerpoint/2010/main" val="511310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C68DE9-F685-BA46-8C30-1695EDC3D78A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9144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Accelerators need “free” electrons !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How might we acquire them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?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6711A6-C6B3-414C-8C70-2BF450564AAD}"/>
              </a:ext>
            </a:extLst>
          </p:cNvPr>
          <p:cNvSpPr txBox="1">
            <a:spLocks/>
          </p:cNvSpPr>
          <p:nvPr/>
        </p:nvSpPr>
        <p:spPr>
          <a:xfrm>
            <a:off x="342900" y="2286000"/>
            <a:ext cx="8458200" cy="2438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Field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Emission (electronic energy)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Thermionic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Emission (thermal energy)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Emission (optical energy)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C1D3A2-30DD-5F4E-8A52-775A5CDEB396}"/>
              </a:ext>
            </a:extLst>
          </p:cNvPr>
          <p:cNvSpPr/>
          <p:nvPr/>
        </p:nvSpPr>
        <p:spPr>
          <a:xfrm>
            <a:off x="1905001" y="5092700"/>
            <a:ext cx="434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</a:rPr>
              <a:t>All are manifestations of electromagnetism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B08706-D045-D144-8FB3-D6FFAD5DA24E}"/>
              </a:ext>
            </a:extLst>
          </p:cNvPr>
          <p:cNvSpPr txBox="1"/>
          <p:nvPr/>
        </p:nvSpPr>
        <p:spPr>
          <a:xfrm>
            <a:off x="4529475" y="6273225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53346F-F51B-7747-94A2-1BB32A0515F5}"/>
              </a:ext>
            </a:extLst>
          </p:cNvPr>
          <p:cNvSpPr txBox="1"/>
          <p:nvPr/>
        </p:nvSpPr>
        <p:spPr>
          <a:xfrm>
            <a:off x="6370820" y="6505731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152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ary larson edited">
            <a:extLst>
              <a:ext uri="{FF2B5EF4-FFF2-40B4-BE49-F238E27FC236}">
                <a16:creationId xmlns:a16="http://schemas.microsoft.com/office/drawing/2014/main" id="{6996696E-3386-9241-BEA5-CC0D51188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366854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7DF2A3FE-78B2-4044-8178-2DB2AF333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399" y="977900"/>
            <a:ext cx="407664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“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The woods were dark and foreboding, and Alice sensed that sinister eyes were watching her every step.  Worst of all, she knew that Nature abhorred a vacuum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” – Gary Larson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398FA07-3E57-7644-B58B-11F909A3F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0"/>
            <a:ext cx="6019800" cy="58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+mn-lt"/>
              </a:rPr>
              <a:t>We understand Alice’s worry…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90AA9A-E301-5D40-A62B-056D13D8D894}"/>
              </a:ext>
            </a:extLst>
          </p:cNvPr>
          <p:cNvSpPr/>
          <p:nvPr/>
        </p:nvSpPr>
        <p:spPr>
          <a:xfrm>
            <a:off x="4572000" y="3926745"/>
            <a:ext cx="422904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Air ~ 10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16</a:t>
            </a:r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/ Torr-cm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3</a:t>
            </a:r>
          </a:p>
          <a:p>
            <a:pPr lvl="1"/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(molecules ~2 nm apart)</a:t>
            </a:r>
            <a:endParaRPr lang="en-US" dirty="0">
              <a:solidFill>
                <a:srgbClr val="C00000"/>
              </a:solidFill>
              <a:latin typeface="Comic Sans MS" pitchFamily="66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Gun ~ 10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-12</a:t>
            </a:r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Torr</a:t>
            </a:r>
          </a:p>
          <a:p>
            <a:pPr lvl="1"/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(molecules ~1 mm apart)</a:t>
            </a:r>
            <a:endParaRPr lang="en-US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3167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1">
            <a:extLst>
              <a:ext uri="{FF2B5EF4-FFF2-40B4-BE49-F238E27FC236}">
                <a16:creationId xmlns:a16="http://schemas.microsoft.com/office/drawing/2014/main" id="{AE62B676-12FF-D249-858B-352954FDD2F8}"/>
              </a:ext>
            </a:extLst>
          </p:cNvPr>
          <p:cNvSpPr txBox="1">
            <a:spLocks/>
          </p:cNvSpPr>
          <p:nvPr/>
        </p:nvSpPr>
        <p:spPr>
          <a:xfrm>
            <a:off x="0" y="34221"/>
            <a:ext cx="9183130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Ion back-bombardment leads to QE reduction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2314C1AA-1329-8C46-B37E-FADE6F3C3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750311"/>
            <a:ext cx="4610100" cy="2106766"/>
          </a:xfrm>
          <a:prstGeom prst="rect">
            <a:avLst/>
          </a:prstGeom>
        </p:spPr>
      </p:pic>
      <p:pic>
        <p:nvPicPr>
          <p:cNvPr id="85" name="Picture 84" descr="new_Fig4_2.jpg">
            <a:extLst>
              <a:ext uri="{FF2B5EF4-FFF2-40B4-BE49-F238E27FC236}">
                <a16:creationId xmlns:a16="http://schemas.microsoft.com/office/drawing/2014/main" id="{5EEA7002-FB85-664E-866C-9D1C37C31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750311"/>
            <a:ext cx="3506637" cy="2743200"/>
          </a:xfrm>
          <a:prstGeom prst="rect">
            <a:avLst/>
          </a:prstGeom>
        </p:spPr>
      </p:pic>
      <p:pic>
        <p:nvPicPr>
          <p:cNvPr id="86" name="Picture 85" descr="trenching">
            <a:extLst>
              <a:ext uri="{FF2B5EF4-FFF2-40B4-BE49-F238E27FC236}">
                <a16:creationId xmlns:a16="http://schemas.microsoft.com/office/drawing/2014/main" id="{A3BC1AD2-F94A-1E49-A546-14CD5AD50A2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0" y="3684011"/>
            <a:ext cx="3238500" cy="273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FC151D87-10CC-4344-888F-3078A4B94500}"/>
              </a:ext>
            </a:extLst>
          </p:cNvPr>
          <p:cNvSpPr/>
          <p:nvPr/>
        </p:nvSpPr>
        <p:spPr>
          <a:xfrm>
            <a:off x="1066800" y="4657654"/>
            <a:ext cx="411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+mn-lt"/>
              </a:rPr>
              <a:t>These ions may strike the photocathode, generate secondary electrons or x-rays, and desorb gas from surfaces; all leading to a reduction of the photocathode quantum efficiency (QE).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D5DA6C-4579-AF4A-8F24-670DA5255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" y="2901495"/>
            <a:ext cx="4724400" cy="156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94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52400" y="4823"/>
            <a:ext cx="5794094" cy="45237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>
                <a:latin typeface="+mn-lt"/>
              </a:rPr>
              <a:t>Achieving Extreme High Vacuum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55294" y="1066800"/>
            <a:ext cx="57912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800" b="1" kern="0" dirty="0">
                <a:solidFill>
                  <a:srgbClr val="C00000"/>
                </a:solidFill>
                <a:latin typeface="Arial" pitchFamily="34" charset="0"/>
              </a:rPr>
              <a:t>Avoid contamination by oils due to roughing pumps, fingerprints, machining.</a:t>
            </a:r>
          </a:p>
          <a:p>
            <a:pPr>
              <a:lnSpc>
                <a:spcPct val="80000"/>
              </a:lnSpc>
            </a:pPr>
            <a:endParaRPr lang="en-US" sz="1900" b="1" kern="0" dirty="0">
              <a:solidFill>
                <a:srgbClr val="C00000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Baking used to get pressures below 10</a:t>
            </a:r>
            <a:r>
              <a:rPr lang="en-US" sz="1900" b="1" kern="0" baseline="30000" dirty="0">
                <a:solidFill>
                  <a:srgbClr val="C00000"/>
                </a:solidFill>
                <a:latin typeface="Arial" pitchFamily="34" charset="0"/>
              </a:rPr>
              <a:t>-10</a:t>
            </a: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900" b="1" kern="0" dirty="0" err="1">
                <a:solidFill>
                  <a:srgbClr val="C00000"/>
                </a:solidFill>
                <a:latin typeface="Arial" pitchFamily="34" charset="0"/>
              </a:rPr>
              <a:t>Torr</a:t>
            </a: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 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250</a:t>
            </a:r>
            <a:r>
              <a:rPr lang="en-US" sz="1600" kern="0" dirty="0">
                <a:latin typeface="Arial" pitchFamily="34" charset="0"/>
                <a:cs typeface="Arial" pitchFamily="34" charset="0"/>
              </a:rPr>
              <a:t>°</a:t>
            </a:r>
            <a:r>
              <a:rPr lang="en-US" sz="1600" kern="0" dirty="0">
                <a:latin typeface="Arial" pitchFamily="34" charset="0"/>
              </a:rPr>
              <a:t>C for 30 hours removes water vapor bonded to surface that otherwise limits pressure</a:t>
            </a:r>
          </a:p>
          <a:p>
            <a:pPr>
              <a:lnSpc>
                <a:spcPct val="80000"/>
              </a:lnSpc>
            </a:pPr>
            <a:endParaRPr lang="en-US" sz="1900" b="1" kern="0" dirty="0">
              <a:solidFill>
                <a:srgbClr val="C00000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Getter Pumps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Chemically active surface </a:t>
            </a:r>
          </a:p>
          <a:p>
            <a:pPr lvl="2">
              <a:lnSpc>
                <a:spcPct val="80000"/>
              </a:lnSpc>
            </a:pPr>
            <a:r>
              <a:rPr lang="en-US" sz="1400" kern="0" dirty="0">
                <a:latin typeface="Arial" pitchFamily="34" charset="0"/>
              </a:rPr>
              <a:t>Titanium sublimed from hot filament </a:t>
            </a:r>
          </a:p>
          <a:p>
            <a:pPr lvl="2">
              <a:lnSpc>
                <a:spcPct val="80000"/>
              </a:lnSpc>
            </a:pPr>
            <a:r>
              <a:rPr lang="en-US" sz="1400" kern="0" dirty="0">
                <a:latin typeface="Arial" pitchFamily="34" charset="0"/>
              </a:rPr>
              <a:t>Non-Evaporative Getters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Molecules stick when they hit</a:t>
            </a:r>
          </a:p>
          <a:p>
            <a:pPr lvl="2">
              <a:lnSpc>
                <a:spcPct val="80000"/>
              </a:lnSpc>
            </a:pPr>
            <a:r>
              <a:rPr lang="en-US" sz="1400" kern="0" dirty="0">
                <a:latin typeface="Arial" pitchFamily="34" charset="0"/>
              </a:rPr>
              <a:t>Does not work well for inert gasses such as Argon, Helium or for methane</a:t>
            </a:r>
          </a:p>
          <a:p>
            <a:pPr lvl="2">
              <a:lnSpc>
                <a:spcPct val="80000"/>
              </a:lnSpc>
              <a:buFontTx/>
              <a:buNone/>
            </a:pPr>
            <a:endParaRPr lang="en-US" sz="1400" kern="0" dirty="0"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Ion Pumps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Electric field to ionize gasses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Magnetic field to direct gasses into cathodes where they are trapped</a:t>
            </a:r>
          </a:p>
          <a:p>
            <a:pPr lvl="2">
              <a:lnSpc>
                <a:spcPct val="80000"/>
              </a:lnSpc>
            </a:pPr>
            <a:r>
              <a:rPr lang="en-US" sz="1400" kern="0" dirty="0">
                <a:latin typeface="Arial" pitchFamily="34" charset="0"/>
              </a:rPr>
              <a:t>Has some pumping capability for noble gasses</a:t>
            </a:r>
          </a:p>
        </p:txBody>
      </p:sp>
      <p:pic>
        <p:nvPicPr>
          <p:cNvPr id="4" name="Picture 5" descr="ion pu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3897312"/>
            <a:ext cx="274320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629400" y="3287712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C00000"/>
                </a:solidFill>
                <a:latin typeface="Arial" pitchFamily="34" charset="0"/>
              </a:rPr>
              <a:t>NEG pump array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991350" y="5954712"/>
            <a:ext cx="12366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" pitchFamily="34" charset="0"/>
              </a:rPr>
              <a:t>Ion Pump</a:t>
            </a:r>
          </a:p>
        </p:txBody>
      </p:sp>
      <p:pic>
        <p:nvPicPr>
          <p:cNvPr id="7" name="Picture 9" descr="DSCF010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53200" y="810732"/>
            <a:ext cx="2133600" cy="243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25585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52400" y="0"/>
            <a:ext cx="8229600" cy="58102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>
                <a:latin typeface="+mn-lt"/>
              </a:rPr>
              <a:t>Vacuum conditions in an accelerator</a:t>
            </a:r>
          </a:p>
        </p:txBody>
      </p:sp>
      <p:graphicFrame>
        <p:nvGraphicFramePr>
          <p:cNvPr id="3" name="Group 3"/>
          <p:cNvGraphicFramePr>
            <a:graphicFrameLocks/>
          </p:cNvGraphicFramePr>
          <p:nvPr>
            <p:extLst/>
          </p:nvPr>
        </p:nvGraphicFramePr>
        <p:xfrm>
          <a:off x="457200" y="838200"/>
          <a:ext cx="8458200" cy="4905376"/>
        </p:xfrm>
        <a:graphic>
          <a:graphicData uri="http://schemas.openxmlformats.org/drawingml/2006/table">
            <a:tbl>
              <a:tblPr/>
              <a:tblGrid>
                <a:gridCol w="1684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4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Application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Pressure Range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Location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Vacuum Regime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Beamline to dumps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-5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Target  to dump line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Insulating vacuum for cryogens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-4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 to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Cryomodules, transfer lines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Medium to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Targets, Scattering Chambers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-6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Experimental Halls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RF waveguide warm to cold windows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-9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Between warm and cold RF windows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Warm beamline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-8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Arcs, Hall beamline, BSY, some injector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Warm region girders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-9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or better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Girders adjacent to cryomodules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Very high to ultrahigh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Differential pumps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Below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-10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Ends of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linacs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isolate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cryomodules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Ultrahigh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Baked beamline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-10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-11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 chamber, Wien filter, Pcup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Ultra 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Polarized guns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-11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-12 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Photoguns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Ultra to Extreme 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SRF cavity vacuum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&lt; 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-12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Inside SRF cavities with walls at 2K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Extreme 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97933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130kVCathode_0VAnode_IonDistribution_1mm_Extended_result_shortened">
            <a:hlinkClick r:id="" action="ppaction://media"/>
            <a:extLst>
              <a:ext uri="{FF2B5EF4-FFF2-40B4-BE49-F238E27FC236}">
                <a16:creationId xmlns:a16="http://schemas.microsoft.com/office/drawing/2014/main" id="{C534A14F-CB86-8D44-BFE8-3C0472EC05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4358343"/>
            <a:ext cx="4191000" cy="1890057"/>
          </a:xfrm>
          <a:prstGeom prst="rect">
            <a:avLst/>
          </a:prstGeom>
        </p:spPr>
      </p:pic>
      <p:pic>
        <p:nvPicPr>
          <p:cNvPr id="163" name="130kVCathode_1000VAnode_IonDistribution_1mm_Extended_result_shortened">
            <a:hlinkClick r:id="" action="ppaction://media"/>
            <a:extLst>
              <a:ext uri="{FF2B5EF4-FFF2-40B4-BE49-F238E27FC236}">
                <a16:creationId xmlns:a16="http://schemas.microsoft.com/office/drawing/2014/main" id="{2F9F9300-F75B-FC4B-9593-46DDCA795DD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47013" y="4358343"/>
            <a:ext cx="4190424" cy="1890056"/>
          </a:xfrm>
          <a:prstGeom prst="rect">
            <a:avLst/>
          </a:prstGeom>
        </p:spPr>
      </p:pic>
      <p:sp>
        <p:nvSpPr>
          <p:cNvPr id="167" name="Title 1">
            <a:extLst>
              <a:ext uri="{FF2B5EF4-FFF2-40B4-BE49-F238E27FC236}">
                <a16:creationId xmlns:a16="http://schemas.microsoft.com/office/drawing/2014/main" id="{3BB64C09-3801-3C43-9587-924F2DBC3359}"/>
              </a:ext>
            </a:extLst>
          </p:cNvPr>
          <p:cNvSpPr txBox="1">
            <a:spLocks/>
          </p:cNvSpPr>
          <p:nvPr/>
        </p:nvSpPr>
        <p:spPr>
          <a:xfrm>
            <a:off x="0" y="7342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>
                <a:latin typeface="Arial" panose="020B0604020202020204" pitchFamily="34" charset="0"/>
              </a:rPr>
              <a:t>Mitigating ion back-bombardment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47DE1A05-42B2-6046-AB8F-6A13F8792FBF}"/>
              </a:ext>
            </a:extLst>
          </p:cNvPr>
          <p:cNvSpPr txBox="1"/>
          <p:nvPr/>
        </p:nvSpPr>
        <p:spPr>
          <a:xfrm>
            <a:off x="566965" y="433959"/>
            <a:ext cx="643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Calibri" panose="020F0502020204030204"/>
              </a:rPr>
              <a:t>Work of J.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/>
              </a:rPr>
              <a:t>Yoskowitz</a:t>
            </a:r>
            <a:r>
              <a:rPr lang="en-US" sz="1800" dirty="0">
                <a:solidFill>
                  <a:srgbClr val="000000"/>
                </a:solidFill>
                <a:latin typeface="Calibri" panose="020F0502020204030204"/>
              </a:rPr>
              <a:t> (Old Dominion University), Proc. of PSTP-2019</a:t>
            </a:r>
          </a:p>
        </p:txBody>
      </p:sp>
      <p:pic>
        <p:nvPicPr>
          <p:cNvPr id="220" name="Picture 219">
            <a:extLst>
              <a:ext uri="{FF2B5EF4-FFF2-40B4-BE49-F238E27FC236}">
                <a16:creationId xmlns:a16="http://schemas.microsoft.com/office/drawing/2014/main" id="{C3D6B2F0-5C17-6C47-86A0-92CDD470EF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65" y="1151518"/>
            <a:ext cx="2968658" cy="1518321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695984F3-96AC-9D4C-8EF0-B7CE690044F1}"/>
              </a:ext>
            </a:extLst>
          </p:cNvPr>
          <p:cNvGrpSpPr/>
          <p:nvPr/>
        </p:nvGrpSpPr>
        <p:grpSpPr>
          <a:xfrm>
            <a:off x="1344005" y="2610858"/>
            <a:ext cx="2538203" cy="1575268"/>
            <a:chOff x="3547930" y="1251744"/>
            <a:chExt cx="2926080" cy="2194560"/>
          </a:xfrm>
        </p:grpSpPr>
        <p:pic>
          <p:nvPicPr>
            <p:cNvPr id="224" name="Picture 223">
              <a:extLst>
                <a:ext uri="{FF2B5EF4-FFF2-40B4-BE49-F238E27FC236}">
                  <a16:creationId xmlns:a16="http://schemas.microsoft.com/office/drawing/2014/main" id="{B6095FBA-248B-4D47-80B5-7F6B3D96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7930" y="1251744"/>
              <a:ext cx="2926080" cy="2194560"/>
            </a:xfrm>
            <a:prstGeom prst="rect">
              <a:avLst/>
            </a:prstGeom>
          </p:spPr>
        </p:pic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AB4683F2-9F96-5042-84E8-77F2FC1E7D1C}"/>
                </a:ext>
              </a:extLst>
            </p:cNvPr>
            <p:cNvCxnSpPr>
              <a:cxnSpLocks/>
            </p:cNvCxnSpPr>
            <p:nvPr/>
          </p:nvCxnSpPr>
          <p:spPr>
            <a:xfrm>
              <a:off x="5109866" y="1356075"/>
              <a:ext cx="0" cy="1745309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</p:cxnSp>
      </p:grpSp>
      <p:pic>
        <p:nvPicPr>
          <p:cNvPr id="264" name="Picture 263">
            <a:extLst>
              <a:ext uri="{FF2B5EF4-FFF2-40B4-BE49-F238E27FC236}">
                <a16:creationId xmlns:a16="http://schemas.microsoft.com/office/drawing/2014/main" id="{765BB60E-F552-4E4C-B552-91ECC1EE28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7677" y="1086858"/>
            <a:ext cx="3002165" cy="1524000"/>
          </a:xfrm>
          <a:prstGeom prst="rect">
            <a:avLst/>
          </a:prstGeom>
        </p:spPr>
      </p:pic>
      <p:pic>
        <p:nvPicPr>
          <p:cNvPr id="269" name="Picture 268">
            <a:extLst>
              <a:ext uri="{FF2B5EF4-FFF2-40B4-BE49-F238E27FC236}">
                <a16:creationId xmlns:a16="http://schemas.microsoft.com/office/drawing/2014/main" id="{A9371DE1-6EB3-784C-B806-4B0C44FD88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0412" y="2585458"/>
            <a:ext cx="2357471" cy="17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2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2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6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101741" y="22223"/>
            <a:ext cx="8839200" cy="426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Tweaking the Design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410669" y="2314747"/>
            <a:ext cx="2221345" cy="1369291"/>
            <a:chOff x="2985077" y="2438400"/>
            <a:chExt cx="2221345" cy="1369291"/>
          </a:xfrm>
        </p:grpSpPr>
        <p:sp>
          <p:nvSpPr>
            <p:cNvPr id="21" name="Curved Up Arrow 20"/>
            <p:cNvSpPr/>
            <p:nvPr/>
          </p:nvSpPr>
          <p:spPr>
            <a:xfrm>
              <a:off x="2985077" y="2740891"/>
              <a:ext cx="2221345" cy="1066800"/>
            </a:xfrm>
            <a:prstGeom prst="curvedUpArrow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"/>
                <a:cs typeface="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40808" y="2438400"/>
              <a:ext cx="15193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The endless (?) quest for perfection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0054" y="800637"/>
            <a:ext cx="2435957" cy="3037567"/>
            <a:chOff x="90054" y="928255"/>
            <a:chExt cx="2514600" cy="3209140"/>
          </a:xfrm>
        </p:grpSpPr>
        <p:pic>
          <p:nvPicPr>
            <p:cNvPr id="24" name="Picture 2" descr="C:\DOCUME~1\poelker\LOCALS~1\Temp\\msotw9_temp0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90054" y="928255"/>
              <a:ext cx="2514600" cy="32091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Oval 24"/>
            <p:cNvSpPr/>
            <p:nvPr/>
          </p:nvSpPr>
          <p:spPr>
            <a:xfrm>
              <a:off x="142009" y="977901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209453" y="4459535"/>
            <a:ext cx="3075806" cy="2302244"/>
            <a:chOff x="4495800" y="3962400"/>
            <a:chExt cx="3438028" cy="2590800"/>
          </a:xfrm>
        </p:grpSpPr>
        <p:pic>
          <p:nvPicPr>
            <p:cNvPr id="30" name="Picture 7" descr="Picture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3962400"/>
              <a:ext cx="3438028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Oval 30"/>
            <p:cNvSpPr/>
            <p:nvPr/>
          </p:nvSpPr>
          <p:spPr>
            <a:xfrm>
              <a:off x="4648200" y="4038600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3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063266" y="3112011"/>
            <a:ext cx="2981036" cy="2319214"/>
            <a:chOff x="5320145" y="968625"/>
            <a:chExt cx="3756891" cy="2817668"/>
          </a:xfrm>
        </p:grpSpPr>
        <p:pic>
          <p:nvPicPr>
            <p:cNvPr id="33" name="Picture 2" descr="M:\inj_group\INV_GUN_2009\photos in tunnel\inv_gun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20145" y="968625"/>
              <a:ext cx="3756891" cy="2817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Oval 33"/>
            <p:cNvSpPr/>
            <p:nvPr/>
          </p:nvSpPr>
          <p:spPr>
            <a:xfrm>
              <a:off x="8607137" y="1102592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4</a:t>
              </a:r>
            </a:p>
          </p:txBody>
        </p:sp>
      </p:grpSp>
      <p:pic>
        <p:nvPicPr>
          <p:cNvPr id="35" name="Picture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990271"/>
            <a:ext cx="3048000" cy="125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6" name="Group 25"/>
          <p:cNvGrpSpPr/>
          <p:nvPr/>
        </p:nvGrpSpPr>
        <p:grpSpPr>
          <a:xfrm>
            <a:off x="256806" y="3549155"/>
            <a:ext cx="3038071" cy="2434210"/>
            <a:chOff x="1066800" y="3962400"/>
            <a:chExt cx="3242984" cy="2590800"/>
          </a:xfrm>
        </p:grpSpPr>
        <p:pic>
          <p:nvPicPr>
            <p:cNvPr id="27" name="Picture 3" descr="C:\DOCUME~1\poelker\LOCALS~1\Temp\\msotw9_temp0.jp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1066800" y="3962400"/>
              <a:ext cx="3242984" cy="2590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Oval 27"/>
            <p:cNvSpPr/>
            <p:nvPr/>
          </p:nvSpPr>
          <p:spPr>
            <a:xfrm>
              <a:off x="1310409" y="4037444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2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D04EE18-4777-8E4F-BBCB-EC26179D0C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6933" y="857763"/>
            <a:ext cx="3257067" cy="2292875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4F6FC02A-7F88-9C45-A305-EBDC13F7781F}"/>
              </a:ext>
            </a:extLst>
          </p:cNvPr>
          <p:cNvSpPr/>
          <p:nvPr/>
        </p:nvSpPr>
        <p:spPr>
          <a:xfrm>
            <a:off x="8153400" y="990271"/>
            <a:ext cx="302318" cy="313600"/>
          </a:xfrm>
          <a:prstGeom prst="ellipse">
            <a:avLst/>
          </a:prstGeom>
          <a:solidFill>
            <a:srgbClr val="FFFF99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"/>
                <a:cs typeface="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2590919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A3EE54-13F0-824F-B76C-F83EE788F5A4}"/>
              </a:ext>
            </a:extLst>
          </p:cNvPr>
          <p:cNvSpPr txBox="1"/>
          <p:nvPr/>
        </p:nvSpPr>
        <p:spPr>
          <a:xfrm>
            <a:off x="609600" y="685800"/>
            <a:ext cx="4474879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 did not cover…</a:t>
            </a:r>
          </a:p>
          <a:p>
            <a:endParaRPr lang="en-US" dirty="0"/>
          </a:p>
          <a:p>
            <a:r>
              <a:rPr lang="en-US" dirty="0"/>
              <a:t>Low energy spin rotations</a:t>
            </a:r>
          </a:p>
          <a:p>
            <a:r>
              <a:rPr lang="en-US" dirty="0"/>
              <a:t>	Dipole</a:t>
            </a:r>
          </a:p>
          <a:p>
            <a:r>
              <a:rPr lang="en-US" dirty="0"/>
              <a:t>	Solenoid</a:t>
            </a:r>
          </a:p>
          <a:p>
            <a:r>
              <a:rPr lang="en-US" dirty="0"/>
              <a:t>	Wien filter</a:t>
            </a:r>
          </a:p>
          <a:p>
            <a:r>
              <a:rPr lang="en-US" dirty="0"/>
              <a:t>	Spin flipping</a:t>
            </a:r>
          </a:p>
          <a:p>
            <a:endParaRPr lang="en-US" dirty="0"/>
          </a:p>
          <a:p>
            <a:r>
              <a:rPr lang="en-US" dirty="0"/>
              <a:t>Low energy polarimetry</a:t>
            </a:r>
          </a:p>
          <a:p>
            <a:r>
              <a:rPr lang="en-US" dirty="0"/>
              <a:t>	Mott Scattering</a:t>
            </a:r>
          </a:p>
        </p:txBody>
      </p:sp>
    </p:spTree>
    <p:extLst>
      <p:ext uri="{BB962C8B-B14F-4D97-AF65-F5344CB8AC3E}">
        <p14:creationId xmlns:p14="http://schemas.microsoft.com/office/powerpoint/2010/main" val="153471512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5A13847-33E5-A74F-98BE-50277EEA0469}"/>
              </a:ext>
            </a:extLst>
          </p:cNvPr>
          <p:cNvSpPr txBox="1">
            <a:spLocks/>
          </p:cNvSpPr>
          <p:nvPr/>
        </p:nvSpPr>
        <p:spPr>
          <a:xfrm>
            <a:off x="0" y="-5064"/>
            <a:ext cx="6065448" cy="590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The Canonical Emission Equations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2BA013-DEF0-AF47-AA4F-00092B4B5224}"/>
              </a:ext>
            </a:extLst>
          </p:cNvPr>
          <p:cNvGrpSpPr/>
          <p:nvPr/>
        </p:nvGrpSpPr>
        <p:grpSpPr>
          <a:xfrm>
            <a:off x="650935" y="4984818"/>
            <a:ext cx="7456817" cy="1145509"/>
            <a:chOff x="609600" y="1709650"/>
            <a:chExt cx="7456817" cy="11455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DDE27D-3A24-9446-90F5-A2AB3CDB95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77259" y="2027028"/>
              <a:ext cx="2389158" cy="711569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215957E-5F75-B342-B9C4-B26DC7E5F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6107" y="1900285"/>
              <a:ext cx="2206925" cy="95487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80"/>
                </a:buClr>
                <a:buSzPct val="125000"/>
              </a:pPr>
              <a:r>
                <a:rPr lang="en-US" sz="20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Field Emission</a:t>
              </a:r>
              <a:br>
                <a:rPr lang="en-US" sz="20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Fowler </a:t>
              </a:r>
              <a:r>
                <a:rPr lang="en-US" sz="1400" dirty="0" err="1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Nordheim</a:t>
              </a:r>
              <a:br>
                <a:rPr lang="en-US" sz="14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E.L. Murphy, and R.H. Good, </a:t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Physical Review 102, 1464 (1956).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C98173-10A6-3E44-AE13-655CDEB7AE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" y="1709650"/>
              <a:ext cx="1653396" cy="111118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625AEDA-4FC9-F14E-9A16-C4D606E9BAC1}"/>
              </a:ext>
            </a:extLst>
          </p:cNvPr>
          <p:cNvGrpSpPr/>
          <p:nvPr/>
        </p:nvGrpSpPr>
        <p:grpSpPr>
          <a:xfrm>
            <a:off x="533400" y="3276600"/>
            <a:ext cx="7574352" cy="1211730"/>
            <a:chOff x="533400" y="3276600"/>
            <a:chExt cx="7574352" cy="1211730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EB904B1C-38CA-7F42-B141-6FE8C0B4ED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43395" y="3584230"/>
              <a:ext cx="2364357" cy="72188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925C9C-1D84-6745-A9C0-B4A89AD0C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5742" y="3496254"/>
              <a:ext cx="2518212" cy="962833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125000"/>
              </a:pPr>
              <a:r>
                <a:rPr lang="en-US" sz="20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Thermal Emission</a:t>
              </a:r>
              <a:br>
                <a:rPr lang="en-US" sz="20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Richardson-Laue-</a:t>
              </a:r>
              <a:r>
                <a:rPr lang="en-US" sz="1400" dirty="0" err="1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Dushman</a:t>
              </a:r>
              <a:br>
                <a:rPr lang="en-US" sz="14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C. Herring, and M. Nichols, </a:t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Reviews of Modern Physics 21, 185 (1949).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7DD56B-F751-0040-B1AA-BFFBCE3F3A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" y="3276600"/>
              <a:ext cx="1653396" cy="121173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F7C949-DC95-1E4F-BE4D-8C2E450C24C0}"/>
              </a:ext>
            </a:extLst>
          </p:cNvPr>
          <p:cNvGrpSpPr/>
          <p:nvPr/>
        </p:nvGrpSpPr>
        <p:grpSpPr>
          <a:xfrm>
            <a:off x="480204" y="1538002"/>
            <a:ext cx="8005210" cy="1211730"/>
            <a:chOff x="491090" y="4914556"/>
            <a:chExt cx="8005210" cy="1211730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C2D26EF0-3623-3440-8D36-BCEBE5A7C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96978" y="5234246"/>
              <a:ext cx="3199322" cy="577505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2614E40-5DDA-B541-BED6-8CD5FB354B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6107" y="5100182"/>
              <a:ext cx="2071795" cy="91961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Pct val="125000"/>
              </a:pPr>
              <a:r>
                <a:rPr lang="en-US" sz="20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Photoemission</a:t>
              </a:r>
              <a:br>
                <a:rPr lang="en-US" sz="20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Fowler-</a:t>
              </a:r>
              <a:r>
                <a:rPr lang="en-US" sz="1400" dirty="0" err="1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Dubridge</a:t>
              </a:r>
              <a:br>
                <a:rPr lang="en-US" sz="14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L.A. </a:t>
              </a:r>
              <a:r>
                <a:rPr lang="en-US" sz="1000" dirty="0" err="1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DuBridge</a:t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Physical Review 43, 0727 (1933).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EBF527D-DE41-5849-AB9E-459B0AAFA6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1090" y="4914556"/>
              <a:ext cx="1653396" cy="121173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C55A641-DCD0-804A-BBC6-8C5B7D91EDA2}"/>
              </a:ext>
            </a:extLst>
          </p:cNvPr>
          <p:cNvSpPr/>
          <p:nvPr/>
        </p:nvSpPr>
        <p:spPr>
          <a:xfrm>
            <a:off x="12700" y="563376"/>
            <a:ext cx="70028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ysClr val="windowText" lastClr="000000"/>
                </a:solidFill>
                <a:latin typeface="Calibri"/>
              </a:rPr>
              <a:t>(slide courtesy of Dr. K. Jensen, Naval Research Laboratory)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51AB79-1828-E143-A107-2F72DE2838C9}"/>
              </a:ext>
            </a:extLst>
          </p:cNvPr>
          <p:cNvSpPr txBox="1"/>
          <p:nvPr/>
        </p:nvSpPr>
        <p:spPr>
          <a:xfrm>
            <a:off x="4529475" y="6273225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8554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5"/>
          <p:cNvSpPr>
            <a:spLocks noGrp="1" noChangeArrowheads="1"/>
          </p:cNvSpPr>
          <p:nvPr>
            <p:ph type="title"/>
          </p:nvPr>
        </p:nvSpPr>
        <p:spPr>
          <a:xfrm>
            <a:off x="60697" y="0"/>
            <a:ext cx="7208254" cy="45519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Photo Emission from GaAs</a:t>
            </a:r>
          </a:p>
        </p:txBody>
      </p:sp>
      <p:sp>
        <p:nvSpPr>
          <p:cNvPr id="71" name="Rounded Rectangular Callout 70"/>
          <p:cNvSpPr/>
          <p:nvPr/>
        </p:nvSpPr>
        <p:spPr bwMode="auto">
          <a:xfrm>
            <a:off x="104172" y="1088020"/>
            <a:ext cx="3365475" cy="1451955"/>
          </a:xfrm>
          <a:prstGeom prst="wedgeRoundRectCallout">
            <a:avLst>
              <a:gd name="adj1" fmla="val 34866"/>
              <a:gd name="adj2" fmla="val 102265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FF0000"/>
                </a:solidFill>
                <a:latin typeface="Arial"/>
              </a:rPr>
              <a:t>Bare GaAs surface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FF0000"/>
                </a:solidFill>
                <a:latin typeface="Arial"/>
              </a:rPr>
              <a:t>Large Work Function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FF0000"/>
                </a:solidFill>
                <a:latin typeface="Arial"/>
              </a:rPr>
              <a:t>Positive Electron Affinity (PEA)</a:t>
            </a:r>
          </a:p>
        </p:txBody>
      </p:sp>
      <p:grpSp>
        <p:nvGrpSpPr>
          <p:cNvPr id="2" name="Group 93"/>
          <p:cNvGrpSpPr/>
          <p:nvPr/>
        </p:nvGrpSpPr>
        <p:grpSpPr>
          <a:xfrm>
            <a:off x="1279860" y="3279539"/>
            <a:ext cx="3089331" cy="2743203"/>
            <a:chOff x="-688" y="2743130"/>
            <a:chExt cx="3089331" cy="2743203"/>
          </a:xfrm>
        </p:grpSpPr>
        <p:grpSp>
          <p:nvGrpSpPr>
            <p:cNvPr id="3" name="Group 71"/>
            <p:cNvGrpSpPr/>
            <p:nvPr/>
          </p:nvGrpSpPr>
          <p:grpSpPr>
            <a:xfrm>
              <a:off x="-688" y="2743130"/>
              <a:ext cx="3089331" cy="2743203"/>
              <a:chOff x="1051125" y="2500132"/>
              <a:chExt cx="3089331" cy="2743203"/>
            </a:xfrm>
          </p:grpSpPr>
          <p:sp>
            <p:nvSpPr>
              <p:cNvPr id="22" name="Rectangle 14"/>
              <p:cNvSpPr>
                <a:spLocks noChangeArrowheads="1"/>
              </p:cNvSpPr>
              <p:nvPr/>
            </p:nvSpPr>
            <p:spPr bwMode="auto">
              <a:xfrm>
                <a:off x="1382954" y="2822217"/>
                <a:ext cx="1574150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PEA=4.07 eV</a:t>
                </a:r>
              </a:p>
            </p:txBody>
          </p:sp>
          <p:grpSp>
            <p:nvGrpSpPr>
              <p:cNvPr id="4" name="Group 39"/>
              <p:cNvGrpSpPr/>
              <p:nvPr/>
            </p:nvGrpSpPr>
            <p:grpSpPr>
              <a:xfrm>
                <a:off x="1979271" y="3414532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28" name="Straight Connector 27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0" name="Freeform 29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" pitchFamily="18" charset="0"/>
                  </a:endParaRPr>
                </a:p>
              </p:txBody>
            </p:sp>
          </p:grpSp>
          <p:grpSp>
            <p:nvGrpSpPr>
              <p:cNvPr id="5" name="Group 42"/>
              <p:cNvGrpSpPr/>
              <p:nvPr/>
            </p:nvGrpSpPr>
            <p:grpSpPr>
              <a:xfrm>
                <a:off x="1966600" y="4330861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46" name="Straight Connector 45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49" name="Freeform 48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" pitchFamily="18" charset="0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 bwMode="auto">
              <a:xfrm rot="5400000" flipH="1" flipV="1">
                <a:off x="1792623" y="3876066"/>
                <a:ext cx="2734537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1805651" y="3414532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1805651" y="4330861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3159889" y="2508797"/>
                <a:ext cx="219919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 bwMode="auto">
              <a:xfrm rot="5400000">
                <a:off x="1348451" y="3871732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5" name="Rectangle 64"/>
              <p:cNvSpPr/>
              <p:nvPr/>
            </p:nvSpPr>
            <p:spPr>
              <a:xfrm>
                <a:off x="1051125" y="3648075"/>
                <a:ext cx="7537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cs typeface="Times New Roman" pitchFamily="18" charset="0"/>
                  </a:rPr>
                  <a:t>E</a:t>
                </a:r>
                <a:r>
                  <a:rPr lang="en-US" sz="2400" baseline="-25000" dirty="0">
                    <a:solidFill>
                      <a:srgbClr val="000000"/>
                    </a:solidFill>
                    <a:cs typeface="Times New Roman" pitchFamily="18" charset="0"/>
                  </a:rPr>
                  <a:t>gap</a:t>
                </a:r>
                <a:endParaRPr lang="en-US" sz="20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66" name="Straight Arrow Connector 65"/>
              <p:cNvCxnSpPr/>
              <p:nvPr/>
            </p:nvCxnSpPr>
            <p:spPr bwMode="auto">
              <a:xfrm rot="5400000">
                <a:off x="2500698" y="2956538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7" name="Rectangle 14"/>
              <p:cNvSpPr>
                <a:spLocks noChangeArrowheads="1"/>
              </p:cNvSpPr>
              <p:nvPr/>
            </p:nvSpPr>
            <p:spPr bwMode="auto">
              <a:xfrm>
                <a:off x="1804022" y="3461301"/>
                <a:ext cx="1218283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Conduction</a:t>
                </a:r>
              </a:p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Band</a:t>
                </a:r>
              </a:p>
            </p:txBody>
          </p:sp>
          <p:sp>
            <p:nvSpPr>
              <p:cNvPr id="68" name="Rectangle 14"/>
              <p:cNvSpPr>
                <a:spLocks noChangeArrowheads="1"/>
              </p:cNvSpPr>
              <p:nvPr/>
            </p:nvSpPr>
            <p:spPr bwMode="auto">
              <a:xfrm>
                <a:off x="1966600" y="4377630"/>
                <a:ext cx="906468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Valence</a:t>
                </a:r>
              </a:p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Band</a:t>
                </a:r>
              </a:p>
            </p:txBody>
          </p:sp>
          <p:sp>
            <p:nvSpPr>
              <p:cNvPr id="69" name="Rectangle 14"/>
              <p:cNvSpPr>
                <a:spLocks noChangeArrowheads="1"/>
              </p:cNvSpPr>
              <p:nvPr/>
            </p:nvSpPr>
            <p:spPr bwMode="auto">
              <a:xfrm>
                <a:off x="2262481" y="4918118"/>
                <a:ext cx="759824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GaAs</a:t>
                </a:r>
              </a:p>
            </p:txBody>
          </p:sp>
          <p:sp>
            <p:nvSpPr>
              <p:cNvPr id="70" name="Rectangle 14"/>
              <p:cNvSpPr>
                <a:spLocks noChangeArrowheads="1"/>
              </p:cNvSpPr>
              <p:nvPr/>
            </p:nvSpPr>
            <p:spPr bwMode="auto">
              <a:xfrm>
                <a:off x="3128447" y="4918118"/>
                <a:ext cx="1012009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Vacuum</a:t>
                </a:r>
              </a:p>
            </p:txBody>
          </p:sp>
        </p:grpSp>
        <p:cxnSp>
          <p:nvCxnSpPr>
            <p:cNvPr id="73" name="Straight Connector 72"/>
            <p:cNvCxnSpPr/>
            <p:nvPr/>
          </p:nvCxnSpPr>
          <p:spPr bwMode="auto">
            <a:xfrm>
              <a:off x="715993" y="2760460"/>
              <a:ext cx="1828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F8231A-E138-864D-9ADD-DDF43F4E0AA0}"/>
              </a:ext>
            </a:extLst>
          </p:cNvPr>
          <p:cNvGrpSpPr/>
          <p:nvPr/>
        </p:nvGrpSpPr>
        <p:grpSpPr>
          <a:xfrm>
            <a:off x="3561144" y="856527"/>
            <a:ext cx="5455535" cy="5166213"/>
            <a:chOff x="3561144" y="856527"/>
            <a:chExt cx="5455535" cy="5166213"/>
          </a:xfrm>
        </p:grpSpPr>
        <p:sp>
          <p:nvSpPr>
            <p:cNvPr id="74" name="Rounded Rectangular Callout 73"/>
            <p:cNvSpPr/>
            <p:nvPr/>
          </p:nvSpPr>
          <p:spPr bwMode="auto">
            <a:xfrm>
              <a:off x="5693092" y="856527"/>
              <a:ext cx="3323587" cy="2106592"/>
            </a:xfrm>
            <a:prstGeom prst="wedgeRoundRectCallout">
              <a:avLst>
                <a:gd name="adj1" fmla="val -26197"/>
                <a:gd name="adj2" fmla="val 65411"/>
                <a:gd name="adj3" fmla="val 16667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2000" b="1" kern="0" dirty="0">
                  <a:solidFill>
                    <a:srgbClr val="339933"/>
                  </a:solidFill>
                  <a:latin typeface="Arial"/>
                </a:rPr>
                <a:t>Dipole layers of </a:t>
              </a:r>
            </a:p>
            <a:p>
              <a:pPr algn="ctr">
                <a:defRPr/>
              </a:pPr>
              <a:r>
                <a:rPr lang="en-US" sz="2000" b="1" kern="0" dirty="0">
                  <a:solidFill>
                    <a:srgbClr val="339933"/>
                  </a:solidFill>
                  <a:latin typeface="Arial"/>
                </a:rPr>
                <a:t>Cesium + NF</a:t>
              </a:r>
              <a:r>
                <a:rPr lang="en-US" sz="2000" b="1" kern="0" baseline="-25000" dirty="0">
                  <a:solidFill>
                    <a:srgbClr val="339933"/>
                  </a:solidFill>
                  <a:latin typeface="Arial"/>
                </a:rPr>
                <a:t>3</a:t>
              </a:r>
              <a:endParaRPr lang="en-US" sz="2000" b="1" kern="0" dirty="0">
                <a:solidFill>
                  <a:srgbClr val="339933"/>
                </a:solidFill>
                <a:latin typeface="Arial"/>
              </a:endParaRPr>
            </a:p>
            <a:p>
              <a:pPr marL="514350" indent="-514350">
                <a:buFont typeface="Arial" pitchFamily="34" charset="0"/>
                <a:buChar char="•"/>
                <a:defRPr/>
              </a:pPr>
              <a:r>
                <a:rPr lang="en-US" sz="2000" kern="0" dirty="0">
                  <a:solidFill>
                    <a:srgbClr val="339933"/>
                  </a:solidFill>
                  <a:latin typeface="Arial"/>
                </a:rPr>
                <a:t>Reduces Work Function</a:t>
              </a:r>
            </a:p>
            <a:p>
              <a:pPr marL="514350" indent="-514350">
                <a:buFont typeface="Arial" pitchFamily="34" charset="0"/>
                <a:buChar char="•"/>
                <a:defRPr/>
              </a:pPr>
              <a:r>
                <a:rPr lang="en-US" sz="2000" kern="0" dirty="0">
                  <a:solidFill>
                    <a:srgbClr val="339933"/>
                  </a:solidFill>
                  <a:latin typeface="Arial"/>
                </a:rPr>
                <a:t>Negative Electron Affinity (NEA)</a:t>
              </a:r>
            </a:p>
          </p:txBody>
        </p:sp>
        <p:grpSp>
          <p:nvGrpSpPr>
            <p:cNvPr id="6" name="Group 120"/>
            <p:cNvGrpSpPr/>
            <p:nvPr/>
          </p:nvGrpSpPr>
          <p:grpSpPr>
            <a:xfrm>
              <a:off x="5051067" y="3279539"/>
              <a:ext cx="3965612" cy="2743201"/>
              <a:chOff x="5051067" y="3279539"/>
              <a:chExt cx="3965612" cy="2743201"/>
            </a:xfrm>
          </p:grpSpPr>
          <p:grpSp>
            <p:nvGrpSpPr>
              <p:cNvPr id="7" name="Group 118"/>
              <p:cNvGrpSpPr/>
              <p:nvPr/>
            </p:nvGrpSpPr>
            <p:grpSpPr>
              <a:xfrm>
                <a:off x="5051067" y="3279539"/>
                <a:ext cx="3965612" cy="2743201"/>
                <a:chOff x="5051067" y="3279539"/>
                <a:chExt cx="3965612" cy="2743201"/>
              </a:xfrm>
            </p:grpSpPr>
            <p:graphicFrame>
              <p:nvGraphicFramePr>
                <p:cNvPr id="104" name="Diagram 103"/>
                <p:cNvGraphicFramePr/>
                <p:nvPr/>
              </p:nvGraphicFramePr>
              <p:xfrm>
                <a:off x="5283707" y="5101603"/>
                <a:ext cx="485927" cy="508343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3" r:lo="rId4" r:qs="rId5" r:cs="rId6"/>
                </a:graphicData>
              </a:graphic>
            </p:graphicFrame>
            <p:cxnSp>
              <p:nvCxnSpPr>
                <p:cNvPr id="106" name="Straight Arrow Connector 105"/>
                <p:cNvCxnSpPr/>
                <p:nvPr/>
              </p:nvCxnSpPr>
              <p:spPr bwMode="auto">
                <a:xfrm rot="10800000">
                  <a:off x="5726572" y="5364666"/>
                  <a:ext cx="1659300" cy="1588"/>
                </a:xfrm>
                <a:prstGeom prst="straightConnector1">
                  <a:avLst/>
                </a:prstGeom>
                <a:ln>
                  <a:solidFill>
                    <a:srgbClr val="FF7C80"/>
                  </a:solidFill>
                  <a:headEnd type="none" w="med" len="med"/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graphicFrame>
              <p:nvGraphicFramePr>
                <p:cNvPr id="111" name="Diagram 110"/>
                <p:cNvGraphicFramePr/>
                <p:nvPr/>
              </p:nvGraphicFramePr>
              <p:xfrm>
                <a:off x="6560780" y="4144762"/>
                <a:ext cx="485927" cy="508343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8" r:lo="rId9" r:qs="rId10" r:cs="rId11"/>
                </a:graphicData>
              </a:graphic>
            </p:graphicFrame>
            <p:graphicFrame>
              <p:nvGraphicFramePr>
                <p:cNvPr id="110" name="Diagram 109"/>
                <p:cNvGraphicFramePr/>
                <p:nvPr/>
              </p:nvGraphicFramePr>
              <p:xfrm>
                <a:off x="5285637" y="3668271"/>
                <a:ext cx="485927" cy="508343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13" r:lo="rId14" r:qs="rId15" r:cs="rId16"/>
                </a:graphicData>
              </a:graphic>
            </p:graphicFrame>
            <p:grpSp>
              <p:nvGrpSpPr>
                <p:cNvPr id="8" name="Group 101"/>
                <p:cNvGrpSpPr/>
                <p:nvPr/>
              </p:nvGrpSpPr>
              <p:grpSpPr>
                <a:xfrm>
                  <a:off x="5051067" y="3279539"/>
                  <a:ext cx="3965612" cy="2743201"/>
                  <a:chOff x="6690771" y="2751795"/>
                  <a:chExt cx="3965612" cy="2743201"/>
                </a:xfrm>
              </p:grpSpPr>
              <p:grpSp>
                <p:nvGrpSpPr>
                  <p:cNvPr id="9" name="Group 74"/>
                  <p:cNvGrpSpPr/>
                  <p:nvPr/>
                </p:nvGrpSpPr>
                <p:grpSpPr>
                  <a:xfrm>
                    <a:off x="6690771" y="2751795"/>
                    <a:ext cx="3965612" cy="2734538"/>
                    <a:chOff x="1805651" y="2508797"/>
                    <a:chExt cx="3965612" cy="2734538"/>
                  </a:xfrm>
                </p:grpSpPr>
                <p:grpSp>
                  <p:nvGrpSpPr>
                    <p:cNvPr id="10" name="Group 39"/>
                    <p:cNvGrpSpPr/>
                    <p:nvPr/>
                  </p:nvGrpSpPr>
                  <p:grpSpPr>
                    <a:xfrm>
                      <a:off x="1979271" y="3414532"/>
                      <a:ext cx="1180618" cy="300941"/>
                      <a:chOff x="1979271" y="3414532"/>
                      <a:chExt cx="1180618" cy="300941"/>
                    </a:xfrm>
                  </p:grpSpPr>
                  <p:cxnSp>
                    <p:nvCxnSpPr>
                      <p:cNvPr id="92" name="Straight Connector 91"/>
                      <p:cNvCxnSpPr/>
                      <p:nvPr/>
                    </p:nvCxnSpPr>
                    <p:spPr bwMode="auto">
                      <a:xfrm>
                        <a:off x="1979271" y="3414532"/>
                        <a:ext cx="663122" cy="0"/>
                      </a:xfrm>
                      <a:prstGeom prst="line">
                        <a:avLst/>
                      </a:prstGeom>
                      <a:ln w="38100">
                        <a:headEnd type="none" w="med" len="med"/>
                        <a:tailEnd type="none" w="med" len="med"/>
                      </a:ln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93" name="Freeform 92"/>
                      <p:cNvSpPr/>
                      <p:nvPr/>
                    </p:nvSpPr>
                    <p:spPr bwMode="auto">
                      <a:xfrm>
                        <a:off x="2627453" y="3414532"/>
                        <a:ext cx="532436" cy="300941"/>
                      </a:xfrm>
                      <a:custGeom>
                        <a:avLst/>
                        <a:gdLst>
                          <a:gd name="connsiteX0" fmla="*/ 0 w 532436"/>
                          <a:gd name="connsiteY0" fmla="*/ 0 h 300941"/>
                          <a:gd name="connsiteX1" fmla="*/ 370390 w 532436"/>
                          <a:gd name="connsiteY1" fmla="*/ 69448 h 300941"/>
                          <a:gd name="connsiteX2" fmla="*/ 532436 w 532436"/>
                          <a:gd name="connsiteY2" fmla="*/ 300941 h 3009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532436" h="300941">
                            <a:moveTo>
                              <a:pt x="0" y="0"/>
                            </a:moveTo>
                            <a:cubicBezTo>
                              <a:pt x="140825" y="9645"/>
                              <a:pt x="281651" y="19291"/>
                              <a:pt x="370390" y="69448"/>
                            </a:cubicBezTo>
                            <a:cubicBezTo>
                              <a:pt x="459129" y="119605"/>
                              <a:pt x="495782" y="210273"/>
                              <a:pt x="532436" y="300941"/>
                            </a:cubicBezTo>
                          </a:path>
                        </a:pathLst>
                      </a:custGeom>
                      <a:ln>
                        <a:headEnd type="none" w="med" len="med"/>
                        <a:tailEnd type="none" w="med" len="med"/>
                      </a:ln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hangingPunct="0"/>
                        <a:endParaRPr lang="en-US" sz="2400">
                          <a:solidFill>
                            <a:srgbClr val="000000"/>
                          </a:solidFill>
                          <a:latin typeface="Times" pitchFamily="18" charset="0"/>
                        </a:endParaRPr>
                      </a:p>
                    </p:txBody>
                  </p:sp>
                </p:grpSp>
                <p:grpSp>
                  <p:nvGrpSpPr>
                    <p:cNvPr id="11" name="Group 42"/>
                    <p:cNvGrpSpPr/>
                    <p:nvPr/>
                  </p:nvGrpSpPr>
                  <p:grpSpPr>
                    <a:xfrm>
                      <a:off x="1966600" y="4330861"/>
                      <a:ext cx="1180618" cy="300941"/>
                      <a:chOff x="1979271" y="3414532"/>
                      <a:chExt cx="1180618" cy="300941"/>
                    </a:xfrm>
                  </p:grpSpPr>
                  <p:cxnSp>
                    <p:nvCxnSpPr>
                      <p:cNvPr id="90" name="Straight Connector 89"/>
                      <p:cNvCxnSpPr/>
                      <p:nvPr/>
                    </p:nvCxnSpPr>
                    <p:spPr bwMode="auto">
                      <a:xfrm>
                        <a:off x="1979271" y="3414532"/>
                        <a:ext cx="663122" cy="0"/>
                      </a:xfrm>
                      <a:prstGeom prst="line">
                        <a:avLst/>
                      </a:prstGeom>
                      <a:ln w="38100">
                        <a:headEnd type="none" w="med" len="med"/>
                        <a:tailEnd type="none" w="med" len="med"/>
                      </a:ln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91" name="Freeform 90"/>
                      <p:cNvSpPr/>
                      <p:nvPr/>
                    </p:nvSpPr>
                    <p:spPr bwMode="auto">
                      <a:xfrm>
                        <a:off x="2627453" y="3414532"/>
                        <a:ext cx="532436" cy="300941"/>
                      </a:xfrm>
                      <a:custGeom>
                        <a:avLst/>
                        <a:gdLst>
                          <a:gd name="connsiteX0" fmla="*/ 0 w 532436"/>
                          <a:gd name="connsiteY0" fmla="*/ 0 h 300941"/>
                          <a:gd name="connsiteX1" fmla="*/ 370390 w 532436"/>
                          <a:gd name="connsiteY1" fmla="*/ 69448 h 300941"/>
                          <a:gd name="connsiteX2" fmla="*/ 532436 w 532436"/>
                          <a:gd name="connsiteY2" fmla="*/ 300941 h 3009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532436" h="300941">
                            <a:moveTo>
                              <a:pt x="0" y="0"/>
                            </a:moveTo>
                            <a:cubicBezTo>
                              <a:pt x="140825" y="9645"/>
                              <a:pt x="281651" y="19291"/>
                              <a:pt x="370390" y="69448"/>
                            </a:cubicBezTo>
                            <a:cubicBezTo>
                              <a:pt x="459129" y="119605"/>
                              <a:pt x="495782" y="210273"/>
                              <a:pt x="532436" y="300941"/>
                            </a:cubicBezTo>
                          </a:path>
                        </a:pathLst>
                      </a:custGeom>
                      <a:ln>
                        <a:headEnd type="none" w="med" len="med"/>
                        <a:tailEnd type="none" w="med" len="med"/>
                      </a:ln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hangingPunct="0"/>
                        <a:endParaRPr lang="en-US" sz="2400">
                          <a:solidFill>
                            <a:srgbClr val="000000"/>
                          </a:solidFill>
                          <a:latin typeface="Times" pitchFamily="18" charset="0"/>
                        </a:endParaRPr>
                      </a:p>
                    </p:txBody>
                  </p:sp>
                </p:grpSp>
                <p:cxnSp>
                  <p:nvCxnSpPr>
                    <p:cNvPr id="79" name="Straight Connector 78"/>
                    <p:cNvCxnSpPr/>
                    <p:nvPr/>
                  </p:nvCxnSpPr>
                  <p:spPr bwMode="auto">
                    <a:xfrm rot="5400000" flipH="1" flipV="1">
                      <a:off x="1792623" y="3876066"/>
                      <a:ext cx="2734537" cy="0"/>
                    </a:xfrm>
                    <a:prstGeom prst="line">
                      <a:avLst/>
                    </a:pr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" name="Straight Connector 79"/>
                    <p:cNvCxnSpPr/>
                    <p:nvPr/>
                  </p:nvCxnSpPr>
                  <p:spPr bwMode="auto">
                    <a:xfrm>
                      <a:off x="2001817" y="3414532"/>
                      <a:ext cx="1828800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81" name="Straight Connector 80"/>
                    <p:cNvCxnSpPr/>
                    <p:nvPr/>
                  </p:nvCxnSpPr>
                  <p:spPr bwMode="auto">
                    <a:xfrm>
                      <a:off x="1805651" y="4330861"/>
                      <a:ext cx="1828800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82" name="Straight Connector 81"/>
                    <p:cNvCxnSpPr/>
                    <p:nvPr/>
                  </p:nvCxnSpPr>
                  <p:spPr bwMode="auto">
                    <a:xfrm rot="16200000" flipH="1">
                      <a:off x="2572584" y="3096101"/>
                      <a:ext cx="1394530" cy="219922"/>
                    </a:xfrm>
                    <a:prstGeom prst="line">
                      <a:avLst/>
                    </a:pr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" name="Straight Arrow Connector 82"/>
                    <p:cNvCxnSpPr/>
                    <p:nvPr/>
                  </p:nvCxnSpPr>
                  <p:spPr bwMode="auto">
                    <a:xfrm rot="5400000">
                      <a:off x="3659093" y="3565099"/>
                      <a:ext cx="324282" cy="1588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arrow"/>
                      <a:tailEnd type="arrow"/>
                    </a:ln>
                    <a:effectLst/>
                  </p:spPr>
                </p:cxnSp>
                <p:sp>
                  <p:nvSpPr>
                    <p:cNvPr id="84" name="Rectangle 83"/>
                    <p:cNvSpPr/>
                    <p:nvPr/>
                  </p:nvSpPr>
                  <p:spPr>
                    <a:xfrm>
                      <a:off x="4023535" y="3359684"/>
                      <a:ext cx="1747728" cy="400110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2000" dirty="0">
                          <a:solidFill>
                            <a:srgbClr val="40911F"/>
                          </a:solidFill>
                          <a:cs typeface="Times New Roman" pitchFamily="18" charset="0"/>
                        </a:rPr>
                        <a:t>χ</a:t>
                      </a:r>
                      <a:r>
                        <a:rPr lang="en-US" sz="2000" baseline="30000" dirty="0">
                          <a:solidFill>
                            <a:srgbClr val="40911F"/>
                          </a:solidFill>
                          <a:latin typeface="Arial"/>
                          <a:cs typeface="Times New Roman" pitchFamily="18" charset="0"/>
                        </a:rPr>
                        <a:t>NEA</a:t>
                      </a:r>
                      <a:r>
                        <a:rPr lang="en-US" sz="2000" dirty="0">
                          <a:solidFill>
                            <a:srgbClr val="40911F"/>
                          </a:solidFill>
                          <a:latin typeface="Arial"/>
                          <a:cs typeface="Times New Roman" pitchFamily="18" charset="0"/>
                        </a:rPr>
                        <a:t> ~ 0.2 eV</a:t>
                      </a:r>
                      <a:endParaRPr lang="en-US" sz="2000" dirty="0">
                        <a:solidFill>
                          <a:srgbClr val="40911F"/>
                        </a:solidFill>
                        <a:latin typeface="Arial"/>
                      </a:endParaRPr>
                    </a:p>
                  </p:txBody>
                </p:sp>
                <p:sp>
                  <p:nvSpPr>
                    <p:cNvPr id="88" name="Rectangl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62481" y="4918118"/>
                      <a:ext cx="759824" cy="325217"/>
                    </a:xfrm>
                    <a:prstGeom prst="rect">
                      <a:avLst/>
                    </a:prstGeom>
                    <a:noFill/>
                    <a:ln w="12699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8" tIns="44450" rIns="90488" bIns="44450">
                      <a:spAutoFit/>
                    </a:bodyPr>
                    <a:lstStyle/>
                    <a:p>
                      <a:pPr algn="ctr" eaLnBrk="0" hangingPunct="0">
                        <a:lnSpc>
                          <a:spcPct val="85000"/>
                        </a:lnSpc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/>
                        </a:rPr>
                        <a:t>GaAs</a:t>
                      </a:r>
                    </a:p>
                  </p:txBody>
                </p:sp>
                <p:sp>
                  <p:nvSpPr>
                    <p:cNvPr id="89" name="Rectangl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28447" y="4918118"/>
                      <a:ext cx="1012009" cy="325217"/>
                    </a:xfrm>
                    <a:prstGeom prst="rect">
                      <a:avLst/>
                    </a:prstGeom>
                    <a:noFill/>
                    <a:ln w="12699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8" tIns="44450" rIns="90488" bIns="44450">
                      <a:spAutoFit/>
                    </a:bodyPr>
                    <a:lstStyle/>
                    <a:p>
                      <a:pPr algn="ctr" eaLnBrk="0" hangingPunct="0">
                        <a:lnSpc>
                          <a:spcPct val="85000"/>
                        </a:lnSpc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/>
                        </a:rPr>
                        <a:t>Vacuum</a:t>
                      </a:r>
                    </a:p>
                  </p:txBody>
                </p:sp>
              </p:grpSp>
              <p:sp>
                <p:nvSpPr>
                  <p:cNvPr id="96" name="Freeform 95"/>
                  <p:cNvSpPr/>
                  <p:nvPr/>
                </p:nvSpPr>
                <p:spPr bwMode="auto">
                  <a:xfrm>
                    <a:off x="8264931" y="3958471"/>
                    <a:ext cx="451413" cy="206415"/>
                  </a:xfrm>
                  <a:custGeom>
                    <a:avLst/>
                    <a:gdLst>
                      <a:gd name="connsiteX0" fmla="*/ 0 w 451413"/>
                      <a:gd name="connsiteY0" fmla="*/ 206415 h 206415"/>
                      <a:gd name="connsiteX1" fmla="*/ 127322 w 451413"/>
                      <a:gd name="connsiteY1" fmla="*/ 32795 h 206415"/>
                      <a:gd name="connsiteX2" fmla="*/ 451413 w 451413"/>
                      <a:gd name="connsiteY2" fmla="*/ 9646 h 206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1413" h="206415">
                        <a:moveTo>
                          <a:pt x="0" y="206415"/>
                        </a:moveTo>
                        <a:cubicBezTo>
                          <a:pt x="26043" y="136002"/>
                          <a:pt x="52086" y="65590"/>
                          <a:pt x="127322" y="32795"/>
                        </a:cubicBezTo>
                        <a:cubicBezTo>
                          <a:pt x="202558" y="0"/>
                          <a:pt x="326985" y="4823"/>
                          <a:pt x="451413" y="9646"/>
                        </a:cubicBezTo>
                      </a:path>
                    </a:pathLst>
                  </a:cu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latin typeface="Times" pitchFamily="18" charset="0"/>
                    </a:endParaRPr>
                  </a:p>
                </p:txBody>
              </p:sp>
              <p:cxnSp>
                <p:nvCxnSpPr>
                  <p:cNvPr id="97" name="Straight Connector 96"/>
                  <p:cNvCxnSpPr/>
                  <p:nvPr/>
                </p:nvCxnSpPr>
                <p:spPr bwMode="auto">
                  <a:xfrm rot="5400000" flipH="1" flipV="1">
                    <a:off x="6702552" y="4127728"/>
                    <a:ext cx="2734537" cy="0"/>
                  </a:xfrm>
                  <a:prstGeom prst="line">
                    <a:avLst/>
                  </a:prstGeom>
                  <a:ln>
                    <a:solidFill>
                      <a:srgbClr val="40911F"/>
                    </a:solidFill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2" name="Straight Arrow Connector 111"/>
                <p:cNvCxnSpPr/>
                <p:nvPr/>
              </p:nvCxnSpPr>
              <p:spPr bwMode="auto">
                <a:xfrm rot="16200000" flipV="1">
                  <a:off x="4890306" y="4600936"/>
                  <a:ext cx="1215341" cy="4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Arrow Connector 114"/>
                <p:cNvCxnSpPr/>
                <p:nvPr/>
              </p:nvCxnSpPr>
              <p:spPr bwMode="auto">
                <a:xfrm>
                  <a:off x="5602147" y="3970116"/>
                  <a:ext cx="1134319" cy="381965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0" name="Rectangle 14"/>
              <p:cNvSpPr>
                <a:spLocks noChangeArrowheads="1"/>
              </p:cNvSpPr>
              <p:nvPr/>
            </p:nvSpPr>
            <p:spPr bwMode="auto">
              <a:xfrm>
                <a:off x="7350584" y="5193077"/>
                <a:ext cx="682880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7C80"/>
                    </a:solidFill>
                    <a:latin typeface="Arial"/>
                  </a:rPr>
                  <a:t>Light</a:t>
                </a:r>
              </a:p>
            </p:txBody>
          </p:sp>
        </p:grpSp>
        <p:graphicFrame>
          <p:nvGraphicFramePr>
            <p:cNvPr id="122" name="Diagram 121"/>
            <p:cNvGraphicFramePr/>
            <p:nvPr>
              <p:extLst>
                <p:ext uri="{D42A27DB-BD31-4B8C-83A1-F6EECF244321}">
                  <p14:modId xmlns:p14="http://schemas.microsoft.com/office/powerpoint/2010/main" val="1784015469"/>
                </p:ext>
              </p:extLst>
            </p:nvPr>
          </p:nvGraphicFramePr>
          <p:xfrm>
            <a:off x="3561144" y="1099594"/>
            <a:ext cx="2122026" cy="153943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8" r:lo="rId19" r:qs="rId20" r:cs="rId21"/>
            </a:graphicData>
          </a:graphic>
        </p:graphicFrame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394FFFAF-92D6-3A4B-BB15-529F9680F7EA}"/>
              </a:ext>
            </a:extLst>
          </p:cNvPr>
          <p:cNvSpPr txBox="1"/>
          <p:nvPr/>
        </p:nvSpPr>
        <p:spPr>
          <a:xfrm>
            <a:off x="4529475" y="6273225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3651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302AECC7-620E-F941-B3CF-3321CBDE6A52}"/>
              </a:ext>
            </a:extLst>
          </p:cNvPr>
          <p:cNvSpPr txBox="1">
            <a:spLocks noChangeArrowheads="1"/>
          </p:cNvSpPr>
          <p:nvPr/>
        </p:nvSpPr>
        <p:spPr>
          <a:xfrm>
            <a:off x="60697" y="0"/>
            <a:ext cx="7208254" cy="68317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>
                <a:solidFill>
                  <a:schemeClr val="tx1"/>
                </a:solidFill>
              </a:rPr>
              <a:t>Quantum Efficiency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6F1911-843C-DA4F-8E70-349221917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133600"/>
            <a:ext cx="2209800" cy="207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ADD1382-511C-5141-8363-CDBC9E41EE8D}"/>
              </a:ext>
            </a:extLst>
          </p:cNvPr>
          <p:cNvCxnSpPr/>
          <p:nvPr/>
        </p:nvCxnSpPr>
        <p:spPr bwMode="auto">
          <a:xfrm>
            <a:off x="1219200" y="1447800"/>
            <a:ext cx="838200" cy="1676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F52592D-A72F-584B-BCBD-0842DE4F74D4}"/>
              </a:ext>
            </a:extLst>
          </p:cNvPr>
          <p:cNvCxnSpPr>
            <a:cxnSpLocks/>
          </p:cNvCxnSpPr>
          <p:nvPr/>
        </p:nvCxnSpPr>
        <p:spPr bwMode="auto">
          <a:xfrm flipV="1">
            <a:off x="2095500" y="1371600"/>
            <a:ext cx="800100" cy="17498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36C5526-0FE7-9447-AA2E-4CEF7D7ED3C0}"/>
              </a:ext>
            </a:extLst>
          </p:cNvPr>
          <p:cNvSpPr txBox="1"/>
          <p:nvPr/>
        </p:nvSpPr>
        <p:spPr>
          <a:xfrm>
            <a:off x="364467" y="962131"/>
            <a:ext cx="15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Photons 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00D20-AA03-3B41-A7B6-5941B8A9C9A6}"/>
              </a:ext>
            </a:extLst>
          </p:cNvPr>
          <p:cNvSpPr txBox="1"/>
          <p:nvPr/>
        </p:nvSpPr>
        <p:spPr>
          <a:xfrm>
            <a:off x="2106076" y="962130"/>
            <a:ext cx="1883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Electrons Out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AB5712-D75C-584A-BAF0-99C196152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69" t="8714" r="11571" b="8511"/>
          <a:stretch/>
        </p:blipFill>
        <p:spPr>
          <a:xfrm>
            <a:off x="609600" y="4571907"/>
            <a:ext cx="2667000" cy="1447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15B6F9-7568-CB47-BC63-4AE8686C2A4A}"/>
              </a:ext>
            </a:extLst>
          </p:cNvPr>
          <p:cNvSpPr txBox="1"/>
          <p:nvPr/>
        </p:nvSpPr>
        <p:spPr>
          <a:xfrm>
            <a:off x="4267200" y="965339"/>
            <a:ext cx="472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In practical terms, the quantum efficiency “QE” is the metric used to assess the number of electrons emitted per number of illuminating photons.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E1141F-D7C7-6846-954D-758AEDC0D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2976165"/>
            <a:ext cx="4038600" cy="253416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9745F18-D4F1-6D49-AA68-C319F45249FF}"/>
              </a:ext>
            </a:extLst>
          </p:cNvPr>
          <p:cNvSpPr/>
          <p:nvPr/>
        </p:nvSpPr>
        <p:spPr>
          <a:xfrm>
            <a:off x="3970202" y="5510332"/>
            <a:ext cx="4876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>
                <a:solidFill>
                  <a:schemeClr val="tx1"/>
                </a:solidFill>
              </a:rPr>
              <a:t>Al-Naser, </a:t>
            </a:r>
            <a:r>
              <a:rPr lang="en-US" sz="1100" dirty="0" err="1">
                <a:solidFill>
                  <a:schemeClr val="tx1"/>
                </a:solidFill>
              </a:rPr>
              <a:t>Qusay</a:t>
            </a:r>
            <a:r>
              <a:rPr lang="en-US" sz="1100" dirty="0">
                <a:solidFill>
                  <a:schemeClr val="tx1"/>
                </a:solidFill>
              </a:rPr>
              <a:t> &amp; </a:t>
            </a:r>
            <a:r>
              <a:rPr lang="en-US" sz="1100" dirty="0" err="1">
                <a:solidFill>
                  <a:schemeClr val="tx1"/>
                </a:solidFill>
              </a:rPr>
              <a:t>Hilou</a:t>
            </a:r>
            <a:r>
              <a:rPr lang="en-US" sz="1100" dirty="0">
                <a:solidFill>
                  <a:schemeClr val="tx1"/>
                </a:solidFill>
              </a:rPr>
              <a:t>, Hassan &amp; </a:t>
            </a:r>
            <a:r>
              <a:rPr lang="en-US" sz="1100" dirty="0" err="1">
                <a:solidFill>
                  <a:schemeClr val="tx1"/>
                </a:solidFill>
              </a:rPr>
              <a:t>Abdulkader</a:t>
            </a:r>
            <a:r>
              <a:rPr lang="en-US" sz="1100" dirty="0">
                <a:solidFill>
                  <a:schemeClr val="tx1"/>
                </a:solidFill>
              </a:rPr>
              <a:t>, Abbas. (2009). The last development in III-V multi-junction solar cells. 1. 10.1109/CCCM.2009.5268104.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BD63ED-F874-BE4C-92D1-F57B68243ACC}"/>
              </a:ext>
            </a:extLst>
          </p:cNvPr>
          <p:cNvSpPr txBox="1"/>
          <p:nvPr/>
        </p:nvSpPr>
        <p:spPr>
          <a:xfrm>
            <a:off x="4529475" y="6273225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84096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FBD4096A-85BA-FE4F-A8C5-05AF324B4B03}"/>
              </a:ext>
            </a:extLst>
          </p:cNvPr>
          <p:cNvSpPr txBox="1">
            <a:spLocks noChangeArrowheads="1"/>
          </p:cNvSpPr>
          <p:nvPr/>
        </p:nvSpPr>
        <p:spPr>
          <a:xfrm>
            <a:off x="60697" y="0"/>
            <a:ext cx="7208254" cy="68317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>
                <a:solidFill>
                  <a:schemeClr val="tx1"/>
                </a:solidFill>
              </a:rPr>
              <a:t>Beam Polarization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00750C-4154-8A42-AB0F-9E15FDE03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0"/>
            <a:ext cx="3822700" cy="136783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F402B05-B906-F543-9F45-4959AAD86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048000"/>
            <a:ext cx="3822700" cy="136783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35F5DD9-82E0-B840-A554-50551B1FB09F}"/>
              </a:ext>
            </a:extLst>
          </p:cNvPr>
          <p:cNvSpPr txBox="1"/>
          <p:nvPr/>
        </p:nvSpPr>
        <p:spPr>
          <a:xfrm>
            <a:off x="152400" y="1167493"/>
            <a:ext cx="371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P  = (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N</a:t>
            </a:r>
            <a:r>
              <a:rPr lang="en-US" sz="2800" baseline="30000" dirty="0">
                <a:solidFill>
                  <a:srgbClr val="FF0000"/>
                </a:solidFill>
                <a:latin typeface="+mn-lt"/>
              </a:rPr>
              <a:t>+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- </a:t>
            </a:r>
            <a:r>
              <a:rPr lang="en-US" sz="2800" dirty="0">
                <a:solidFill>
                  <a:srgbClr val="6611FF"/>
                </a:solidFill>
                <a:latin typeface="+mn-lt"/>
              </a:rPr>
              <a:t>N</a:t>
            </a:r>
            <a:r>
              <a:rPr lang="en-US" sz="2800" baseline="30000" dirty="0">
                <a:solidFill>
                  <a:srgbClr val="6611FF"/>
                </a:solidFill>
                <a:latin typeface="+mn-lt"/>
              </a:rPr>
              <a:t>-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)/(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N</a:t>
            </a:r>
            <a:r>
              <a:rPr lang="en-US" sz="2800" baseline="30000" dirty="0">
                <a:solidFill>
                  <a:srgbClr val="FF0000"/>
                </a:solidFill>
                <a:latin typeface="+mn-lt"/>
              </a:rPr>
              <a:t>+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 + </a:t>
            </a:r>
            <a:r>
              <a:rPr lang="en-US" sz="2800" dirty="0">
                <a:solidFill>
                  <a:srgbClr val="6611FF"/>
                </a:solidFill>
                <a:latin typeface="+mn-lt"/>
              </a:rPr>
              <a:t>N</a:t>
            </a:r>
            <a:r>
              <a:rPr lang="en-US" sz="2800" baseline="30000" dirty="0">
                <a:solidFill>
                  <a:srgbClr val="6611FF"/>
                </a:solidFill>
                <a:latin typeface="+mn-lt"/>
              </a:rPr>
              <a:t>-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30786E-BDF0-154D-A508-800CE80E3FD0}"/>
              </a:ext>
            </a:extLst>
          </p:cNvPr>
          <p:cNvSpPr txBox="1"/>
          <p:nvPr/>
        </p:nvSpPr>
        <p:spPr>
          <a:xfrm>
            <a:off x="4279900" y="1143000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The polarization is defined as the net fraction of spin states along a preferred direction; photoemission is oriented along the beam helicity.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E20EAAB-700F-2149-B365-0D4394CB0B88}"/>
              </a:ext>
            </a:extLst>
          </p:cNvPr>
          <p:cNvSpPr txBox="1"/>
          <p:nvPr/>
        </p:nvSpPr>
        <p:spPr>
          <a:xfrm>
            <a:off x="711771" y="4572000"/>
            <a:ext cx="2953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- </a:t>
            </a:r>
            <a:r>
              <a:rPr lang="en-US" sz="2400" dirty="0">
                <a:solidFill>
                  <a:srgbClr val="6611FF"/>
                </a:solidFill>
                <a:latin typeface="+mn-lt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) / (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+ </a:t>
            </a:r>
            <a:r>
              <a:rPr lang="en-US" sz="2400" dirty="0">
                <a:solidFill>
                  <a:srgbClr val="6611FF"/>
                </a:solidFill>
                <a:latin typeface="+mn-lt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) = 0%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9E8C5C-D51E-E84B-A4BA-651FC785682E}"/>
              </a:ext>
            </a:extLst>
          </p:cNvPr>
          <p:cNvSpPr txBox="1"/>
          <p:nvPr/>
        </p:nvSpPr>
        <p:spPr>
          <a:xfrm>
            <a:off x="5079813" y="4520345"/>
            <a:ext cx="3124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- </a:t>
            </a:r>
            <a:r>
              <a:rPr lang="en-US" sz="2400" dirty="0">
                <a:solidFill>
                  <a:srgbClr val="6611FF"/>
                </a:solidFill>
                <a:latin typeface="+mn-lt"/>
              </a:rPr>
              <a:t>1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) / (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+ </a:t>
            </a:r>
            <a:r>
              <a:rPr lang="en-US" sz="2400" dirty="0">
                <a:solidFill>
                  <a:srgbClr val="6611FF"/>
                </a:solidFill>
                <a:latin typeface="+mn-lt"/>
              </a:rPr>
              <a:t>1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) = 50%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C7049A5-D85C-5B44-A53E-5DB9490B8BA5}"/>
              </a:ext>
            </a:extLst>
          </p:cNvPr>
          <p:cNvSpPr txBox="1"/>
          <p:nvPr/>
        </p:nvSpPr>
        <p:spPr>
          <a:xfrm>
            <a:off x="1371600" y="55626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Modern high polarization photocathodes provide spin alignment of about 19 out of 20 electrons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DCBD67-C2E9-0145-B6C4-FF4FBBC92AB6}"/>
              </a:ext>
            </a:extLst>
          </p:cNvPr>
          <p:cNvSpPr txBox="1"/>
          <p:nvPr/>
        </p:nvSpPr>
        <p:spPr>
          <a:xfrm>
            <a:off x="4529475" y="6273225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279203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7"/>
          <p:cNvSpPr>
            <a:spLocks noChangeArrowheads="1"/>
          </p:cNvSpPr>
          <p:nvPr/>
        </p:nvSpPr>
        <p:spPr bwMode="auto">
          <a:xfrm>
            <a:off x="25400" y="38100"/>
            <a:ext cx="8116888" cy="43392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Spin Polarized Photoemission from Bulk GaAs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67956" y="4685613"/>
            <a:ext cx="7386054" cy="1382430"/>
            <a:chOff x="198786" y="736600"/>
            <a:chExt cx="8044673" cy="1382430"/>
          </a:xfrm>
          <a:solidFill>
            <a:srgbClr val="FFF1C5"/>
          </a:solidFill>
        </p:grpSpPr>
        <p:sp>
          <p:nvSpPr>
            <p:cNvPr id="50" name="TextBox 49"/>
            <p:cNvSpPr txBox="1"/>
            <p:nvPr/>
          </p:nvSpPr>
          <p:spPr>
            <a:xfrm>
              <a:off x="198786" y="736600"/>
              <a:ext cx="8044673" cy="138243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Laser excitation from P</a:t>
              </a:r>
              <a:r>
                <a:rPr lang="en-US" sz="2000" baseline="-25000" dirty="0">
                  <a:solidFill>
                    <a:srgbClr val="000000"/>
                  </a:solidFill>
                  <a:latin typeface="Arial"/>
                </a:rPr>
                <a:t>3/2</a:t>
              </a: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 to S</a:t>
              </a:r>
              <a:r>
                <a:rPr lang="en-US" sz="2000" baseline="-25000" dirty="0">
                  <a:solidFill>
                    <a:srgbClr val="000000"/>
                  </a:solidFill>
                  <a:latin typeface="Arial"/>
                </a:rPr>
                <a:t>1/2</a:t>
              </a: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 :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2000" baseline="-25000" dirty="0">
                  <a:solidFill>
                    <a:srgbClr val="000000"/>
                  </a:solidFill>
                  <a:cs typeface="Times New Roman" pitchFamily="18" charset="0"/>
                </a:rPr>
                <a:t>gap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&lt; E</a:t>
              </a:r>
              <a:r>
                <a:rPr lang="en-US" sz="2000" b="1" baseline="-25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</a:t>
              </a:r>
              <a:r>
                <a:rPr lang="en-US" sz="2000" b="1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 &lt;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E</a:t>
              </a:r>
              <a:r>
                <a:rPr lang="en-US" sz="2000" baseline="-25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gap</a:t>
              </a:r>
              <a:r>
                <a:rPr lang="en-US" sz="2000" b="1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+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Δ</a:t>
              </a: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endParaRPr lang="en-US" sz="2000" baseline="-25000" dirty="0">
                <a:solidFill>
                  <a:srgbClr val="000000"/>
                </a:solidFill>
                <a:cs typeface="Times New Roman" pitchFamily="18" charset="0"/>
              </a:endParaRP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</a:rPr>
                <a:t>Electron Polarization:</a:t>
              </a: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endParaRPr lang="en-US" sz="1050" dirty="0">
                <a:solidFill>
                  <a:srgbClr val="000000"/>
                </a:solidFill>
                <a:latin typeface="Arial" pitchFamily="34" charset="0"/>
              </a:endParaRP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Reverse electron polarization by reversing light polarization</a:t>
              </a:r>
            </a:p>
          </p:txBody>
        </p:sp>
        <p:graphicFrame>
          <p:nvGraphicFramePr>
            <p:cNvPr id="19763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245227"/>
                </p:ext>
              </p:extLst>
            </p:nvPr>
          </p:nvGraphicFramePr>
          <p:xfrm>
            <a:off x="3557655" y="1111248"/>
            <a:ext cx="1941050" cy="6558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256" name="Equation" r:id="rId3" imgW="1066680" imgH="393480" progId="Equation.3">
                    <p:embed/>
                  </p:oleObj>
                </mc:Choice>
                <mc:Fallback>
                  <p:oleObj name="Equation" r:id="rId3" imgW="1066680" imgH="39348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7655" y="1111248"/>
                          <a:ext cx="1941050" cy="6558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5" name="TextBox 104"/>
          <p:cNvSpPr txBox="1"/>
          <p:nvPr/>
        </p:nvSpPr>
        <p:spPr>
          <a:xfrm>
            <a:off x="4351428" y="3751279"/>
            <a:ext cx="35771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</a:rPr>
              <a:t>σ+</a:t>
            </a:r>
            <a:r>
              <a:rPr lang="en-US" sz="1600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Times New Roman" pitchFamily="18" charset="0"/>
              </a:rPr>
              <a:t>Right circularly polarized light</a:t>
            </a:r>
            <a:endParaRPr lang="en-US" sz="1600" dirty="0">
              <a:solidFill>
                <a:srgbClr val="FF0000"/>
              </a:solidFill>
              <a:latin typeface="Arial"/>
            </a:endParaRPr>
          </a:p>
          <a:p>
            <a:pPr marL="514350" indent="-514350"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C000"/>
                </a:solidFill>
                <a:cs typeface="Times New Roman" pitchFamily="18" charset="0"/>
              </a:rPr>
              <a:t>σ-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>
                <a:solidFill>
                  <a:srgbClr val="FFC000"/>
                </a:solidFill>
                <a:latin typeface="Arial"/>
              </a:rPr>
              <a:t>: Left circularly polarized light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949643" y="886288"/>
            <a:ext cx="4834557" cy="3229603"/>
            <a:chOff x="4112941" y="2639425"/>
            <a:chExt cx="4834557" cy="3229603"/>
          </a:xfrm>
        </p:grpSpPr>
        <p:grpSp>
          <p:nvGrpSpPr>
            <p:cNvPr id="2" name="Group 108"/>
            <p:cNvGrpSpPr/>
            <p:nvPr/>
          </p:nvGrpSpPr>
          <p:grpSpPr>
            <a:xfrm>
              <a:off x="4112941" y="2639425"/>
              <a:ext cx="4834557" cy="3229603"/>
              <a:chOff x="4140601" y="2500926"/>
              <a:chExt cx="4834557" cy="3229603"/>
            </a:xfrm>
          </p:grpSpPr>
          <p:cxnSp>
            <p:nvCxnSpPr>
              <p:cNvPr id="53" name="Straight Arrow Connector 52"/>
              <p:cNvCxnSpPr/>
              <p:nvPr/>
            </p:nvCxnSpPr>
            <p:spPr bwMode="auto">
              <a:xfrm rot="5400000" flipH="1" flipV="1">
                <a:off x="3191207" y="3883307"/>
                <a:ext cx="2766349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5" name="Straight Arrow Connector 54"/>
              <p:cNvCxnSpPr/>
              <p:nvPr/>
            </p:nvCxnSpPr>
            <p:spPr bwMode="auto">
              <a:xfrm flipV="1">
                <a:off x="4573588" y="5267276"/>
                <a:ext cx="4049551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9" name="Rectangle 58"/>
              <p:cNvSpPr/>
              <p:nvPr/>
            </p:nvSpPr>
            <p:spPr>
              <a:xfrm>
                <a:off x="8127490" y="5268864"/>
                <a:ext cx="4956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</a:rPr>
                  <a:t> </a:t>
                </a:r>
                <a:r>
                  <a:rPr lang="en-US" sz="1800" dirty="0">
                    <a:solidFill>
                      <a:srgbClr val="000000"/>
                    </a:solidFill>
                    <a:latin typeface="Arial"/>
                    <a:cs typeface="Times New Roman" pitchFamily="18" charset="0"/>
                  </a:rPr>
                  <a:t>m</a:t>
                </a:r>
                <a:r>
                  <a:rPr lang="en-US" sz="1800" baseline="-25000" dirty="0">
                    <a:solidFill>
                      <a:srgbClr val="000000"/>
                    </a:solidFill>
                    <a:latin typeface="Arial"/>
                    <a:cs typeface="Times New Roman" pitchFamily="18" charset="0"/>
                  </a:rPr>
                  <a:t>j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140601" y="2500929"/>
                <a:ext cx="3257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cs typeface="Times New Roman" pitchFamily="18" charset="0"/>
                    <a:sym typeface="Symbol" pitchFamily="18" charset="2"/>
                  </a:rPr>
                  <a:t>E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62" name="Straight Connector 61"/>
              <p:cNvCxnSpPr/>
              <p:nvPr/>
            </p:nvCxnSpPr>
            <p:spPr bwMode="auto">
              <a:xfrm>
                <a:off x="5579114" y="4803497"/>
                <a:ext cx="520861" cy="0"/>
              </a:xfrm>
              <a:prstGeom prst="line">
                <a:avLst/>
              </a:prstGeom>
              <a:ln>
                <a:solidFill>
                  <a:srgbClr val="7030A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 bwMode="auto">
              <a:xfrm>
                <a:off x="6805500" y="4803497"/>
                <a:ext cx="520861" cy="0"/>
              </a:xfrm>
              <a:prstGeom prst="line">
                <a:avLst/>
              </a:prstGeom>
              <a:ln>
                <a:solidFill>
                  <a:srgbClr val="7030A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65" name="Rectangle 64"/>
              <p:cNvSpPr/>
              <p:nvPr/>
            </p:nvSpPr>
            <p:spPr>
              <a:xfrm>
                <a:off x="5517764" y="4803497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7030A0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7030A0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6751372" y="4803497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7030A0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7030A0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cxnSp>
            <p:nvCxnSpPr>
              <p:cNvPr id="68" name="Straight Arrow Connector 67"/>
              <p:cNvCxnSpPr/>
              <p:nvPr/>
            </p:nvCxnSpPr>
            <p:spPr bwMode="auto">
              <a:xfrm rot="5400000" flipH="1" flipV="1">
                <a:off x="6855736" y="3884895"/>
                <a:ext cx="2766349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9" name="Rectangle 68"/>
              <p:cNvSpPr/>
              <p:nvPr/>
            </p:nvSpPr>
            <p:spPr>
              <a:xfrm>
                <a:off x="8239705" y="2502514"/>
                <a:ext cx="2744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cs typeface="Times New Roman" pitchFamily="18" charset="0"/>
                    <a:sym typeface="Symbol" pitchFamily="18" charset="2"/>
                  </a:rPr>
                  <a:t>J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8239704" y="4714408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7030A0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  <a:cs typeface="Times New Roman" pitchFamily="18" charset="0"/>
                  </a:rPr>
                  <a:t>P</a:t>
                </a:r>
                <a:r>
                  <a:rPr lang="en-US" sz="2400" baseline="-25000" dirty="0">
                    <a:solidFill>
                      <a:srgbClr val="7030A0"/>
                    </a:solidFill>
                    <a:cs typeface="Times New Roman" pitchFamily="18" charset="0"/>
                  </a:rPr>
                  <a:t>1/2</a:t>
                </a:r>
                <a:endParaRPr lang="en-US" sz="24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cxnSp>
            <p:nvCxnSpPr>
              <p:cNvPr id="74" name="Straight Connector 73"/>
              <p:cNvCxnSpPr/>
              <p:nvPr/>
            </p:nvCxnSpPr>
            <p:spPr bwMode="auto">
              <a:xfrm>
                <a:off x="4872942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78" name="Rectangle 77"/>
              <p:cNvSpPr/>
              <p:nvPr/>
            </p:nvSpPr>
            <p:spPr>
              <a:xfrm>
                <a:off x="4872942" y="4109013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-3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cxnSp>
            <p:nvCxnSpPr>
              <p:cNvPr id="81" name="Straight Connector 80"/>
              <p:cNvCxnSpPr/>
              <p:nvPr/>
            </p:nvCxnSpPr>
            <p:spPr bwMode="auto">
              <a:xfrm>
                <a:off x="5803966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82" name="Rectangle 81"/>
              <p:cNvSpPr/>
              <p:nvPr/>
            </p:nvSpPr>
            <p:spPr>
              <a:xfrm>
                <a:off x="5803966" y="4109013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cxnSp>
            <p:nvCxnSpPr>
              <p:cNvPr id="84" name="Straight Connector 83"/>
              <p:cNvCxnSpPr/>
              <p:nvPr/>
            </p:nvCxnSpPr>
            <p:spPr bwMode="auto">
              <a:xfrm>
                <a:off x="6690023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 bwMode="auto">
              <a:xfrm>
                <a:off x="7538066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88" name="Rectangle 87"/>
              <p:cNvSpPr/>
              <p:nvPr/>
            </p:nvSpPr>
            <p:spPr>
              <a:xfrm>
                <a:off x="7538066" y="4109013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+3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690023" y="4109013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8257289" y="3996607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40911F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40911F"/>
                    </a:solidFill>
                    <a:cs typeface="Times New Roman" pitchFamily="18" charset="0"/>
                  </a:rPr>
                  <a:t>P</a:t>
                </a:r>
                <a:r>
                  <a:rPr lang="en-US" sz="2400" baseline="-25000" dirty="0">
                    <a:solidFill>
                      <a:srgbClr val="40911F"/>
                    </a:solidFill>
                    <a:cs typeface="Times New Roman" pitchFamily="18" charset="0"/>
                  </a:rPr>
                  <a:t>3/2</a:t>
                </a:r>
                <a:endParaRPr lang="en-US" sz="24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5821830" y="2722700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34ABD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cxnSp>
            <p:nvCxnSpPr>
              <p:cNvPr id="93" name="Straight Connector 92"/>
              <p:cNvCxnSpPr/>
              <p:nvPr/>
            </p:nvCxnSpPr>
            <p:spPr bwMode="auto">
              <a:xfrm>
                <a:off x="5799063" y="3092029"/>
                <a:ext cx="587114" cy="0"/>
              </a:xfrm>
              <a:prstGeom prst="line">
                <a:avLst/>
              </a:prstGeom>
              <a:ln>
                <a:solidFill>
                  <a:srgbClr val="034ABD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 bwMode="auto">
              <a:xfrm>
                <a:off x="6704837" y="3092032"/>
                <a:ext cx="587114" cy="0"/>
              </a:xfrm>
              <a:prstGeom prst="line">
                <a:avLst/>
              </a:prstGeom>
              <a:ln>
                <a:solidFill>
                  <a:srgbClr val="034ABD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5" name="Rectangle 94"/>
              <p:cNvSpPr/>
              <p:nvPr/>
            </p:nvSpPr>
            <p:spPr>
              <a:xfrm>
                <a:off x="6637218" y="2722700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34ABD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8271119" y="2824091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34ABD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034ABD"/>
                    </a:solidFill>
                    <a:cs typeface="Times New Roman" pitchFamily="18" charset="0"/>
                  </a:rPr>
                  <a:t>S</a:t>
                </a:r>
                <a:r>
                  <a:rPr lang="en-US" sz="2400" baseline="-25000" dirty="0">
                    <a:solidFill>
                      <a:srgbClr val="034ABD"/>
                    </a:solidFill>
                    <a:cs typeface="Times New Roman" pitchFamily="18" charset="0"/>
                  </a:rPr>
                  <a:t>1/2</a:t>
                </a:r>
                <a:endParaRPr lang="en-US" sz="24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cxnSp>
            <p:nvCxnSpPr>
              <p:cNvPr id="97" name="Straight Arrow Connector 96"/>
              <p:cNvCxnSpPr/>
              <p:nvPr/>
            </p:nvCxnSpPr>
            <p:spPr bwMode="auto">
              <a:xfrm rot="5400000" flipH="1" flipV="1">
                <a:off x="5122091" y="3131131"/>
                <a:ext cx="1016982" cy="93878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/>
              <p:cNvCxnSpPr/>
              <p:nvPr/>
            </p:nvCxnSpPr>
            <p:spPr bwMode="auto">
              <a:xfrm rot="5400000" flipH="1" flipV="1">
                <a:off x="6060877" y="3131127"/>
                <a:ext cx="1016982" cy="93878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Rectangle 99"/>
              <p:cNvSpPr/>
              <p:nvPr/>
            </p:nvSpPr>
            <p:spPr>
              <a:xfrm>
                <a:off x="4775331" y="3138857"/>
                <a:ext cx="6094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cs typeface="Times New Roman" pitchFamily="18" charset="0"/>
                  </a:rPr>
                  <a:t>σ+</a:t>
                </a:r>
                <a:endParaRPr lang="en-US" sz="2400" b="1" dirty="0">
                  <a:solidFill>
                    <a:srgbClr val="FF0000"/>
                  </a:solidFill>
                  <a:latin typeface="Arial"/>
                </a:endParaRPr>
              </a:p>
            </p:txBody>
          </p:sp>
          <p:cxnSp>
            <p:nvCxnSpPr>
              <p:cNvPr id="101" name="Straight Arrow Connector 100"/>
              <p:cNvCxnSpPr/>
              <p:nvPr/>
            </p:nvCxnSpPr>
            <p:spPr bwMode="auto">
              <a:xfrm rot="16200000" flipV="1">
                <a:off x="6031324" y="3173644"/>
                <a:ext cx="1016983" cy="853759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 bwMode="auto">
              <a:xfrm rot="16200000" flipV="1">
                <a:off x="6957149" y="3173640"/>
                <a:ext cx="1016983" cy="853759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Rectangle 103"/>
              <p:cNvSpPr/>
              <p:nvPr/>
            </p:nvSpPr>
            <p:spPr>
              <a:xfrm>
                <a:off x="7639055" y="3056810"/>
                <a:ext cx="5389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C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C000"/>
                    </a:solidFill>
                    <a:cs typeface="Times New Roman" pitchFamily="18" charset="0"/>
                  </a:rPr>
                  <a:t>σ-</a:t>
                </a:r>
                <a:endParaRPr lang="en-US" sz="2400" b="1" dirty="0">
                  <a:solidFill>
                    <a:srgbClr val="FFC000"/>
                  </a:solidFill>
                  <a:latin typeface="Arial"/>
                </a:endParaRPr>
              </a:p>
            </p:txBody>
          </p:sp>
          <p:graphicFrame>
            <p:nvGraphicFramePr>
              <p:cNvPr id="106" name="Diagram 105"/>
              <p:cNvGraphicFramePr/>
              <p:nvPr>
                <p:extLst>
                  <p:ext uri="{D42A27DB-BD31-4B8C-83A1-F6EECF244321}">
                    <p14:modId xmlns:p14="http://schemas.microsoft.com/office/powerpoint/2010/main" val="1854033037"/>
                  </p:ext>
                </p:extLst>
              </p:nvPr>
            </p:nvGraphicFramePr>
            <p:xfrm>
              <a:off x="5170966" y="3565294"/>
              <a:ext cx="457200" cy="44916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</p:grpSp>
        <p:graphicFrame>
          <p:nvGraphicFramePr>
            <p:cNvPr id="140" name="Diagram 139"/>
            <p:cNvGraphicFramePr/>
            <p:nvPr>
              <p:extLst>
                <p:ext uri="{D42A27DB-BD31-4B8C-83A1-F6EECF244321}">
                  <p14:modId xmlns:p14="http://schemas.microsoft.com/office/powerpoint/2010/main" val="745534889"/>
                </p:ext>
              </p:extLst>
            </p:nvPr>
          </p:nvGraphicFramePr>
          <p:xfrm>
            <a:off x="6033113" y="3700110"/>
            <a:ext cx="457200" cy="44916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grpSp>
        <p:nvGrpSpPr>
          <p:cNvPr id="4" name="Group 3"/>
          <p:cNvGrpSpPr/>
          <p:nvPr/>
        </p:nvGrpSpPr>
        <p:grpSpPr>
          <a:xfrm>
            <a:off x="387456" y="736600"/>
            <a:ext cx="3667308" cy="3044479"/>
            <a:chOff x="198786" y="2500926"/>
            <a:chExt cx="3667308" cy="3044479"/>
          </a:xfrm>
        </p:grpSpPr>
        <p:sp>
          <p:nvSpPr>
            <p:cNvPr id="113" name="Freeform 112"/>
            <p:cNvSpPr/>
            <p:nvPr/>
          </p:nvSpPr>
          <p:spPr bwMode="auto">
            <a:xfrm>
              <a:off x="795528" y="2500926"/>
              <a:ext cx="1159397" cy="784829"/>
            </a:xfrm>
            <a:custGeom>
              <a:avLst/>
              <a:gdLst>
                <a:gd name="connsiteX0" fmla="*/ 0 w 995422"/>
                <a:gd name="connsiteY0" fmla="*/ 0 h 532435"/>
                <a:gd name="connsiteX1" fmla="*/ 509286 w 995422"/>
                <a:gd name="connsiteY1" fmla="*/ 532435 h 532435"/>
                <a:gd name="connsiteX2" fmla="*/ 995422 w 995422"/>
                <a:gd name="connsiteY2" fmla="*/ 0 h 53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5422" h="532435">
                  <a:moveTo>
                    <a:pt x="0" y="0"/>
                  </a:moveTo>
                  <a:cubicBezTo>
                    <a:pt x="171691" y="266217"/>
                    <a:pt x="343382" y="532435"/>
                    <a:pt x="509286" y="532435"/>
                  </a:cubicBezTo>
                  <a:cubicBezTo>
                    <a:pt x="675190" y="532435"/>
                    <a:pt x="835306" y="266217"/>
                    <a:pt x="995422" y="0"/>
                  </a:cubicBezTo>
                </a:path>
              </a:pathLst>
            </a:cu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 dirty="0">
                <a:solidFill>
                  <a:srgbClr val="034ABD"/>
                </a:solidFill>
                <a:latin typeface="Times" pitchFamily="18" charset="0"/>
              </a:endParaRPr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902825" y="4327003"/>
              <a:ext cx="925975" cy="395468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902825" y="4339845"/>
              <a:ext cx="925975" cy="567066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16" name="Freeform 115"/>
            <p:cNvSpPr/>
            <p:nvPr/>
          </p:nvSpPr>
          <p:spPr bwMode="auto">
            <a:xfrm>
              <a:off x="902825" y="4873396"/>
              <a:ext cx="925975" cy="395468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198786" y="2962590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34ABD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34ABD"/>
                  </a:solidFill>
                  <a:cs typeface="Times New Roman" pitchFamily="18" charset="0"/>
                </a:rPr>
                <a:t>S</a:t>
              </a:r>
              <a:r>
                <a:rPr lang="en-US" sz="2400" baseline="-25000" dirty="0">
                  <a:solidFill>
                    <a:srgbClr val="034ABD"/>
                  </a:solidFill>
                  <a:cs typeface="Times New Roman" pitchFamily="18" charset="0"/>
                </a:rPr>
                <a:t>1/2</a:t>
              </a:r>
              <a:endParaRPr lang="en-US" sz="2400" dirty="0">
                <a:solidFill>
                  <a:srgbClr val="034ABD"/>
                </a:solidFill>
                <a:latin typeface="Arial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198786" y="4165963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40911F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40911F"/>
                  </a:solidFill>
                  <a:cs typeface="Times New Roman" pitchFamily="18" charset="0"/>
                </a:rPr>
                <a:t>P</a:t>
              </a:r>
              <a:r>
                <a:rPr lang="en-US" sz="2400" baseline="-25000" dirty="0">
                  <a:solidFill>
                    <a:srgbClr val="40911F"/>
                  </a:solidFill>
                  <a:cs typeface="Times New Roman" pitchFamily="18" charset="0"/>
                </a:rPr>
                <a:t>3/2</a:t>
              </a:r>
              <a:endParaRPr lang="en-US" sz="2400" dirty="0">
                <a:solidFill>
                  <a:srgbClr val="40911F"/>
                </a:solidFill>
                <a:latin typeface="Arial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198786" y="4906911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7030A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7030A0"/>
                  </a:solidFill>
                  <a:cs typeface="Times New Roman" pitchFamily="18" charset="0"/>
                </a:rPr>
                <a:t>P</a:t>
              </a:r>
              <a:r>
                <a:rPr lang="en-US" sz="2400" baseline="-25000" dirty="0">
                  <a:solidFill>
                    <a:srgbClr val="7030A0"/>
                  </a:solidFill>
                  <a:cs typeface="Times New Roman" pitchFamily="18" charset="0"/>
                </a:rPr>
                <a:t>1/2</a:t>
              </a:r>
              <a:endParaRPr lang="en-US" sz="2400" dirty="0">
                <a:solidFill>
                  <a:srgbClr val="7030A0"/>
                </a:solidFill>
                <a:latin typeface="Arial"/>
              </a:endParaRPr>
            </a:p>
          </p:txBody>
        </p:sp>
        <p:cxnSp>
          <p:nvCxnSpPr>
            <p:cNvPr id="120" name="Straight Arrow Connector 119"/>
            <p:cNvCxnSpPr/>
            <p:nvPr/>
          </p:nvCxnSpPr>
          <p:spPr bwMode="auto">
            <a:xfrm rot="5400000">
              <a:off x="1643944" y="3806379"/>
              <a:ext cx="1041248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121" name="Straight Arrow Connector 120"/>
            <p:cNvCxnSpPr/>
            <p:nvPr/>
          </p:nvCxnSpPr>
          <p:spPr bwMode="auto">
            <a:xfrm rot="5400000">
              <a:off x="1897196" y="4606820"/>
              <a:ext cx="531568" cy="158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>
              <a:off x="1382380" y="3286549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 bwMode="auto">
            <a:xfrm>
              <a:off x="1382380" y="4327003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>
              <a:off x="1387501" y="4873399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9" name="Rectangle 128"/>
            <p:cNvSpPr/>
            <p:nvPr/>
          </p:nvSpPr>
          <p:spPr>
            <a:xfrm>
              <a:off x="2055983" y="3534942"/>
              <a:ext cx="181011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2400" baseline="-25000" dirty="0">
                  <a:solidFill>
                    <a:srgbClr val="000000"/>
                  </a:solidFill>
                  <a:cs typeface="Times New Roman" pitchFamily="18" charset="0"/>
                </a:rPr>
                <a:t>gap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=</a:t>
              </a:r>
              <a:r>
                <a:rPr lang="en-US" sz="2000" dirty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1.42 eV</a:t>
              </a:r>
              <a:endParaRPr lang="en-US" sz="20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2165362" y="4341832"/>
              <a:ext cx="15231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Δ=</a:t>
              </a:r>
              <a:r>
                <a:rPr lang="en-US" sz="2000" dirty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0.34 eV</a:t>
              </a:r>
              <a:endParaRPr lang="en-US" sz="20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131" name="Straight Arrow Connector 130"/>
            <p:cNvCxnSpPr/>
            <p:nvPr/>
          </p:nvCxnSpPr>
          <p:spPr bwMode="auto">
            <a:xfrm rot="5400000" flipH="1" flipV="1">
              <a:off x="0" y="3984608"/>
              <a:ext cx="2766349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2" name="Straight Arrow Connector 131"/>
            <p:cNvCxnSpPr/>
            <p:nvPr/>
          </p:nvCxnSpPr>
          <p:spPr bwMode="auto">
            <a:xfrm>
              <a:off x="1387501" y="5366988"/>
              <a:ext cx="1293494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5" name="Rectangle 134"/>
            <p:cNvSpPr/>
            <p:nvPr/>
          </p:nvSpPr>
          <p:spPr>
            <a:xfrm>
              <a:off x="1414982" y="2639425"/>
              <a:ext cx="3257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E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2680995" y="5176073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k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902825" y="4062848"/>
              <a:ext cx="4106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1800" baseline="-25000" dirty="0">
                  <a:solidFill>
                    <a:srgbClr val="000000"/>
                  </a:solidFill>
                  <a:cs typeface="Times New Roman" pitchFamily="18" charset="0"/>
                </a:rPr>
                <a:t>F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</p:grpSp>
      <p:graphicFrame>
        <p:nvGraphicFramePr>
          <p:cNvPr id="67" name="Diagram 66"/>
          <p:cNvGraphicFramePr/>
          <p:nvPr>
            <p:extLst>
              <p:ext uri="{D42A27DB-BD31-4B8C-83A1-F6EECF244321}">
                <p14:modId xmlns:p14="http://schemas.microsoft.com/office/powerpoint/2010/main" val="694571869"/>
              </p:ext>
            </p:extLst>
          </p:nvPr>
        </p:nvGraphicFramePr>
        <p:xfrm>
          <a:off x="7180438" y="1946798"/>
          <a:ext cx="457200" cy="44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71" name="Diagram 70"/>
          <p:cNvGraphicFramePr/>
          <p:nvPr>
            <p:extLst>
              <p:ext uri="{D42A27DB-BD31-4B8C-83A1-F6EECF244321}">
                <p14:modId xmlns:p14="http://schemas.microsoft.com/office/powerpoint/2010/main" val="821367255"/>
              </p:ext>
            </p:extLst>
          </p:nvPr>
        </p:nvGraphicFramePr>
        <p:xfrm>
          <a:off x="6368469" y="1946798"/>
          <a:ext cx="457200" cy="44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sp>
        <p:nvSpPr>
          <p:cNvPr id="72" name="TextBox 71">
            <a:extLst>
              <a:ext uri="{FF2B5EF4-FFF2-40B4-BE49-F238E27FC236}">
                <a16:creationId xmlns:a16="http://schemas.microsoft.com/office/drawing/2014/main" id="{B220C6A1-EB16-3942-9DBD-4E7C560FB498}"/>
              </a:ext>
            </a:extLst>
          </p:cNvPr>
          <p:cNvSpPr txBox="1"/>
          <p:nvPr/>
        </p:nvSpPr>
        <p:spPr>
          <a:xfrm>
            <a:off x="4529475" y="6273225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BA6F5-C7E7-9444-87FE-F2389717251F}"/>
              </a:ext>
            </a:extLst>
          </p:cNvPr>
          <p:cNvSpPr txBox="1">
            <a:spLocks/>
          </p:cNvSpPr>
          <p:nvPr/>
        </p:nvSpPr>
        <p:spPr>
          <a:xfrm>
            <a:off x="38100" y="-25400"/>
            <a:ext cx="7907438" cy="51516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>
                <a:latin typeface="+mn-lt"/>
              </a:rPr>
              <a:t>First Observation of Polarization from GaAs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C361C6-F642-EF45-87D7-8A277871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2179864"/>
            <a:ext cx="3354870" cy="392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DDE745A-8D6E-1D40-87F6-A66FC04CA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4937" y="609600"/>
            <a:ext cx="7789863" cy="131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5863381-9136-E54B-8ABA-EB276AFD6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594" y="2209800"/>
            <a:ext cx="4854806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7C1190-4019-F649-BFC2-D8370A866DB1}"/>
              </a:ext>
            </a:extLst>
          </p:cNvPr>
          <p:cNvSpPr txBox="1"/>
          <p:nvPr/>
        </p:nvSpPr>
        <p:spPr>
          <a:xfrm>
            <a:off x="4529475" y="6273225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644385728"/>
      </p:ext>
    </p:extLst>
  </p:cSld>
  <p:clrMapOvr>
    <a:masterClrMapping/>
  </p:clrMapOvr>
</p:sld>
</file>

<file path=ppt/theme/theme1.xml><?xml version="1.0" encoding="utf-8"?>
<a:theme xmlns:a="http://schemas.openxmlformats.org/drawingml/2006/main" name="Ops Review 2010">
  <a:themeElements>
    <a:clrScheme name="JLab_PowerPoint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JLab_PowerPoint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9470</TotalTime>
  <Words>1644</Words>
  <Application>Microsoft Macintosh PowerPoint</Application>
  <PresentationFormat>On-screen Show (4:3)</PresentationFormat>
  <Paragraphs>362</Paragraphs>
  <Slides>36</Slides>
  <Notes>6</Notes>
  <HiddenSlides>0</HiddenSlides>
  <MMClips>2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Arial</vt:lpstr>
      <vt:lpstr>Calibri</vt:lpstr>
      <vt:lpstr>Cambria Math</vt:lpstr>
      <vt:lpstr>Century Gothic</vt:lpstr>
      <vt:lpstr>Comic Sans MS</vt:lpstr>
      <vt:lpstr>Garamond</vt:lpstr>
      <vt:lpstr>Symbol</vt:lpstr>
      <vt:lpstr>Tahoma</vt:lpstr>
      <vt:lpstr>Times</vt:lpstr>
      <vt:lpstr>Times New Roman</vt:lpstr>
      <vt:lpstr>Wingdings</vt:lpstr>
      <vt:lpstr>Ops Review 2010</vt:lpstr>
      <vt:lpstr>6_Office Theme</vt:lpstr>
      <vt:lpstr>Equation</vt:lpstr>
      <vt:lpstr>Polarized Electron Source: A brief introduction</vt:lpstr>
      <vt:lpstr>PowerPoint Presentation</vt:lpstr>
      <vt:lpstr>PowerPoint Presentation</vt:lpstr>
      <vt:lpstr>PowerPoint Presentation</vt:lpstr>
      <vt:lpstr>Photo Emission from GaAs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is the spin polarization used?</vt:lpstr>
      <vt:lpstr>Parity Violation Experiments at Jefferson Lab</vt:lpstr>
      <vt:lpstr>What does “APV = 234 ppb” even mean?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make the electrons “energetic” ?</vt:lpstr>
      <vt:lpstr>PowerPoint Presentation</vt:lpstr>
      <vt:lpstr>PowerPoint Presentation</vt:lpstr>
      <vt:lpstr>Continuous vs. Pulsed Beams</vt:lpstr>
      <vt:lpstr>…but continuous does NOT mean DC</vt:lpstr>
      <vt:lpstr>Polarized source laser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TJNAF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JLab IRFEL Upgrade Photogun</dc:title>
  <dc:creator>poelker</dc:creator>
  <cp:lastModifiedBy>Joe Grames</cp:lastModifiedBy>
  <cp:revision>484</cp:revision>
  <dcterms:created xsi:type="dcterms:W3CDTF">2003-09-11T18:51:42Z</dcterms:created>
  <dcterms:modified xsi:type="dcterms:W3CDTF">2020-02-27T15:41:39Z</dcterms:modified>
</cp:coreProperties>
</file>