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4" r:id="rId3"/>
    <p:sldMasterId id="2147483750" r:id="rId4"/>
    <p:sldMasterId id="2147483762" r:id="rId5"/>
    <p:sldMasterId id="2147483814" r:id="rId6"/>
    <p:sldMasterId id="2147483839" r:id="rId7"/>
  </p:sldMasterIdLst>
  <p:notesMasterIdLst>
    <p:notesMasterId r:id="rId52"/>
  </p:notesMasterIdLst>
  <p:handoutMasterIdLst>
    <p:handoutMasterId r:id="rId53"/>
  </p:handoutMasterIdLst>
  <p:sldIdLst>
    <p:sldId id="447" r:id="rId8"/>
    <p:sldId id="571" r:id="rId9"/>
    <p:sldId id="480" r:id="rId10"/>
    <p:sldId id="481" r:id="rId11"/>
    <p:sldId id="570" r:id="rId12"/>
    <p:sldId id="579" r:id="rId13"/>
    <p:sldId id="580" r:id="rId14"/>
    <p:sldId id="482" r:id="rId15"/>
    <p:sldId id="500" r:id="rId16"/>
    <p:sldId id="509" r:id="rId17"/>
    <p:sldId id="510" r:id="rId18"/>
    <p:sldId id="511" r:id="rId19"/>
    <p:sldId id="513" r:id="rId20"/>
    <p:sldId id="514" r:id="rId21"/>
    <p:sldId id="457" r:id="rId22"/>
    <p:sldId id="470" r:id="rId23"/>
    <p:sldId id="459" r:id="rId24"/>
    <p:sldId id="501" r:id="rId25"/>
    <p:sldId id="453" r:id="rId26"/>
    <p:sldId id="502" r:id="rId27"/>
    <p:sldId id="576" r:id="rId28"/>
    <p:sldId id="565" r:id="rId29"/>
    <p:sldId id="475" r:id="rId30"/>
    <p:sldId id="567" r:id="rId31"/>
    <p:sldId id="478" r:id="rId32"/>
    <p:sldId id="569" r:id="rId33"/>
    <p:sldId id="577" r:id="rId34"/>
    <p:sldId id="550" r:id="rId35"/>
    <p:sldId id="499" r:id="rId36"/>
    <p:sldId id="563" r:id="rId37"/>
    <p:sldId id="450" r:id="rId38"/>
    <p:sldId id="578" r:id="rId39"/>
    <p:sldId id="547" r:id="rId40"/>
    <p:sldId id="557" r:id="rId41"/>
    <p:sldId id="573" r:id="rId42"/>
    <p:sldId id="561" r:id="rId43"/>
    <p:sldId id="562" r:id="rId44"/>
    <p:sldId id="574" r:id="rId45"/>
    <p:sldId id="572" r:id="rId46"/>
    <p:sldId id="581" r:id="rId47"/>
    <p:sldId id="539" r:id="rId48"/>
    <p:sldId id="541" r:id="rId49"/>
    <p:sldId id="564" r:id="rId50"/>
    <p:sldId id="412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8E1"/>
    <a:srgbClr val="339966"/>
    <a:srgbClr val="FFF1C5"/>
    <a:srgbClr val="FFEBAB"/>
    <a:srgbClr val="FFE389"/>
    <a:srgbClr val="FF5050"/>
    <a:srgbClr val="6600FF"/>
    <a:srgbClr val="33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79" d="100"/>
          <a:sy n="179" d="100"/>
        </p:scale>
        <p:origin x="17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872"/>
    </p:cViewPr>
  </p:sorterViewPr>
  <p:notesViewPr>
    <p:cSldViewPr>
      <p:cViewPr varScale="1">
        <p:scale>
          <a:sx n="82" d="100"/>
          <a:sy n="82" d="100"/>
        </p:scale>
        <p:origin x="-18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05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4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6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42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8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Interior Page Design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0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09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4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7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83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9475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7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96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5523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919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52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32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84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80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73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8094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43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99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23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62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2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6638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947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40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91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836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9576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1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46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88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187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780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8739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838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6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3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51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3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2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2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2938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42.jpe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oleObject" Target="../embeddings/oleObject2.bin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5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43.wmf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848600" cy="90914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CEBAF Polarized Electron 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627477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Summer Lecture Series, June 27,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4644" y="883313"/>
            <a:ext cx="41585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/>
                </a:solidFill>
                <a:latin typeface="+mn-lt"/>
              </a:rPr>
              <a:t>Joe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</a:rPr>
              <a:t>Grames</a:t>
            </a:r>
            <a:endParaRPr lang="en-US" sz="2400" b="1" i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b="1" i="1" dirty="0">
                <a:solidFill>
                  <a:schemeClr val="tx1"/>
                </a:solidFill>
                <a:latin typeface="+mn-lt"/>
              </a:rPr>
              <a:t>Deputy Group Leader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+mn-lt"/>
              </a:rPr>
              <a:t>Center for Injectors and Sources</a:t>
            </a:r>
          </a:p>
          <a:p>
            <a:pPr algn="ctr"/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wiki.jlab.org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ciswiki</a:t>
            </a:r>
            <a:endParaRPr lang="en-US" sz="2000" b="1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400px-GroupPhoto_July2014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465" y="2479738"/>
            <a:ext cx="6066868" cy="36162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Accelerators need “free” electrons !</a:t>
            </a:r>
            <a:br>
              <a:rPr lang="en-US" dirty="0"/>
            </a:br>
            <a:br>
              <a:rPr lang="en-US" sz="1300" dirty="0"/>
            </a:br>
            <a:r>
              <a:rPr lang="en-US" i="1" dirty="0">
                <a:solidFill>
                  <a:srgbClr val="00B050"/>
                </a:solidFill>
              </a:rPr>
              <a:t>How might we acquire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6000"/>
            <a:ext cx="8458200" cy="2438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Field</a:t>
            </a:r>
            <a:r>
              <a:rPr lang="en-US" sz="4000" dirty="0"/>
              <a:t> Emission (electronic energy)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Thermionic</a:t>
            </a:r>
            <a:r>
              <a:rPr lang="en-US" sz="4000" dirty="0"/>
              <a:t> Emission (thermal energy)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Photo</a:t>
            </a:r>
            <a:r>
              <a:rPr lang="en-US" sz="4000" dirty="0"/>
              <a:t> Emission (optical energy)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5152663"/>
            <a:ext cx="737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</a:rPr>
              <a:t>All are manifestations of electromagnetism </a:t>
            </a:r>
          </a:p>
        </p:txBody>
      </p:sp>
    </p:spTree>
    <p:extLst>
      <p:ext uri="{BB962C8B-B14F-4D97-AF65-F5344CB8AC3E}">
        <p14:creationId xmlns:p14="http://schemas.microsoft.com/office/powerpoint/2010/main" val="2207502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Canonical Emission Equations</a:t>
            </a:r>
            <a:br>
              <a:rPr lang="en-US" dirty="0"/>
            </a:br>
            <a:r>
              <a:rPr lang="en-US" sz="2667" dirty="0"/>
              <a:t>(slide courtesy of Dr. K. Jensen, Naval Research Laboratory)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6BEDEB-4779-5148-B4D1-B169A53DAC68}"/>
              </a:ext>
            </a:extLst>
          </p:cNvPr>
          <p:cNvGrpSpPr/>
          <p:nvPr/>
        </p:nvGrpSpPr>
        <p:grpSpPr>
          <a:xfrm>
            <a:off x="650935" y="4984818"/>
            <a:ext cx="7456817" cy="1145509"/>
            <a:chOff x="609600" y="1709650"/>
            <a:chExt cx="7456817" cy="114550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7259" y="2027028"/>
              <a:ext cx="2389158" cy="71156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3006107" y="1900285"/>
              <a:ext cx="2206925" cy="95487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Nordheim</a:t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709650"/>
              <a:ext cx="1653396" cy="11111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82D246-0B05-9C49-BD25-E9D7399CE774}"/>
              </a:ext>
            </a:extLst>
          </p:cNvPr>
          <p:cNvGrpSpPr/>
          <p:nvPr/>
        </p:nvGrpSpPr>
        <p:grpSpPr>
          <a:xfrm>
            <a:off x="533400" y="3276600"/>
            <a:ext cx="7574352" cy="1211730"/>
            <a:chOff x="533400" y="3276600"/>
            <a:chExt cx="7574352" cy="121173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3395" y="3584230"/>
              <a:ext cx="2364357" cy="7218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2975742" y="3496254"/>
              <a:ext cx="2518212" cy="9628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Thermal Emission</a:t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Richardson-Laue-</a:t>
              </a:r>
              <a:r>
                <a:rPr lang="en-US" sz="1400" dirty="0" err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276600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37F70-9273-1541-B156-01E973A418F0}"/>
              </a:ext>
            </a:extLst>
          </p:cNvPr>
          <p:cNvGrpSpPr/>
          <p:nvPr/>
        </p:nvGrpSpPr>
        <p:grpSpPr>
          <a:xfrm>
            <a:off x="480204" y="1538002"/>
            <a:ext cx="8005210" cy="1211730"/>
            <a:chOff x="491090" y="4914556"/>
            <a:chExt cx="8005210" cy="121173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6978" y="5234246"/>
              <a:ext cx="3199322" cy="57750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006107" y="5100182"/>
              <a:ext cx="2071795" cy="91961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1090" y="4914556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667000" y="1447800"/>
            <a:ext cx="0" cy="49530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36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Field Emitter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7999" y="882884"/>
            <a:ext cx="5825337" cy="1938992"/>
          </a:xfrm>
          <a:prstGeom prst="rect">
            <a:avLst/>
          </a:prstGeom>
          <a:solidFill>
            <a:srgbClr val="FFF1C5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Explained by Fowler and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Nordheim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(1928):  a quantum mechanical tunneling effect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Small emission area makes for a very “bright” beam, good for surface science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0" y="838200"/>
            <a:ext cx="2849946" cy="3193197"/>
            <a:chOff x="304800" y="3352800"/>
            <a:chExt cx="2849946" cy="3193197"/>
          </a:xfrm>
        </p:grpSpPr>
        <p:pic>
          <p:nvPicPr>
            <p:cNvPr id="8" name="Picture 7" descr="http://courseware.phys.unm.edu/ce/lab8-midterm_files/lab8-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352800"/>
              <a:ext cx="2743200" cy="231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85800" y="5715000"/>
              <a:ext cx="24689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I = BV</a:t>
              </a:r>
              <a:r>
                <a:rPr lang="en-US" sz="2000" baseline="44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exp(-C/V)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Vacuum diode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2667000" y="4081562"/>
            <a:ext cx="5867400" cy="2690862"/>
            <a:chOff x="1079871" y="3962400"/>
            <a:chExt cx="3217345" cy="2690862"/>
          </a:xfrm>
        </p:grpSpPr>
        <p:grpSp>
          <p:nvGrpSpPr>
            <p:cNvPr id="5" name="Group 20"/>
            <p:cNvGrpSpPr/>
            <p:nvPr/>
          </p:nvGrpSpPr>
          <p:grpSpPr>
            <a:xfrm>
              <a:off x="3048000" y="3962400"/>
              <a:ext cx="1249216" cy="2644300"/>
              <a:chOff x="426834" y="378939"/>
              <a:chExt cx="1249216" cy="2644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97497" y="1045219"/>
                <a:ext cx="697479" cy="70792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426834" y="1420003"/>
                <a:ext cx="1249216" cy="1603236"/>
              </a:xfrm>
              <a:prstGeom prst="trapezoid">
                <a:avLst>
                  <a:gd name="adj" fmla="val 2174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520490" y="930712"/>
                <a:ext cx="1457488" cy="3747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V="1">
                <a:off x="93675" y="899480"/>
                <a:ext cx="1467900" cy="426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80778" y="566331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60°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871" y="4167494"/>
              <a:ext cx="1637794" cy="2485768"/>
            </a:xfrm>
            <a:prstGeom prst="rect">
              <a:avLst/>
            </a:prstGeom>
          </p:spPr>
        </p:pic>
      </p:grpSp>
      <p:graphicFrame>
        <p:nvGraphicFramePr>
          <p:cNvPr id="348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62236"/>
              </p:ext>
            </p:extLst>
          </p:nvPr>
        </p:nvGraphicFramePr>
        <p:xfrm>
          <a:off x="3608301" y="2858281"/>
          <a:ext cx="44894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7" name="Equation" r:id="rId5" imgW="2666880" imgH="583920" progId="Equation.3">
                  <p:embed/>
                </p:oleObj>
              </mc:Choice>
              <mc:Fallback>
                <p:oleObj name="Equation" r:id="rId5" imgW="2666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301" y="2858281"/>
                        <a:ext cx="44894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2732" y="525008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human hair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918" y="4747842"/>
            <a:ext cx="823471" cy="48413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661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52218" y="1232775"/>
            <a:ext cx="6334590" cy="1528880"/>
          </a:xfrm>
          <a:solidFill>
            <a:srgbClr val="FFF8E1"/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000" dirty="0"/>
              <a:t>Studied  since early 1800’s and perfected over </a:t>
            </a:r>
            <a:r>
              <a:rPr lang="en-US" sz="2000"/>
              <a:t>100 years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Thermionic emission from Tungsten filaments and metalloids like LaB6 operating at &gt;1000K are common 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&gt;90% of consumed power simply generates heat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48436"/>
            <a:ext cx="5138737" cy="33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147577" y="580706"/>
            <a:ext cx="2438400" cy="3149025"/>
            <a:chOff x="304800" y="1676400"/>
            <a:chExt cx="2153282" cy="2856131"/>
          </a:xfrm>
        </p:grpSpPr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691" y="1676400"/>
              <a:ext cx="13335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4800" y="3886200"/>
              <a:ext cx="2153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Edison’s patent,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Long-lasting filament</a:t>
              </a:r>
            </a:p>
          </p:txBody>
        </p:sp>
      </p:grp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4276" y="4312630"/>
            <a:ext cx="2585004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36715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Melts 3695K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43800" y="3924300"/>
            <a:ext cx="609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7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57800" y="41910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38080" y="863025"/>
            <a:ext cx="458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Used to make x-ray light….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381000" y="2057400"/>
            <a:ext cx="1076325" cy="2000250"/>
            <a:chOff x="762000" y="1295400"/>
            <a:chExt cx="1076325" cy="200025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6764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14401" y="129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1880s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56000" cy="2286000"/>
          </a:xfrm>
          <a:prstGeom prst="rect">
            <a:avLst/>
          </a:prstGeom>
        </p:spPr>
      </p:pic>
      <p:grpSp>
        <p:nvGrpSpPr>
          <p:cNvPr id="4" name="Group 14"/>
          <p:cNvGrpSpPr/>
          <p:nvPr/>
        </p:nvGrpSpPr>
        <p:grpSpPr>
          <a:xfrm>
            <a:off x="1981200" y="2209800"/>
            <a:ext cx="3429000" cy="2209800"/>
            <a:chOff x="2438400" y="2514600"/>
            <a:chExt cx="3429000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886200"/>
              <a:ext cx="3429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38400" y="2514600"/>
              <a:ext cx="3352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5029200" cy="167640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X-rays are generated when a DC electron beam, typically a few </a:t>
            </a:r>
            <a:r>
              <a:rPr lang="en-US" sz="2400" dirty="0" err="1"/>
              <a:t>mA</a:t>
            </a:r>
            <a:r>
              <a:rPr lang="en-US" sz="2400" dirty="0"/>
              <a:t>, strikes a tungsten target at 60-200 </a:t>
            </a:r>
            <a:r>
              <a:rPr lang="en-US" sz="2400" dirty="0" err="1"/>
              <a:t>keV</a:t>
            </a:r>
            <a:r>
              <a:rPr lang="en-US" sz="2400" dirty="0"/>
              <a:t>.  e-Beam quality is not a big concern</a:t>
            </a:r>
          </a:p>
        </p:txBody>
      </p:sp>
      <p:sp>
        <p:nvSpPr>
          <p:cNvPr id="19" name="Curved Down Arrow 18"/>
          <p:cNvSpPr/>
          <p:nvPr/>
        </p:nvSpPr>
        <p:spPr>
          <a:xfrm>
            <a:off x="1524000" y="2057400"/>
            <a:ext cx="12954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3505200"/>
            <a:ext cx="19049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Rotating anode to distribute heat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86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5715000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1930’s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1752600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bias at high voltage</a:t>
            </a:r>
          </a:p>
        </p:txBody>
      </p:sp>
    </p:spTree>
    <p:extLst>
      <p:ext uri="{BB962C8B-B14F-4D97-AF65-F5344CB8AC3E}">
        <p14:creationId xmlns:p14="http://schemas.microsoft.com/office/powerpoint/2010/main" val="30176163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683172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Photo-Emission from bulk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rial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rial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Reduces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rial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40473" y="6288524"/>
            <a:ext cx="586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Efficiency ~ 10% (1e-/10 photons)</a:t>
            </a:r>
            <a:endParaRPr lang="en-US" sz="2400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Electron Bunch Spin &amp; Polarization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3581400" y="13716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5400000" flipV="1">
            <a:off x="5486400" y="16002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rot="5400000">
            <a:off x="6858000" y="19050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19942" y="1578114"/>
            <a:ext cx="281679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>
                <a:solidFill>
                  <a:schemeClr val="tx1"/>
                </a:solidFill>
              </a:rPr>
              <a:t>% Polarization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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4648200" y="1981200"/>
            <a:ext cx="152400" cy="762000"/>
            <a:chOff x="3024" y="1056"/>
            <a:chExt cx="96" cy="48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48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Oval 17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78" name="Oval 18"/>
          <p:cNvSpPr>
            <a:spLocks noChangeArrowheads="1"/>
          </p:cNvSpPr>
          <p:nvPr/>
        </p:nvSpPr>
        <p:spPr bwMode="auto">
          <a:xfrm rot="5400000">
            <a:off x="53340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5791200" y="2362200"/>
            <a:ext cx="152400" cy="762000"/>
            <a:chOff x="3648" y="1488"/>
            <a:chExt cx="96" cy="480"/>
          </a:xfrm>
        </p:grpSpPr>
        <p:sp>
          <p:nvSpPr>
            <p:cNvPr id="11287" name="Line 9"/>
            <p:cNvSpPr>
              <a:spLocks noChangeShapeType="1"/>
            </p:cNvSpPr>
            <p:nvPr/>
          </p:nvSpPr>
          <p:spPr bwMode="auto">
            <a:xfrm>
              <a:off x="3696" y="1488"/>
              <a:ext cx="0" cy="48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Oval 19"/>
            <p:cNvSpPr>
              <a:spLocks noChangeArrowheads="1"/>
            </p:cNvSpPr>
            <p:nvPr/>
          </p:nvSpPr>
          <p:spPr bwMode="auto">
            <a:xfrm>
              <a:off x="3648" y="163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80" name="Oval 20"/>
          <p:cNvSpPr>
            <a:spLocks noChangeArrowheads="1"/>
          </p:cNvSpPr>
          <p:nvPr/>
        </p:nvSpPr>
        <p:spPr bwMode="auto">
          <a:xfrm rot="5400000">
            <a:off x="68580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5" name="AutoShape 25"/>
          <p:cNvSpPr>
            <a:spLocks noChangeArrowheads="1"/>
          </p:cNvSpPr>
          <p:nvPr/>
        </p:nvSpPr>
        <p:spPr bwMode="auto">
          <a:xfrm>
            <a:off x="7848600" y="1828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962400"/>
            <a:ext cx="8610600" cy="1905000"/>
            <a:chOff x="228600" y="3962400"/>
            <a:chExt cx="8610600" cy="1905000"/>
          </a:xfrm>
        </p:grpSpPr>
        <p:sp>
          <p:nvSpPr>
            <p:cNvPr id="11268" name="Oval 6"/>
            <p:cNvSpPr>
              <a:spLocks noChangeArrowheads="1"/>
            </p:cNvSpPr>
            <p:nvPr/>
          </p:nvSpPr>
          <p:spPr bwMode="auto">
            <a:xfrm>
              <a:off x="3505200" y="3962400"/>
              <a:ext cx="4724400" cy="1905000"/>
            </a:xfrm>
            <a:prstGeom prst="ellipse">
              <a:avLst/>
            </a:prstGeom>
            <a:solidFill>
              <a:schemeClr val="accent1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Line 11"/>
            <p:cNvSpPr>
              <a:spLocks noChangeShapeType="1"/>
            </p:cNvSpPr>
            <p:nvPr/>
          </p:nvSpPr>
          <p:spPr bwMode="auto">
            <a:xfrm rot="5400000">
              <a:off x="6781800" y="4267200"/>
              <a:ext cx="0" cy="76200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12"/>
            <p:cNvSpPr>
              <a:spLocks noChangeShapeType="1"/>
            </p:cNvSpPr>
            <p:nvPr/>
          </p:nvSpPr>
          <p:spPr bwMode="auto">
            <a:xfrm rot="5400000" flipV="1">
              <a:off x="4724400" y="44958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13"/>
            <p:cNvSpPr>
              <a:spLocks noChangeShapeType="1"/>
            </p:cNvSpPr>
            <p:nvPr/>
          </p:nvSpPr>
          <p:spPr bwMode="auto">
            <a:xfrm rot="5400000" flipV="1">
              <a:off x="5410200" y="4191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4"/>
            <p:cNvSpPr>
              <a:spLocks noChangeShapeType="1"/>
            </p:cNvSpPr>
            <p:nvPr/>
          </p:nvSpPr>
          <p:spPr bwMode="auto">
            <a:xfrm rot="5400000" flipV="1">
              <a:off x="5791200" y="4953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6"/>
            <p:cNvSpPr txBox="1">
              <a:spLocks noChangeArrowheads="1"/>
            </p:cNvSpPr>
            <p:nvPr/>
          </p:nvSpPr>
          <p:spPr bwMode="auto">
            <a:xfrm>
              <a:off x="228600" y="4419600"/>
              <a:ext cx="2994025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50% Polarization</a:t>
              </a:r>
            </a:p>
            <a:p>
              <a:pPr algn="ctr"/>
              <a:r>
                <a:rPr lang="en-US" sz="5400" dirty="0">
                  <a:solidFill>
                    <a:schemeClr val="tx1"/>
                  </a:solidFill>
                  <a:sym typeface="Wingdings" pitchFamily="2" charset="2"/>
                </a:rPr>
                <a:t></a:t>
              </a:r>
              <a:endParaRPr 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11281" name="Oval 21"/>
            <p:cNvSpPr>
              <a:spLocks noChangeArrowheads="1"/>
            </p:cNvSpPr>
            <p:nvPr/>
          </p:nvSpPr>
          <p:spPr bwMode="auto">
            <a:xfrm rot="5400000">
              <a:off x="5638800" y="5257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2" name="Oval 22"/>
            <p:cNvSpPr>
              <a:spLocks noChangeArrowheads="1"/>
            </p:cNvSpPr>
            <p:nvPr/>
          </p:nvSpPr>
          <p:spPr bwMode="auto">
            <a:xfrm rot="5400000">
              <a:off x="5257800" y="4495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3" name="Oval 23"/>
            <p:cNvSpPr>
              <a:spLocks noChangeArrowheads="1"/>
            </p:cNvSpPr>
            <p:nvPr/>
          </p:nvSpPr>
          <p:spPr bwMode="auto">
            <a:xfrm rot="5400000">
              <a:off x="4572000" y="48006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4" name="Oval 24"/>
            <p:cNvSpPr>
              <a:spLocks noChangeArrowheads="1"/>
            </p:cNvSpPr>
            <p:nvPr/>
          </p:nvSpPr>
          <p:spPr bwMode="auto">
            <a:xfrm rot="5400000">
              <a:off x="6781800" y="45720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6" name="AutoShape 53"/>
            <p:cNvSpPr>
              <a:spLocks noChangeArrowheads="1"/>
            </p:cNvSpPr>
            <p:nvPr/>
          </p:nvSpPr>
          <p:spPr bwMode="auto">
            <a:xfrm>
              <a:off x="7772400" y="4495800"/>
              <a:ext cx="1066800" cy="838200"/>
            </a:xfrm>
            <a:custGeom>
              <a:avLst/>
              <a:gdLst>
                <a:gd name="T0" fmla="*/ 800100 w 21600"/>
                <a:gd name="T1" fmla="*/ 0 h 21600"/>
                <a:gd name="T2" fmla="*/ 0 w 21600"/>
                <a:gd name="T3" fmla="*/ 419100 h 21600"/>
                <a:gd name="T4" fmla="*/ 800100 w 21600"/>
                <a:gd name="T5" fmla="*/ 838200 h 21600"/>
                <a:gd name="T6" fmla="*/ 10668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Comic Sans MS" pitchFamily="66" charset="0"/>
                </a:rPr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3" y="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94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808806"/>
          </a:xfrm>
        </p:spPr>
        <p:txBody>
          <a:bodyPr/>
          <a:lstStyle/>
          <a:p>
            <a:r>
              <a:rPr lang="en-US" dirty="0"/>
              <a:t>What about the probing with spin ?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73CA2-7044-8546-9D79-82CA4F8AD239}"/>
              </a:ext>
            </a:extLst>
          </p:cNvPr>
          <p:cNvGrpSpPr/>
          <p:nvPr/>
        </p:nvGrpSpPr>
        <p:grpSpPr>
          <a:xfrm>
            <a:off x="2209800" y="1600200"/>
            <a:ext cx="2467367" cy="1173240"/>
            <a:chOff x="2209800" y="1600200"/>
            <a:chExt cx="2467367" cy="1173240"/>
          </a:xfrm>
        </p:grpSpPr>
        <p:grpSp>
          <p:nvGrpSpPr>
            <p:cNvPr id="48" name="Group 47"/>
            <p:cNvGrpSpPr/>
            <p:nvPr/>
          </p:nvGrpSpPr>
          <p:grpSpPr>
            <a:xfrm>
              <a:off x="2209800" y="2057400"/>
              <a:ext cx="457200" cy="152400"/>
              <a:chOff x="1752600" y="4572000"/>
              <a:chExt cx="457200" cy="152400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0" name="Oval 4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67000" y="2286000"/>
              <a:ext cx="457200" cy="152400"/>
              <a:chOff x="1752600" y="4572000"/>
              <a:chExt cx="457200" cy="152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3" name="Oval 5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124200" y="2133600"/>
              <a:ext cx="457200" cy="152400"/>
              <a:chOff x="1752600" y="4572000"/>
              <a:chExt cx="457200" cy="152400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Oval 5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362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743200" y="1600200"/>
              <a:ext cx="457200" cy="152400"/>
              <a:chOff x="1752600" y="4572000"/>
              <a:chExt cx="457200" cy="152400"/>
            </a:xfrm>
          </p:grpSpPr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5" name="Oval 6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743200" y="1905000"/>
              <a:ext cx="457200" cy="152400"/>
              <a:chOff x="1752600" y="4572000"/>
              <a:chExt cx="457200" cy="152400"/>
            </a:xfrm>
          </p:grpSpPr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8" name="Oval 6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124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1" name="Oval 7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8" name="Striped Right Arrow 77"/>
            <p:cNvSpPr/>
            <p:nvPr/>
          </p:nvSpPr>
          <p:spPr bwMode="auto">
            <a:xfrm rot="11903730">
              <a:off x="3457967" y="2392440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31CE2-1B30-2F48-9300-46597255DA1E}"/>
              </a:ext>
            </a:extLst>
          </p:cNvPr>
          <p:cNvGrpSpPr/>
          <p:nvPr/>
        </p:nvGrpSpPr>
        <p:grpSpPr>
          <a:xfrm>
            <a:off x="2590800" y="4202124"/>
            <a:ext cx="2157004" cy="979476"/>
            <a:chOff x="2590800" y="4202124"/>
            <a:chExt cx="2157004" cy="979476"/>
          </a:xfrm>
        </p:grpSpPr>
        <p:grpSp>
          <p:nvGrpSpPr>
            <p:cNvPr id="45" name="Group 44"/>
            <p:cNvGrpSpPr/>
            <p:nvPr/>
          </p:nvGrpSpPr>
          <p:grpSpPr>
            <a:xfrm>
              <a:off x="2590800" y="4876800"/>
              <a:ext cx="457200" cy="152400"/>
              <a:chOff x="1752600" y="4572000"/>
              <a:chExt cx="457200" cy="152400"/>
            </a:xfrm>
          </p:grpSpPr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7" name="Oval 4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71800" y="4724400"/>
              <a:ext cx="457200" cy="152400"/>
              <a:chOff x="1752600" y="4572000"/>
              <a:chExt cx="457200" cy="152400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6" name="Oval 5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971800" y="5029200"/>
              <a:ext cx="457200" cy="152400"/>
              <a:chOff x="1752600" y="4572000"/>
              <a:chExt cx="457200" cy="152400"/>
            </a:xfrm>
          </p:grpSpPr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9" name="Striped Right Arrow 78"/>
            <p:cNvSpPr/>
            <p:nvPr/>
          </p:nvSpPr>
          <p:spPr bwMode="auto">
            <a:xfrm rot="9300402">
              <a:off x="3528604" y="4202124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5673969" y="4630614"/>
            <a:ext cx="293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measure</a:t>
            </a:r>
          </a:p>
          <a:p>
            <a:pPr algn="ctr"/>
            <a:r>
              <a:rPr lang="en-US" dirty="0"/>
              <a:t>an experimental</a:t>
            </a:r>
          </a:p>
          <a:p>
            <a:pPr algn="ctr"/>
            <a:r>
              <a:rPr lang="en-US" dirty="0"/>
              <a:t>asymmetry !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/>
              <a:t>Parity Violation Experiments at CEBAF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958126"/>
              </p:ext>
            </p:extLst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(GeV)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(µA)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(nm)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(nrad)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16900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3±3</a:t>
                      </a:r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0.5±0.1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208</a:t>
                      </a:r>
                      <a:r>
                        <a:rPr lang="en-US" sz="1400" dirty="0"/>
                        <a:t>Pb</a:t>
                      </a:r>
                    </a:p>
                    <a:p>
                      <a:pPr algn="ctr"/>
                      <a:r>
                        <a:rPr lang="en-US" sz="1400" dirty="0"/>
                        <a:t>(0.5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500</a:t>
                      </a:r>
                    </a:p>
                    <a:p>
                      <a:pPr algn="ctr"/>
                      <a:r>
                        <a:rPr lang="en-US" sz="1400" dirty="0"/>
                        <a:t>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0.3±0.1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QWeak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1.162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180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Møller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11.0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35.6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10</a:t>
                      </a:r>
                      <a:r>
                        <a:rPr lang="en-US" sz="1400" baseline="30000" dirty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2335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PV experiments motivate polarized e-source R&amp;D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733800" y="4572000"/>
            <a:ext cx="10668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73948"/>
            <a:ext cx="5867400" cy="4157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267200"/>
            <a:ext cx="7391400" cy="2085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52400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+mn-lt"/>
              </a:rPr>
              <a:t>7</a:t>
            </a:r>
            <a:r>
              <a:rPr lang="en-US" dirty="0">
                <a:latin typeface="+mn-lt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5076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“234 ppb” even mean?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17032" y="4800600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A -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922429" y="51816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1,000,000,000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3931584" y="5186064"/>
            <a:ext cx="2069402" cy="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314819" y="5920625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0781-0327-4346-A757-04D5DF07362B}"/>
              </a:ext>
            </a:extLst>
          </p:cNvPr>
          <p:cNvSpPr txBox="1"/>
          <p:nvPr/>
        </p:nvSpPr>
        <p:spPr>
          <a:xfrm>
            <a:off x="6229586" y="4906090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= 0.000000234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2776" y="121920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7142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"/>
              </a:rPr>
              <a:t>Breaking the 50% Barrier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5993" y="1655589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06573" y="892101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7" t="3916" r="1429"/>
          <a:stretch>
            <a:fillRect/>
          </a:stretch>
        </p:blipFill>
        <p:spPr bwMode="auto">
          <a:xfrm>
            <a:off x="287075" y="1762164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76200" y="575845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Pablo Saez,  PhD Thesis, SLAC Report  501, 1997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200" y="6166297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660240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8318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omic Sans MS" pitchFamily="66" charset="0"/>
              </a:rPr>
              <a:t>Strained layer GaAs</a:t>
            </a:r>
          </a:p>
        </p:txBody>
      </p:sp>
      <p:sp>
        <p:nvSpPr>
          <p:cNvPr id="16391" name="Rectangle 24"/>
          <p:cNvSpPr>
            <a:spLocks noChangeArrowheads="1"/>
          </p:cNvSpPr>
          <p:nvPr/>
        </p:nvSpPr>
        <p:spPr bwMode="auto">
          <a:xfrm>
            <a:off x="4688032" y="5415039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3220" y="1279282"/>
            <a:ext cx="3869213" cy="2313120"/>
            <a:chOff x="1991900" y="3789974"/>
            <a:chExt cx="3498095" cy="231312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6" name="Group 65"/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+3/2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 = -1/2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+1/2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 = -3/2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-1/2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052400" y="1617505"/>
            <a:ext cx="4270380" cy="3471862"/>
            <a:chOff x="4338827" y="1569235"/>
            <a:chExt cx="4270380" cy="3471862"/>
          </a:xfrm>
        </p:grpSpPr>
        <p:sp>
          <p:nvSpPr>
            <p:cNvPr id="16387" name="Rectangle 5"/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C0128"/>
                  </a:solidFill>
                  <a:latin typeface="Comic Sans MS" pitchFamily="66" charset="0"/>
                </a:rPr>
                <a:t>Strained </a:t>
              </a:r>
              <a:r>
                <a:rPr lang="en-US" sz="1800" dirty="0" err="1">
                  <a:solidFill>
                    <a:srgbClr val="FC0128"/>
                  </a:solidFill>
                  <a:latin typeface="Comic Sans MS" pitchFamily="66" charset="0"/>
                </a:rPr>
                <a:t>GaAs</a:t>
              </a:r>
              <a:endParaRPr lang="en-US" sz="1800" dirty="0">
                <a:solidFill>
                  <a:srgbClr val="FC0128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16407" name="Rectangle 16"/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endParaRPr lang="en-US" sz="1800">
                  <a:latin typeface="Comic Sans MS" pitchFamily="66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16411" name="Rectangle 18"/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GaAs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1-x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P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 (x=0.29)</a:t>
                  </a:r>
                  <a:endParaRPr lang="en-US" sz="1800" baseline="-250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3" name="Rectangle 20"/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8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4" name="Rectangle 21"/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600" b="1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16410" name="Rectangle 23"/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p-type GaAs </a:t>
                </a:r>
              </a:p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16401" name="Rectangle 28"/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2" name="Rectangle 29"/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3" name="Rectangle 30"/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4" name="Rectangle 31"/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5" name="Rectangle 32"/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16396" name="Rectangle 34"/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600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7" name="Rectangle 35"/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8" name="Rectangle 36"/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9" name="Rectangle 37"/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endParaRPr lang="en-US" sz="2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00" name="Rectangle 38"/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0.1 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63" name="Rectangle 18"/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GaAs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1-x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P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 (0&lt;x&lt;0.29</a:t>
              </a:r>
              <a:r>
                <a:rPr lang="en-US" sz="1800" dirty="0">
                  <a:solidFill>
                    <a:srgbClr val="339966"/>
                  </a:solidFill>
                  <a:latin typeface="Comic Sans MS" pitchFamily="66" charset="0"/>
                </a:rPr>
                <a:t>)</a:t>
              </a:r>
              <a:endParaRPr lang="en-US" sz="1800" baseline="-25000" dirty="0">
                <a:solidFill>
                  <a:srgbClr val="339966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V="1">
            <a:off x="4072913" y="1885584"/>
            <a:ext cx="856915" cy="2308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04676" y="4249445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/>
              <a:t>Strain relaxes in 0.1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/>
              <a:t>m layer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Not all electrons reach surface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Polarization 75% &gt;&gt; 50%  </a:t>
            </a:r>
            <a:r>
              <a:rPr lang="en-US" sz="2400" dirty="0">
                <a:sym typeface="Wingdings"/>
              </a:rPr>
              <a:t></a:t>
            </a:r>
            <a:endParaRPr lang="en-US" sz="2400" dirty="0"/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QE 0.1% &lt;&lt; 6% 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150341" y="604199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04800" y="152400"/>
            <a:ext cx="79287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Strained-Superlattice GaAs/GaAsP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607540" y="936619"/>
            <a:ext cx="4191000" cy="4399995"/>
            <a:chOff x="3810000" y="1600200"/>
            <a:chExt cx="4191000" cy="4399995"/>
          </a:xfrm>
          <a:solidFill>
            <a:schemeClr val="bg1"/>
          </a:solidFill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1600200"/>
              <a:ext cx="4191000" cy="393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4296338" y="5630863"/>
              <a:ext cx="329769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D. Luh et al, SLAC, PESP2002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33891" y="1026320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 descr="Results_L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16013"/>
            <a:ext cx="7194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10400" y="3124200"/>
            <a:ext cx="1828800" cy="1143000"/>
            <a:chOff x="4464" y="1776"/>
            <a:chExt cx="1152" cy="720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60" y="1824"/>
              <a:ext cx="1056" cy="634"/>
              <a:chOff x="4704" y="2064"/>
              <a:chExt cx="1056" cy="634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4704" y="2064"/>
                <a:ext cx="432" cy="634"/>
                <a:chOff x="4896" y="2064"/>
                <a:chExt cx="432" cy="63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4896" y="2064"/>
                  <a:ext cx="432" cy="624"/>
                  <a:chOff x="192" y="816"/>
                  <a:chExt cx="432" cy="624"/>
                </a:xfrm>
              </p:grpSpPr>
              <p:grpSp>
                <p:nvGrpSpPr>
                  <p:cNvPr id="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2" y="816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5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grpSp>
                <p:nvGrpSpPr>
                  <p:cNvPr id="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" y="1104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2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sp>
                <p:nvSpPr>
                  <p:cNvPr id="194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1152"/>
                    <a:ext cx="43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92" y="2256"/>
                  <a:ext cx="24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sup.</a:t>
                  </a:r>
                </a:p>
              </p:txBody>
            </p:sp>
            <p:sp>
              <p:nvSpPr>
                <p:cNvPr id="1946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992" y="2544"/>
                  <a:ext cx="21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str.</a:t>
                  </a:r>
                </a:p>
              </p:txBody>
            </p:sp>
          </p:grpSp>
          <p:sp>
            <p:nvSpPr>
              <p:cNvPr id="19465" name="Text Box 38"/>
              <p:cNvSpPr txBox="1">
                <a:spLocks noChangeArrowheads="1"/>
              </p:cNvSpPr>
              <p:nvPr/>
            </p:nvSpPr>
            <p:spPr bwMode="auto">
              <a:xfrm>
                <a:off x="5152" y="2256"/>
                <a:ext cx="6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= 1.38</a:t>
                </a:r>
              </a:p>
            </p:txBody>
          </p:sp>
        </p:grpSp>
        <p:sp>
          <p:nvSpPr>
            <p:cNvPr id="19463" name="Rectangle 39"/>
            <p:cNvSpPr>
              <a:spLocks noChangeArrowheads="1"/>
            </p:cNvSpPr>
            <p:nvPr/>
          </p:nvSpPr>
          <p:spPr bwMode="auto">
            <a:xfrm>
              <a:off x="4464" y="1776"/>
              <a:ext cx="115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40"/>
          <p:cNvSpPr txBox="1">
            <a:spLocks noChangeArrowheads="1"/>
          </p:cNvSpPr>
          <p:nvPr/>
        </p:nvSpPr>
        <p:spPr bwMode="auto">
          <a:xfrm>
            <a:off x="6934200" y="1905000"/>
            <a:ext cx="19208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Experiment Figure of Merit</a:t>
            </a:r>
          </a:p>
        </p:txBody>
      </p: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FF5050"/>
                </a:solidFill>
                <a:latin typeface="Comic Sans MS" pitchFamily="66" charset="0"/>
              </a:rPr>
              <a:t>And, it really works!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0.2%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4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1.0%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95249"/>
            <a:ext cx="9143999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0">
                <a:latin typeface="Minion Pro"/>
              </a:rPr>
              <a:t>World Record QE from High Polarization Photocathode</a:t>
            </a:r>
            <a:endParaRPr lang="en-US" sz="2400" b="0" dirty="0">
              <a:latin typeface="Minion Pro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95866" y="866775"/>
            <a:ext cx="6057284" cy="26384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6.4% QE &amp; 84% polarization at 776 nm from strained GaAs/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superlattice</a:t>
            </a:r>
            <a:r>
              <a:rPr lang="en-US" sz="2000" dirty="0">
                <a:latin typeface="Century Gothic" panose="020B0502020202020204" pitchFamily="34" charset="0"/>
              </a:rPr>
              <a:t> photocathode with 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/</a:t>
            </a:r>
            <a:r>
              <a:rPr lang="en-US" sz="2000" dirty="0" err="1">
                <a:latin typeface="Century Gothic" panose="020B0502020202020204" pitchFamily="34" charset="0"/>
              </a:rPr>
              <a:t>AlAsP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i="1" dirty="0">
                <a:latin typeface="Century Gothic" panose="020B0502020202020204" pitchFamily="34" charset="0"/>
              </a:rPr>
              <a:t>Distributed Bragg Reflector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(DBR)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The highest QE &amp; FOM of any reported high polarization photocathode  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Candidate photocathode for mA ops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SBIR partnership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2661" y="6163718"/>
            <a:ext cx="6693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W. Liu, S. Zhang,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Stutzman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Poelker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Y. Chen, W. Lu, and A. Moy,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Appl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Phys.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Lett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</a:t>
            </a:r>
            <a:r>
              <a:rPr lang="fr-FR" sz="1200" b="1" dirty="0">
                <a:solidFill>
                  <a:prstClr val="black"/>
                </a:solidFill>
                <a:latin typeface="Garamond" panose="02020404030301010803"/>
              </a:rPr>
              <a:t>109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, 252104 (2016)</a:t>
            </a:r>
            <a:endParaRPr lang="en-US" sz="1200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74" y="4087794"/>
            <a:ext cx="6532978" cy="1917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02" y="866774"/>
            <a:ext cx="3052680" cy="3255629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3716363" y="5564069"/>
            <a:ext cx="3266489" cy="443441"/>
          </a:xfrm>
          <a:prstGeom prst="donut">
            <a:avLst>
              <a:gd name="adj" fmla="val 568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"/>
              <a:cs typeface="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667755" y="3742995"/>
            <a:ext cx="399198" cy="1228725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883939" y="4971720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DBR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98569" y="5252846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Substrate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098569" y="3979333"/>
            <a:ext cx="542051" cy="1273513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066953" y="3990751"/>
            <a:ext cx="1022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Photo-cathode</a:t>
            </a:r>
          </a:p>
        </p:txBody>
      </p:sp>
    </p:spTree>
    <p:extLst>
      <p:ext uri="{BB962C8B-B14F-4D97-AF65-F5344CB8AC3E}">
        <p14:creationId xmlns:p14="http://schemas.microsoft.com/office/powerpoint/2010/main" val="209666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02473" y="1240971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screen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2417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Synchronous RF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776" y="121920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5594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63" y="435006"/>
            <a:ext cx="3848101" cy="762000"/>
          </a:xfrm>
        </p:spPr>
        <p:txBody>
          <a:bodyPr/>
          <a:lstStyle/>
          <a:p>
            <a:r>
              <a:rPr lang="en-US" dirty="0"/>
              <a:t>RF Frequency- Doubled</a:t>
            </a:r>
            <a:br>
              <a:rPr lang="en-US" dirty="0"/>
            </a:br>
            <a:r>
              <a:rPr lang="en-US" dirty="0"/>
              <a:t>Fiber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527175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602126" y="3276600"/>
            <a:ext cx="722474" cy="146865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831975"/>
            <a:ext cx="1107996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C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44868" y="1258660"/>
            <a:ext cx="97975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ED08B6-9064-2C44-A045-0D03A66B059C}"/>
              </a:ext>
            </a:extLst>
          </p:cNvPr>
          <p:cNvGrpSpPr/>
          <p:nvPr/>
        </p:nvGrpSpPr>
        <p:grpSpPr>
          <a:xfrm>
            <a:off x="162291" y="4017335"/>
            <a:ext cx="2239964" cy="2635469"/>
            <a:chOff x="123663" y="1559441"/>
            <a:chExt cx="2239964" cy="2635469"/>
          </a:xfrm>
        </p:grpSpPr>
        <p:pic>
          <p:nvPicPr>
            <p:cNvPr id="101392" name="Picture 16" descr="DSCF005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63" y="2513747"/>
              <a:ext cx="2239963" cy="168116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23664" y="1559441"/>
              <a:ext cx="2239963" cy="8309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Low-Power (1 mW)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C000"/>
                  </a:solidFill>
                  <a:latin typeface="Arial"/>
                </a:rPr>
                <a:t>1560 nm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Fiber Diode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Follows RF sine wave</a:t>
              </a:r>
            </a:p>
          </p:txBody>
        </p:sp>
      </p:grp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678795" y="1125318"/>
            <a:ext cx="225742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latin typeface="Arial"/>
              </a:rPr>
              <a:t>1560 nm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764" y="5217028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18"/>
          <a:stretch/>
        </p:blipFill>
        <p:spPr bwMode="auto">
          <a:xfrm>
            <a:off x="6595221" y="2089656"/>
            <a:ext cx="2347726" cy="180949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907021" y="4745257"/>
            <a:ext cx="5029199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</a:t>
            </a:r>
            <a:r>
              <a:rPr lang="en-US" sz="2000" b="1" dirty="0">
                <a:solidFill>
                  <a:srgbClr val="FFC000"/>
                </a:solidFill>
                <a:latin typeface="Arial"/>
              </a:rPr>
              <a:t>1560 nm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Fiber Amplifier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7CA15A-AB50-E94F-B52B-90C43419EA70}"/>
              </a:ext>
            </a:extLst>
          </p:cNvPr>
          <p:cNvGrpSpPr/>
          <p:nvPr/>
        </p:nvGrpSpPr>
        <p:grpSpPr>
          <a:xfrm>
            <a:off x="162291" y="2251902"/>
            <a:ext cx="2180960" cy="1366770"/>
            <a:chOff x="331320" y="5025461"/>
            <a:chExt cx="2180960" cy="136677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63845" y="5025461"/>
              <a:ext cx="1915909" cy="6463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Master Oscillator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499 MHz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020B3F-E778-2D4C-BAE5-EE1AFE96A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320" y="5739050"/>
              <a:ext cx="2180960" cy="653181"/>
            </a:xfrm>
            <a:prstGeom prst="rect">
              <a:avLst/>
            </a:prstGeom>
          </p:spPr>
        </p:pic>
      </p:grpSp>
      <p:sp>
        <p:nvSpPr>
          <p:cNvPr id="24" name="Text Box 12">
            <a:extLst>
              <a:ext uri="{FF2B5EF4-FFF2-40B4-BE49-F238E27FC236}">
                <a16:creationId xmlns:a16="http://schemas.microsoft.com/office/drawing/2014/main" id="{473D0BB8-0D5B-654B-9BBF-802A6261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5393"/>
            <a:ext cx="272411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200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mW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 @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50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ps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 @ 499/249.5 MHz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=&gt; 6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uA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mW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/%</a:t>
            </a:r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56F3F095-00BD-0147-AD4F-C0A94AA783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454" y="1258660"/>
            <a:ext cx="1342212" cy="51345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11355276-FF4A-ED4B-AE1A-E5B53DBC6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1921" y="457200"/>
            <a:ext cx="831079" cy="77741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A13A55F9-7AF2-D94C-9372-925F114EB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0725" y="2599970"/>
            <a:ext cx="761074" cy="507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90380001-414A-AD40-BFFE-D057DC2AA7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2253" y="3697166"/>
            <a:ext cx="1719667" cy="859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A19D8-E9F2-DC47-B282-954150F2D3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384" y="2776565"/>
            <a:ext cx="1163557" cy="11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359"/>
            <a:ext cx="9144000" cy="561975"/>
          </a:xfrm>
        </p:spPr>
        <p:txBody>
          <a:bodyPr/>
          <a:lstStyle/>
          <a:p>
            <a:r>
              <a:rPr lang="en-US" altLang="en-US" sz="2000" b="0" dirty="0"/>
              <a:t>Photo Finish at 2 billionths of a second !!!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Users\Joe\Desktop\CNU_Lifelong_Grames\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36" y="835345"/>
            <a:ext cx="3065803" cy="23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03504" y="838200"/>
            <a:ext cx="3934161" cy="5516237"/>
            <a:chOff x="4903504" y="838200"/>
            <a:chExt cx="3934161" cy="5516237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4956130" y="3387908"/>
              <a:ext cx="3881535" cy="2966529"/>
              <a:chOff x="777" y="2083"/>
              <a:chExt cx="2536" cy="1964"/>
            </a:xfrm>
          </p:grpSpPr>
          <p:sp>
            <p:nvSpPr>
              <p:cNvPr id="22" name="Arc 30"/>
              <p:cNvSpPr>
                <a:spLocks/>
              </p:cNvSpPr>
              <p:nvPr/>
            </p:nvSpPr>
            <p:spPr bwMode="auto">
              <a:xfrm>
                <a:off x="1236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Arc 31"/>
              <p:cNvSpPr>
                <a:spLocks/>
              </p:cNvSpPr>
              <p:nvPr/>
            </p:nvSpPr>
            <p:spPr bwMode="auto">
              <a:xfrm rot="-10800000">
                <a:off x="138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rc 32"/>
              <p:cNvSpPr>
                <a:spLocks/>
              </p:cNvSpPr>
              <p:nvPr/>
            </p:nvSpPr>
            <p:spPr bwMode="auto">
              <a:xfrm flipV="1">
                <a:off x="1524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Arc 33"/>
              <p:cNvSpPr>
                <a:spLocks/>
              </p:cNvSpPr>
              <p:nvPr/>
            </p:nvSpPr>
            <p:spPr bwMode="auto">
              <a:xfrm rot="10800000" flipV="1">
                <a:off x="109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Arc 34"/>
              <p:cNvSpPr>
                <a:spLocks/>
              </p:cNvSpPr>
              <p:nvPr/>
            </p:nvSpPr>
            <p:spPr bwMode="auto">
              <a:xfrm>
                <a:off x="181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rc 35"/>
              <p:cNvSpPr>
                <a:spLocks/>
              </p:cNvSpPr>
              <p:nvPr/>
            </p:nvSpPr>
            <p:spPr bwMode="auto">
              <a:xfrm rot="-10800000">
                <a:off x="195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Arc 36"/>
              <p:cNvSpPr>
                <a:spLocks/>
              </p:cNvSpPr>
              <p:nvPr/>
            </p:nvSpPr>
            <p:spPr bwMode="auto">
              <a:xfrm flipV="1">
                <a:off x="210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rc 37"/>
              <p:cNvSpPr>
                <a:spLocks/>
              </p:cNvSpPr>
              <p:nvPr/>
            </p:nvSpPr>
            <p:spPr bwMode="auto">
              <a:xfrm rot="10800000" flipV="1">
                <a:off x="166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Arc 38"/>
              <p:cNvSpPr>
                <a:spLocks/>
              </p:cNvSpPr>
              <p:nvPr/>
            </p:nvSpPr>
            <p:spPr bwMode="auto">
              <a:xfrm>
                <a:off x="238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Arc 39"/>
              <p:cNvSpPr>
                <a:spLocks/>
              </p:cNvSpPr>
              <p:nvPr/>
            </p:nvSpPr>
            <p:spPr bwMode="auto">
              <a:xfrm rot="-10800000">
                <a:off x="2532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Arc 40"/>
              <p:cNvSpPr>
                <a:spLocks/>
              </p:cNvSpPr>
              <p:nvPr/>
            </p:nvSpPr>
            <p:spPr bwMode="auto">
              <a:xfrm flipV="1">
                <a:off x="267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Arc 41"/>
              <p:cNvSpPr>
                <a:spLocks/>
              </p:cNvSpPr>
              <p:nvPr/>
            </p:nvSpPr>
            <p:spPr bwMode="auto">
              <a:xfrm rot="10800000" flipV="1">
                <a:off x="2244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200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50"/>
              <p:cNvSpPr>
                <a:spLocks noChangeArrowheads="1"/>
              </p:cNvSpPr>
              <p:nvPr/>
            </p:nvSpPr>
            <p:spPr bwMode="auto">
              <a:xfrm>
                <a:off x="1188" y="2390"/>
                <a:ext cx="85" cy="720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Rectangle 52"/>
              <p:cNvSpPr>
                <a:spLocks noChangeArrowheads="1"/>
              </p:cNvSpPr>
              <p:nvPr/>
            </p:nvSpPr>
            <p:spPr bwMode="auto">
              <a:xfrm>
                <a:off x="1119" y="2083"/>
                <a:ext cx="1612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omic Sans MS" pitchFamily="66" charset="0"/>
                  </a:rPr>
                  <a:t>A	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itchFamily="66" charset="0"/>
                  </a:rPr>
                  <a:t>B</a:t>
                </a:r>
                <a:r>
                  <a:rPr kumimoji="0" lang="en-US" sz="18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          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45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55"/>
              <p:cNvSpPr>
                <a:spLocks noChangeArrowheads="1"/>
              </p:cNvSpPr>
              <p:nvPr/>
            </p:nvSpPr>
            <p:spPr bwMode="auto">
              <a:xfrm>
                <a:off x="2340" y="2678"/>
                <a:ext cx="96" cy="43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Text Box 62"/>
              <p:cNvSpPr txBox="1">
                <a:spLocks noChangeArrowheads="1"/>
              </p:cNvSpPr>
              <p:nvPr/>
            </p:nvSpPr>
            <p:spPr bwMode="auto">
              <a:xfrm>
                <a:off x="777" y="3782"/>
                <a:ext cx="2536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000000"/>
                    </a:solidFill>
                    <a:latin typeface="Comic Sans MS" pitchFamily="66" charset="0"/>
                  </a:rPr>
                  <a:t>Pulsed beam (on each RF pulse)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sp>
            <p:nvSpPr>
              <p:cNvPr id="55" name="Line 63"/>
              <p:cNvSpPr>
                <a:spLocks noChangeShapeType="1"/>
              </p:cNvSpPr>
              <p:nvPr/>
            </p:nvSpPr>
            <p:spPr bwMode="auto">
              <a:xfrm flipV="1">
                <a:off x="1225" y="315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903504" y="838200"/>
              <a:ext cx="3324441" cy="2362200"/>
              <a:chOff x="744518" y="1219200"/>
              <a:chExt cx="3324441" cy="2362200"/>
            </a:xfrm>
          </p:grpSpPr>
          <p:pic>
            <p:nvPicPr>
              <p:cNvPr id="3074" name="Picture 2" descr="C:\Users\Joe\Desktop\CNU_Lifelong_Grames\bunc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584" y="1219200"/>
                <a:ext cx="3298375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629086" y="2927866"/>
                <a:ext cx="3529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33CC33"/>
                    </a:solidFill>
                    <a:latin typeface="Comic Sans MS" pitchFamily="66" charset="0"/>
                  </a:rPr>
                  <a:t>A</a:t>
                </a:r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H="1">
                <a:off x="2432271" y="1383744"/>
                <a:ext cx="3006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b="0" kern="0" dirty="0">
                    <a:solidFill>
                      <a:srgbClr val="0070C0"/>
                    </a:solidFill>
                    <a:latin typeface="Comic Sans MS" pitchFamily="66" charset="0"/>
                  </a:rPr>
                  <a:t>B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81072" y="2907268"/>
                <a:ext cx="324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FF0000"/>
                    </a:solidFill>
                    <a:latin typeface="Comic Sans MS" pitchFamily="66" charset="0"/>
                  </a:rPr>
                  <a:t>C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 Box 61"/>
              <p:cNvSpPr txBox="1">
                <a:spLocks noChangeArrowheads="1"/>
              </p:cNvSpPr>
              <p:nvPr/>
            </p:nvSpPr>
            <p:spPr bwMode="auto">
              <a:xfrm>
                <a:off x="744518" y="1238614"/>
                <a:ext cx="154721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Bunch~50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ps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" name="Curved Left Arrow 5"/>
          <p:cNvSpPr/>
          <p:nvPr/>
        </p:nvSpPr>
        <p:spPr bwMode="auto">
          <a:xfrm>
            <a:off x="3180272" y="1315395"/>
            <a:ext cx="636161" cy="162189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65"/>
          <p:cNvGrpSpPr>
            <a:grpSpLocks/>
          </p:cNvGrpSpPr>
          <p:nvPr/>
        </p:nvGrpSpPr>
        <p:grpSpPr bwMode="auto">
          <a:xfrm>
            <a:off x="947717" y="3329804"/>
            <a:ext cx="5673837" cy="2987675"/>
            <a:chOff x="933" y="2054"/>
            <a:chExt cx="3707" cy="1978"/>
          </a:xfrm>
        </p:grpSpPr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943" y="2089"/>
              <a:ext cx="369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20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1697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0" name="Text Box 62"/>
            <p:cNvSpPr txBox="1">
              <a:spLocks noChangeArrowheads="1"/>
            </p:cNvSpPr>
            <p:nvPr/>
          </p:nvSpPr>
          <p:spPr bwMode="auto">
            <a:xfrm>
              <a:off x="933" y="3767"/>
              <a:ext cx="2222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DC beam (on ALL the time)</a:t>
              </a:r>
            </a:p>
          </p:txBody>
        </p:sp>
        <p:sp>
          <p:nvSpPr>
            <p:cNvPr id="81" name="Line 63"/>
            <p:cNvSpPr>
              <a:spLocks noChangeShapeType="1"/>
            </p:cNvSpPr>
            <p:nvPr/>
          </p:nvSpPr>
          <p:spPr bwMode="auto">
            <a:xfrm flipV="1">
              <a:off x="1160" y="3143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Text Box 61"/>
          <p:cNvSpPr txBox="1">
            <a:spLocks noChangeArrowheads="1"/>
          </p:cNvSpPr>
          <p:nvPr/>
        </p:nvSpPr>
        <p:spPr bwMode="auto">
          <a:xfrm>
            <a:off x="834436" y="846206"/>
            <a:ext cx="3066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500 MHz = 2 ns/revolution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7" name="Rectangle 50">
            <a:extLst>
              <a:ext uri="{FF2B5EF4-FFF2-40B4-BE49-F238E27FC236}">
                <a16:creationId xmlns:a16="http://schemas.microsoft.com/office/drawing/2014/main" id="{DE279B1E-7A84-D048-A36D-126291750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25" y="4721637"/>
            <a:ext cx="2864514" cy="193751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71755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1"/>
            <a:ext cx="7391401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+mn-lt"/>
              </a:rPr>
              <a:t>Energy scale to probe massive particles</a:t>
            </a:r>
            <a:r>
              <a:rPr lang="is-IS" sz="2800" b="0" dirty="0">
                <a:solidFill>
                  <a:schemeClr val="tx1"/>
                </a:solidFill>
                <a:latin typeface="+mn-lt"/>
              </a:rPr>
              <a:t>…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18504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energy ~ 1/</a:t>
            </a:r>
            <a:r>
              <a:rPr lang="en-US" sz="6600" dirty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~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1179" y="1005155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~ 938 MeV/c</a:t>
            </a:r>
            <a:r>
              <a:rPr lang="en-US" baseline="30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6" y="3564795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 ~ 0.511 MeV/c</a:t>
            </a:r>
            <a:r>
              <a:rPr lang="en-US" sz="1800" baseline="30000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0512" y="5895254"/>
            <a:ext cx="2152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E = mc</a:t>
            </a:r>
            <a:r>
              <a:rPr lang="en-US" sz="44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461251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/>
              <a:t>Combine 4 lasers onto a single path !!!</a:t>
            </a:r>
          </a:p>
        </p:txBody>
      </p:sp>
      <p:pic>
        <p:nvPicPr>
          <p:cNvPr id="8" name="Picture 7" descr="_DSC012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06" y="771646"/>
            <a:ext cx="8851862" cy="54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-109678" y="23107"/>
            <a:ext cx="8258175" cy="7403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ontinuous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lectron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eam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ccelerator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acility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999" y="1666980"/>
            <a:ext cx="8813331" cy="4591050"/>
            <a:chOff x="287999" y="166698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776730" y="389900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783080" y="390535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992630" y="345133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995805" y="345450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776730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779905" y="345450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970280" y="39085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976630" y="39148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2183005" y="34608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2186180" y="34640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970280" y="34608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973455" y="34640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2389380" y="38958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2395730" y="39021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2602105" y="34481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2605280" y="34513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2389380" y="34481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2392555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2100455" y="520075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2119505" y="51404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2179830" y="523250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2240155" y="513408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4103880" y="403870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4122930" y="397838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4183255" y="40736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4246755" y="397520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4056255" y="413078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894330" y="405458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5577080" y="238453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6326380" y="398473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770880" y="290205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5199255" y="464830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5059555" y="448003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4592830" y="428635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5097655" y="336243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783330" y="423873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5446905" y="423555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5189730" y="333068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5196080" y="333703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5199255" y="333385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5208780" y="333703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5218305" y="333703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5227830" y="334020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5237355" y="334020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5243705" y="334338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5173855" y="341640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691380" y="233055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697730" y="233690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700905" y="233055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710430" y="233373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719955" y="233373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732655" y="233690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742180" y="233690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751705" y="234008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678680" y="311160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5157980" y="347355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5189730" y="304175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5189730" y="311795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4449955" y="317828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837305" y="397838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865880" y="397838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897630" y="398155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926205" y="398155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957955" y="398155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986530" y="398155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5015105" y="398155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5046855" y="398155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5075430" y="398155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5107180" y="398155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840480" y="384185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5253230" y="427683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5272280" y="427683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5291330" y="427683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5310380" y="427683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5326255" y="428000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5345305" y="428000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5364355" y="428000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5383405" y="428000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5402455" y="428000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5421505" y="428000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5253230" y="419110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5481830" y="441018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5507230" y="441018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5529455" y="441018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5554855" y="441018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5577080" y="441018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5599305" y="441335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624705" y="441335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646930" y="441335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669155" y="441335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694555" y="441335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5485005" y="430223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4361055" y="421650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700780" y="463878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5338955" y="495310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913505" y="409903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5281805" y="433398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5516755" y="448320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901055" y="284173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907405" y="284808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910580" y="284490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920105" y="284490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932805" y="284808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942330" y="284808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951855" y="284808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961380" y="285125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882005" y="362278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6402580" y="388313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6405755" y="388630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6412105" y="386725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6415280" y="387043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5189730" y="294650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7101080" y="166698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7110605" y="175905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7123305" y="184795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7120130" y="192415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7132830" y="200988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891280" y="381328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907155" y="381645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926205" y="381645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945255" y="381963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964305" y="381963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983355" y="382280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999230" y="382280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5018280" y="382598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5037330" y="382915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5056380" y="382915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5488180" y="430223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5526280" y="428000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5542155" y="428318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5554855" y="428318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5570730" y="428635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5583430" y="428635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5599305" y="428635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612005" y="428953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627880" y="428953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640580" y="429270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653280" y="429270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5256405" y="419110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5288155" y="417523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5300855" y="417523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5310380" y="417523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5323080" y="417840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5335780" y="417840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5345305" y="417840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5358005" y="418158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5367530" y="418158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5380230" y="418158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5392930" y="418158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3443480" y="401965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3478405" y="406093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703830" y="400060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710180" y="400695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827655" y="438795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834005" y="439430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3449830" y="438160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3456180" y="438795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3332355" y="461655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3291080" y="415618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4316605" y="352118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3122805" y="460385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3145030" y="454035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3205355" y="463560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3265680" y="453718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875030" y="396885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2310005" y="466418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6560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22877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24116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8561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3252980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1278130" y="593735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1303530" y="569288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1560705" y="588338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1589280" y="565160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782955" y="526108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2538605" y="469275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2551305" y="459750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656080" y="467370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665605" y="457845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2462405" y="5092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691005" y="4965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919605" y="4838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287999" y="329829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Synchronous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Lasers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MHz,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Δ</a:t>
              </a:r>
              <a:r>
                <a:rPr lang="az-Cyrl-AZ" sz="1600" dirty="0">
                  <a:solidFill>
                    <a:srgbClr val="000000"/>
                  </a:solidFill>
                  <a:latin typeface="Arial"/>
                </a:rPr>
                <a:t>Ф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= 120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1144780" y="340370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954280" y="36005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960630" y="37783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1176530" y="37910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1203204" y="455305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Pockels Cell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1072945" y="553730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Gun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5327843" y="204798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2 Linacs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1497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878830" y="474355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8788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9296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9804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7031230" y="514360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7082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71328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71836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72344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72852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7336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7386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74376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74884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75392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75900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640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691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7424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7932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8440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8948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945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996430" y="515313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80472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80980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81488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869305" y="474038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7043930" y="47499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7472555" y="510868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904355" y="547063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8167880" y="515630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894955" y="508645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8167880" y="515630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780655" y="549603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8174230" y="473085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783830" y="463878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698105" y="546110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8463155" y="511185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8231380" y="50420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6326380" y="403553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825931" y="418569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Separators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795655" y="527060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2516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2135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754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5488180" y="5172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802380" y="4791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4345180" y="43339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831080" y="269568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945380" y="258138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9" name="Rectangle 195"/>
            <p:cNvSpPr>
              <a:spLocks noChangeArrowheads="1"/>
            </p:cNvSpPr>
            <p:nvPr/>
          </p:nvSpPr>
          <p:spPr bwMode="auto">
            <a:xfrm>
              <a:off x="3680875" y="3720024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30" name="Rectangle 194"/>
            <p:cNvSpPr>
              <a:spLocks noChangeArrowheads="1"/>
            </p:cNvSpPr>
            <p:nvPr/>
          </p:nvSpPr>
          <p:spPr bwMode="auto">
            <a:xfrm>
              <a:off x="4046730" y="4582156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31" name="Rectangle 196"/>
            <p:cNvSpPr>
              <a:spLocks noChangeArrowheads="1"/>
            </p:cNvSpPr>
            <p:nvPr/>
          </p:nvSpPr>
          <p:spPr bwMode="auto">
            <a:xfrm>
              <a:off x="3419829" y="4650500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424" y="857146"/>
            <a:ext cx="5002451" cy="1855328"/>
            <a:chOff x="163274" y="1471357"/>
            <a:chExt cx="5002451" cy="1855328"/>
          </a:xfrm>
        </p:grpSpPr>
        <p:grpSp>
          <p:nvGrpSpPr>
            <p:cNvPr id="2" name="Group 65"/>
            <p:cNvGrpSpPr>
              <a:grpSpLocks/>
            </p:cNvGrpSpPr>
            <p:nvPr/>
          </p:nvGrpSpPr>
          <p:grpSpPr bwMode="auto">
            <a:xfrm>
              <a:off x="163274" y="1471357"/>
              <a:ext cx="5002451" cy="1663363"/>
              <a:chOff x="841" y="2054"/>
              <a:chExt cx="3985" cy="1704"/>
            </a:xfrm>
          </p:grpSpPr>
          <p:sp>
            <p:nvSpPr>
              <p:cNvPr id="294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5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6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7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8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9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0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1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2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3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4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5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6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7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8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9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0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1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2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3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4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5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6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7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724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rgbClr val="33CC33"/>
                    </a:solidFill>
                    <a:latin typeface="Arial"/>
                  </a:rPr>
                  <a:t>	 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	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</a:p>
            </p:txBody>
          </p:sp>
          <p:sp>
            <p:nvSpPr>
              <p:cNvPr id="318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9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0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1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2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3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4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5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</p:grpSp>
        <p:sp>
          <p:nvSpPr>
            <p:cNvPr id="332" name="Rectangle 218"/>
            <p:cNvSpPr>
              <a:spLocks noChangeArrowheads="1"/>
            </p:cNvSpPr>
            <p:nvPr/>
          </p:nvSpPr>
          <p:spPr bwMode="auto">
            <a:xfrm>
              <a:off x="337203" y="3080464"/>
              <a:ext cx="6155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100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</a:rPr>
                <a:t>ps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39" name="Straight Arrow Connector 338"/>
            <p:cNvCxnSpPr>
              <a:stCxn id="332" idx="0"/>
              <a:endCxn id="315" idx="2"/>
            </p:cNvCxnSpPr>
            <p:nvPr/>
          </p:nvCxnSpPr>
          <p:spPr bwMode="auto">
            <a:xfrm flipV="1">
              <a:off x="644980" y="2502173"/>
              <a:ext cx="7869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2970405" y="1069523"/>
            <a:ext cx="4733925" cy="3864532"/>
            <a:chOff x="2970405" y="1069523"/>
            <a:chExt cx="4733925" cy="3864532"/>
          </a:xfrm>
        </p:grpSpPr>
        <p:grpSp>
          <p:nvGrpSpPr>
            <p:cNvPr id="7" name="Group 6"/>
            <p:cNvGrpSpPr/>
            <p:nvPr/>
          </p:nvGrpSpPr>
          <p:grpSpPr>
            <a:xfrm>
              <a:off x="2970405" y="3249717"/>
              <a:ext cx="835025" cy="1684338"/>
              <a:chOff x="2970405" y="3249717"/>
              <a:chExt cx="835025" cy="16843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70405" y="3249717"/>
                <a:ext cx="835025" cy="1057275"/>
                <a:chOff x="5215130" y="770245"/>
                <a:chExt cx="835025" cy="1057275"/>
              </a:xfrm>
            </p:grpSpPr>
            <p:sp>
              <p:nvSpPr>
                <p:cNvPr id="335" name="Rectangle 12"/>
                <p:cNvSpPr>
                  <a:spLocks noChangeArrowheads="1"/>
                </p:cNvSpPr>
                <p:nvPr/>
              </p:nvSpPr>
              <p:spPr bwMode="auto">
                <a:xfrm>
                  <a:off x="5431030" y="1433820"/>
                  <a:ext cx="212725" cy="1174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6" name="Rectangle 13"/>
                <p:cNvSpPr>
                  <a:spLocks noChangeArrowheads="1"/>
                </p:cNvSpPr>
                <p:nvPr/>
              </p:nvSpPr>
              <p:spPr bwMode="auto">
                <a:xfrm>
                  <a:off x="5437380" y="1440170"/>
                  <a:ext cx="206375" cy="111125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7" name="Freeform 14"/>
                <p:cNvSpPr>
                  <a:spLocks/>
                </p:cNvSpPr>
                <p:nvPr/>
              </p:nvSpPr>
              <p:spPr bwMode="auto">
                <a:xfrm>
                  <a:off x="5643755" y="986145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8" name="Freeform 15"/>
                <p:cNvSpPr>
                  <a:spLocks/>
                </p:cNvSpPr>
                <p:nvPr/>
              </p:nvSpPr>
              <p:spPr bwMode="auto">
                <a:xfrm>
                  <a:off x="5646930" y="989320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0" name="Freeform 16"/>
                <p:cNvSpPr>
                  <a:spLocks/>
                </p:cNvSpPr>
                <p:nvPr/>
              </p:nvSpPr>
              <p:spPr bwMode="auto">
                <a:xfrm>
                  <a:off x="5431030" y="986145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1" name="Freeform 17"/>
                <p:cNvSpPr>
                  <a:spLocks/>
                </p:cNvSpPr>
                <p:nvPr/>
              </p:nvSpPr>
              <p:spPr bwMode="auto">
                <a:xfrm>
                  <a:off x="5434205" y="989320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5872355" y="770245"/>
                  <a:ext cx="14747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9900CC"/>
                      </a:solidFill>
                      <a:latin typeface="Arial"/>
                    </a:rPr>
                    <a:t>D</a:t>
                  </a:r>
                  <a:endParaRPr lang="en-US" sz="1600" dirty="0">
                    <a:solidFill>
                      <a:srgbClr val="9900CC"/>
                    </a:solidFill>
                    <a:latin typeface="Arial"/>
                  </a:endParaRPr>
                </a:p>
              </p:txBody>
            </p:sp>
            <p:sp>
              <p:nvSpPr>
                <p:cNvPr id="347" name="Freeform 209"/>
                <p:cNvSpPr>
                  <a:spLocks/>
                </p:cNvSpPr>
                <p:nvPr/>
              </p:nvSpPr>
              <p:spPr bwMode="auto">
                <a:xfrm>
                  <a:off x="5215130" y="1630670"/>
                  <a:ext cx="254000" cy="196850"/>
                </a:xfrm>
                <a:custGeom>
                  <a:avLst/>
                  <a:gdLst>
                    <a:gd name="T0" fmla="*/ 254000 w 160"/>
                    <a:gd name="T1" fmla="*/ 196850 h 124"/>
                    <a:gd name="T2" fmla="*/ 241300 w 160"/>
                    <a:gd name="T3" fmla="*/ 184150 h 124"/>
                    <a:gd name="T4" fmla="*/ 231775 w 160"/>
                    <a:gd name="T5" fmla="*/ 171450 h 124"/>
                    <a:gd name="T6" fmla="*/ 212725 w 160"/>
                    <a:gd name="T7" fmla="*/ 139700 h 124"/>
                    <a:gd name="T8" fmla="*/ 200025 w 160"/>
                    <a:gd name="T9" fmla="*/ 104775 h 124"/>
                    <a:gd name="T10" fmla="*/ 187325 w 160"/>
                    <a:gd name="T11" fmla="*/ 73025 h 124"/>
                    <a:gd name="T12" fmla="*/ 177800 w 160"/>
                    <a:gd name="T13" fmla="*/ 44450 h 124"/>
                    <a:gd name="T14" fmla="*/ 165100 w 160"/>
                    <a:gd name="T15" fmla="*/ 22225 h 124"/>
                    <a:gd name="T16" fmla="*/ 155575 w 160"/>
                    <a:gd name="T17" fmla="*/ 12700 h 124"/>
                    <a:gd name="T18" fmla="*/ 149225 w 160"/>
                    <a:gd name="T19" fmla="*/ 6350 h 124"/>
                    <a:gd name="T20" fmla="*/ 139700 w 160"/>
                    <a:gd name="T21" fmla="*/ 0 h 124"/>
                    <a:gd name="T22" fmla="*/ 127000 w 160"/>
                    <a:gd name="T23" fmla="*/ 0 h 124"/>
                    <a:gd name="T24" fmla="*/ 114300 w 160"/>
                    <a:gd name="T25" fmla="*/ 0 h 124"/>
                    <a:gd name="T26" fmla="*/ 104775 w 160"/>
                    <a:gd name="T27" fmla="*/ 6350 h 124"/>
                    <a:gd name="T28" fmla="*/ 98425 w 160"/>
                    <a:gd name="T29" fmla="*/ 12700 h 124"/>
                    <a:gd name="T30" fmla="*/ 88900 w 160"/>
                    <a:gd name="T31" fmla="*/ 22225 h 124"/>
                    <a:gd name="T32" fmla="*/ 76200 w 160"/>
                    <a:gd name="T33" fmla="*/ 44450 h 124"/>
                    <a:gd name="T34" fmla="*/ 66675 w 160"/>
                    <a:gd name="T35" fmla="*/ 73025 h 124"/>
                    <a:gd name="T36" fmla="*/ 53975 w 160"/>
                    <a:gd name="T37" fmla="*/ 104775 h 124"/>
                    <a:gd name="T38" fmla="*/ 41275 w 160"/>
                    <a:gd name="T39" fmla="*/ 139700 h 124"/>
                    <a:gd name="T40" fmla="*/ 22225 w 160"/>
                    <a:gd name="T41" fmla="*/ 171450 h 124"/>
                    <a:gd name="T42" fmla="*/ 12700 w 160"/>
                    <a:gd name="T43" fmla="*/ 184150 h 124"/>
                    <a:gd name="T44" fmla="*/ 0 w 160"/>
                    <a:gd name="T45" fmla="*/ 196850 h 12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0"/>
                    <a:gd name="T70" fmla="*/ 0 h 124"/>
                    <a:gd name="T71" fmla="*/ 160 w 160"/>
                    <a:gd name="T72" fmla="*/ 124 h 12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0" h="124">
                      <a:moveTo>
                        <a:pt x="160" y="124"/>
                      </a:moveTo>
                      <a:lnTo>
                        <a:pt x="152" y="116"/>
                      </a:lnTo>
                      <a:lnTo>
                        <a:pt x="146" y="108"/>
                      </a:lnTo>
                      <a:lnTo>
                        <a:pt x="134" y="88"/>
                      </a:lnTo>
                      <a:lnTo>
                        <a:pt x="126" y="66"/>
                      </a:lnTo>
                      <a:lnTo>
                        <a:pt x="118" y="46"/>
                      </a:lnTo>
                      <a:lnTo>
                        <a:pt x="112" y="28"/>
                      </a:lnTo>
                      <a:lnTo>
                        <a:pt x="104" y="14"/>
                      </a:lnTo>
                      <a:lnTo>
                        <a:pt x="98" y="8"/>
                      </a:lnTo>
                      <a:lnTo>
                        <a:pt x="94" y="4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66" y="4"/>
                      </a:lnTo>
                      <a:lnTo>
                        <a:pt x="62" y="8"/>
                      </a:lnTo>
                      <a:lnTo>
                        <a:pt x="56" y="14"/>
                      </a:lnTo>
                      <a:lnTo>
                        <a:pt x="48" y="28"/>
                      </a:lnTo>
                      <a:lnTo>
                        <a:pt x="42" y="46"/>
                      </a:lnTo>
                      <a:lnTo>
                        <a:pt x="34" y="66"/>
                      </a:lnTo>
                      <a:lnTo>
                        <a:pt x="26" y="88"/>
                      </a:lnTo>
                      <a:lnTo>
                        <a:pt x="14" y="108"/>
                      </a:lnTo>
                      <a:lnTo>
                        <a:pt x="8" y="116"/>
                      </a:lnTo>
                      <a:lnTo>
                        <a:pt x="0" y="124"/>
                      </a:lnTo>
                    </a:path>
                  </a:pathLst>
                </a:custGeom>
                <a:noFill/>
                <a:ln w="1587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348" name="Freeform 209"/>
              <p:cNvSpPr>
                <a:spLocks/>
              </p:cNvSpPr>
              <p:nvPr/>
            </p:nvSpPr>
            <p:spPr bwMode="auto">
              <a:xfrm>
                <a:off x="3171446" y="4737205"/>
                <a:ext cx="254000" cy="196850"/>
              </a:xfrm>
              <a:custGeom>
                <a:avLst/>
                <a:gdLst>
                  <a:gd name="T0" fmla="*/ 254000 w 160"/>
                  <a:gd name="T1" fmla="*/ 196850 h 124"/>
                  <a:gd name="T2" fmla="*/ 241300 w 160"/>
                  <a:gd name="T3" fmla="*/ 184150 h 124"/>
                  <a:gd name="T4" fmla="*/ 231775 w 160"/>
                  <a:gd name="T5" fmla="*/ 171450 h 124"/>
                  <a:gd name="T6" fmla="*/ 212725 w 160"/>
                  <a:gd name="T7" fmla="*/ 139700 h 124"/>
                  <a:gd name="T8" fmla="*/ 200025 w 160"/>
                  <a:gd name="T9" fmla="*/ 104775 h 124"/>
                  <a:gd name="T10" fmla="*/ 187325 w 160"/>
                  <a:gd name="T11" fmla="*/ 73025 h 124"/>
                  <a:gd name="T12" fmla="*/ 177800 w 160"/>
                  <a:gd name="T13" fmla="*/ 44450 h 124"/>
                  <a:gd name="T14" fmla="*/ 165100 w 160"/>
                  <a:gd name="T15" fmla="*/ 22225 h 124"/>
                  <a:gd name="T16" fmla="*/ 155575 w 160"/>
                  <a:gd name="T17" fmla="*/ 12700 h 124"/>
                  <a:gd name="T18" fmla="*/ 149225 w 160"/>
                  <a:gd name="T19" fmla="*/ 6350 h 124"/>
                  <a:gd name="T20" fmla="*/ 139700 w 160"/>
                  <a:gd name="T21" fmla="*/ 0 h 124"/>
                  <a:gd name="T22" fmla="*/ 127000 w 160"/>
                  <a:gd name="T23" fmla="*/ 0 h 124"/>
                  <a:gd name="T24" fmla="*/ 114300 w 160"/>
                  <a:gd name="T25" fmla="*/ 0 h 124"/>
                  <a:gd name="T26" fmla="*/ 104775 w 160"/>
                  <a:gd name="T27" fmla="*/ 6350 h 124"/>
                  <a:gd name="T28" fmla="*/ 98425 w 160"/>
                  <a:gd name="T29" fmla="*/ 12700 h 124"/>
                  <a:gd name="T30" fmla="*/ 88900 w 160"/>
                  <a:gd name="T31" fmla="*/ 22225 h 124"/>
                  <a:gd name="T32" fmla="*/ 76200 w 160"/>
                  <a:gd name="T33" fmla="*/ 44450 h 124"/>
                  <a:gd name="T34" fmla="*/ 66675 w 160"/>
                  <a:gd name="T35" fmla="*/ 73025 h 124"/>
                  <a:gd name="T36" fmla="*/ 53975 w 160"/>
                  <a:gd name="T37" fmla="*/ 104775 h 124"/>
                  <a:gd name="T38" fmla="*/ 41275 w 160"/>
                  <a:gd name="T39" fmla="*/ 139700 h 124"/>
                  <a:gd name="T40" fmla="*/ 22225 w 160"/>
                  <a:gd name="T41" fmla="*/ 171450 h 124"/>
                  <a:gd name="T42" fmla="*/ 12700 w 160"/>
                  <a:gd name="T43" fmla="*/ 184150 h 124"/>
                  <a:gd name="T44" fmla="*/ 0 w 160"/>
                  <a:gd name="T45" fmla="*/ 196850 h 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0"/>
                  <a:gd name="T70" fmla="*/ 0 h 124"/>
                  <a:gd name="T71" fmla="*/ 160 w 160"/>
                  <a:gd name="T72" fmla="*/ 124 h 1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0" h="124">
                    <a:moveTo>
                      <a:pt x="160" y="124"/>
                    </a:moveTo>
                    <a:lnTo>
                      <a:pt x="152" y="116"/>
                    </a:lnTo>
                    <a:lnTo>
                      <a:pt x="146" y="108"/>
                    </a:lnTo>
                    <a:lnTo>
                      <a:pt x="134" y="88"/>
                    </a:lnTo>
                    <a:lnTo>
                      <a:pt x="126" y="66"/>
                    </a:lnTo>
                    <a:lnTo>
                      <a:pt x="118" y="46"/>
                    </a:lnTo>
                    <a:lnTo>
                      <a:pt x="112" y="28"/>
                    </a:lnTo>
                    <a:lnTo>
                      <a:pt x="104" y="14"/>
                    </a:lnTo>
                    <a:lnTo>
                      <a:pt x="98" y="8"/>
                    </a:lnTo>
                    <a:lnTo>
                      <a:pt x="94" y="4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72" y="0"/>
                    </a:lnTo>
                    <a:lnTo>
                      <a:pt x="66" y="4"/>
                    </a:lnTo>
                    <a:lnTo>
                      <a:pt x="62" y="8"/>
                    </a:lnTo>
                    <a:lnTo>
                      <a:pt x="56" y="14"/>
                    </a:lnTo>
                    <a:lnTo>
                      <a:pt x="48" y="28"/>
                    </a:lnTo>
                    <a:lnTo>
                      <a:pt x="42" y="46"/>
                    </a:lnTo>
                    <a:lnTo>
                      <a:pt x="34" y="66"/>
                    </a:lnTo>
                    <a:lnTo>
                      <a:pt x="26" y="88"/>
                    </a:lnTo>
                    <a:lnTo>
                      <a:pt x="14" y="108"/>
                    </a:lnTo>
                    <a:lnTo>
                      <a:pt x="8" y="116"/>
                    </a:lnTo>
                    <a:lnTo>
                      <a:pt x="0" y="124"/>
                    </a:lnTo>
                  </a:path>
                </a:pathLst>
              </a:custGeom>
              <a:noFill/>
              <a:ln w="15875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" name="Can 7"/>
            <p:cNvSpPr/>
            <p:nvPr/>
          </p:nvSpPr>
          <p:spPr bwMode="auto">
            <a:xfrm>
              <a:off x="7272530" y="1069523"/>
              <a:ext cx="431800" cy="561288"/>
            </a:xfrm>
            <a:prstGeom prst="can">
              <a:avLst/>
            </a:prstGeom>
            <a:solidFill>
              <a:srgbClr val="99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8" charset="0"/>
                </a:rPr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02473" y="1240971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screen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2417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Synchronous RF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89386" y="1246723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DC HV 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162776" y="121920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29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152" y="4265278"/>
            <a:ext cx="2828162" cy="2450235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454" y="1469239"/>
            <a:ext cx="3821683" cy="45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79232" y="533401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5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17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dirty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 bwMode="auto">
            <a:xfrm flipH="1">
              <a:off x="6229602" y="493099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0800000">
              <a:off x="6196151" y="514512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3200" b="0" kern="0" dirty="0">
                <a:latin typeface="+mn-lt"/>
              </a:rPr>
              <a:t>DC High Voltage Electron Gun</a:t>
            </a: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72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876800" y="12954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“The woods were dark and foreboding, and Alice sensed that sinister eyes were watching her every step.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Worst of all, she knew that Nature abhorred a vacuum” – Gary Larson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We understand Alice’s worry…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0" y="3774345"/>
            <a:ext cx="422904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~2 nm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Torr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~1 mm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2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0"/>
            <a:ext cx="4495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 dirty="0">
                <a:latin typeface="+mn-lt"/>
              </a:rPr>
              <a:t>Vacuum regimes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79776" y="1752600"/>
            <a:ext cx="6394048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kern="0" dirty="0"/>
              <a:t>Low, Medium Vacuum (&gt;10</a:t>
            </a:r>
            <a:r>
              <a:rPr lang="en-US" kern="0" baseline="30000" dirty="0"/>
              <a:t>-3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Viscous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between particles are significant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less than 1 mm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High, Very High Vacuum (10</a:t>
            </a:r>
            <a:r>
              <a:rPr lang="en-US" kern="0" baseline="30000" dirty="0"/>
              <a:t>-3</a:t>
            </a:r>
            <a:r>
              <a:rPr lang="en-US" kern="0" dirty="0"/>
              <a:t> to 10</a:t>
            </a:r>
            <a:r>
              <a:rPr lang="en-US" kern="0" baseline="30000" dirty="0"/>
              <a:t>-9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Transition region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Ultra High Vacuum (10</a:t>
            </a:r>
            <a:r>
              <a:rPr lang="en-US" kern="0" baseline="30000" dirty="0"/>
              <a:t>-9 </a:t>
            </a:r>
            <a:r>
              <a:rPr lang="en-US" kern="0" dirty="0"/>
              <a:t>- </a:t>
            </a:r>
            <a:r>
              <a:rPr lang="en-US" b="1" kern="0" dirty="0">
                <a:solidFill>
                  <a:srgbClr val="FF0000"/>
                </a:solidFill>
              </a:rPr>
              <a:t>10</a:t>
            </a:r>
            <a:r>
              <a:rPr lang="en-US" b="1" kern="0" baseline="30000" dirty="0">
                <a:solidFill>
                  <a:srgbClr val="FF0000"/>
                </a:solidFill>
              </a:rPr>
              <a:t>-12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Molecular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between particles are negligible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primarily with chamber walls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100 - </a:t>
            </a:r>
            <a:r>
              <a:rPr lang="en-US" b="1" kern="0" dirty="0">
                <a:solidFill>
                  <a:srgbClr val="FF0000"/>
                </a:solidFill>
              </a:rPr>
              <a:t>10,000 km (~Earth!!!)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Extreme High (&lt;10</a:t>
            </a:r>
            <a:r>
              <a:rPr lang="en-US" kern="0" baseline="30000" dirty="0"/>
              <a:t>-12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Molecular flow 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100,000 km or greater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0" y="941086"/>
            <a:ext cx="422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2852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Ion Bombardment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2" y="130133"/>
            <a:ext cx="8229600" cy="5309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Ion back bombardment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Ion bombardment – with characteristic QE “trench” from laser spot to electrostatic center of photocathode – 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damages NEA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of GaAs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High energy ions are focused to electrostatic center: create QE “hole”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Don’t run beam from electrostatic center.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Photocathode “QE scan”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Active area = 5 mm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867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48006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Ultra High Vacuum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" y="-458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Vacuum conditions </a:t>
            </a:r>
            <a:r>
              <a:rPr lang="en-US" sz="4000" b="0" kern="0" dirty="0">
                <a:latin typeface="+mn-lt"/>
              </a:rPr>
              <a:t>at CEBAF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859023"/>
              </p:ext>
            </p:extLst>
          </p:nvPr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isolate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6019800"/>
            <a:ext cx="5080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1 Atmosphere ~ 760 </a:t>
            </a:r>
            <a:r>
              <a:rPr lang="en-US" dirty="0" err="1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6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to do?</a:t>
            </a:r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Build a 5 mile long electron microscope!</a:t>
            </a: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).</a:t>
            </a: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898F7-C5CA-4E46-99E2-255381884D11}"/>
              </a:ext>
            </a:extLst>
          </p:cNvPr>
          <p:cNvSpPr txBox="1"/>
          <p:nvPr/>
        </p:nvSpPr>
        <p:spPr>
          <a:xfrm>
            <a:off x="1752600" y="2209800"/>
            <a:ext cx="6058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So, where are we going…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84B81-7751-3348-AD04-005C552C6539}"/>
              </a:ext>
            </a:extLst>
          </p:cNvPr>
          <p:cNvSpPr txBox="1"/>
          <p:nvPr/>
        </p:nvSpPr>
        <p:spPr>
          <a:xfrm>
            <a:off x="1360714" y="3581400"/>
            <a:ext cx="6776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…well, where have we been?</a:t>
            </a:r>
          </a:p>
        </p:txBody>
      </p:sp>
    </p:spTree>
    <p:extLst>
      <p:ext uri="{BB962C8B-B14F-4D97-AF65-F5344CB8AC3E}">
        <p14:creationId xmlns:p14="http://schemas.microsoft.com/office/powerpoint/2010/main" val="226956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" y="19097"/>
            <a:ext cx="7526438" cy="51516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First Observation of Polarization from GaAs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9316" y="2362200"/>
            <a:ext cx="3810592" cy="446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2" y="2912296"/>
            <a:ext cx="5181600" cy="33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937" y="609600"/>
            <a:ext cx="9009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59009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871" y="236220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First HV GaAs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photogun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used on an accelerator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895600"/>
            <a:ext cx="45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Symbol" charset="2"/>
                <a:cs typeface="Symbol" charset="2"/>
              </a:rPr>
              <a:t>mA</a:t>
            </a:r>
            <a:endParaRPr lang="en-US" sz="12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58765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Always Tweaking the Design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21" name="Curved Up Arrow 2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(?)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95154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High Polarization from GaAs:</a:t>
            </a:r>
          </a:p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Trending toward higher current…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14400" y="1873250"/>
          <a:ext cx="4648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Chart" r:id="rId3" imgW="7869600" imgH="4746240" progId="Excel.Sheet.8">
                  <p:embed/>
                </p:oleObj>
              </mc:Choice>
              <mc:Fallback>
                <p:oleObj name="Chart" r:id="rId3" imgW="7869600" imgH="474624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3" t="2133" r="18016" b="3999"/>
                      <a:stretch>
                        <a:fillRect/>
                      </a:stretch>
                    </p:blipFill>
                    <p:spPr bwMode="auto">
                      <a:xfrm>
                        <a:off x="914400" y="1873250"/>
                        <a:ext cx="4648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7"/>
          <p:cNvSpPr>
            <a:spLocks noChangeArrowheads="1"/>
          </p:cNvSpPr>
          <p:nvPr/>
        </p:nvSpPr>
        <p:spPr bwMode="auto">
          <a:xfrm>
            <a:off x="1600200" y="476885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 flipV="1">
            <a:off x="2590800" y="1962150"/>
            <a:ext cx="1752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22600" y="50482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 rot="-5396754">
            <a:off x="-657225" y="3216275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Ave. Beam Current (mA)</a:t>
            </a:r>
          </a:p>
        </p:txBody>
      </p:sp>
      <p:grpSp>
        <p:nvGrpSpPr>
          <p:cNvPr id="2060" name="Group 17"/>
          <p:cNvGrpSpPr>
            <a:grpSpLocks/>
          </p:cNvGrpSpPr>
          <p:nvPr/>
        </p:nvGrpSpPr>
        <p:grpSpPr bwMode="auto">
          <a:xfrm>
            <a:off x="228600" y="4876800"/>
            <a:ext cx="2286000" cy="1047750"/>
            <a:chOff x="1200" y="3216"/>
            <a:chExt cx="1440" cy="660"/>
          </a:xfrm>
        </p:grpSpPr>
        <p:sp>
          <p:nvSpPr>
            <p:cNvPr id="2075" name="Text Box 18"/>
            <p:cNvSpPr txBox="1">
              <a:spLocks noChangeArrowheads="1"/>
            </p:cNvSpPr>
            <p:nvPr/>
          </p:nvSpPr>
          <p:spPr bwMode="auto">
            <a:xfrm>
              <a:off x="1200" y="3504"/>
              <a:ext cx="144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5050"/>
                  </a:solidFill>
                  <a:latin typeface="Comic Sans MS" pitchFamily="66" charset="0"/>
                </a:rPr>
                <a:t>First polarized beam from GaAs photogun</a:t>
              </a: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 flipV="1">
              <a:off x="1968" y="32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1" name="Line 21"/>
          <p:cNvSpPr>
            <a:spLocks noChangeShapeType="1"/>
          </p:cNvSpPr>
          <p:nvPr/>
        </p:nvSpPr>
        <p:spPr bwMode="auto">
          <a:xfrm flipV="1">
            <a:off x="28194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23"/>
          <p:cNvSpPr>
            <a:spLocks noChangeShapeType="1"/>
          </p:cNvSpPr>
          <p:nvPr/>
        </p:nvSpPr>
        <p:spPr bwMode="auto">
          <a:xfrm flipH="1">
            <a:off x="4808728" y="1480165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AutoShape 24"/>
          <p:cNvSpPr>
            <a:spLocks noChangeArrowheads="1"/>
          </p:cNvSpPr>
          <p:nvPr/>
        </p:nvSpPr>
        <p:spPr bwMode="auto">
          <a:xfrm>
            <a:off x="3352800" y="3200400"/>
            <a:ext cx="2286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5029200" y="1120834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Comic Sans MS" pitchFamily="66" charset="0"/>
              </a:rPr>
              <a:t>EIC</a:t>
            </a:r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2667000" y="5410200"/>
            <a:ext cx="22860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First low polarization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>
                <a:solidFill>
                  <a:srgbClr val="00FF00"/>
                </a:solidFill>
                <a:latin typeface="Comic Sans MS" pitchFamily="66" charset="0"/>
              </a:rPr>
              <a:t>then high polarization at CEBAF</a:t>
            </a:r>
          </a:p>
        </p:txBody>
      </p:sp>
      <p:pic>
        <p:nvPicPr>
          <p:cNvPr id="2067" name="Picture 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500" y="1065836"/>
            <a:ext cx="2843212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8" descr="Qweak_apparatus_overview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712" y="4093369"/>
            <a:ext cx="3048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581400" y="2819400"/>
            <a:ext cx="304800" cy="304800"/>
          </a:xfrm>
          <a:prstGeom prst="irregularSeal2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Smiley Face 29"/>
          <p:cNvSpPr/>
          <p:nvPr/>
        </p:nvSpPr>
        <p:spPr bwMode="auto">
          <a:xfrm>
            <a:off x="3505200" y="3581400"/>
            <a:ext cx="228600" cy="2286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 flipH="1" flipV="1">
            <a:off x="3733800" y="3752849"/>
            <a:ext cx="2133600" cy="652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4114800" y="1981200"/>
            <a:ext cx="152400" cy="28194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692512" y="3142029"/>
            <a:ext cx="3124200" cy="707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</a:rPr>
              <a:t>Insert your name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) breaks world record !!!</a:t>
            </a: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H="1" flipV="1">
            <a:off x="4267199" y="2246367"/>
            <a:ext cx="1738957" cy="105842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570596" y="1873250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?</a:t>
            </a:r>
          </a:p>
        </p:txBody>
      </p:sp>
      <p:sp>
        <p:nvSpPr>
          <p:cNvPr id="35" name="Isosceles Triangle 34"/>
          <p:cNvSpPr/>
          <p:nvPr/>
        </p:nvSpPr>
        <p:spPr bwMode="auto">
          <a:xfrm>
            <a:off x="2895600" y="2743200"/>
            <a:ext cx="2286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124200" y="2590800"/>
            <a:ext cx="3048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6982" y="-381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Where do we find energetic electrons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914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Storage batteries, power generators, wall-plug power, Nature, movies and</a:t>
            </a:r>
            <a:r>
              <a:rPr kumimoji="0" lang="is-I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…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in particle accelerators!!!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4" name="Group 10"/>
          <p:cNvGrpSpPr/>
          <p:nvPr/>
        </p:nvGrpSpPr>
        <p:grpSpPr>
          <a:xfrm>
            <a:off x="573911" y="2286000"/>
            <a:ext cx="7781925" cy="4191000"/>
            <a:chOff x="304800" y="1981200"/>
            <a:chExt cx="7781925" cy="4191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1619250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57400"/>
              <a:ext cx="16192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981200"/>
              <a:ext cx="217810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9812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40386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4038600"/>
              <a:ext cx="21975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3886200"/>
              <a:ext cx="20002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9230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DF4372-FBF9-C147-B692-C9856BCF2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9144000" cy="41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6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80DDE61-3BE7-0C4A-A28C-898A9F55EF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5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2095" cy="808806"/>
          </a:xfrm>
        </p:spPr>
        <p:txBody>
          <a:bodyPr/>
          <a:lstStyle/>
          <a:p>
            <a:r>
              <a:rPr lang="en-US" sz="3200" b="0" dirty="0"/>
              <a:t>How to make the electrons “energetic” 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0982" y="626781"/>
            <a:ext cx="9657992" cy="5444285"/>
            <a:chOff x="547687" y="1030415"/>
            <a:chExt cx="9657992" cy="544428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85813" y="1978025"/>
              <a:ext cx="7215187" cy="3508375"/>
              <a:chOff x="633" y="1396"/>
              <a:chExt cx="4545" cy="2210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831" y="1601"/>
                <a:ext cx="4183" cy="1523"/>
              </a:xfrm>
              <a:custGeom>
                <a:avLst/>
                <a:gdLst/>
                <a:ahLst/>
                <a:cxnLst>
                  <a:cxn ang="0">
                    <a:pos x="2448" y="445"/>
                  </a:cxn>
                  <a:cxn ang="0">
                    <a:pos x="2037" y="3"/>
                  </a:cxn>
                  <a:cxn ang="0">
                    <a:pos x="1631" y="443"/>
                  </a:cxn>
                  <a:cxn ang="0">
                    <a:pos x="1632" y="443"/>
                  </a:cxn>
                  <a:cxn ang="0">
                    <a:pos x="1225" y="888"/>
                  </a:cxn>
                  <a:cxn ang="0">
                    <a:pos x="814" y="446"/>
                  </a:cxn>
                  <a:cxn ang="0">
                    <a:pos x="407" y="8"/>
                  </a:cxn>
                  <a:cxn ang="0">
                    <a:pos x="0" y="453"/>
                  </a:cxn>
                </a:cxnLst>
                <a:rect l="0" t="0" r="r" b="b"/>
                <a:pathLst>
                  <a:path w="2448" h="891">
                    <a:moveTo>
                      <a:pt x="2448" y="445"/>
                    </a:moveTo>
                    <a:cubicBezTo>
                      <a:pt x="2370" y="321"/>
                      <a:pt x="2212" y="0"/>
                      <a:pt x="2037" y="3"/>
                    </a:cubicBezTo>
                    <a:cubicBezTo>
                      <a:pt x="1874" y="5"/>
                      <a:pt x="1701" y="332"/>
                      <a:pt x="1631" y="443"/>
                    </a:cubicBezTo>
                    <a:cubicBezTo>
                      <a:pt x="1632" y="443"/>
                      <a:pt x="1632" y="443"/>
                      <a:pt x="1632" y="443"/>
                    </a:cubicBezTo>
                    <a:cubicBezTo>
                      <a:pt x="1562" y="554"/>
                      <a:pt x="1388" y="886"/>
                      <a:pt x="1225" y="888"/>
                    </a:cubicBezTo>
                    <a:cubicBezTo>
                      <a:pt x="1050" y="891"/>
                      <a:pt x="892" y="570"/>
                      <a:pt x="814" y="446"/>
                    </a:cubicBezTo>
                    <a:cubicBezTo>
                      <a:pt x="736" y="322"/>
                      <a:pt x="582" y="5"/>
                      <a:pt x="407" y="8"/>
                    </a:cubicBezTo>
                    <a:cubicBezTo>
                      <a:pt x="244" y="10"/>
                      <a:pt x="70" y="342"/>
                      <a:pt x="0" y="453"/>
                    </a:cubicBezTo>
                  </a:path>
                </a:pathLst>
              </a:custGeom>
              <a:noFill/>
              <a:ln w="333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39" y="2355"/>
                <a:ext cx="4252" cy="1"/>
              </a:xfrm>
              <a:prstGeom prst="line">
                <a:avLst/>
              </a:prstGeom>
              <a:noFill/>
              <a:ln w="11113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31" y="1396"/>
                <a:ext cx="4347" cy="20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4"/>
                  </a:cxn>
                  <a:cxn ang="0">
                    <a:pos x="4347" y="2024"/>
                  </a:cxn>
                </a:cxnLst>
                <a:rect l="0" t="0" r="r" b="b"/>
                <a:pathLst>
                  <a:path w="4347" h="2024">
                    <a:moveTo>
                      <a:pt x="0" y="0"/>
                    </a:moveTo>
                    <a:lnTo>
                      <a:pt x="0" y="2024"/>
                    </a:lnTo>
                    <a:lnTo>
                      <a:pt x="4347" y="2024"/>
                    </a:lnTo>
                  </a:path>
                </a:pathLst>
              </a:custGeom>
              <a:noFill/>
              <a:ln w="22225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2774" y="3502"/>
                <a:ext cx="311" cy="10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1" y="7"/>
                  </a:cxn>
                  <a:cxn ang="0">
                    <a:pos x="21" y="60"/>
                  </a:cxn>
                  <a:cxn ang="0">
                    <a:pos x="29" y="60"/>
                  </a:cxn>
                  <a:cxn ang="0">
                    <a:pos x="29" y="7"/>
                  </a:cxn>
                  <a:cxn ang="0">
                    <a:pos x="49" y="7"/>
                  </a:cxn>
                  <a:cxn ang="0">
                    <a:pos x="4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3" y="16"/>
                  </a:cxn>
                  <a:cxn ang="0">
                    <a:pos x="56" y="16"/>
                  </a:cxn>
                  <a:cxn ang="0">
                    <a:pos x="56" y="60"/>
                  </a:cxn>
                  <a:cxn ang="0">
                    <a:pos x="63" y="60"/>
                  </a:cxn>
                  <a:cxn ang="0">
                    <a:pos x="63" y="16"/>
                  </a:cxn>
                  <a:cxn ang="0">
                    <a:pos x="63" y="8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8"/>
                  </a:cxn>
                  <a:cxn ang="0">
                    <a:pos x="63" y="8"/>
                  </a:cxn>
                  <a:cxn ang="0">
                    <a:pos x="74" y="60"/>
                  </a:cxn>
                  <a:cxn ang="0">
                    <a:pos x="82" y="60"/>
                  </a:cxn>
                  <a:cxn ang="0">
                    <a:pos x="82" y="36"/>
                  </a:cxn>
                  <a:cxn ang="0">
                    <a:pos x="93" y="21"/>
                  </a:cxn>
                  <a:cxn ang="0">
                    <a:pos x="100" y="30"/>
                  </a:cxn>
                  <a:cxn ang="0">
                    <a:pos x="100" y="60"/>
                  </a:cxn>
                  <a:cxn ang="0">
                    <a:pos x="108" y="60"/>
                  </a:cxn>
                  <a:cxn ang="0">
                    <a:pos x="108" y="33"/>
                  </a:cxn>
                  <a:cxn ang="0">
                    <a:pos x="118" y="21"/>
                  </a:cxn>
                  <a:cxn ang="0">
                    <a:pos x="126" y="32"/>
                  </a:cxn>
                  <a:cxn ang="0">
                    <a:pos x="126" y="60"/>
                  </a:cxn>
                  <a:cxn ang="0">
                    <a:pos x="134" y="60"/>
                  </a:cxn>
                  <a:cxn ang="0">
                    <a:pos x="134" y="30"/>
                  </a:cxn>
                  <a:cxn ang="0">
                    <a:pos x="120" y="15"/>
                  </a:cxn>
                  <a:cxn ang="0">
                    <a:pos x="107" y="22"/>
                  </a:cxn>
                  <a:cxn ang="0">
                    <a:pos x="95" y="15"/>
                  </a:cxn>
                  <a:cxn ang="0">
                    <a:pos x="82" y="22"/>
                  </a:cxn>
                  <a:cxn ang="0">
                    <a:pos x="81" y="22"/>
                  </a:cxn>
                  <a:cxn ang="0">
                    <a:pos x="81" y="16"/>
                  </a:cxn>
                  <a:cxn ang="0">
                    <a:pos x="74" y="16"/>
                  </a:cxn>
                  <a:cxn ang="0">
                    <a:pos x="74" y="60"/>
                  </a:cxn>
                  <a:cxn ang="0">
                    <a:pos x="174" y="46"/>
                  </a:cxn>
                  <a:cxn ang="0">
                    <a:pos x="163" y="55"/>
                  </a:cxn>
                  <a:cxn ang="0">
                    <a:pos x="150" y="40"/>
                  </a:cxn>
                  <a:cxn ang="0">
                    <a:pos x="182" y="40"/>
                  </a:cxn>
                  <a:cxn ang="0">
                    <a:pos x="163" y="15"/>
                  </a:cxn>
                  <a:cxn ang="0">
                    <a:pos x="142" y="39"/>
                  </a:cxn>
                  <a:cxn ang="0">
                    <a:pos x="162" y="61"/>
                  </a:cxn>
                  <a:cxn ang="0">
                    <a:pos x="174" y="58"/>
                  </a:cxn>
                  <a:cxn ang="0">
                    <a:pos x="182" y="46"/>
                  </a:cxn>
                  <a:cxn ang="0">
                    <a:pos x="174" y="46"/>
                  </a:cxn>
                  <a:cxn ang="0">
                    <a:pos x="150" y="35"/>
                  </a:cxn>
                  <a:cxn ang="0">
                    <a:pos x="162" y="21"/>
                  </a:cxn>
                  <a:cxn ang="0">
                    <a:pos x="175" y="35"/>
                  </a:cxn>
                  <a:cxn ang="0">
                    <a:pos x="150" y="35"/>
                  </a:cxn>
                </a:cxnLst>
                <a:rect l="0" t="0" r="r" b="b"/>
                <a:pathLst>
                  <a:path w="182" h="61">
                    <a:moveTo>
                      <a:pt x="0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  <a:moveTo>
                      <a:pt x="63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63" y="60"/>
                      <a:pt x="63" y="60"/>
                      <a:pt x="63" y="60"/>
                    </a:cubicBezTo>
                    <a:lnTo>
                      <a:pt x="63" y="16"/>
                    </a:lnTo>
                    <a:close/>
                    <a:moveTo>
                      <a:pt x="63" y="8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lnTo>
                      <a:pt x="63" y="8"/>
                    </a:lnTo>
                    <a:close/>
                    <a:moveTo>
                      <a:pt x="74" y="60"/>
                    </a:move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24"/>
                      <a:pt x="89" y="21"/>
                      <a:pt x="93" y="21"/>
                    </a:cubicBezTo>
                    <a:cubicBezTo>
                      <a:pt x="99" y="21"/>
                      <a:pt x="100" y="26"/>
                      <a:pt x="100" y="3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8" y="27"/>
                      <a:pt x="112" y="21"/>
                      <a:pt x="118" y="21"/>
                    </a:cubicBezTo>
                    <a:cubicBezTo>
                      <a:pt x="124" y="21"/>
                      <a:pt x="126" y="26"/>
                      <a:pt x="126" y="32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17"/>
                      <a:pt x="125" y="15"/>
                      <a:pt x="120" y="15"/>
                    </a:cubicBezTo>
                    <a:cubicBezTo>
                      <a:pt x="113" y="15"/>
                      <a:pt x="110" y="18"/>
                      <a:pt x="107" y="22"/>
                    </a:cubicBezTo>
                    <a:cubicBezTo>
                      <a:pt x="105" y="20"/>
                      <a:pt x="103" y="15"/>
                      <a:pt x="95" y="15"/>
                    </a:cubicBezTo>
                    <a:cubicBezTo>
                      <a:pt x="87" y="15"/>
                      <a:pt x="83" y="20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4" y="16"/>
                      <a:pt x="74" y="16"/>
                      <a:pt x="74" y="16"/>
                    </a:cubicBezTo>
                    <a:lnTo>
                      <a:pt x="74" y="60"/>
                    </a:lnTo>
                    <a:close/>
                    <a:moveTo>
                      <a:pt x="174" y="46"/>
                    </a:moveTo>
                    <a:cubicBezTo>
                      <a:pt x="174" y="50"/>
                      <a:pt x="170" y="55"/>
                      <a:pt x="163" y="55"/>
                    </a:cubicBezTo>
                    <a:cubicBezTo>
                      <a:pt x="154" y="55"/>
                      <a:pt x="150" y="50"/>
                      <a:pt x="150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25"/>
                      <a:pt x="176" y="15"/>
                      <a:pt x="163" y="15"/>
                    </a:cubicBezTo>
                    <a:cubicBezTo>
                      <a:pt x="149" y="15"/>
                      <a:pt x="142" y="26"/>
                      <a:pt x="142" y="39"/>
                    </a:cubicBezTo>
                    <a:cubicBezTo>
                      <a:pt x="142" y="52"/>
                      <a:pt x="150" y="61"/>
                      <a:pt x="162" y="61"/>
                    </a:cubicBezTo>
                    <a:cubicBezTo>
                      <a:pt x="169" y="61"/>
                      <a:pt x="172" y="60"/>
                      <a:pt x="174" y="58"/>
                    </a:cubicBezTo>
                    <a:cubicBezTo>
                      <a:pt x="179" y="55"/>
                      <a:pt x="181" y="48"/>
                      <a:pt x="182" y="46"/>
                    </a:cubicBezTo>
                    <a:lnTo>
                      <a:pt x="174" y="46"/>
                    </a:lnTo>
                    <a:close/>
                    <a:moveTo>
                      <a:pt x="150" y="35"/>
                    </a:moveTo>
                    <a:cubicBezTo>
                      <a:pt x="150" y="28"/>
                      <a:pt x="156" y="21"/>
                      <a:pt x="162" y="21"/>
                    </a:cubicBezTo>
                    <a:cubicBezTo>
                      <a:pt x="171" y="21"/>
                      <a:pt x="174" y="28"/>
                      <a:pt x="175" y="35"/>
                    </a:cubicBezTo>
                    <a:lnTo>
                      <a:pt x="150" y="35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>
                <a:spLocks noEditPoints="1"/>
              </p:cNvSpPr>
              <p:nvPr/>
            </p:nvSpPr>
            <p:spPr bwMode="auto">
              <a:xfrm>
                <a:off x="633" y="2213"/>
                <a:ext cx="131" cy="631"/>
              </a:xfrm>
              <a:custGeom>
                <a:avLst/>
                <a:gdLst/>
                <a:ahLst/>
                <a:cxnLst>
                  <a:cxn ang="0">
                    <a:pos x="60" y="315"/>
                  </a:cxn>
                  <a:cxn ang="0">
                    <a:pos x="60" y="369"/>
                  </a:cxn>
                  <a:cxn ang="0">
                    <a:pos x="42" y="330"/>
                  </a:cxn>
                  <a:cxn ang="0">
                    <a:pos x="9" y="342"/>
                  </a:cxn>
                  <a:cxn ang="0">
                    <a:pos x="60" y="309"/>
                  </a:cxn>
                  <a:cxn ang="0">
                    <a:pos x="21" y="290"/>
                  </a:cxn>
                  <a:cxn ang="0">
                    <a:pos x="60" y="275"/>
                  </a:cxn>
                  <a:cxn ang="0">
                    <a:pos x="32" y="257"/>
                  </a:cxn>
                  <a:cxn ang="0">
                    <a:pos x="30" y="249"/>
                  </a:cxn>
                  <a:cxn ang="0">
                    <a:pos x="15" y="288"/>
                  </a:cxn>
                  <a:cxn ang="0">
                    <a:pos x="16" y="302"/>
                  </a:cxn>
                  <a:cxn ang="0">
                    <a:pos x="40" y="232"/>
                  </a:cxn>
                  <a:cxn ang="0">
                    <a:pos x="55" y="220"/>
                  </a:cxn>
                  <a:cxn ang="0">
                    <a:pos x="77" y="232"/>
                  </a:cxn>
                  <a:cxn ang="0">
                    <a:pos x="61" y="220"/>
                  </a:cxn>
                  <a:cxn ang="0">
                    <a:pos x="22" y="232"/>
                  </a:cxn>
                  <a:cxn ang="0">
                    <a:pos x="16" y="239"/>
                  </a:cxn>
                  <a:cxn ang="0">
                    <a:pos x="0" y="192"/>
                  </a:cxn>
                  <a:cxn ang="0">
                    <a:pos x="0" y="184"/>
                  </a:cxn>
                  <a:cxn ang="0">
                    <a:pos x="60" y="173"/>
                  </a:cxn>
                  <a:cxn ang="0">
                    <a:pos x="8" y="166"/>
                  </a:cxn>
                  <a:cxn ang="0">
                    <a:pos x="8" y="173"/>
                  </a:cxn>
                  <a:cxn ang="0">
                    <a:pos x="16" y="138"/>
                  </a:cxn>
                  <a:cxn ang="0">
                    <a:pos x="4" y="153"/>
                  </a:cxn>
                  <a:cxn ang="0">
                    <a:pos x="22" y="159"/>
                  </a:cxn>
                  <a:cxn ang="0">
                    <a:pos x="61" y="144"/>
                  </a:cxn>
                  <a:cxn ang="0">
                    <a:pos x="54" y="141"/>
                  </a:cxn>
                  <a:cxn ang="0">
                    <a:pos x="22" y="138"/>
                  </a:cxn>
                  <a:cxn ang="0">
                    <a:pos x="16" y="103"/>
                  </a:cxn>
                  <a:cxn ang="0">
                    <a:pos x="45" y="124"/>
                  </a:cxn>
                  <a:cxn ang="0">
                    <a:pos x="48" y="131"/>
                  </a:cxn>
                  <a:cxn ang="0">
                    <a:pos x="54" y="103"/>
                  </a:cxn>
                  <a:cxn ang="0">
                    <a:pos x="0" y="48"/>
                  </a:cxn>
                  <a:cxn ang="0">
                    <a:pos x="22" y="56"/>
                  </a:cxn>
                  <a:cxn ang="0">
                    <a:pos x="61" y="68"/>
                  </a:cxn>
                  <a:cxn ang="0">
                    <a:pos x="60" y="55"/>
                  </a:cxn>
                  <a:cxn ang="0">
                    <a:pos x="38" y="79"/>
                  </a:cxn>
                  <a:cxn ang="0">
                    <a:pos x="55" y="68"/>
                  </a:cxn>
                  <a:cxn ang="0">
                    <a:pos x="55" y="19"/>
                  </a:cxn>
                  <a:cxn ang="0">
                    <a:pos x="15" y="19"/>
                  </a:cxn>
                  <a:cxn ang="0">
                    <a:pos x="58" y="8"/>
                  </a:cxn>
                  <a:cxn ang="0">
                    <a:pos x="35" y="32"/>
                  </a:cxn>
                  <a:cxn ang="0">
                    <a:pos x="35" y="32"/>
                  </a:cxn>
                </a:cxnLst>
                <a:rect l="0" t="0" r="r" b="b"/>
                <a:pathLst>
                  <a:path w="77" h="369">
                    <a:moveTo>
                      <a:pt x="42" y="330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60" y="369"/>
                      <a:pt x="60" y="369"/>
                      <a:pt x="60" y="36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42" y="354"/>
                      <a:pt x="42" y="354"/>
                      <a:pt x="42" y="354"/>
                    </a:cubicBezTo>
                    <a:lnTo>
                      <a:pt x="42" y="330"/>
                    </a:lnTo>
                    <a:close/>
                    <a:moveTo>
                      <a:pt x="35" y="352"/>
                    </a:moveTo>
                    <a:cubicBezTo>
                      <a:pt x="9" y="342"/>
                      <a:pt x="9" y="342"/>
                      <a:pt x="9" y="342"/>
                    </a:cubicBezTo>
                    <a:cubicBezTo>
                      <a:pt x="9" y="342"/>
                      <a:pt x="9" y="342"/>
                      <a:pt x="9" y="342"/>
                    </a:cubicBezTo>
                    <a:cubicBezTo>
                      <a:pt x="35" y="333"/>
                      <a:pt x="35" y="333"/>
                      <a:pt x="35" y="333"/>
                    </a:cubicBezTo>
                    <a:lnTo>
                      <a:pt x="35" y="352"/>
                    </a:lnTo>
                    <a:close/>
                    <a:moveTo>
                      <a:pt x="60" y="309"/>
                    </a:moveTo>
                    <a:cubicBezTo>
                      <a:pt x="60" y="301"/>
                      <a:pt x="60" y="301"/>
                      <a:pt x="60" y="301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24" y="301"/>
                      <a:pt x="21" y="294"/>
                      <a:pt x="21" y="290"/>
                    </a:cubicBezTo>
                    <a:cubicBezTo>
                      <a:pt x="21" y="284"/>
                      <a:pt x="26" y="283"/>
                      <a:pt x="30" y="283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0" y="275"/>
                      <a:pt x="60" y="275"/>
                      <a:pt x="60" y="275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7" y="275"/>
                      <a:pt x="21" y="271"/>
                      <a:pt x="21" y="265"/>
                    </a:cubicBezTo>
                    <a:cubicBezTo>
                      <a:pt x="21" y="259"/>
                      <a:pt x="26" y="257"/>
                      <a:pt x="32" y="257"/>
                    </a:cubicBezTo>
                    <a:cubicBezTo>
                      <a:pt x="60" y="257"/>
                      <a:pt x="60" y="257"/>
                      <a:pt x="60" y="257"/>
                    </a:cubicBezTo>
                    <a:cubicBezTo>
                      <a:pt x="60" y="249"/>
                      <a:pt x="60" y="249"/>
                      <a:pt x="60" y="249"/>
                    </a:cubicBezTo>
                    <a:cubicBezTo>
                      <a:pt x="30" y="249"/>
                      <a:pt x="30" y="249"/>
                      <a:pt x="30" y="249"/>
                    </a:cubicBezTo>
                    <a:cubicBezTo>
                      <a:pt x="17" y="249"/>
                      <a:pt x="15" y="258"/>
                      <a:pt x="15" y="263"/>
                    </a:cubicBezTo>
                    <a:cubicBezTo>
                      <a:pt x="15" y="270"/>
                      <a:pt x="18" y="273"/>
                      <a:pt x="22" y="276"/>
                    </a:cubicBezTo>
                    <a:cubicBezTo>
                      <a:pt x="20" y="278"/>
                      <a:pt x="15" y="280"/>
                      <a:pt x="15" y="288"/>
                    </a:cubicBezTo>
                    <a:cubicBezTo>
                      <a:pt x="15" y="296"/>
                      <a:pt x="20" y="300"/>
                      <a:pt x="22" y="301"/>
                    </a:cubicBezTo>
                    <a:cubicBezTo>
                      <a:pt x="22" y="302"/>
                      <a:pt x="22" y="302"/>
                      <a:pt x="22" y="302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16" y="309"/>
                      <a:pt x="16" y="309"/>
                      <a:pt x="16" y="309"/>
                    </a:cubicBezTo>
                    <a:lnTo>
                      <a:pt x="60" y="309"/>
                    </a:lnTo>
                    <a:close/>
                    <a:moveTo>
                      <a:pt x="40" y="232"/>
                    </a:moveTo>
                    <a:cubicBezTo>
                      <a:pt x="33" y="232"/>
                      <a:pt x="21" y="231"/>
                      <a:pt x="21" y="220"/>
                    </a:cubicBezTo>
                    <a:cubicBezTo>
                      <a:pt x="21" y="209"/>
                      <a:pt x="32" y="208"/>
                      <a:pt x="38" y="208"/>
                    </a:cubicBezTo>
                    <a:cubicBezTo>
                      <a:pt x="48" y="208"/>
                      <a:pt x="55" y="212"/>
                      <a:pt x="55" y="220"/>
                    </a:cubicBezTo>
                    <a:cubicBezTo>
                      <a:pt x="55" y="225"/>
                      <a:pt x="52" y="232"/>
                      <a:pt x="40" y="232"/>
                    </a:cubicBezTo>
                    <a:close/>
                    <a:moveTo>
                      <a:pt x="77" y="239"/>
                    </a:moveTo>
                    <a:cubicBezTo>
                      <a:pt x="77" y="232"/>
                      <a:pt x="77" y="232"/>
                      <a:pt x="77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8" y="230"/>
                      <a:pt x="61" y="226"/>
                      <a:pt x="61" y="220"/>
                    </a:cubicBezTo>
                    <a:cubicBezTo>
                      <a:pt x="61" y="205"/>
                      <a:pt x="47" y="201"/>
                      <a:pt x="37" y="201"/>
                    </a:cubicBezTo>
                    <a:cubicBezTo>
                      <a:pt x="24" y="201"/>
                      <a:pt x="15" y="207"/>
                      <a:pt x="15" y="219"/>
                    </a:cubicBezTo>
                    <a:cubicBezTo>
                      <a:pt x="15" y="227"/>
                      <a:pt x="20" y="230"/>
                      <a:pt x="22" y="232"/>
                    </a:cubicBezTo>
                    <a:cubicBezTo>
                      <a:pt x="22" y="232"/>
                      <a:pt x="22" y="232"/>
                      <a:pt x="22" y="232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6" y="239"/>
                      <a:pt x="16" y="239"/>
                      <a:pt x="16" y="239"/>
                    </a:cubicBezTo>
                    <a:lnTo>
                      <a:pt x="77" y="239"/>
                    </a:lnTo>
                    <a:close/>
                    <a:moveTo>
                      <a:pt x="0" y="184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60" y="184"/>
                      <a:pt x="60" y="184"/>
                      <a:pt x="60" y="184"/>
                    </a:cubicBezTo>
                    <a:lnTo>
                      <a:pt x="0" y="184"/>
                    </a:lnTo>
                    <a:close/>
                    <a:moveTo>
                      <a:pt x="16" y="166"/>
                    </a:moveTo>
                    <a:cubicBezTo>
                      <a:pt x="16" y="173"/>
                      <a:pt x="16" y="173"/>
                      <a:pt x="16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66"/>
                      <a:pt x="60" y="166"/>
                      <a:pt x="60" y="166"/>
                    </a:cubicBezTo>
                    <a:lnTo>
                      <a:pt x="16" y="166"/>
                    </a:lnTo>
                    <a:close/>
                    <a:moveTo>
                      <a:pt x="8" y="166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173"/>
                      <a:pt x="8" y="173"/>
                      <a:pt x="8" y="173"/>
                    </a:cubicBezTo>
                    <a:lnTo>
                      <a:pt x="8" y="166"/>
                    </a:lnTo>
                    <a:close/>
                    <a:moveTo>
                      <a:pt x="22" y="138"/>
                    </a:move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6" y="153"/>
                      <a:pt x="61" y="151"/>
                      <a:pt x="61" y="144"/>
                    </a:cubicBezTo>
                    <a:cubicBezTo>
                      <a:pt x="61" y="143"/>
                      <a:pt x="60" y="141"/>
                      <a:pt x="60" y="138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54" y="143"/>
                      <a:pt x="54" y="146"/>
                      <a:pt x="51" y="146"/>
                    </a:cubicBezTo>
                    <a:cubicBezTo>
                      <a:pt x="22" y="146"/>
                      <a:pt x="22" y="146"/>
                      <a:pt x="22" y="146"/>
                    </a:cubicBezTo>
                    <a:lnTo>
                      <a:pt x="22" y="138"/>
                    </a:lnTo>
                    <a:close/>
                    <a:moveTo>
                      <a:pt x="60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7" y="103"/>
                      <a:pt x="55" y="106"/>
                      <a:pt x="55" y="115"/>
                    </a:cubicBezTo>
                    <a:cubicBezTo>
                      <a:pt x="55" y="120"/>
                      <a:pt x="52" y="124"/>
                      <a:pt x="45" y="124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58" y="131"/>
                      <a:pt x="61" y="123"/>
                      <a:pt x="61" y="117"/>
                    </a:cubicBezTo>
                    <a:cubicBezTo>
                      <a:pt x="61" y="110"/>
                      <a:pt x="59" y="106"/>
                      <a:pt x="53" y="103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60" y="103"/>
                      <a:pt x="60" y="103"/>
                      <a:pt x="60" y="103"/>
                    </a:cubicBezTo>
                    <a:lnTo>
                      <a:pt x="60" y="96"/>
                    </a:lnTo>
                    <a:close/>
                    <a:moveTo>
                      <a:pt x="0" y="4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0" y="57"/>
                      <a:pt x="15" y="61"/>
                      <a:pt x="15" y="69"/>
                    </a:cubicBezTo>
                    <a:cubicBezTo>
                      <a:pt x="15" y="80"/>
                      <a:pt x="24" y="87"/>
                      <a:pt x="37" y="87"/>
                    </a:cubicBezTo>
                    <a:cubicBezTo>
                      <a:pt x="47" y="87"/>
                      <a:pt x="61" y="83"/>
                      <a:pt x="61" y="68"/>
                    </a:cubicBezTo>
                    <a:cubicBezTo>
                      <a:pt x="61" y="63"/>
                      <a:pt x="60" y="58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48"/>
                      <a:pt x="60" y="48"/>
                      <a:pt x="60" y="48"/>
                    </a:cubicBezTo>
                    <a:lnTo>
                      <a:pt x="0" y="48"/>
                    </a:lnTo>
                    <a:close/>
                    <a:moveTo>
                      <a:pt x="38" y="79"/>
                    </a:moveTo>
                    <a:cubicBezTo>
                      <a:pt x="32" y="79"/>
                      <a:pt x="21" y="79"/>
                      <a:pt x="21" y="67"/>
                    </a:cubicBezTo>
                    <a:cubicBezTo>
                      <a:pt x="21" y="57"/>
                      <a:pt x="33" y="56"/>
                      <a:pt x="40" y="56"/>
                    </a:cubicBezTo>
                    <a:cubicBezTo>
                      <a:pt x="52" y="56"/>
                      <a:pt x="55" y="63"/>
                      <a:pt x="55" y="68"/>
                    </a:cubicBezTo>
                    <a:cubicBezTo>
                      <a:pt x="55" y="76"/>
                      <a:pt x="48" y="79"/>
                      <a:pt x="38" y="79"/>
                    </a:cubicBezTo>
                    <a:close/>
                    <a:moveTo>
                      <a:pt x="46" y="8"/>
                    </a:moveTo>
                    <a:cubicBezTo>
                      <a:pt x="50" y="8"/>
                      <a:pt x="55" y="12"/>
                      <a:pt x="55" y="19"/>
                    </a:cubicBezTo>
                    <a:cubicBezTo>
                      <a:pt x="55" y="28"/>
                      <a:pt x="50" y="32"/>
                      <a:pt x="40" y="3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5" y="0"/>
                      <a:pt x="15" y="6"/>
                      <a:pt x="15" y="19"/>
                    </a:cubicBezTo>
                    <a:cubicBezTo>
                      <a:pt x="15" y="33"/>
                      <a:pt x="26" y="40"/>
                      <a:pt x="39" y="40"/>
                    </a:cubicBezTo>
                    <a:cubicBezTo>
                      <a:pt x="52" y="40"/>
                      <a:pt x="61" y="33"/>
                      <a:pt x="61" y="20"/>
                    </a:cubicBezTo>
                    <a:cubicBezTo>
                      <a:pt x="61" y="13"/>
                      <a:pt x="60" y="10"/>
                      <a:pt x="58" y="8"/>
                    </a:cubicBezTo>
                    <a:cubicBezTo>
                      <a:pt x="55" y="3"/>
                      <a:pt x="48" y="1"/>
                      <a:pt x="46" y="1"/>
                    </a:cubicBezTo>
                    <a:lnTo>
                      <a:pt x="46" y="8"/>
                    </a:lnTo>
                    <a:close/>
                    <a:moveTo>
                      <a:pt x="35" y="32"/>
                    </a:moveTo>
                    <a:cubicBezTo>
                      <a:pt x="28" y="32"/>
                      <a:pt x="21" y="27"/>
                      <a:pt x="21" y="20"/>
                    </a:cubicBezTo>
                    <a:cubicBezTo>
                      <a:pt x="21" y="11"/>
                      <a:pt x="28" y="8"/>
                      <a:pt x="35" y="8"/>
                    </a:cubicBez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2222500" y="3424237"/>
              <a:ext cx="1341438" cy="788987"/>
              <a:chOff x="1505" y="2307"/>
              <a:chExt cx="845" cy="497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2073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1505" y="2630"/>
                <a:ext cx="1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V="1">
                <a:off x="1602" y="2454"/>
                <a:ext cx="336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896" y="2406"/>
                <a:ext cx="123" cy="112"/>
              </a:xfrm>
              <a:custGeom>
                <a:avLst/>
                <a:gdLst/>
                <a:ahLst/>
                <a:cxnLst>
                  <a:cxn ang="0">
                    <a:pos x="53" y="112"/>
                  </a:cxn>
                  <a:cxn ang="0">
                    <a:pos x="123" y="11"/>
                  </a:cxn>
                  <a:cxn ang="0">
                    <a:pos x="0" y="0"/>
                  </a:cxn>
                  <a:cxn ang="0">
                    <a:pos x="53" y="112"/>
                  </a:cxn>
                </a:cxnLst>
                <a:rect l="0" t="0" r="r" b="b"/>
                <a:pathLst>
                  <a:path w="123" h="112">
                    <a:moveTo>
                      <a:pt x="53" y="112"/>
                    </a:moveTo>
                    <a:lnTo>
                      <a:pt x="123" y="11"/>
                    </a:lnTo>
                    <a:lnTo>
                      <a:pt x="0" y="0"/>
                    </a:lnTo>
                    <a:lnTo>
                      <a:pt x="53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5359401" y="3424235"/>
              <a:ext cx="1355725" cy="768349"/>
              <a:chOff x="3481" y="2307"/>
              <a:chExt cx="854" cy="484"/>
            </a:xfrm>
          </p:grpSpPr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3481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4254" y="2617"/>
                <a:ext cx="8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 flipV="1">
                <a:off x="3888" y="2454"/>
                <a:ext cx="339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810" y="2406"/>
                <a:ext cx="121" cy="112"/>
              </a:xfrm>
              <a:custGeom>
                <a:avLst/>
                <a:gdLst/>
                <a:ahLst/>
                <a:cxnLst>
                  <a:cxn ang="0">
                    <a:pos x="68" y="112"/>
                  </a:cxn>
                  <a:cxn ang="0">
                    <a:pos x="0" y="11"/>
                  </a:cxn>
                  <a:cxn ang="0">
                    <a:pos x="121" y="0"/>
                  </a:cxn>
                  <a:cxn ang="0">
                    <a:pos x="68" y="112"/>
                  </a:cxn>
                </a:cxnLst>
                <a:rect l="0" t="0" r="r" b="b"/>
                <a:pathLst>
                  <a:path w="121" h="112">
                    <a:moveTo>
                      <a:pt x="68" y="112"/>
                    </a:moveTo>
                    <a:lnTo>
                      <a:pt x="0" y="11"/>
                    </a:lnTo>
                    <a:lnTo>
                      <a:pt x="121" y="0"/>
                    </a:lnTo>
                    <a:lnTo>
                      <a:pt x="68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>
              <a:off x="2051050" y="1531938"/>
              <a:ext cx="4852987" cy="915988"/>
              <a:chOff x="1397" y="1115"/>
              <a:chExt cx="3057" cy="577"/>
            </a:xfrm>
          </p:grpSpPr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>
                <a:off x="1397" y="1593"/>
                <a:ext cx="276" cy="9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4175" y="1583"/>
                <a:ext cx="279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2308" y="1115"/>
                <a:ext cx="130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Accelerating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1709" y="1472"/>
                <a:ext cx="120" cy="114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95"/>
                  </a:cxn>
                  <a:cxn ang="0">
                    <a:pos x="120" y="114"/>
                  </a:cxn>
                  <a:cxn ang="0">
                    <a:pos x="77" y="0"/>
                  </a:cxn>
                </a:cxnLst>
                <a:rect l="0" t="0" r="r" b="b"/>
                <a:pathLst>
                  <a:path w="120" h="114">
                    <a:moveTo>
                      <a:pt x="77" y="0"/>
                    </a:moveTo>
                    <a:lnTo>
                      <a:pt x="0" y="95"/>
                    </a:lnTo>
                    <a:lnTo>
                      <a:pt x="120" y="1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1793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4052" y="1472"/>
                <a:ext cx="122" cy="114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2" y="95"/>
                  </a:cxn>
                  <a:cxn ang="0">
                    <a:pos x="0" y="114"/>
                  </a:cxn>
                  <a:cxn ang="0">
                    <a:pos x="43" y="0"/>
                  </a:cxn>
                </a:cxnLst>
                <a:rect l="0" t="0" r="r" b="b"/>
                <a:pathLst>
                  <a:path w="122" h="114">
                    <a:moveTo>
                      <a:pt x="43" y="0"/>
                    </a:moveTo>
                    <a:lnTo>
                      <a:pt x="122" y="95"/>
                    </a:lnTo>
                    <a:lnTo>
                      <a:pt x="0" y="11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H="1" flipV="1">
                <a:off x="3379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3235329" y="4597410"/>
              <a:ext cx="2103440" cy="517526"/>
              <a:chOff x="2143" y="3046"/>
              <a:chExt cx="1325" cy="326"/>
            </a:xfrm>
          </p:grpSpPr>
          <p:sp>
            <p:nvSpPr>
              <p:cNvPr id="32" name="Oval 32"/>
              <p:cNvSpPr>
                <a:spLocks noChangeArrowheads="1"/>
              </p:cNvSpPr>
              <p:nvPr/>
            </p:nvSpPr>
            <p:spPr bwMode="auto">
              <a:xfrm>
                <a:off x="2786" y="3046"/>
                <a:ext cx="278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2143" y="3198"/>
                <a:ext cx="13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Decelerating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805349" y="5889925"/>
              <a:ext cx="840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Electrons </a:t>
              </a:r>
              <a:r>
                <a:rPr lang="en-US">
                  <a:solidFill>
                    <a:srgbClr val="008000"/>
                  </a:solidFill>
                  <a:latin typeface="Comic Sans MS" pitchFamily="66" charset="0"/>
                </a:rPr>
                <a:t>gain energy on </a:t>
              </a:r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each crest! 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547687" y="1030415"/>
              <a:ext cx="91440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sz="2800" dirty="0">
                  <a:solidFill>
                    <a:srgbClr val="FF0000"/>
                  </a:solidFill>
                </a:rPr>
                <a:t>Use </a:t>
              </a:r>
              <a:r>
                <a:rPr lang="en-US" sz="2800">
                  <a:solidFill>
                    <a:srgbClr val="FF0000"/>
                  </a:solidFill>
                </a:rPr>
                <a:t>oscillating voltage !!!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0438" y="1214936"/>
            <a:ext cx="7511095" cy="3243943"/>
            <a:chOff x="51755" y="914400"/>
            <a:chExt cx="7511095" cy="3243943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914400"/>
              <a:ext cx="2838450" cy="324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51755" y="1062943"/>
              <a:ext cx="4584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about static voltage?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8663" y="1800405"/>
              <a:ext cx="4033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Air ~ 6 MV/m</a:t>
              </a:r>
            </a:p>
            <a:p>
              <a:r>
                <a:rPr lang="en-US" sz="2400" dirty="0"/>
                <a:t>Sulfur hexafluoride ~15 MV/m</a:t>
              </a:r>
            </a:p>
            <a:p>
              <a:r>
                <a:rPr lang="en-US" sz="2400" dirty="0"/>
                <a:t>Ceramic ~ 30 MV/m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70" y="1288125"/>
            <a:ext cx="7734300" cy="4000500"/>
          </a:xfrm>
          <a:prstGeom prst="rect">
            <a:avLst/>
          </a:prstGeom>
        </p:spPr>
      </p:pic>
      <p:pic>
        <p:nvPicPr>
          <p:cNvPr id="43" name="Picture 42" descr="91899_niobiumcav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089" y="701025"/>
            <a:ext cx="8559476" cy="5664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“C” in CEBAF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43000" y="12954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43200" y="44196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4600" y="22860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7620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8918</TotalTime>
  <Words>1906</Words>
  <Application>Microsoft Macintosh PowerPoint</Application>
  <PresentationFormat>On-screen Show (4:3)</PresentationFormat>
  <Paragraphs>550</Paragraphs>
  <Slides>44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6" baseType="lpstr">
      <vt:lpstr>Arial</vt:lpstr>
      <vt:lpstr>Calibri</vt:lpstr>
      <vt:lpstr>Century Gothic</vt:lpstr>
      <vt:lpstr>Century Schoolbook</vt:lpstr>
      <vt:lpstr>Comic Sans MS</vt:lpstr>
      <vt:lpstr>Garamond</vt:lpstr>
      <vt:lpstr>Helvetica</vt:lpstr>
      <vt:lpstr>Minion Pro</vt:lpstr>
      <vt:lpstr>Symbol</vt:lpstr>
      <vt:lpstr>Tahoma</vt:lpstr>
      <vt:lpstr>Times</vt:lpstr>
      <vt:lpstr>Times New Roman</vt:lpstr>
      <vt:lpstr>Wingdings</vt:lpstr>
      <vt:lpstr>Default Design</vt:lpstr>
      <vt:lpstr>Ops Review 2010</vt:lpstr>
      <vt:lpstr>2_Office Theme</vt:lpstr>
      <vt:lpstr>5_Office Theme</vt:lpstr>
      <vt:lpstr>6_Office Theme</vt:lpstr>
      <vt:lpstr>3_Default Design</vt:lpstr>
      <vt:lpstr>1_JLabPresentation_2</vt:lpstr>
      <vt:lpstr>Equation</vt:lpstr>
      <vt:lpstr>Chart</vt:lpstr>
      <vt:lpstr>CEBAF Polarized Electron Source</vt:lpstr>
      <vt:lpstr>PowerPoint Presentation</vt:lpstr>
      <vt:lpstr>PowerPoint Presentation</vt:lpstr>
      <vt:lpstr>What to do?</vt:lpstr>
      <vt:lpstr>PowerPoint Presentation</vt:lpstr>
      <vt:lpstr>PowerPoint Presentation</vt:lpstr>
      <vt:lpstr>PowerPoint Presentation</vt:lpstr>
      <vt:lpstr>How to make the electrons “energetic” ?</vt:lpstr>
      <vt:lpstr>The “C” in CEBAF</vt:lpstr>
      <vt:lpstr>Accelerators need “free” electrons !  How might we acquire them?</vt:lpstr>
      <vt:lpstr>The Canonical Emission Equations (slide courtesy of Dr. K. Jensen, Naval Research Laboratory)</vt:lpstr>
      <vt:lpstr>Field Emitter Sources</vt:lpstr>
      <vt:lpstr>Thermionic Emission</vt:lpstr>
      <vt:lpstr>Thermionic Emission</vt:lpstr>
      <vt:lpstr>Photo-Emission from bulk GaAs</vt:lpstr>
      <vt:lpstr>PowerPoint Presentation</vt:lpstr>
      <vt:lpstr>PowerPoint Presentation</vt:lpstr>
      <vt:lpstr>What about the probing with spin ?</vt:lpstr>
      <vt:lpstr>Parity Violation Experiments at CEBAF</vt:lpstr>
      <vt:lpstr>What does “234 ppb” even mean?</vt:lpstr>
      <vt:lpstr>The CEBAF polarized source “Big Three”</vt:lpstr>
      <vt:lpstr>Breaking the 50% Barrier</vt:lpstr>
      <vt:lpstr>PowerPoint Presentation</vt:lpstr>
      <vt:lpstr>PowerPoint Presentation</vt:lpstr>
      <vt:lpstr>PowerPoint Presentation</vt:lpstr>
      <vt:lpstr>PowerPoint Presentation</vt:lpstr>
      <vt:lpstr>The CEBAF polarized source “Big Three”</vt:lpstr>
      <vt:lpstr>RF Frequency- Doubled Fiber Laser</vt:lpstr>
      <vt:lpstr>Photo Finish at 2 billionths of a second !!!</vt:lpstr>
      <vt:lpstr>PowerPoint Presentation</vt:lpstr>
      <vt:lpstr>PowerPoint Presentation</vt:lpstr>
      <vt:lpstr>The CEBAF polarized source “Big Three”</vt:lpstr>
      <vt:lpstr>PowerPoint Presentation</vt:lpstr>
      <vt:lpstr>PowerPoint Presentation</vt:lpstr>
      <vt:lpstr>PowerPoint Presentation</vt:lpstr>
      <vt:lpstr>PowerPoint Presentation</vt:lpstr>
      <vt:lpstr>Ion back bombardment</vt:lpstr>
      <vt:lpstr>PowerPoint Presentation</vt:lpstr>
      <vt:lpstr>PowerPoint Presentation</vt:lpstr>
      <vt:lpstr>PowerPoint Presentation</vt:lpstr>
      <vt:lpstr>First Observation of Polarization from GaAs</vt:lpstr>
      <vt:lpstr>PowerPoint Presentation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Todd Satogata</cp:lastModifiedBy>
  <cp:revision>428</cp:revision>
  <dcterms:created xsi:type="dcterms:W3CDTF">2003-09-11T18:51:42Z</dcterms:created>
  <dcterms:modified xsi:type="dcterms:W3CDTF">2019-06-26T16:30:39Z</dcterms:modified>
</cp:coreProperties>
</file>