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6" r:id="rId7"/>
    <p:sldId id="264" r:id="rId8"/>
    <p:sldId id="267" r:id="rId9"/>
    <p:sldId id="261" r:id="rId10"/>
    <p:sldId id="262" r:id="rId11"/>
    <p:sldId id="265" r:id="rId12"/>
    <p:sldId id="273" r:id="rId13"/>
    <p:sldId id="274" r:id="rId14"/>
    <p:sldId id="263" r:id="rId15"/>
    <p:sldId id="269" r:id="rId16"/>
    <p:sldId id="271" r:id="rId17"/>
    <p:sldId id="276" r:id="rId18"/>
    <p:sldId id="272" r:id="rId19"/>
    <p:sldId id="278" r:id="rId20"/>
    <p:sldId id="280" r:id="rId21"/>
    <p:sldId id="279" r:id="rId22"/>
    <p:sldId id="277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Beam Momentum after 2-cell </a:t>
            </a:r>
            <a:r>
              <a:rPr lang="en-US" sz="1600" baseline="0" dirty="0"/>
              <a:t>vs. Gradient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41517565856253"/>
          <c:y val="0.10050440189441265"/>
          <c:w val="0.85062407320147382"/>
          <c:h val="0.7554202864863294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Sheet1!$A$6:$A$26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Sheet1!$D$6:$D$26</c:f>
              <c:numCache>
                <c:formatCode>General</c:formatCode>
                <c:ptCount val="21"/>
                <c:pt idx="0">
                  <c:v>1.3209802749551705</c:v>
                </c:pt>
                <c:pt idx="1">
                  <c:v>1.2564255827854154</c:v>
                </c:pt>
                <c:pt idx="2">
                  <c:v>1.2074118350268979</c:v>
                </c:pt>
                <c:pt idx="3">
                  <c:v>1.1661685594739988</c:v>
                </c:pt>
                <c:pt idx="4">
                  <c:v>1.1315002988643157</c:v>
                </c:pt>
                <c:pt idx="5">
                  <c:v>1.1028093245666468</c:v>
                </c:pt>
                <c:pt idx="6">
                  <c:v>1.0777047220561864</c:v>
                </c:pt>
                <c:pt idx="7">
                  <c:v>1.0573819485953377</c:v>
                </c:pt>
                <c:pt idx="8">
                  <c:v>1.0388523610280933</c:v>
                </c:pt>
                <c:pt idx="9">
                  <c:v>1.0221159593544531</c:v>
                </c:pt>
                <c:pt idx="10">
                  <c:v>1.0065750149432158</c:v>
                </c:pt>
                <c:pt idx="11">
                  <c:v>0.99163179916317989</c:v>
                </c:pt>
                <c:pt idx="12">
                  <c:v>0.97848176927674835</c:v>
                </c:pt>
                <c:pt idx="13">
                  <c:v>0.96592946802151824</c:v>
                </c:pt>
                <c:pt idx="14">
                  <c:v>0.95397489539748959</c:v>
                </c:pt>
                <c:pt idx="15">
                  <c:v>0.94261805140466226</c:v>
                </c:pt>
                <c:pt idx="16">
                  <c:v>0.93245666467423793</c:v>
                </c:pt>
                <c:pt idx="17">
                  <c:v>0.92109982068141061</c:v>
                </c:pt>
                <c:pt idx="18">
                  <c:v>0.91213389121338917</c:v>
                </c:pt>
                <c:pt idx="19">
                  <c:v>0.90197250448296473</c:v>
                </c:pt>
                <c:pt idx="20">
                  <c:v>0.89181111775254029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07-49C8-AFA7-F1CAA398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60448"/>
        <c:axId val="399764384"/>
      </c:scatterChart>
      <c:valAx>
        <c:axId val="399760448"/>
        <c:scaling>
          <c:orientation val="minMax"/>
          <c:max val="3.4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2-Cell Cavity Gradient </a:t>
                </a:r>
                <a:r>
                  <a:rPr lang="en-US" sz="1600" baseline="0" dirty="0"/>
                  <a:t>(MV/m)</a:t>
                </a:r>
              </a:p>
            </c:rich>
          </c:tx>
          <c:layout>
            <c:manualLayout>
              <c:xMode val="edge"/>
              <c:yMode val="edge"/>
              <c:x val="0.36351291793628876"/>
              <c:y val="0.93827798277982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64384"/>
        <c:crosses val="autoZero"/>
        <c:crossBetween val="midCat"/>
      </c:valAx>
      <c:valAx>
        <c:axId val="3997643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Beam </a:t>
                </a:r>
                <a:r>
                  <a:rPr lang="en-US" sz="1600" baseline="0" dirty="0" smtClean="0"/>
                  <a:t>Momentum (MeV/c</a:t>
                </a:r>
                <a:r>
                  <a:rPr lang="en-US" sz="1600" baseline="0" dirty="0"/>
                  <a:t>)</a:t>
                </a:r>
              </a:p>
              <a:p>
                <a:pPr>
                  <a:defRPr sz="1600"/>
                </a:pPr>
                <a:endParaRPr lang="en-US" sz="16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60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Beam KE gain from 2-Cell </a:t>
            </a:r>
            <a:r>
              <a:rPr lang="en-US" sz="1600" baseline="0" dirty="0"/>
              <a:t>vs. Gradient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08505458556811"/>
          <c:y val="0.10624990058060924"/>
          <c:w val="0.86992639507018144"/>
          <c:h val="0.7396929929213393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Sheet1!$A$6:$A$26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Sheet1!$E$6:$E$26</c:f>
              <c:numCache>
                <c:formatCode>General</c:formatCode>
                <c:ptCount val="21"/>
                <c:pt idx="0">
                  <c:v>0.70537208628969994</c:v>
                </c:pt>
                <c:pt idx="1">
                  <c:v>0.645365085468389</c:v>
                </c:pt>
                <c:pt idx="2">
                  <c:v>0.60009280348990579</c:v>
                </c:pt>
                <c:pt idx="3">
                  <c:v>0.56221251529572291</c:v>
                </c:pt>
                <c:pt idx="4">
                  <c:v>0.53053692104988781</c:v>
                </c:pt>
                <c:pt idx="5">
                  <c:v>0.5044461758346781</c:v>
                </c:pt>
                <c:pt idx="6">
                  <c:v>0.48171474709680756</c:v>
                </c:pt>
                <c:pt idx="7">
                  <c:v>0.4633839173010133</c:v>
                </c:pt>
                <c:pt idx="8">
                  <c:v>0.44672847767239615</c:v>
                </c:pt>
                <c:pt idx="9">
                  <c:v>0.43173445487876744</c:v>
                </c:pt>
                <c:pt idx="10">
                  <c:v>0.41785528776187025</c:v>
                </c:pt>
                <c:pt idx="11">
                  <c:v>0.40455126512034628</c:v>
                </c:pt>
                <c:pt idx="12">
                  <c:v>0.39287842301901882</c:v>
                </c:pt>
                <c:pt idx="13">
                  <c:v>0.38176746711838622</c:v>
                </c:pt>
                <c:pt idx="14">
                  <c:v>0.37121490520536221</c:v>
                </c:pt>
                <c:pt idx="15">
                  <c:v>0.36121723117748977</c:v>
                </c:pt>
                <c:pt idx="16">
                  <c:v>0.35229508204232945</c:v>
                </c:pt>
                <c:pt idx="17">
                  <c:v>0.34234983726173646</c:v>
                </c:pt>
                <c:pt idx="18">
                  <c:v>0.33451864426230055</c:v>
                </c:pt>
                <c:pt idx="19">
                  <c:v>0.32566551926996762</c:v>
                </c:pt>
                <c:pt idx="20">
                  <c:v>0.31683659681246762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4F-4107-8C99-E66C16448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19704"/>
        <c:axId val="399720360"/>
      </c:scatterChart>
      <c:valAx>
        <c:axId val="399719704"/>
        <c:scaling>
          <c:orientation val="minMax"/>
          <c:max val="3.4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2-Cell Cavity </a:t>
                </a:r>
                <a:r>
                  <a:rPr lang="en-US" sz="1600" baseline="0" dirty="0"/>
                  <a:t>Gradient (MV/m)</a:t>
                </a:r>
              </a:p>
            </c:rich>
          </c:tx>
          <c:layout>
            <c:manualLayout>
              <c:xMode val="edge"/>
              <c:yMode val="edge"/>
              <c:x val="0.39228013617862978"/>
              <c:y val="0.94310606060606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20360"/>
        <c:crosses val="autoZero"/>
        <c:crossBetween val="midCat"/>
      </c:valAx>
      <c:valAx>
        <c:axId val="39972036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Beam KE </a:t>
                </a:r>
                <a:r>
                  <a:rPr lang="en-US" sz="1600" baseline="0" dirty="0"/>
                  <a:t>Gain </a:t>
                </a:r>
                <a:r>
                  <a:rPr lang="en-US" sz="1600" baseline="0" dirty="0" smtClean="0"/>
                  <a:t>(MeV</a:t>
                </a:r>
                <a:r>
                  <a:rPr lang="en-US" sz="16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9.6618357487922701E-3"/>
              <c:y val="0.30142467986956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19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Beam Momentum after 7-cell (7-cell </a:t>
            </a:r>
            <a:r>
              <a:rPr lang="en-US" sz="1600" baseline="0" dirty="0" err="1" smtClean="0"/>
              <a:t>gset</a:t>
            </a:r>
            <a:r>
              <a:rPr lang="en-US" sz="1600" baseline="0" dirty="0" smtClean="0"/>
              <a:t> at 12 MV/m) vs. 2-cell Cavity Gradient</a:t>
            </a:r>
            <a:endParaRPr lang="en-US" sz="16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557229259386051E-2"/>
          <c:y val="0.12130182219319544"/>
          <c:w val="0.87798508882041915"/>
          <c:h val="0.6200685135292284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Sheet1!$A$33:$A$66</c:f>
              <c:numCache>
                <c:formatCode>General</c:formatCode>
                <c:ptCount val="34"/>
                <c:pt idx="0">
                  <c:v>3.3</c:v>
                </c:pt>
                <c:pt idx="1">
                  <c:v>3.2</c:v>
                </c:pt>
                <c:pt idx="2">
                  <c:v>3.1</c:v>
                </c:pt>
                <c:pt idx="3">
                  <c:v>3</c:v>
                </c:pt>
                <c:pt idx="4">
                  <c:v>2.9</c:v>
                </c:pt>
                <c:pt idx="5">
                  <c:v>2.8</c:v>
                </c:pt>
                <c:pt idx="6">
                  <c:v>2.7</c:v>
                </c:pt>
                <c:pt idx="7">
                  <c:v>2.6</c:v>
                </c:pt>
                <c:pt idx="8">
                  <c:v>2.5</c:v>
                </c:pt>
                <c:pt idx="9">
                  <c:v>2.4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</c:v>
                </c:pt>
                <c:pt idx="15">
                  <c:v>1.8</c:v>
                </c:pt>
                <c:pt idx="16">
                  <c:v>1.7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</c:v>
                </c:pt>
                <c:pt idx="22">
                  <c:v>1.1000000000000001</c:v>
                </c:pt>
                <c:pt idx="23">
                  <c:v>1</c:v>
                </c:pt>
                <c:pt idx="24">
                  <c:v>0.9</c:v>
                </c:pt>
                <c:pt idx="25">
                  <c:v>0.8</c:v>
                </c:pt>
                <c:pt idx="26">
                  <c:v>0.7</c:v>
                </c:pt>
                <c:pt idx="27">
                  <c:v>0.6</c:v>
                </c:pt>
                <c:pt idx="28">
                  <c:v>0.5</c:v>
                </c:pt>
                <c:pt idx="29">
                  <c:v>0.4</c:v>
                </c:pt>
                <c:pt idx="30">
                  <c:v>0.3</c:v>
                </c:pt>
                <c:pt idx="31">
                  <c:v>0.2</c:v>
                </c:pt>
                <c:pt idx="32">
                  <c:v>0.1</c:v>
                </c:pt>
                <c:pt idx="33">
                  <c:v>0</c:v>
                </c:pt>
              </c:numCache>
            </c:numRef>
          </c:xVal>
          <c:yVal>
            <c:numRef>
              <c:f>Sheet1!$F$33:$F$66</c:f>
              <c:numCache>
                <c:formatCode>General</c:formatCode>
                <c:ptCount val="34"/>
                <c:pt idx="0">
                  <c:v>10.080095636580992</c:v>
                </c:pt>
                <c:pt idx="1">
                  <c:v>9.97907949790795</c:v>
                </c:pt>
                <c:pt idx="2">
                  <c:v>9.9324566646742376</c:v>
                </c:pt>
                <c:pt idx="3">
                  <c:v>9.8661087866108783</c:v>
                </c:pt>
                <c:pt idx="4">
                  <c:v>9.7973699940227128</c:v>
                </c:pt>
                <c:pt idx="5">
                  <c:v>9.7656903765690384</c:v>
                </c:pt>
                <c:pt idx="6">
                  <c:v>9.7310221159593553</c:v>
                </c:pt>
                <c:pt idx="7">
                  <c:v>9.6999402271368798</c:v>
                </c:pt>
                <c:pt idx="8">
                  <c:v>9.6736401673640167</c:v>
                </c:pt>
                <c:pt idx="9">
                  <c:v>9.6539151225343698</c:v>
                </c:pt>
                <c:pt idx="10">
                  <c:v>9.6365809922295274</c:v>
                </c:pt>
                <c:pt idx="11">
                  <c:v>9.6186491332934843</c:v>
                </c:pt>
                <c:pt idx="12">
                  <c:v>9.5941422594142267</c:v>
                </c:pt>
                <c:pt idx="13">
                  <c:v>9.5744172145845781</c:v>
                </c:pt>
                <c:pt idx="14">
                  <c:v>9.5421398684997012</c:v>
                </c:pt>
                <c:pt idx="15">
                  <c:v>9.5254034668260612</c:v>
                </c:pt>
                <c:pt idx="16">
                  <c:v>9.5038852361028088</c:v>
                </c:pt>
                <c:pt idx="17">
                  <c:v>9.4883442916915719</c:v>
                </c:pt>
                <c:pt idx="18">
                  <c:v>9.4638374178123126</c:v>
                </c:pt>
                <c:pt idx="19">
                  <c:v>9.4387328153018526</c:v>
                </c:pt>
                <c:pt idx="20">
                  <c:v>9.4010759115361626</c:v>
                </c:pt>
                <c:pt idx="21">
                  <c:v>9.3825463239689189</c:v>
                </c:pt>
                <c:pt idx="22">
                  <c:v>9.3520621637776458</c:v>
                </c:pt>
                <c:pt idx="23">
                  <c:v>9.3215780035863727</c:v>
                </c:pt>
                <c:pt idx="24">
                  <c:v>9.272564255827854</c:v>
                </c:pt>
                <c:pt idx="25">
                  <c:v>9.2205618649133285</c:v>
                </c:pt>
                <c:pt idx="26">
                  <c:v>9.166766288105201</c:v>
                </c:pt>
                <c:pt idx="27">
                  <c:v>9.0866706515242086</c:v>
                </c:pt>
                <c:pt idx="28">
                  <c:v>9.0496114763897193</c:v>
                </c:pt>
                <c:pt idx="29">
                  <c:v>8.9647340107591162</c:v>
                </c:pt>
                <c:pt idx="30">
                  <c:v>8.8069336521219359</c:v>
                </c:pt>
                <c:pt idx="31">
                  <c:v>8.5965331739390312</c:v>
                </c:pt>
                <c:pt idx="32">
                  <c:v>8.3652121936640764</c:v>
                </c:pt>
                <c:pt idx="33">
                  <c:v>8.2671846981470409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A2-43C7-9632-FD5E68F2D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400352"/>
        <c:axId val="545400680"/>
      </c:scatterChart>
      <c:valAx>
        <c:axId val="545400352"/>
        <c:scaling>
          <c:orientation val="minMax"/>
          <c:max val="3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2-cell Gradient </a:t>
                </a:r>
                <a:r>
                  <a:rPr lang="en-US" sz="1600" baseline="0" dirty="0"/>
                  <a:t>(</a:t>
                </a:r>
                <a:r>
                  <a:rPr lang="en-US" sz="1600" baseline="0" dirty="0" smtClean="0"/>
                  <a:t>MV/m)</a:t>
                </a:r>
                <a:endParaRPr lang="en-US" sz="1600" baseline="0" dirty="0"/>
              </a:p>
            </c:rich>
          </c:tx>
          <c:layout>
            <c:manualLayout>
              <c:xMode val="edge"/>
              <c:yMode val="edge"/>
              <c:x val="0.4254579862299821"/>
              <c:y val="0.87218975653576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00680"/>
        <c:crosses val="autoZero"/>
        <c:crossBetween val="midCat"/>
        <c:majorUnit val="0.2"/>
      </c:valAx>
      <c:valAx>
        <c:axId val="545400680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1.570048309178744E-2"/>
              <c:y val="0.26072173893552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00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Beam Momentum after Booster vs. 7-cell Gradient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.5"/>
            <c:dispRSqr val="0"/>
            <c:dispEq val="1"/>
            <c:trendlineLbl>
              <c:layout>
                <c:manualLayout>
                  <c:x val="-0.43775889399963619"/>
                  <c:y val="0.49169036424403784"/>
                </c:manualLayout>
              </c:layout>
              <c:numFmt formatCode="General" sourceLinked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Sheet1!$C$6:$C$27</c:f>
              <c:numCache>
                <c:formatCode>General</c:formatCode>
                <c:ptCount val="22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4.5</c:v>
                </c:pt>
                <c:pt idx="7">
                  <c:v>5</c:v>
                </c:pt>
                <c:pt idx="8">
                  <c:v>5.5</c:v>
                </c:pt>
                <c:pt idx="9">
                  <c:v>6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8</c:v>
                </c:pt>
                <c:pt idx="14">
                  <c:v>8.5</c:v>
                </c:pt>
                <c:pt idx="15">
                  <c:v>9</c:v>
                </c:pt>
                <c:pt idx="16">
                  <c:v>9.5</c:v>
                </c:pt>
                <c:pt idx="17">
                  <c:v>10</c:v>
                </c:pt>
                <c:pt idx="18">
                  <c:v>10.5</c:v>
                </c:pt>
                <c:pt idx="19">
                  <c:v>11</c:v>
                </c:pt>
                <c:pt idx="20">
                  <c:v>11.43</c:v>
                </c:pt>
                <c:pt idx="21">
                  <c:v>12</c:v>
                </c:pt>
              </c:numCache>
            </c:numRef>
          </c:xVal>
          <c:yVal>
            <c:numRef>
              <c:f>Sheet1!$F$6:$F$27</c:f>
              <c:numCache>
                <c:formatCode>General</c:formatCode>
                <c:ptCount val="22"/>
                <c:pt idx="0">
                  <c:v>2.2444710101613867</c:v>
                </c:pt>
                <c:pt idx="1">
                  <c:v>2.5708308427973701</c:v>
                </c:pt>
                <c:pt idx="2">
                  <c:v>2.9372384937238492</c:v>
                </c:pt>
                <c:pt idx="3">
                  <c:v>3.3729826658696953</c:v>
                </c:pt>
                <c:pt idx="4">
                  <c:v>3.7142857142857144</c:v>
                </c:pt>
                <c:pt idx="5">
                  <c:v>4.0800956365809924</c:v>
                </c:pt>
                <c:pt idx="6">
                  <c:v>4.4865511057979681</c:v>
                </c:pt>
                <c:pt idx="7">
                  <c:v>4.8380155409444114</c:v>
                </c:pt>
                <c:pt idx="8">
                  <c:v>5.2199641362821279</c:v>
                </c:pt>
                <c:pt idx="9">
                  <c:v>5.6228332337118951</c:v>
                </c:pt>
                <c:pt idx="10">
                  <c:v>5.9796772265391516</c:v>
                </c:pt>
                <c:pt idx="11">
                  <c:v>6.349073520621638</c:v>
                </c:pt>
                <c:pt idx="12">
                  <c:v>6.7322175732217575</c:v>
                </c:pt>
                <c:pt idx="13">
                  <c:v>7.0878661087866108</c:v>
                </c:pt>
                <c:pt idx="14">
                  <c:v>7.4566646742378957</c:v>
                </c:pt>
                <c:pt idx="15">
                  <c:v>7.851165570830843</c:v>
                </c:pt>
                <c:pt idx="16">
                  <c:v>8.2092050209205016</c:v>
                </c:pt>
                <c:pt idx="17">
                  <c:v>8.5809922295277943</c:v>
                </c:pt>
                <c:pt idx="18">
                  <c:v>8.9533771667662876</c:v>
                </c:pt>
                <c:pt idx="19">
                  <c:v>9.3179916317991633</c:v>
                </c:pt>
                <c:pt idx="20">
                  <c:v>9.6341900777047229</c:v>
                </c:pt>
                <c:pt idx="21">
                  <c:v>10.080095636580992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41-48DB-9690-C266E7B8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560848"/>
        <c:axId val="550561176"/>
      </c:scatterChart>
      <c:valAx>
        <c:axId val="5505608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Gradient of 7-cell Cavity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61176"/>
        <c:crosses val="autoZero"/>
        <c:crossBetween val="midCat"/>
        <c:majorUnit val="0.5"/>
      </c:valAx>
      <c:valAx>
        <c:axId val="550561176"/>
        <c:scaling>
          <c:orientation val="minMax"/>
          <c:max val="1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/>
                  <a:t>Beam </a:t>
                </a:r>
                <a:r>
                  <a:rPr lang="en-US" sz="1200" baseline="0" dirty="0" smtClean="0"/>
                  <a:t>Momentum  </a:t>
                </a:r>
                <a:r>
                  <a:rPr lang="en-US" sz="1200" baseline="0" dirty="0"/>
                  <a:t>(MeV/c)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60848"/>
        <c:crosses val="autoZero"/>
        <c:crossBetween val="midCat"/>
        <c:majorUnit val="1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Beam KE Gain from 7-cell Cavity vs. Gradient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05534251305078"/>
          <c:y val="0.13747953772910299"/>
          <c:w val="0.86324993126448857"/>
          <c:h val="0.6734121624515646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.5"/>
            <c:dispRSqr val="0"/>
            <c:dispEq val="1"/>
            <c:trendlineLbl>
              <c:layout>
                <c:manualLayout>
                  <c:x val="-0.42883613196905129"/>
                  <c:y val="0.234219933158281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Sheet1!$C$6:$C$27</c:f>
              <c:numCache>
                <c:formatCode>General</c:formatCode>
                <c:ptCount val="22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4.5</c:v>
                </c:pt>
                <c:pt idx="7">
                  <c:v>5</c:v>
                </c:pt>
                <c:pt idx="8">
                  <c:v>5.5</c:v>
                </c:pt>
                <c:pt idx="9">
                  <c:v>6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8</c:v>
                </c:pt>
                <c:pt idx="14">
                  <c:v>8.5</c:v>
                </c:pt>
                <c:pt idx="15">
                  <c:v>9</c:v>
                </c:pt>
                <c:pt idx="16">
                  <c:v>9.5</c:v>
                </c:pt>
                <c:pt idx="17">
                  <c:v>10</c:v>
                </c:pt>
                <c:pt idx="18">
                  <c:v>10.5</c:v>
                </c:pt>
                <c:pt idx="19">
                  <c:v>11</c:v>
                </c:pt>
                <c:pt idx="20">
                  <c:v>11.43</c:v>
                </c:pt>
                <c:pt idx="21">
                  <c:v>12</c:v>
                </c:pt>
              </c:numCache>
            </c:numRef>
          </c:xVal>
          <c:yVal>
            <c:numRef>
              <c:f>Sheet1!$I$6:$I$27</c:f>
              <c:numCache>
                <c:formatCode>General</c:formatCode>
                <c:ptCount val="22"/>
                <c:pt idx="0">
                  <c:v>1.147305974503493</c:v>
                </c:pt>
                <c:pt idx="1">
                  <c:v>1.4665242287000126</c:v>
                </c:pt>
                <c:pt idx="2">
                  <c:v>1.8267572360609763</c:v>
                </c:pt>
                <c:pt idx="3">
                  <c:v>2.2568708065960985</c:v>
                </c:pt>
                <c:pt idx="4">
                  <c:v>2.5946718449516215</c:v>
                </c:pt>
                <c:pt idx="5">
                  <c:v>2.9573705013104421</c:v>
                </c:pt>
                <c:pt idx="6">
                  <c:v>3.3609577534715429</c:v>
                </c:pt>
                <c:pt idx="7">
                  <c:v>3.7103270677390059</c:v>
                </c:pt>
                <c:pt idx="8">
                  <c:v>4.0903162609208179</c:v>
                </c:pt>
                <c:pt idx="9">
                  <c:v>4.4914051872217549</c:v>
                </c:pt>
                <c:pt idx="10">
                  <c:v>4.8468715473449482</c:v>
                </c:pt>
                <c:pt idx="11">
                  <c:v>5.2150040355942719</c:v>
                </c:pt>
                <c:pt idx="12">
                  <c:v>5.596983107182778</c:v>
                </c:pt>
                <c:pt idx="13">
                  <c:v>5.9516625180952785</c:v>
                </c:pt>
                <c:pt idx="14">
                  <c:v>6.3195534011570391</c:v>
                </c:pt>
                <c:pt idx="15">
                  <c:v>6.7131774384256442</c:v>
                </c:pt>
                <c:pt idx="16">
                  <c:v>7.0704938034472509</c:v>
                </c:pt>
                <c:pt idx="17">
                  <c:v>7.4415938463029319</c:v>
                </c:pt>
                <c:pt idx="18">
                  <c:v>7.8133475740200407</c:v>
                </c:pt>
                <c:pt idx="19">
                  <c:v>8.1773927695149489</c:v>
                </c:pt>
                <c:pt idx="20">
                  <c:v>8.4931323477252505</c:v>
                </c:pt>
                <c:pt idx="21">
                  <c:v>8.9384396334612291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9B-4380-953B-21FF28C0F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643376"/>
        <c:axId val="490641408"/>
      </c:scatterChart>
      <c:valAx>
        <c:axId val="490643376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7-cell Gradient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41408"/>
        <c:crosses val="autoZero"/>
        <c:crossBetween val="midCat"/>
      </c:valAx>
      <c:valAx>
        <c:axId val="490641408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Beam KE Gain (MeV)</a:t>
                </a:r>
              </a:p>
            </c:rich>
          </c:tx>
          <c:layout>
            <c:manualLayout>
              <c:xMode val="edge"/>
              <c:yMode val="edge"/>
              <c:x val="1.9879908802875049E-2"/>
              <c:y val="0.30019584223787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43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Kicks from 2-cell Cavity vs. Gradient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63094830537488"/>
          <c:y val="0.11568028041030139"/>
          <c:w val="0.84563153790558787"/>
          <c:h val="0.64077472254620405"/>
        </c:manualLayout>
      </c:layout>
      <c:scatterChart>
        <c:scatterStyle val="lineMarker"/>
        <c:varyColors val="0"/>
        <c:ser>
          <c:idx val="0"/>
          <c:order val="0"/>
          <c:tx>
            <c:v>x_kick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'Viewer cal'!$B$31:$B$51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'Viewer cal'!$L$31:$L$51</c:f>
              <c:numCache>
                <c:formatCode>General</c:formatCode>
                <c:ptCount val="21"/>
                <c:pt idx="0">
                  <c:v>0.14471982662760552</c:v>
                </c:pt>
                <c:pt idx="1">
                  <c:v>0.13624733806484579</c:v>
                </c:pt>
                <c:pt idx="2">
                  <c:v>0.13157601747449735</c:v>
                </c:pt>
                <c:pt idx="3">
                  <c:v>0.1266299114147606</c:v>
                </c:pt>
                <c:pt idx="4">
                  <c:v>0.11976031654998516</c:v>
                </c:pt>
                <c:pt idx="5">
                  <c:v>0.11605073387873675</c:v>
                </c:pt>
                <c:pt idx="6">
                  <c:v>0.11298231290791591</c:v>
                </c:pt>
                <c:pt idx="7">
                  <c:v>0.10945591785856371</c:v>
                </c:pt>
                <c:pt idx="8">
                  <c:v>0.10625010345703306</c:v>
                </c:pt>
                <c:pt idx="9">
                  <c:v>0.10354805937254945</c:v>
                </c:pt>
                <c:pt idx="10">
                  <c:v>0.10084601482747836</c:v>
                </c:pt>
                <c:pt idx="11">
                  <c:v>9.8968322590592878E-2</c:v>
                </c:pt>
                <c:pt idx="12">
                  <c:v>9.3655826343108303E-2</c:v>
                </c:pt>
                <c:pt idx="13">
                  <c:v>9.2098715064769424E-2</c:v>
                </c:pt>
                <c:pt idx="14">
                  <c:v>9.1594943739598228E-2</c:v>
                </c:pt>
                <c:pt idx="15">
                  <c:v>8.9671453095714573E-2</c:v>
                </c:pt>
                <c:pt idx="16">
                  <c:v>8.7931151862677664E-2</c:v>
                </c:pt>
                <c:pt idx="17">
                  <c:v>8.7015203779917685E-2</c:v>
                </c:pt>
                <c:pt idx="18">
                  <c:v>8.472533337946106E-2</c:v>
                </c:pt>
                <c:pt idx="19">
                  <c:v>8.1977488542288798E-2</c:v>
                </c:pt>
                <c:pt idx="20">
                  <c:v>8.0603565981497705E-2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72-459D-88BE-E0A1379A6AC6}"/>
            </c:ext>
          </c:extLst>
        </c:ser>
        <c:ser>
          <c:idx val="1"/>
          <c:order val="1"/>
          <c:tx>
            <c:v>y_kick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'Viewer cal'!$B$31:$B$51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'Viewer cal'!$M$31:$M$51</c:f>
              <c:numCache>
                <c:formatCode>General</c:formatCode>
                <c:ptCount val="21"/>
                <c:pt idx="0">
                  <c:v>0.20151573307396622</c:v>
                </c:pt>
                <c:pt idx="1">
                  <c:v>0.19256948755736669</c:v>
                </c:pt>
                <c:pt idx="2">
                  <c:v>0.18764904849294861</c:v>
                </c:pt>
                <c:pt idx="3">
                  <c:v>0.18317591966699931</c:v>
                </c:pt>
                <c:pt idx="4">
                  <c:v>0.17758450550087657</c:v>
                </c:pt>
                <c:pt idx="5">
                  <c:v>0.17199308795227738</c:v>
                </c:pt>
                <c:pt idx="6">
                  <c:v>0.16953286318676572</c:v>
                </c:pt>
                <c:pt idx="7">
                  <c:v>0.16573069641366114</c:v>
                </c:pt>
                <c:pt idx="8">
                  <c:v>0.16237584216530487</c:v>
                </c:pt>
                <c:pt idx="9">
                  <c:v>0.16036292908038258</c:v>
                </c:pt>
                <c:pt idx="10">
                  <c:v>0.15790270143950272</c:v>
                </c:pt>
                <c:pt idx="11">
                  <c:v>0.15588978748164259</c:v>
                </c:pt>
                <c:pt idx="12">
                  <c:v>0.15633710172793111</c:v>
                </c:pt>
                <c:pt idx="13">
                  <c:v>0.15365321596624101</c:v>
                </c:pt>
                <c:pt idx="14">
                  <c:v>0.14895641426782499</c:v>
                </c:pt>
                <c:pt idx="15">
                  <c:v>0.14604886935202868</c:v>
                </c:pt>
                <c:pt idx="16">
                  <c:v>0.14403595319955156</c:v>
                </c:pt>
                <c:pt idx="17">
                  <c:v>0.14202303669151847</c:v>
                </c:pt>
                <c:pt idx="18">
                  <c:v>0.13956280492831633</c:v>
                </c:pt>
                <c:pt idx="19">
                  <c:v>0.13732623015130152</c:v>
                </c:pt>
                <c:pt idx="20">
                  <c:v>0.13553697002803522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72-459D-88BE-E0A1379A6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457360"/>
        <c:axId val="488456704"/>
      </c:scatterChart>
      <c:valAx>
        <c:axId val="488457360"/>
        <c:scaling>
          <c:orientation val="minMax"/>
          <c:max val="3.4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2-cell Cavity Gradient (MV/m)</a:t>
                </a:r>
              </a:p>
            </c:rich>
          </c:tx>
          <c:layout>
            <c:manualLayout>
              <c:xMode val="edge"/>
              <c:yMode val="edge"/>
              <c:x val="0.40364420480048691"/>
              <c:y val="0.90550439907607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56704"/>
        <c:crosses val="autoZero"/>
        <c:crossBetween val="midCat"/>
      </c:valAx>
      <c:valAx>
        <c:axId val="488456704"/>
        <c:scaling>
          <c:orientation val="minMax"/>
          <c:max val="0.21000000000000002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Angular Displacement (</a:t>
                </a:r>
                <a:r>
                  <a:rPr lang="en-US" sz="1600" baseline="0" dirty="0" err="1"/>
                  <a:t>deg</a:t>
                </a:r>
                <a:r>
                  <a:rPr lang="en-US" sz="16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2.2946859903381644E-2"/>
              <c:y val="0.23383198455279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57360"/>
        <c:crosses val="autoZero"/>
        <c:crossBetween val="midCat"/>
        <c:majorUnit val="3.0000000000000006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372446650690402"/>
          <c:y val="0.17931702846342898"/>
          <c:w val="0.16009195861386891"/>
          <c:h val="0.13378459682975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Kicks from 7-cell vs Gradient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57780820875652"/>
          <c:y val="0.12280176809983503"/>
          <c:w val="0.8445585606147058"/>
          <c:h val="0.60677151730508305"/>
        </c:manualLayout>
      </c:layout>
      <c:scatterChart>
        <c:scatterStyle val="lineMarker"/>
        <c:varyColors val="0"/>
        <c:ser>
          <c:idx val="0"/>
          <c:order val="0"/>
          <c:tx>
            <c:v>x-kick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'Viewer cal'!$D$58:$D$78</c:f>
              <c:numCache>
                <c:formatCode>General</c:formatCode>
                <c:ptCount val="21"/>
                <c:pt idx="0">
                  <c:v>12</c:v>
                </c:pt>
                <c:pt idx="1">
                  <c:v>11.5</c:v>
                </c:pt>
                <c:pt idx="2">
                  <c:v>11</c:v>
                </c:pt>
                <c:pt idx="3">
                  <c:v>10.5</c:v>
                </c:pt>
                <c:pt idx="4">
                  <c:v>10</c:v>
                </c:pt>
                <c:pt idx="5">
                  <c:v>9.5</c:v>
                </c:pt>
                <c:pt idx="6">
                  <c:v>9</c:v>
                </c:pt>
                <c:pt idx="7">
                  <c:v>8.5</c:v>
                </c:pt>
                <c:pt idx="8">
                  <c:v>8</c:v>
                </c:pt>
                <c:pt idx="9">
                  <c:v>7.5</c:v>
                </c:pt>
                <c:pt idx="10">
                  <c:v>7</c:v>
                </c:pt>
                <c:pt idx="11">
                  <c:v>6.5</c:v>
                </c:pt>
                <c:pt idx="12">
                  <c:v>6</c:v>
                </c:pt>
                <c:pt idx="13">
                  <c:v>5.5</c:v>
                </c:pt>
                <c:pt idx="14">
                  <c:v>5</c:v>
                </c:pt>
                <c:pt idx="15">
                  <c:v>4.5</c:v>
                </c:pt>
                <c:pt idx="16">
                  <c:v>4</c:v>
                </c:pt>
                <c:pt idx="17">
                  <c:v>3.5</c:v>
                </c:pt>
                <c:pt idx="18">
                  <c:v>3</c:v>
                </c:pt>
                <c:pt idx="19">
                  <c:v>2.5</c:v>
                </c:pt>
                <c:pt idx="20">
                  <c:v>2</c:v>
                </c:pt>
              </c:numCache>
            </c:numRef>
          </c:xVal>
          <c:yVal>
            <c:numRef>
              <c:f>'Viewer cal'!$S$58:$S$78</c:f>
              <c:numCache>
                <c:formatCode>General</c:formatCode>
                <c:ptCount val="21"/>
                <c:pt idx="0">
                  <c:v>0.19251354238985074</c:v>
                </c:pt>
                <c:pt idx="1">
                  <c:v>0.19051652873911692</c:v>
                </c:pt>
                <c:pt idx="2">
                  <c:v>0.18772070885151509</c:v>
                </c:pt>
                <c:pt idx="3">
                  <c:v>0.18612309708494859</c:v>
                </c:pt>
                <c:pt idx="4">
                  <c:v>0.18372667889321173</c:v>
                </c:pt>
                <c:pt idx="5">
                  <c:v>0.18133026005866326</c:v>
                </c:pt>
                <c:pt idx="6">
                  <c:v>0.17813503396049385</c:v>
                </c:pt>
                <c:pt idx="7">
                  <c:v>0.17493980675432677</c:v>
                </c:pt>
                <c:pt idx="8">
                  <c:v>0.17334219274195464</c:v>
                </c:pt>
                <c:pt idx="9">
                  <c:v>0.17014696391105438</c:v>
                </c:pt>
                <c:pt idx="10">
                  <c:v>0.16775054159227404</c:v>
                </c:pt>
                <c:pt idx="11">
                  <c:v>0.16295769520234676</c:v>
                </c:pt>
                <c:pt idx="12">
                  <c:v>0.15936305890959318</c:v>
                </c:pt>
                <c:pt idx="13">
                  <c:v>0.15496961285093722</c:v>
                </c:pt>
                <c:pt idx="14">
                  <c:v>0.14937795160192363</c:v>
                </c:pt>
                <c:pt idx="15">
                  <c:v>0.14458509683396972</c:v>
                </c:pt>
                <c:pt idx="16">
                  <c:v>0.13859402553637548</c:v>
                </c:pt>
                <c:pt idx="17">
                  <c:v>0.12860890003691416</c:v>
                </c:pt>
                <c:pt idx="18">
                  <c:v>0.12181901019809564</c:v>
                </c:pt>
                <c:pt idx="19">
                  <c:v>0.11023624915034989</c:v>
                </c:pt>
                <c:pt idx="20">
                  <c:v>9.5857636799988391E-2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4B-4393-9369-816434B6F4DC}"/>
            </c:ext>
          </c:extLst>
        </c:ser>
        <c:ser>
          <c:idx val="1"/>
          <c:order val="1"/>
          <c:tx>
            <c:v>y_kick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'Viewer cal'!$D$58:$D$78</c:f>
              <c:numCache>
                <c:formatCode>General</c:formatCode>
                <c:ptCount val="21"/>
                <c:pt idx="0">
                  <c:v>12</c:v>
                </c:pt>
                <c:pt idx="1">
                  <c:v>11.5</c:v>
                </c:pt>
                <c:pt idx="2">
                  <c:v>11</c:v>
                </c:pt>
                <c:pt idx="3">
                  <c:v>10.5</c:v>
                </c:pt>
                <c:pt idx="4">
                  <c:v>10</c:v>
                </c:pt>
                <c:pt idx="5">
                  <c:v>9.5</c:v>
                </c:pt>
                <c:pt idx="6">
                  <c:v>9</c:v>
                </c:pt>
                <c:pt idx="7">
                  <c:v>8.5</c:v>
                </c:pt>
                <c:pt idx="8">
                  <c:v>8</c:v>
                </c:pt>
                <c:pt idx="9">
                  <c:v>7.5</c:v>
                </c:pt>
                <c:pt idx="10">
                  <c:v>7</c:v>
                </c:pt>
                <c:pt idx="11">
                  <c:v>6.5</c:v>
                </c:pt>
                <c:pt idx="12">
                  <c:v>6</c:v>
                </c:pt>
                <c:pt idx="13">
                  <c:v>5.5</c:v>
                </c:pt>
                <c:pt idx="14">
                  <c:v>5</c:v>
                </c:pt>
                <c:pt idx="15">
                  <c:v>4.5</c:v>
                </c:pt>
                <c:pt idx="16">
                  <c:v>4</c:v>
                </c:pt>
                <c:pt idx="17">
                  <c:v>3.5</c:v>
                </c:pt>
                <c:pt idx="18">
                  <c:v>3</c:v>
                </c:pt>
                <c:pt idx="19">
                  <c:v>2.5</c:v>
                </c:pt>
                <c:pt idx="20">
                  <c:v>2</c:v>
                </c:pt>
              </c:numCache>
            </c:numRef>
          </c:xVal>
          <c:yVal>
            <c:numRef>
              <c:f>'Viewer cal'!$T$58:$T$78</c:f>
              <c:numCache>
                <c:formatCode>General</c:formatCode>
                <c:ptCount val="21"/>
                <c:pt idx="0">
                  <c:v>0.11040172500944606</c:v>
                </c:pt>
                <c:pt idx="1">
                  <c:v>0.11079183614121314</c:v>
                </c:pt>
                <c:pt idx="2">
                  <c:v>0.11001161386744268</c:v>
                </c:pt>
                <c:pt idx="3">
                  <c:v>0.10962150271523939</c:v>
                </c:pt>
                <c:pt idx="4">
                  <c:v>0.10884128038037752</c:v>
                </c:pt>
                <c:pt idx="5">
                  <c:v>0.10884128038037752</c:v>
                </c:pt>
                <c:pt idx="6">
                  <c:v>0.10845116919779123</c:v>
                </c:pt>
                <c:pt idx="7">
                  <c:v>0.10767094680248875</c:v>
                </c:pt>
                <c:pt idx="8">
                  <c:v>0.10767094680248875</c:v>
                </c:pt>
                <c:pt idx="9">
                  <c:v>0.10845116919779123</c:v>
                </c:pt>
                <c:pt idx="10">
                  <c:v>0.10689072436725441</c:v>
                </c:pt>
                <c:pt idx="11">
                  <c:v>0.10611050189237736</c:v>
                </c:pt>
                <c:pt idx="12">
                  <c:v>0.10494016810636506</c:v>
                </c:pt>
                <c:pt idx="13">
                  <c:v>0.10474511246682297</c:v>
                </c:pt>
                <c:pt idx="14">
                  <c:v>0.1039648898844209</c:v>
                </c:pt>
                <c:pt idx="15">
                  <c:v>0.1031846672634612</c:v>
                </c:pt>
                <c:pt idx="16">
                  <c:v>0.10181927758487316</c:v>
                </c:pt>
                <c:pt idx="17">
                  <c:v>0.10142916622682493</c:v>
                </c:pt>
                <c:pt idx="18">
                  <c:v>9.8698386459193058E-2</c:v>
                </c:pt>
                <c:pt idx="19">
                  <c:v>9.5577494747843453E-2</c:v>
                </c:pt>
                <c:pt idx="20">
                  <c:v>9.4017048678329787E-2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4B-4393-9369-816434B6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905432"/>
        <c:axId val="426904448"/>
      </c:scatterChart>
      <c:valAx>
        <c:axId val="426905432"/>
        <c:scaling>
          <c:orientation val="minMax"/>
          <c:max val="12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7-cell Cavity Gradient (MV/m)</a:t>
                </a:r>
              </a:p>
            </c:rich>
          </c:tx>
          <c:layout>
            <c:manualLayout>
              <c:xMode val="edge"/>
              <c:yMode val="edge"/>
              <c:x val="0.42051704134809237"/>
              <c:y val="0.88474666056791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04448"/>
        <c:crosses val="autoZero"/>
        <c:crossBetween val="midCat"/>
      </c:valAx>
      <c:valAx>
        <c:axId val="426904448"/>
        <c:scaling>
          <c:orientation val="minMax"/>
          <c:max val="0.2"/>
          <c:min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Angular displacement (deg)</a:t>
                </a:r>
              </a:p>
            </c:rich>
          </c:tx>
          <c:layout>
            <c:manualLayout>
              <c:xMode val="edge"/>
              <c:yMode val="edge"/>
              <c:x val="1.8115942028985508E-2"/>
              <c:y val="0.194379062256253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05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03849518810145"/>
          <c:y val="0.37929838994481224"/>
          <c:w val="0.14948324394233328"/>
          <c:h val="0.14788554692832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Kicks From Booster (2-cell gest = 2.5) vs. 7-cell Gradient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39446278892557"/>
          <c:y val="0.12740263783324096"/>
          <c:w val="0.79559241385149437"/>
          <c:h val="0.64502312729392186"/>
        </c:manualLayout>
      </c:layout>
      <c:scatterChart>
        <c:scatterStyle val="lineMarker"/>
        <c:varyColors val="0"/>
        <c:ser>
          <c:idx val="0"/>
          <c:order val="0"/>
          <c:tx>
            <c:v>x_kick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'Viewer cal'!$D$58:$D$78</c:f>
              <c:numCache>
                <c:formatCode>General</c:formatCode>
                <c:ptCount val="21"/>
                <c:pt idx="0">
                  <c:v>12</c:v>
                </c:pt>
                <c:pt idx="1">
                  <c:v>11.5</c:v>
                </c:pt>
                <c:pt idx="2">
                  <c:v>11</c:v>
                </c:pt>
                <c:pt idx="3">
                  <c:v>10.5</c:v>
                </c:pt>
                <c:pt idx="4">
                  <c:v>10</c:v>
                </c:pt>
                <c:pt idx="5">
                  <c:v>9.5</c:v>
                </c:pt>
                <c:pt idx="6">
                  <c:v>9</c:v>
                </c:pt>
                <c:pt idx="7">
                  <c:v>8.5</c:v>
                </c:pt>
                <c:pt idx="8">
                  <c:v>8</c:v>
                </c:pt>
                <c:pt idx="9">
                  <c:v>7.5</c:v>
                </c:pt>
                <c:pt idx="10">
                  <c:v>7</c:v>
                </c:pt>
                <c:pt idx="11">
                  <c:v>6.5</c:v>
                </c:pt>
                <c:pt idx="12">
                  <c:v>6</c:v>
                </c:pt>
                <c:pt idx="13">
                  <c:v>5.5</c:v>
                </c:pt>
                <c:pt idx="14">
                  <c:v>5</c:v>
                </c:pt>
                <c:pt idx="15">
                  <c:v>4.5</c:v>
                </c:pt>
                <c:pt idx="16">
                  <c:v>4</c:v>
                </c:pt>
                <c:pt idx="17">
                  <c:v>3.5</c:v>
                </c:pt>
                <c:pt idx="18">
                  <c:v>3</c:v>
                </c:pt>
                <c:pt idx="19">
                  <c:v>2.5</c:v>
                </c:pt>
                <c:pt idx="20">
                  <c:v>2</c:v>
                </c:pt>
              </c:numCache>
            </c:numRef>
          </c:xVal>
          <c:yVal>
            <c:numRef>
              <c:f>'Viewer cal'!$Q$58:$Q$78</c:f>
              <c:numCache>
                <c:formatCode>General</c:formatCode>
                <c:ptCount val="21"/>
                <c:pt idx="0">
                  <c:v>0.30115025001595291</c:v>
                </c:pt>
                <c:pt idx="1">
                  <c:v>0.2991532688576774</c:v>
                </c:pt>
                <c:pt idx="2">
                  <c:v>0.29635749401611039</c:v>
                </c:pt>
                <c:pt idx="3">
                  <c:v>0.29475990775787408</c:v>
                </c:pt>
                <c:pt idx="4">
                  <c:v>0.29236352751191225</c:v>
                </c:pt>
                <c:pt idx="5">
                  <c:v>0.28996714624307363</c:v>
                </c:pt>
                <c:pt idx="6">
                  <c:v>0.28677196964130353</c:v>
                </c:pt>
                <c:pt idx="7">
                  <c:v>0.28357679125586116</c:v>
                </c:pt>
                <c:pt idx="8">
                  <c:v>0.28197920140047295</c:v>
                </c:pt>
                <c:pt idx="9">
                  <c:v>0.27878402037678218</c:v>
                </c:pt>
                <c:pt idx="10">
                  <c:v>0.27638763346999456</c:v>
                </c:pt>
                <c:pt idx="11">
                  <c:v>0.27159485676384154</c:v>
                </c:pt>
                <c:pt idx="12">
                  <c:v>0.26800027173623076</c:v>
                </c:pt>
                <c:pt idx="13">
                  <c:v>0.26360688717363784</c:v>
                </c:pt>
                <c:pt idx="14">
                  <c:v>0.258015302344758</c:v>
                </c:pt>
                <c:pt idx="15">
                  <c:v>0.25322251143278168</c:v>
                </c:pt>
                <c:pt idx="16">
                  <c:v>0.24723151781722572</c:v>
                </c:pt>
                <c:pt idx="17">
                  <c:v>0.2372465165089534</c:v>
                </c:pt>
                <c:pt idx="18">
                  <c:v>0.23045670735100712</c:v>
                </c:pt>
                <c:pt idx="19">
                  <c:v>0.21887407689323843</c:v>
                </c:pt>
                <c:pt idx="20">
                  <c:v>0.20449561430178173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7C-4804-B078-657EE44F4EF4}"/>
            </c:ext>
          </c:extLst>
        </c:ser>
        <c:ser>
          <c:idx val="1"/>
          <c:order val="1"/>
          <c:tx>
            <c:v>y_kick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'Viewer cal'!$D$58:$D$78</c:f>
              <c:numCache>
                <c:formatCode>General</c:formatCode>
                <c:ptCount val="21"/>
                <c:pt idx="0">
                  <c:v>12</c:v>
                </c:pt>
                <c:pt idx="1">
                  <c:v>11.5</c:v>
                </c:pt>
                <c:pt idx="2">
                  <c:v>11</c:v>
                </c:pt>
                <c:pt idx="3">
                  <c:v>10.5</c:v>
                </c:pt>
                <c:pt idx="4">
                  <c:v>10</c:v>
                </c:pt>
                <c:pt idx="5">
                  <c:v>9.5</c:v>
                </c:pt>
                <c:pt idx="6">
                  <c:v>9</c:v>
                </c:pt>
                <c:pt idx="7">
                  <c:v>8.5</c:v>
                </c:pt>
                <c:pt idx="8">
                  <c:v>8</c:v>
                </c:pt>
                <c:pt idx="9">
                  <c:v>7.5</c:v>
                </c:pt>
                <c:pt idx="10">
                  <c:v>7</c:v>
                </c:pt>
                <c:pt idx="11">
                  <c:v>6.5</c:v>
                </c:pt>
                <c:pt idx="12">
                  <c:v>6</c:v>
                </c:pt>
                <c:pt idx="13">
                  <c:v>5.5</c:v>
                </c:pt>
                <c:pt idx="14">
                  <c:v>5</c:v>
                </c:pt>
                <c:pt idx="15">
                  <c:v>4.5</c:v>
                </c:pt>
                <c:pt idx="16">
                  <c:v>4</c:v>
                </c:pt>
                <c:pt idx="17">
                  <c:v>3.5</c:v>
                </c:pt>
                <c:pt idx="18">
                  <c:v>3</c:v>
                </c:pt>
                <c:pt idx="19">
                  <c:v>2.5</c:v>
                </c:pt>
                <c:pt idx="20">
                  <c:v>2</c:v>
                </c:pt>
              </c:numCache>
            </c:numRef>
          </c:xVal>
          <c:yVal>
            <c:numRef>
              <c:f>'Viewer cal'!$R$58:$R$78</c:f>
              <c:numCache>
                <c:formatCode>General</c:formatCode>
                <c:ptCount val="21"/>
                <c:pt idx="0">
                  <c:v>0.19505553911086787</c:v>
                </c:pt>
                <c:pt idx="1">
                  <c:v>0.19544564716587404</c:v>
                </c:pt>
                <c:pt idx="2">
                  <c:v>0.19466543103777681</c:v>
                </c:pt>
                <c:pt idx="3">
                  <c:v>0.19427532294663713</c:v>
                </c:pt>
                <c:pt idx="4">
                  <c:v>0.1934951067103565</c:v>
                </c:pt>
                <c:pt idx="5">
                  <c:v>0.1934951067103565</c:v>
                </c:pt>
                <c:pt idx="6">
                  <c:v>0.19310499856528787</c:v>
                </c:pt>
                <c:pt idx="7">
                  <c:v>0.1923247822214747</c:v>
                </c:pt>
                <c:pt idx="8">
                  <c:v>0.1923247822214747</c:v>
                </c:pt>
                <c:pt idx="9">
                  <c:v>0.19310499856528787</c:v>
                </c:pt>
                <c:pt idx="10">
                  <c:v>0.19154456580633492</c:v>
                </c:pt>
                <c:pt idx="11">
                  <c:v>0.19076434932015779</c:v>
                </c:pt>
                <c:pt idx="12">
                  <c:v>0.18959402445833029</c:v>
                </c:pt>
                <c:pt idx="13">
                  <c:v>0.18939897029928476</c:v>
                </c:pt>
                <c:pt idx="14">
                  <c:v>0.18861875361924713</c:v>
                </c:pt>
                <c:pt idx="15">
                  <c:v>0.18783853686925714</c:v>
                </c:pt>
                <c:pt idx="16">
                  <c:v>0.18647315738932246</c:v>
                </c:pt>
                <c:pt idx="17">
                  <c:v>0.18608304892751562</c:v>
                </c:pt>
                <c:pt idx="18">
                  <c:v>0.18335228921381</c:v>
                </c:pt>
                <c:pt idx="19">
                  <c:v>0.18023141995031083</c:v>
                </c:pt>
                <c:pt idx="20">
                  <c:v>0.17867098491635319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47C-4804-B078-657EE44F4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457032"/>
        <c:axId val="488453424"/>
      </c:scatterChart>
      <c:valAx>
        <c:axId val="488457032"/>
        <c:scaling>
          <c:orientation val="minMax"/>
          <c:max val="12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7-cell Cavity Gradient (MV/m)</a:t>
                </a:r>
              </a:p>
            </c:rich>
          </c:tx>
          <c:layout>
            <c:manualLayout>
              <c:xMode val="edge"/>
              <c:yMode val="edge"/>
              <c:x val="0.41721908402754004"/>
              <c:y val="0.91259779643151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53424"/>
        <c:crosses val="autoZero"/>
        <c:crossBetween val="midCat"/>
      </c:valAx>
      <c:valAx>
        <c:axId val="488453424"/>
        <c:scaling>
          <c:orientation val="minMax"/>
          <c:max val="0.31000000000000005"/>
          <c:min val="0.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Angular Displacement (deg)</a:t>
                </a:r>
              </a:p>
            </c:rich>
          </c:tx>
          <c:layout>
            <c:manualLayout>
              <c:xMode val="edge"/>
              <c:yMode val="edge"/>
              <c:x val="1.8063068203431093E-2"/>
              <c:y val="0.219357815917770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457032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39537449123196"/>
          <c:y val="0.37640927271260011"/>
          <c:w val="0.17323901447802895"/>
          <c:h val="0.1473415389132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2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C4E7-1F7B-4346-A226-650DBF365C2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Booster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Y. Wang</a:t>
            </a:r>
          </a:p>
          <a:p>
            <a:endParaRPr lang="en-US" dirty="0"/>
          </a:p>
          <a:p>
            <a:r>
              <a:rPr lang="en-US" dirty="0" smtClean="0"/>
              <a:t>Feb 28,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7-Cell Cavity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537169"/>
              </p:ext>
            </p:extLst>
          </p:nvPr>
        </p:nvGraphicFramePr>
        <p:xfrm>
          <a:off x="1561010" y="1690688"/>
          <a:ext cx="88718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7-Cell Cavity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538916"/>
              </p:ext>
            </p:extLst>
          </p:nvPr>
        </p:nvGraphicFramePr>
        <p:xfrm>
          <a:off x="1628502" y="1541417"/>
          <a:ext cx="8943703" cy="490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89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Recommended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2-cell cavity gradient: 2.5 MV/m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Kinetic energy gain: 334.5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7-cell cavity gradient: 7.4 MeV/m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Beam momentum downstream Booster: 6.3 MeV/c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ery stable beam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 beam motion observed on spectrometer viewer ITVM703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Stable 6.3 MeV/c Beam on Spectrometer Viewer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858" y="1370965"/>
            <a:ext cx="7091526" cy="53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Booster: off and detuned</a:t>
            </a:r>
          </a:p>
          <a:p>
            <a:r>
              <a:rPr lang="en-US" dirty="0" smtClean="0"/>
              <a:t>MHB403H&amp;V: steer beam horizontally and vertically using MHB403V</a:t>
            </a:r>
          </a:p>
          <a:p>
            <a:r>
              <a:rPr lang="en-US" dirty="0"/>
              <a:t>M</a:t>
            </a:r>
            <a:r>
              <a:rPr lang="en-US" dirty="0" smtClean="0"/>
              <a:t>easure beam positions on ITVM201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77394" y="4145279"/>
            <a:ext cx="287383" cy="13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7989" y="4145279"/>
            <a:ext cx="513806" cy="13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454537" y="3955887"/>
            <a:ext cx="8708" cy="470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42606" y="4214946"/>
            <a:ext cx="6627223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4509" y="464195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1383" y="464523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86774" y="464195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41" y="4089968"/>
            <a:ext cx="54869" cy="249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29" y="4089967"/>
            <a:ext cx="54869" cy="2499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25611" y="464195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MHB403H&amp;V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/Y Coupling Baseline (Booster off)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5725" y="4064137"/>
            <a:ext cx="1804572" cy="176189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5946"/>
              </p:ext>
            </p:extLst>
          </p:nvPr>
        </p:nvGraphicFramePr>
        <p:xfrm>
          <a:off x="2082996" y="1994557"/>
          <a:ext cx="8026008" cy="137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Worksheet" r:id="rId4" imgW="4137766" imgH="708849" progId="Excel.Sheet.12">
                  <p:embed/>
                </p:oleObj>
              </mc:Choice>
              <mc:Fallback>
                <p:oleObj name="Worksheet" r:id="rId4" imgW="4137766" imgH="7088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2996" y="1994557"/>
                        <a:ext cx="8026008" cy="1376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004457" y="4075611"/>
            <a:ext cx="1793966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77440" y="4945085"/>
            <a:ext cx="293478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01440" y="3631474"/>
            <a:ext cx="0" cy="28041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57703" y="4945085"/>
            <a:ext cx="293478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65" y="3631474"/>
            <a:ext cx="0" cy="28041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74126" y="4859383"/>
            <a:ext cx="1661160" cy="174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0640" y="454587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-2.7°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859383" y="4859383"/>
            <a:ext cx="182880" cy="55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98525" y="4191793"/>
            <a:ext cx="487680" cy="15065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94046" y="348384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5.1°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8286205" y="3668513"/>
            <a:ext cx="107841" cy="395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36972" y="643563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79955" y="646770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Caused By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51951"/>
              </p:ext>
            </p:extLst>
          </p:nvPr>
        </p:nvGraphicFramePr>
        <p:xfrm>
          <a:off x="1367246" y="2682241"/>
          <a:ext cx="9274628" cy="2272935"/>
        </p:xfrm>
        <a:graphic>
          <a:graphicData uri="http://schemas.openxmlformats.org/drawingml/2006/table">
            <a:tbl>
              <a:tblPr/>
              <a:tblGrid>
                <a:gridCol w="2447108">
                  <a:extLst>
                    <a:ext uri="{9D8B030D-6E8A-4147-A177-3AD203B41FA5}">
                      <a16:colId xmlns:a16="http://schemas.microsoft.com/office/drawing/2014/main" val="207032721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4180520549"/>
                    </a:ext>
                  </a:extLst>
                </a:gridCol>
                <a:gridCol w="1832013">
                  <a:extLst>
                    <a:ext uri="{9D8B030D-6E8A-4147-A177-3AD203B41FA5}">
                      <a16:colId xmlns:a16="http://schemas.microsoft.com/office/drawing/2014/main" val="3710173014"/>
                    </a:ext>
                  </a:extLst>
                </a:gridCol>
                <a:gridCol w="1808170">
                  <a:extLst>
                    <a:ext uri="{9D8B030D-6E8A-4147-A177-3AD203B41FA5}">
                      <a16:colId xmlns:a16="http://schemas.microsoft.com/office/drawing/2014/main" val="1503319553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96291176"/>
                    </a:ext>
                  </a:extLst>
                </a:gridCol>
              </a:tblGrid>
              <a:tr h="757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Beam Displacement Direction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and Rotation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Baseline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(Booster off)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= 2.5 MV/m)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= 7.4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MV/m)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Booster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(6.3 MeV/c)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889834"/>
                  </a:ext>
                </a:extLst>
              </a:tr>
              <a:tr h="757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H,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cw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= +)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-2.7486863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1.082646967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3.668817087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4.751464054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08144"/>
                  </a:ext>
                </a:extLst>
              </a:tr>
              <a:tr h="757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V,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cw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= +)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5.097034794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0.807545637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-1.174272579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-0.366726942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8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Kicks From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Measure beam positions on ITVM201 with cavities on/off </a:t>
            </a:r>
          </a:p>
          <a:p>
            <a:pPr marL="0" indent="0" algn="ctr">
              <a:buNone/>
            </a:pPr>
            <a:r>
              <a:rPr lang="en-US" dirty="0" smtClean="0"/>
              <a:t>Calculate angular displacements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0250" y="4105275"/>
            <a:ext cx="47625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52725" y="4105275"/>
            <a:ext cx="11049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07350" y="3864446"/>
            <a:ext cx="0" cy="6912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9225" y="4210051"/>
            <a:ext cx="4491717" cy="3044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33660" y="3859531"/>
            <a:ext cx="2690819" cy="3479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2767" y="47538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47334" y="475464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90222" y="478952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780955" y="3880026"/>
            <a:ext cx="19283" cy="33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89535"/>
              </p:ext>
            </p:extLst>
          </p:nvPr>
        </p:nvGraphicFramePr>
        <p:xfrm>
          <a:off x="6788474" y="3605350"/>
          <a:ext cx="4184325" cy="1517790"/>
        </p:xfrm>
        <a:graphic>
          <a:graphicData uri="http://schemas.openxmlformats.org/drawingml/2006/table">
            <a:tbl>
              <a:tblPr/>
              <a:tblGrid>
                <a:gridCol w="1403821">
                  <a:extLst>
                    <a:ext uri="{9D8B030D-6E8A-4147-A177-3AD203B41FA5}">
                      <a16:colId xmlns:a16="http://schemas.microsoft.com/office/drawing/2014/main" val="2867678674"/>
                    </a:ext>
                  </a:extLst>
                </a:gridCol>
                <a:gridCol w="2780504">
                  <a:extLst>
                    <a:ext uri="{9D8B030D-6E8A-4147-A177-3AD203B41FA5}">
                      <a16:colId xmlns:a16="http://schemas.microsoft.com/office/drawing/2014/main" val="931898957"/>
                    </a:ext>
                  </a:extLst>
                </a:gridCol>
              </a:tblGrid>
              <a:tr h="561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Distance to ITVM201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56323"/>
                  </a:ext>
                </a:extLst>
              </a:tr>
              <a:tr h="474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1946.86155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44385"/>
                  </a:ext>
                </a:extLst>
              </a:tr>
              <a:tr h="481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1116.17185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3625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910462" y="3832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5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Kicks From 2-cell Cavity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73688"/>
              </p:ext>
            </p:extLst>
          </p:nvPr>
        </p:nvGraphicFramePr>
        <p:xfrm>
          <a:off x="585652" y="1790791"/>
          <a:ext cx="10515600" cy="489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1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Kicks From 7-cell Cavity relative to 2-cell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377301"/>
              </p:ext>
            </p:extLst>
          </p:nvPr>
        </p:nvGraphicFramePr>
        <p:xfrm>
          <a:off x="838200" y="1825625"/>
          <a:ext cx="10515600" cy="494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0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Incoming Beam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Gun HV: 200 </a:t>
            </a:r>
            <a:r>
              <a:rPr lang="en-US" dirty="0" err="1" smtClean="0"/>
              <a:t>KeV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Chopper:  off</a:t>
            </a:r>
          </a:p>
          <a:p>
            <a:pPr marL="0" indent="0">
              <a:buNone/>
            </a:pPr>
            <a:r>
              <a:rPr lang="en-US" dirty="0" err="1" smtClean="0"/>
              <a:t>Buncher</a:t>
            </a:r>
            <a:r>
              <a:rPr lang="en-US" dirty="0" smtClean="0"/>
              <a:t>: on, negative slope zero crossing, </a:t>
            </a:r>
            <a:r>
              <a:rPr lang="en-US" dirty="0" err="1" smtClean="0"/>
              <a:t>gset</a:t>
            </a:r>
            <a:r>
              <a:rPr lang="en-US" dirty="0" smtClean="0"/>
              <a:t> = 40, </a:t>
            </a:r>
            <a:r>
              <a:rPr lang="en-US" dirty="0" err="1" smtClean="0"/>
              <a:t>pset</a:t>
            </a:r>
            <a:r>
              <a:rPr lang="en-US" dirty="0" smtClean="0"/>
              <a:t> = -65 </a:t>
            </a:r>
            <a:r>
              <a:rPr lang="en-US" dirty="0" err="1" smtClean="0"/>
              <a:t>degs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Solenoids: beam centered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pertures #3 and #4: beam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Kicks From Booster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51109"/>
              </p:ext>
            </p:extLst>
          </p:nvPr>
        </p:nvGraphicFramePr>
        <p:xfrm>
          <a:off x="742406" y="1851749"/>
          <a:ext cx="10515600" cy="484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7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4602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</a:t>
            </a:r>
            <a:r>
              <a:rPr lang="en-US" dirty="0" smtClean="0"/>
              <a:t>-cell and 7-cell are not perfectly aligned: need to adjust MHBK403H by 0.1 </a:t>
            </a:r>
            <a:r>
              <a:rPr lang="en-US" dirty="0" err="1" smtClean="0"/>
              <a:t>Gcm</a:t>
            </a:r>
            <a:r>
              <a:rPr lang="en-US" dirty="0" smtClean="0"/>
              <a:t>, and MHBK403V by 1.6 </a:t>
            </a:r>
            <a:r>
              <a:rPr lang="en-US" dirty="0" err="1" smtClean="0"/>
              <a:t>Gcm</a:t>
            </a:r>
            <a:r>
              <a:rPr lang="en-US" dirty="0"/>
              <a:t> </a:t>
            </a:r>
            <a:r>
              <a:rPr lang="en-US" dirty="0" smtClean="0"/>
              <a:t>after beam centering 2-cell cavity.</a:t>
            </a:r>
          </a:p>
          <a:p>
            <a:r>
              <a:rPr lang="en-US" dirty="0" smtClean="0"/>
              <a:t>When moving the incoming beam horizontally and vertically with the 2-cell cavity on only and on crest, the exit beam moved accordingly.</a:t>
            </a:r>
            <a:r>
              <a:rPr lang="en-US" dirty="0"/>
              <a:t> </a:t>
            </a:r>
            <a:r>
              <a:rPr lang="en-US" dirty="0" smtClean="0"/>
              <a:t>When the cavity phase was adjusted by -16 degrees the exit beam movement started to change polarity. No polarity changes were observed when the phase was increased.														</a:t>
            </a:r>
          </a:p>
          <a:p>
            <a:r>
              <a:rPr lang="en-US" dirty="0" smtClean="0"/>
              <a:t>When moving the incoming beam horizontally and vertically with both cavities on and on crest, the exit beam moved in opposite direction.</a:t>
            </a:r>
            <a:r>
              <a:rPr lang="en-US" dirty="0"/>
              <a:t> </a:t>
            </a:r>
            <a:r>
              <a:rPr lang="en-US" dirty="0" smtClean="0"/>
              <a:t>When the 7-cell cavity phase was adjusted by +10 degrees the exit beam movement started to change polarity. No polarity changes were observed when the phase was decreased. And -/+ 20 degrees adjustment of 2-cell phase did not affect it.													</a:t>
            </a:r>
          </a:p>
          <a:p>
            <a:r>
              <a:rPr lang="en-US" dirty="0" smtClean="0"/>
              <a:t>When the incoming beam moves horizontally and vertically with the 7-cell cavity on only and on crest, the exit beam move accordingly. When the 7-cell cavity phase was adjusted by -20 degrees, the exit beam movement started to change polarities. No polarity changes were observed when the phase was increased.	</a:t>
            </a:r>
          </a:p>
        </p:txBody>
      </p:sp>
    </p:spTree>
    <p:extLst>
      <p:ext uri="{BB962C8B-B14F-4D97-AF65-F5344CB8AC3E}">
        <p14:creationId xmlns:p14="http://schemas.microsoft.com/office/powerpoint/2010/main" val="2060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Energy spread</a:t>
            </a:r>
          </a:p>
          <a:p>
            <a:pPr marL="0" indent="0" algn="ctr">
              <a:buNone/>
            </a:pPr>
            <a:r>
              <a:rPr lang="en-US" dirty="0" err="1" smtClean="0"/>
              <a:t>Bunchlength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Adiabatic Damping </a:t>
            </a:r>
          </a:p>
          <a:p>
            <a:pPr marL="0" indent="0" algn="ctr">
              <a:buNone/>
            </a:pPr>
            <a:r>
              <a:rPr lang="en-US" dirty="0" smtClean="0"/>
              <a:t>(emittances upstream and downstream of Booster)</a:t>
            </a:r>
          </a:p>
          <a:p>
            <a:pPr marL="0" indent="0" algn="ctr">
              <a:buNone/>
            </a:pPr>
            <a:r>
              <a:rPr lang="en-US" dirty="0" smtClean="0"/>
              <a:t>6.3 MeV/c beam setup with Gun HV at 130 KV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Correctors and Viewer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MHBK403H&amp;V: 20.5” upstream</a:t>
            </a:r>
          </a:p>
          <a:p>
            <a:r>
              <a:rPr lang="en-US" dirty="0" smtClean="0"/>
              <a:t>ITVM201: 10.5” downstream</a:t>
            </a:r>
          </a:p>
          <a:p>
            <a:r>
              <a:rPr lang="en-US" dirty="0" smtClean="0"/>
              <a:t>No other correctors or lenses between MHBK403 and ITVK201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8789" y="4572000"/>
            <a:ext cx="2020388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7891" y="4572000"/>
            <a:ext cx="0" cy="679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83131" y="4728754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6823" y="4728754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98171" y="4885509"/>
            <a:ext cx="828185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3526" y="571232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9206" y="5712329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MHBK403H&amp;V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352800" y="3771306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450081" y="3745181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9177" y="3729962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069183" y="3719053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61508" y="4310866"/>
            <a:ext cx="1088573" cy="1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58789" y="4310991"/>
            <a:ext cx="20203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79177" y="4310866"/>
            <a:ext cx="598714" cy="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46215" y="38217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10.5”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13698" y="5713621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180157" y="3821766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90”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99603" y="384623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20.5”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22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Booster and Upstream MHB403H&amp;V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168434" y="4093029"/>
            <a:ext cx="2351315" cy="827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3703" y="524256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MHBK403H&amp;V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6892" y="2450409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Fcup</a:t>
            </a:r>
            <a:r>
              <a:rPr lang="en-US" dirty="0" smtClean="0"/>
              <a:t> and Viewer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34744" y="2819741"/>
            <a:ext cx="3805645" cy="829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1086" y="472875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Pump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6217920" y="4913420"/>
            <a:ext cx="3013166" cy="6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1714" y="3918857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247017" y="4103523"/>
            <a:ext cx="9840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75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Booster and Downstream ITVM201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78629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33984" y="3396955"/>
            <a:ext cx="1045029" cy="17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0" y="317862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426926" y="3363295"/>
            <a:ext cx="2717074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434294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pump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7560" y="4593070"/>
            <a:ext cx="3509366" cy="508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02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ITVM201 Calibration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3" y="1825625"/>
            <a:ext cx="5385973" cy="4351338"/>
          </a:xfrm>
        </p:spPr>
      </p:pic>
    </p:spTree>
    <p:extLst>
      <p:ext uri="{BB962C8B-B14F-4D97-AF65-F5344CB8AC3E}">
        <p14:creationId xmlns:p14="http://schemas.microsoft.com/office/powerpoint/2010/main" val="92326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ITVM201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Assume 1 pixel in x plane is </a:t>
            </a:r>
            <a:r>
              <a:rPr lang="en-US" smtClean="0"/>
              <a:t>equal to1 </a:t>
            </a:r>
            <a:r>
              <a:rPr lang="en-US" dirty="0" smtClean="0"/>
              <a:t>pixel in y plane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47108" y="4929052"/>
            <a:ext cx="6932023" cy="174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9131" y="4323760"/>
            <a:ext cx="670560" cy="11234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13119" y="4153989"/>
            <a:ext cx="8709" cy="15501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4411" y="536709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24463" y="4153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100435"/>
              </p:ext>
            </p:extLst>
          </p:nvPr>
        </p:nvGraphicFramePr>
        <p:xfrm>
          <a:off x="3836126" y="2433723"/>
          <a:ext cx="4519748" cy="1417620"/>
        </p:xfrm>
        <a:graphic>
          <a:graphicData uri="http://schemas.openxmlformats.org/drawingml/2006/table">
            <a:tbl>
              <a:tblPr/>
              <a:tblGrid>
                <a:gridCol w="2002971">
                  <a:extLst>
                    <a:ext uri="{9D8B030D-6E8A-4147-A177-3AD203B41FA5}">
                      <a16:colId xmlns:a16="http://schemas.microsoft.com/office/drawing/2014/main" val="2167737674"/>
                    </a:ext>
                  </a:extLst>
                </a:gridCol>
                <a:gridCol w="1133109">
                  <a:extLst>
                    <a:ext uri="{9D8B030D-6E8A-4147-A177-3AD203B41FA5}">
                      <a16:colId xmlns:a16="http://schemas.microsoft.com/office/drawing/2014/main" val="280946165"/>
                    </a:ext>
                  </a:extLst>
                </a:gridCol>
                <a:gridCol w="1383668">
                  <a:extLst>
                    <a:ext uri="{9D8B030D-6E8A-4147-A177-3AD203B41FA5}">
                      <a16:colId xmlns:a16="http://schemas.microsoft.com/office/drawing/2014/main" val="3879009667"/>
                    </a:ext>
                  </a:extLst>
                </a:gridCol>
              </a:tblGrid>
              <a:tr h="472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angle 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Conversion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factor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(mm/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px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26652"/>
                  </a:ext>
                </a:extLst>
              </a:tr>
              <a:tr h="472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wrt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y axis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10340"/>
                  </a:ext>
                </a:extLst>
              </a:tr>
              <a:tr h="472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26.03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0.15561602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0.07599734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9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9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2-Cell Cavity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672" y="3543057"/>
            <a:ext cx="164606" cy="542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8503" y="3701143"/>
            <a:ext cx="365760" cy="22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38103" y="3701143"/>
            <a:ext cx="740228" cy="22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05989" y="3805646"/>
            <a:ext cx="9300754" cy="8708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24800" y="3701143"/>
            <a:ext cx="87086" cy="226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</p:cNvCxnSpPr>
          <p:nvPr/>
        </p:nvCxnSpPr>
        <p:spPr>
          <a:xfrm flipV="1">
            <a:off x="7924800" y="2656114"/>
            <a:ext cx="1994263" cy="1158241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40480" y="3624942"/>
            <a:ext cx="0" cy="378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95" y="3534350"/>
            <a:ext cx="164606" cy="542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65" y="3543057"/>
            <a:ext cx="164606" cy="54259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9762309" y="3624942"/>
            <a:ext cx="0" cy="378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518469" y="2656114"/>
            <a:ext cx="191588" cy="3135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49829" y="42410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38103" y="42410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72618" y="42410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Q501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83780" y="42410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502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4063" y="42410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Q503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27670" y="424107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Q504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320235" y="424799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ITVM601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083040" y="235131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ITVM703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60229" y="3543057"/>
            <a:ext cx="104502" cy="262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54116" y="33706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deg.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26629" y="424799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MDML601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2-Cell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5" y="1825625"/>
            <a:ext cx="1153014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Preparation for beam:</a:t>
            </a:r>
          </a:p>
          <a:p>
            <a:r>
              <a:rPr lang="en-US" dirty="0" smtClean="0"/>
              <a:t>7-cell cavity: off and detuned</a:t>
            </a:r>
          </a:p>
          <a:p>
            <a:r>
              <a:rPr lang="en-US" dirty="0" smtClean="0"/>
              <a:t>MQJM501, 502, 503 and 504: beam centered</a:t>
            </a:r>
          </a:p>
          <a:p>
            <a:r>
              <a:rPr lang="en-US" dirty="0" smtClean="0"/>
              <a:t>MQJM701 and 703: cycled at zero field and turned off</a:t>
            </a:r>
            <a:endParaRPr lang="en-US" dirty="0"/>
          </a:p>
          <a:p>
            <a:r>
              <a:rPr lang="en-US" dirty="0" smtClean="0"/>
              <a:t>Established good beam to ITVM601</a:t>
            </a:r>
          </a:p>
          <a:p>
            <a:r>
              <a:rPr lang="en-US" dirty="0" smtClean="0"/>
              <a:t>Established good beam to ITVM703</a:t>
            </a:r>
          </a:p>
          <a:p>
            <a:r>
              <a:rPr lang="en-US" dirty="0" smtClean="0"/>
              <a:t>At each </a:t>
            </a:r>
            <a:r>
              <a:rPr lang="en-US" dirty="0" err="1" smtClean="0"/>
              <a:t>gset</a:t>
            </a:r>
            <a:r>
              <a:rPr lang="en-US" dirty="0" smtClean="0"/>
              <a:t>: cavity on crest and beam centered; quads beam centered; beam path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2-Cell Cavity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933808"/>
              </p:ext>
            </p:extLst>
          </p:nvPr>
        </p:nvGraphicFramePr>
        <p:xfrm>
          <a:off x="838199" y="1428750"/>
          <a:ext cx="10106026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3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2-Cell Cavity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724016"/>
              </p:ext>
            </p:extLst>
          </p:nvPr>
        </p:nvGraphicFramePr>
        <p:xfrm>
          <a:off x="838200" y="1504950"/>
          <a:ext cx="10515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2-Cell Cavity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08924"/>
              </p:ext>
            </p:extLst>
          </p:nvPr>
        </p:nvGraphicFramePr>
        <p:xfrm>
          <a:off x="838200" y="1828800"/>
          <a:ext cx="10515600" cy="521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2-Cell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plots in the previous slides are not linear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My explanation is the beam is not fully relativistic yet</a:t>
            </a:r>
          </a:p>
          <a:p>
            <a:pPr marL="0" indent="0" algn="ctr">
              <a:buNone/>
            </a:pPr>
            <a:r>
              <a:rPr lang="en-US" dirty="0"/>
              <a:t>e</a:t>
            </a:r>
            <a:r>
              <a:rPr lang="en-US" dirty="0" smtClean="0"/>
              <a:t>ither at entrance or exit of the 2-cell cavity.</a:t>
            </a:r>
          </a:p>
          <a:p>
            <a:pPr marL="0" indent="0" algn="ctr">
              <a:buNone/>
            </a:pPr>
            <a:r>
              <a:rPr lang="en-US" dirty="0" smtClean="0"/>
              <a:t>Energy gains from the 2-cell and the 7-cell 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re not simple arithmetic </a:t>
            </a:r>
          </a:p>
        </p:txBody>
      </p:sp>
    </p:spTree>
    <p:extLst>
      <p:ext uri="{BB962C8B-B14F-4D97-AF65-F5344CB8AC3E}">
        <p14:creationId xmlns:p14="http://schemas.microsoft.com/office/powerpoint/2010/main" val="29059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Gradient Calibration of 7-Cell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Preparation for beam:</a:t>
            </a:r>
          </a:p>
          <a:p>
            <a:r>
              <a:rPr lang="en-US" dirty="0"/>
              <a:t>2</a:t>
            </a:r>
            <a:r>
              <a:rPr lang="en-US" dirty="0" smtClean="0"/>
              <a:t>-cell cavity: </a:t>
            </a:r>
            <a:r>
              <a:rPr lang="en-US" dirty="0" err="1" smtClean="0"/>
              <a:t>gset</a:t>
            </a:r>
            <a:r>
              <a:rPr lang="en-US" dirty="0" smtClean="0"/>
              <a:t> at 3.3 MV/m, and on crest</a:t>
            </a:r>
          </a:p>
          <a:p>
            <a:r>
              <a:rPr lang="en-US" dirty="0" smtClean="0"/>
              <a:t>MQJM501, 502, 503 and 504: beam centered</a:t>
            </a:r>
          </a:p>
          <a:p>
            <a:r>
              <a:rPr lang="en-US" dirty="0" smtClean="0"/>
              <a:t>MQJM701 and 703: cycled at zero field and turned off</a:t>
            </a:r>
          </a:p>
          <a:p>
            <a:r>
              <a:rPr lang="en-US" dirty="0" smtClean="0"/>
              <a:t>Established good beam to ITVM601</a:t>
            </a:r>
          </a:p>
          <a:p>
            <a:r>
              <a:rPr lang="en-US" dirty="0" smtClean="0"/>
              <a:t>Established good beam to ITVM703</a:t>
            </a:r>
          </a:p>
          <a:p>
            <a:r>
              <a:rPr lang="en-US" dirty="0" smtClean="0"/>
              <a:t>At each </a:t>
            </a:r>
            <a:r>
              <a:rPr lang="en-US" dirty="0" err="1" smtClean="0"/>
              <a:t>gset</a:t>
            </a:r>
            <a:r>
              <a:rPr lang="en-US" dirty="0" smtClean="0"/>
              <a:t>: cavity on crest and beam centered; quads beam centered; beam path unchanged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981</Words>
  <Application>Microsoft Office PowerPoint</Application>
  <PresentationFormat>Widescreen</PresentationFormat>
  <Paragraphs>182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Liberation Sans</vt:lpstr>
      <vt:lpstr>Wingdings</vt:lpstr>
      <vt:lpstr>Office Theme</vt:lpstr>
      <vt:lpstr>Worksheet</vt:lpstr>
      <vt:lpstr>Booster Studies</vt:lpstr>
      <vt:lpstr>Incoming Beam Conditions</vt:lpstr>
      <vt:lpstr>Gradient Calibration of 2-Cell Cavity</vt:lpstr>
      <vt:lpstr>Gradient Calibration of 2-Cell Cavity</vt:lpstr>
      <vt:lpstr>Gradient Calibration of 2-Cell Cavity</vt:lpstr>
      <vt:lpstr>Gradient Calibration of 2-Cell Cavity</vt:lpstr>
      <vt:lpstr>Gradient Calibration of 2-Cell Cavity</vt:lpstr>
      <vt:lpstr>Gradient Calibration of 2-Cell Cavity</vt:lpstr>
      <vt:lpstr>Gradient Calibration of 7-Cell Cavity</vt:lpstr>
      <vt:lpstr>Gradient Calibration of 7-Cell Cavity</vt:lpstr>
      <vt:lpstr>Gradient Calibration of 7-Cell Cavity</vt:lpstr>
      <vt:lpstr>Recommended Settings</vt:lpstr>
      <vt:lpstr>Stable 6.3 MeV/c Beam on Spectrometer Viewer</vt:lpstr>
      <vt:lpstr>X/Y Coupling Baseline</vt:lpstr>
      <vt:lpstr>X/Y Coupling Baseline (Booster off)</vt:lpstr>
      <vt:lpstr>X/Y Coupling Caused By Booster</vt:lpstr>
      <vt:lpstr>Kicks From Cavities</vt:lpstr>
      <vt:lpstr>Kicks From 2-cell Cavity</vt:lpstr>
      <vt:lpstr>Kicks From 7-cell Cavity relative to 2-cell</vt:lpstr>
      <vt:lpstr>Kicks From Booster</vt:lpstr>
      <vt:lpstr>Some Observations</vt:lpstr>
      <vt:lpstr>To Do list</vt:lpstr>
      <vt:lpstr>Correctors and Viewer Used</vt:lpstr>
      <vt:lpstr>Booster and Upstream MHB403H&amp;V</vt:lpstr>
      <vt:lpstr>Booster and Downstream ITVM201</vt:lpstr>
      <vt:lpstr>ITVM201 Calibration</vt:lpstr>
      <vt:lpstr>ITVM201 Calibration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Studies</dc:title>
  <dc:creator>Yan Wang</dc:creator>
  <cp:lastModifiedBy>Matthew Poelker</cp:lastModifiedBy>
  <cp:revision>129</cp:revision>
  <dcterms:created xsi:type="dcterms:W3CDTF">2021-02-26T15:41:56Z</dcterms:created>
  <dcterms:modified xsi:type="dcterms:W3CDTF">2021-03-01T15:34:14Z</dcterms:modified>
</cp:coreProperties>
</file>