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26" y="6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46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4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74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4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8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7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8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3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4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84DB4-BC83-4A1B-A62A-3CE88D79208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1EFB7-276A-441A-9199-737514BA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60894" y="1182321"/>
            <a:ext cx="1470212" cy="563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74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4316" y="1825625"/>
            <a:ext cx="510336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32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2517" y="1142836"/>
            <a:ext cx="6866966" cy="5716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94377" y="3631962"/>
            <a:ext cx="330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0.0330-(0.0010+0.0246) = 0.0074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703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7340" y="1142615"/>
            <a:ext cx="6777320" cy="57173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94377" y="3631962"/>
            <a:ext cx="3304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0.0222-(0.0010+0.0138) = 0.0074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63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54894"/>
            <a:ext cx="8839200" cy="5892800"/>
          </a:xfrm>
        </p:spPr>
      </p:pic>
    </p:spTree>
    <p:extLst>
      <p:ext uri="{BB962C8B-B14F-4D97-AF65-F5344CB8AC3E}">
        <p14:creationId xmlns:p14="http://schemas.microsoft.com/office/powerpoint/2010/main" val="3747869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# Photocathode</a:t>
            </a:r>
          </a:p>
          <a:p>
            <a:r>
              <a:rPr lang="en-US" dirty="0" err="1"/>
              <a:t>nps</a:t>
            </a:r>
            <a:r>
              <a:rPr lang="en-US" dirty="0"/>
              <a:t>  = 10000 ;				# Start 10000 particles</a:t>
            </a:r>
          </a:p>
          <a:p>
            <a:r>
              <a:rPr lang="en-US" dirty="0" err="1"/>
              <a:t>Qtot</a:t>
            </a:r>
            <a:r>
              <a:rPr lang="en-US" dirty="0"/>
              <a:t> = -100e-15 ;			# Total charge 100 </a:t>
            </a:r>
            <a:r>
              <a:rPr lang="en-US" dirty="0" err="1"/>
              <a:t>fC</a:t>
            </a:r>
            <a:r>
              <a:rPr lang="en-US" dirty="0"/>
              <a:t> </a:t>
            </a:r>
          </a:p>
          <a:p>
            <a:r>
              <a:rPr lang="en-US" dirty="0" err="1"/>
              <a:t>setparticles</a:t>
            </a:r>
            <a:r>
              <a:rPr lang="en-US" dirty="0"/>
              <a:t>( "beam", </a:t>
            </a:r>
            <a:r>
              <a:rPr lang="en-US" dirty="0" err="1"/>
              <a:t>nps</a:t>
            </a:r>
            <a:r>
              <a:rPr lang="en-US" dirty="0"/>
              <a:t>, me, </a:t>
            </a:r>
            <a:r>
              <a:rPr lang="en-US" dirty="0" err="1"/>
              <a:t>qe</a:t>
            </a:r>
            <a:r>
              <a:rPr lang="en-US" dirty="0"/>
              <a:t>, </a:t>
            </a:r>
            <a:r>
              <a:rPr lang="en-US" dirty="0" err="1"/>
              <a:t>Qtot</a:t>
            </a:r>
            <a:r>
              <a:rPr lang="en-US" dirty="0"/>
              <a:t> ) ;</a:t>
            </a:r>
          </a:p>
          <a:p>
            <a:endParaRPr lang="en-US" dirty="0"/>
          </a:p>
          <a:p>
            <a:r>
              <a:rPr lang="en-US" dirty="0"/>
              <a:t># These particles are to be started uniformly in a 25 </a:t>
            </a:r>
            <a:r>
              <a:rPr lang="en-US" dirty="0" err="1"/>
              <a:t>ps</a:t>
            </a:r>
            <a:r>
              <a:rPr lang="en-US" dirty="0"/>
              <a:t> time interval, having an initial radius of 0.5 mm.</a:t>
            </a:r>
          </a:p>
          <a:p>
            <a:endParaRPr lang="en-US" dirty="0"/>
          </a:p>
          <a:p>
            <a:r>
              <a:rPr lang="en-US" dirty="0" err="1"/>
              <a:t>tlen</a:t>
            </a:r>
            <a:r>
              <a:rPr lang="en-US" dirty="0"/>
              <a:t> = 25e-12 ;				# Laser pulse length: 25 </a:t>
            </a:r>
            <a:r>
              <a:rPr lang="en-US" dirty="0" err="1"/>
              <a:t>ps</a:t>
            </a:r>
            <a:endParaRPr lang="en-US" dirty="0"/>
          </a:p>
          <a:p>
            <a:r>
              <a:rPr lang="en-US" dirty="0"/>
              <a:t>radius = 0.5e-3 ;			# Bunch radius: 0.5 [mm]</a:t>
            </a:r>
          </a:p>
          <a:p>
            <a:endParaRPr lang="en-US" dirty="0"/>
          </a:p>
          <a:p>
            <a:r>
              <a:rPr lang="en-US" dirty="0" err="1"/>
              <a:t>Zstop</a:t>
            </a:r>
            <a:r>
              <a:rPr lang="en-US" dirty="0"/>
              <a:t> = 2 ;				# Z stop at 1 m</a:t>
            </a:r>
          </a:p>
          <a:p>
            <a:endParaRPr lang="en-US" dirty="0"/>
          </a:p>
          <a:p>
            <a:r>
              <a:rPr lang="en-US" dirty="0" err="1"/>
              <a:t>setrxydist</a:t>
            </a:r>
            <a:r>
              <a:rPr lang="en-US" dirty="0"/>
              <a:t>( "beam", "g", 0, radius, 0, 3) ;</a:t>
            </a:r>
          </a:p>
          <a:p>
            <a:r>
              <a:rPr lang="en-US" dirty="0" err="1"/>
              <a:t>setphidist</a:t>
            </a:r>
            <a:r>
              <a:rPr lang="en-US" dirty="0"/>
              <a:t>( "beam", "u", 0, 2*pi ) ;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 err="1"/>
              <a:t>Eo</a:t>
            </a:r>
            <a:r>
              <a:rPr lang="en-US" dirty="0"/>
              <a:t>  = 0.1 ;				# Start with 0.1 eV </a:t>
            </a:r>
          </a:p>
          <a:p>
            <a:r>
              <a:rPr lang="en-US" dirty="0"/>
              <a:t>G   = 1-q*</a:t>
            </a:r>
            <a:r>
              <a:rPr lang="en-US" dirty="0" err="1"/>
              <a:t>Eo</a:t>
            </a:r>
            <a:r>
              <a:rPr lang="en-US" dirty="0"/>
              <a:t>/(m*c*c) ;			# Corresponding Gamma</a:t>
            </a:r>
          </a:p>
          <a:p>
            <a:r>
              <a:rPr lang="en-US" dirty="0"/>
              <a:t>GB  = </a:t>
            </a:r>
            <a:r>
              <a:rPr lang="en-US" dirty="0" err="1"/>
              <a:t>sqrt</a:t>
            </a:r>
            <a:r>
              <a:rPr lang="en-US" dirty="0"/>
              <a:t>(G^2-1) ;			# Corresponding Gamma*Beta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setGBzdist</a:t>
            </a:r>
            <a:r>
              <a:rPr lang="en-US" dirty="0"/>
              <a:t>("beam", "g", 0, GB, 0, 3) ;</a:t>
            </a:r>
          </a:p>
          <a:p>
            <a:endParaRPr lang="en-US" dirty="0"/>
          </a:p>
          <a:p>
            <a:r>
              <a:rPr lang="en-US" dirty="0"/>
              <a:t># Start in time</a:t>
            </a:r>
          </a:p>
          <a:p>
            <a:r>
              <a:rPr lang="en-US" smtClean="0"/>
              <a:t>settdist</a:t>
            </a:r>
            <a:r>
              <a:rPr lang="en-US" dirty="0"/>
              <a:t>("beam", "g", 0, </a:t>
            </a:r>
            <a:r>
              <a:rPr lang="en-US" dirty="0" err="1"/>
              <a:t>tlen</a:t>
            </a:r>
            <a:r>
              <a:rPr lang="en-US" dirty="0"/>
              <a:t>, 3, 3) ;</a:t>
            </a:r>
          </a:p>
          <a:p>
            <a:endParaRPr lang="en-US" dirty="0"/>
          </a:p>
          <a:p>
            <a:r>
              <a:rPr lang="en-US" dirty="0"/>
              <a:t># Field maps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0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228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Palacios-Serrano</dc:creator>
  <cp:lastModifiedBy>Gabriel Palacios-Serrano</cp:lastModifiedBy>
  <cp:revision>8</cp:revision>
  <dcterms:created xsi:type="dcterms:W3CDTF">2024-01-08T20:44:59Z</dcterms:created>
  <dcterms:modified xsi:type="dcterms:W3CDTF">2024-01-10T18:37:30Z</dcterms:modified>
</cp:coreProperties>
</file>