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26" r:id="rId2"/>
    <p:sldId id="513" r:id="rId3"/>
    <p:sldId id="518" r:id="rId4"/>
    <p:sldId id="564" r:id="rId5"/>
    <p:sldId id="574" r:id="rId6"/>
    <p:sldId id="575" r:id="rId7"/>
    <p:sldId id="566" r:id="rId8"/>
    <p:sldId id="567" r:id="rId9"/>
    <p:sldId id="576" r:id="rId10"/>
    <p:sldId id="571" r:id="rId11"/>
    <p:sldId id="572" r:id="rId12"/>
    <p:sldId id="536" r:id="rId13"/>
    <p:sldId id="573" r:id="rId14"/>
    <p:sldId id="529" r:id="rId15"/>
    <p:sldId id="530" r:id="rId16"/>
    <p:sldId id="531" r:id="rId17"/>
    <p:sldId id="532" r:id="rId1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103" d="100"/>
          <a:sy n="103" d="100"/>
        </p:scale>
        <p:origin x="240" y="102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GTS%20at%20LERF\GTS%20Experimental%20Data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8678350772639E-2"/>
          <c:y val="8.7252584873236103E-2"/>
          <c:w val="0.93014431279807741"/>
          <c:h val="0.81682892282321629"/>
        </c:manualLayout>
      </c:layout>
      <c:scatterChart>
        <c:scatterStyle val="lineMarker"/>
        <c:varyColors val="0"/>
        <c:ser>
          <c:idx val="1"/>
          <c:order val="0"/>
          <c:tx>
            <c:strRef>
              <c:f>'Rotation-slit'!$M$20</c:f>
              <c:strCache>
                <c:ptCount val="1"/>
                <c:pt idx="0">
                  <c:v>S1-V2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ot"/>
            </a:ln>
          </c:spPr>
          <c:marker>
            <c:symbol val="diamond"/>
            <c:size val="8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'Rotation-slit'!$L$21:$L$77</c:f>
              <c:numCache>
                <c:formatCode>General</c:formatCode>
                <c:ptCount val="54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'Rotation-slit'!$M$21:$M$77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-0.2</c:v>
                </c:pt>
                <c:pt idx="3">
                  <c:v>-9.9999999999999978E-2</c:v>
                </c:pt>
                <c:pt idx="4">
                  <c:v>0</c:v>
                </c:pt>
                <c:pt idx="5">
                  <c:v>-9.9999999999999978E-2</c:v>
                </c:pt>
                <c:pt idx="6">
                  <c:v>0.1</c:v>
                </c:pt>
                <c:pt idx="7">
                  <c:v>-9.9999999999999978E-2</c:v>
                </c:pt>
                <c:pt idx="8">
                  <c:v>-0.39999999999999997</c:v>
                </c:pt>
                <c:pt idx="9">
                  <c:v>-0.2</c:v>
                </c:pt>
                <c:pt idx="10">
                  <c:v>0</c:v>
                </c:pt>
                <c:pt idx="11">
                  <c:v>-9.9999999999999978E-2</c:v>
                </c:pt>
                <c:pt idx="12">
                  <c:v>-1.4000000000000001</c:v>
                </c:pt>
                <c:pt idx="13">
                  <c:v>4.9000000000000004</c:v>
                </c:pt>
                <c:pt idx="14">
                  <c:v>1</c:v>
                </c:pt>
                <c:pt idx="15">
                  <c:v>-0.39999999999999997</c:v>
                </c:pt>
                <c:pt idx="16">
                  <c:v>-1</c:v>
                </c:pt>
                <c:pt idx="17">
                  <c:v>-1.7</c:v>
                </c:pt>
                <c:pt idx="18">
                  <c:v>-1.3</c:v>
                </c:pt>
                <c:pt idx="19">
                  <c:v>-1.4000000000000001</c:v>
                </c:pt>
                <c:pt idx="20">
                  <c:v>4.0999999999999996</c:v>
                </c:pt>
                <c:pt idx="21">
                  <c:v>5.7</c:v>
                </c:pt>
                <c:pt idx="22">
                  <c:v>0</c:v>
                </c:pt>
                <c:pt idx="23">
                  <c:v>-1.7</c:v>
                </c:pt>
                <c:pt idx="24">
                  <c:v>-2.8</c:v>
                </c:pt>
                <c:pt idx="25">
                  <c:v>3.2</c:v>
                </c:pt>
                <c:pt idx="26">
                  <c:v>9.1</c:v>
                </c:pt>
                <c:pt idx="27">
                  <c:v>0.7</c:v>
                </c:pt>
                <c:pt idx="28">
                  <c:v>-0.3</c:v>
                </c:pt>
                <c:pt idx="29">
                  <c:v>4.3</c:v>
                </c:pt>
                <c:pt idx="30">
                  <c:v>-0.2</c:v>
                </c:pt>
                <c:pt idx="31">
                  <c:v>-2.0999999999999996</c:v>
                </c:pt>
                <c:pt idx="32">
                  <c:v>-3.3</c:v>
                </c:pt>
                <c:pt idx="33">
                  <c:v>-3.8</c:v>
                </c:pt>
                <c:pt idx="34">
                  <c:v>5.8</c:v>
                </c:pt>
                <c:pt idx="35">
                  <c:v>4.6000000000000005</c:v>
                </c:pt>
                <c:pt idx="36">
                  <c:v>3.3000000000000003</c:v>
                </c:pt>
                <c:pt idx="37">
                  <c:v>0.60000000000000009</c:v>
                </c:pt>
                <c:pt idx="38">
                  <c:v>-0.90000000000000013</c:v>
                </c:pt>
                <c:pt idx="39">
                  <c:v>-2.0999999999999996</c:v>
                </c:pt>
                <c:pt idx="40">
                  <c:v>-2.9</c:v>
                </c:pt>
                <c:pt idx="41">
                  <c:v>-2.8</c:v>
                </c:pt>
                <c:pt idx="42">
                  <c:v>-3.4</c:v>
                </c:pt>
                <c:pt idx="43">
                  <c:v>-4</c:v>
                </c:pt>
                <c:pt idx="44">
                  <c:v>-4.2</c:v>
                </c:pt>
                <c:pt idx="45">
                  <c:v>-5.2</c:v>
                </c:pt>
                <c:pt idx="46">
                  <c:v>-6.5</c:v>
                </c:pt>
                <c:pt idx="47">
                  <c:v>-7.2</c:v>
                </c:pt>
                <c:pt idx="48">
                  <c:v>-7.2</c:v>
                </c:pt>
                <c:pt idx="49">
                  <c:v>-7.5</c:v>
                </c:pt>
                <c:pt idx="50">
                  <c:v>-7.7</c:v>
                </c:pt>
                <c:pt idx="51">
                  <c:v>-8.6000000000000014</c:v>
                </c:pt>
                <c:pt idx="52">
                  <c:v>-8.8000000000000007</c:v>
                </c:pt>
                <c:pt idx="53">
                  <c:v>-10.5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FD-4D3C-9337-0F2EB70AF554}"/>
            </c:ext>
          </c:extLst>
        </c:ser>
        <c:ser>
          <c:idx val="0"/>
          <c:order val="1"/>
          <c:tx>
            <c:strRef>
              <c:f>'Rotation-slit'!$N$20</c:f>
              <c:strCache>
                <c:ptCount val="1"/>
                <c:pt idx="0">
                  <c:v>S1-V3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ot"/>
            </a:ln>
          </c:spPr>
          <c:marker>
            <c:symbol val="triangle"/>
            <c:size val="6"/>
            <c:spPr>
              <a:noFill/>
              <a:ln w="19050">
                <a:solidFill>
                  <a:srgbClr val="FF0000"/>
                </a:solidFill>
              </a:ln>
            </c:spPr>
          </c:marker>
          <c:xVal>
            <c:numRef>
              <c:f>'Rotation-slit'!$L$21:$L$77</c:f>
              <c:numCache>
                <c:formatCode>General</c:formatCode>
                <c:ptCount val="54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'Rotation-slit'!$N$21:$N$77</c:f>
              <c:numCache>
                <c:formatCode>General</c:formatCode>
                <c:ptCount val="54"/>
                <c:pt idx="0">
                  <c:v>0</c:v>
                </c:pt>
                <c:pt idx="1">
                  <c:v>-0.3</c:v>
                </c:pt>
                <c:pt idx="2">
                  <c:v>0</c:v>
                </c:pt>
                <c:pt idx="3">
                  <c:v>0.4</c:v>
                </c:pt>
                <c:pt idx="4">
                  <c:v>0</c:v>
                </c:pt>
                <c:pt idx="5">
                  <c:v>0.3</c:v>
                </c:pt>
                <c:pt idx="6">
                  <c:v>0.19999999999999998</c:v>
                </c:pt>
                <c:pt idx="7">
                  <c:v>0.5</c:v>
                </c:pt>
                <c:pt idx="8">
                  <c:v>9.9999999999999978E-2</c:v>
                </c:pt>
                <c:pt idx="9">
                  <c:v>0.4</c:v>
                </c:pt>
                <c:pt idx="10">
                  <c:v>0.5</c:v>
                </c:pt>
                <c:pt idx="11">
                  <c:v>0.8</c:v>
                </c:pt>
                <c:pt idx="12">
                  <c:v>0.3</c:v>
                </c:pt>
                <c:pt idx="13">
                  <c:v>16.2</c:v>
                </c:pt>
                <c:pt idx="14">
                  <c:v>4.3999999999999995</c:v>
                </c:pt>
                <c:pt idx="15">
                  <c:v>1.1000000000000001</c:v>
                </c:pt>
                <c:pt idx="16">
                  <c:v>-0.89999999999999991</c:v>
                </c:pt>
                <c:pt idx="17">
                  <c:v>-2.5</c:v>
                </c:pt>
                <c:pt idx="18">
                  <c:v>-1.8</c:v>
                </c:pt>
                <c:pt idx="19">
                  <c:v>-0.8</c:v>
                </c:pt>
                <c:pt idx="20">
                  <c:v>10.700000000000001</c:v>
                </c:pt>
                <c:pt idx="21">
                  <c:v>13</c:v>
                </c:pt>
                <c:pt idx="22">
                  <c:v>1.8</c:v>
                </c:pt>
                <c:pt idx="23">
                  <c:v>-2.8000000000000003</c:v>
                </c:pt>
                <c:pt idx="24">
                  <c:v>-3.4000000000000004</c:v>
                </c:pt>
                <c:pt idx="25">
                  <c:v>7.3999999999999995</c:v>
                </c:pt>
                <c:pt idx="26">
                  <c:v>12.700000000000001</c:v>
                </c:pt>
                <c:pt idx="27">
                  <c:v>6.8</c:v>
                </c:pt>
                <c:pt idx="28">
                  <c:v>3.5999999999999996</c:v>
                </c:pt>
                <c:pt idx="29">
                  <c:v>9</c:v>
                </c:pt>
                <c:pt idx="30">
                  <c:v>-0.7</c:v>
                </c:pt>
                <c:pt idx="31">
                  <c:v>-4.1000000000000005</c:v>
                </c:pt>
                <c:pt idx="32">
                  <c:v>-5.3</c:v>
                </c:pt>
                <c:pt idx="33">
                  <c:v>-4.9000000000000004</c:v>
                </c:pt>
                <c:pt idx="34">
                  <c:v>12.100000000000001</c:v>
                </c:pt>
                <c:pt idx="35">
                  <c:v>12.700000000000001</c:v>
                </c:pt>
                <c:pt idx="36">
                  <c:v>10.9</c:v>
                </c:pt>
                <c:pt idx="37">
                  <c:v>1.8</c:v>
                </c:pt>
                <c:pt idx="38">
                  <c:v>-1.0999999999999999</c:v>
                </c:pt>
                <c:pt idx="39">
                  <c:v>-3.2</c:v>
                </c:pt>
                <c:pt idx="40">
                  <c:v>-5.3</c:v>
                </c:pt>
                <c:pt idx="41">
                  <c:v>-4.9000000000000004</c:v>
                </c:pt>
                <c:pt idx="42">
                  <c:v>-4.9000000000000004</c:v>
                </c:pt>
                <c:pt idx="43">
                  <c:v>-7.6000000000000005</c:v>
                </c:pt>
                <c:pt idx="44">
                  <c:v>-4.3</c:v>
                </c:pt>
                <c:pt idx="45">
                  <c:v>-9.1999999999999993</c:v>
                </c:pt>
                <c:pt idx="46">
                  <c:v>-12.2</c:v>
                </c:pt>
                <c:pt idx="47">
                  <c:v>-12.899999999999999</c:v>
                </c:pt>
                <c:pt idx="48">
                  <c:v>-13.899999999999999</c:v>
                </c:pt>
                <c:pt idx="49">
                  <c:v>-14.399999999999999</c:v>
                </c:pt>
                <c:pt idx="50">
                  <c:v>-14.1</c:v>
                </c:pt>
                <c:pt idx="51">
                  <c:v>-16.899999999999999</c:v>
                </c:pt>
                <c:pt idx="52">
                  <c:v>-19.8</c:v>
                </c:pt>
                <c:pt idx="53">
                  <c:v>-27.7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FD-4D3C-9337-0F2EB70AF554}"/>
            </c:ext>
          </c:extLst>
        </c:ser>
        <c:ser>
          <c:idx val="3"/>
          <c:order val="2"/>
          <c:tx>
            <c:strRef>
              <c:f>'Rotation-slit'!$O$20</c:f>
              <c:strCache>
                <c:ptCount val="1"/>
                <c:pt idx="0">
                  <c:v>S2-V3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ysDot"/>
            </a:ln>
          </c:spPr>
          <c:marker>
            <c:symbol val="square"/>
            <c:size val="7"/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'Rotation-slit'!$L$21:$L$77</c:f>
              <c:numCache>
                <c:formatCode>General</c:formatCode>
                <c:ptCount val="54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'Rotation-slit'!$O$21:$O$77</c:f>
              <c:numCache>
                <c:formatCode>General</c:formatCode>
                <c:ptCount val="54"/>
                <c:pt idx="0">
                  <c:v>0</c:v>
                </c:pt>
                <c:pt idx="1">
                  <c:v>-1.3000000000000003</c:v>
                </c:pt>
                <c:pt idx="2">
                  <c:v>-0.90000000000000013</c:v>
                </c:pt>
                <c:pt idx="3">
                  <c:v>-0.70000000000000018</c:v>
                </c:pt>
                <c:pt idx="4">
                  <c:v>-1.0000000000000002</c:v>
                </c:pt>
                <c:pt idx="5">
                  <c:v>-1.0000000000000002</c:v>
                </c:pt>
                <c:pt idx="6">
                  <c:v>-0.60000000000000009</c:v>
                </c:pt>
                <c:pt idx="7">
                  <c:v>-0.50000000000000022</c:v>
                </c:pt>
                <c:pt idx="8">
                  <c:v>-0.80000000000000027</c:v>
                </c:pt>
                <c:pt idx="9">
                  <c:v>-0.40000000000000013</c:v>
                </c:pt>
                <c:pt idx="10">
                  <c:v>-0.60000000000000009</c:v>
                </c:pt>
                <c:pt idx="11">
                  <c:v>-1.2000000000000002</c:v>
                </c:pt>
                <c:pt idx="12">
                  <c:v>-0.70000000000000018</c:v>
                </c:pt>
                <c:pt idx="13">
                  <c:v>15.400000000000002</c:v>
                </c:pt>
                <c:pt idx="14">
                  <c:v>1.5999999999999996</c:v>
                </c:pt>
                <c:pt idx="15">
                  <c:v>0</c:v>
                </c:pt>
                <c:pt idx="16">
                  <c:v>-1.2000000000000002</c:v>
                </c:pt>
                <c:pt idx="17">
                  <c:v>-1.3000000000000003</c:v>
                </c:pt>
                <c:pt idx="18">
                  <c:v>-0.60000000000000009</c:v>
                </c:pt>
                <c:pt idx="19">
                  <c:v>0</c:v>
                </c:pt>
                <c:pt idx="20">
                  <c:v>6.3</c:v>
                </c:pt>
                <c:pt idx="21">
                  <c:v>6.2</c:v>
                </c:pt>
                <c:pt idx="22">
                  <c:v>0.59999999999999964</c:v>
                </c:pt>
                <c:pt idx="23">
                  <c:v>-2.4000000000000004</c:v>
                </c:pt>
                <c:pt idx="24">
                  <c:v>-1.2000000000000002</c:v>
                </c:pt>
                <c:pt idx="25">
                  <c:v>-0.10000000000000009</c:v>
                </c:pt>
                <c:pt idx="26">
                  <c:v>9.1000000000000014</c:v>
                </c:pt>
                <c:pt idx="27">
                  <c:v>5</c:v>
                </c:pt>
                <c:pt idx="28">
                  <c:v>1.5999999999999996</c:v>
                </c:pt>
                <c:pt idx="29">
                  <c:v>4.0999999999999996</c:v>
                </c:pt>
                <c:pt idx="30">
                  <c:v>-1.0000000000000002</c:v>
                </c:pt>
                <c:pt idx="31">
                  <c:v>-1.4000000000000001</c:v>
                </c:pt>
                <c:pt idx="32">
                  <c:v>-1.7000000000000002</c:v>
                </c:pt>
                <c:pt idx="33">
                  <c:v>-1.4000000000000001</c:v>
                </c:pt>
                <c:pt idx="34">
                  <c:v>4.0999999999999996</c:v>
                </c:pt>
                <c:pt idx="35">
                  <c:v>5.3</c:v>
                </c:pt>
                <c:pt idx="36">
                  <c:v>7.3999999999999995</c:v>
                </c:pt>
                <c:pt idx="37">
                  <c:v>0.79999999999999982</c:v>
                </c:pt>
                <c:pt idx="38">
                  <c:v>-1.0000000000000002</c:v>
                </c:pt>
                <c:pt idx="39">
                  <c:v>-1.9000000000000001</c:v>
                </c:pt>
                <c:pt idx="40">
                  <c:v>-3.2</c:v>
                </c:pt>
                <c:pt idx="41">
                  <c:v>-2.3000000000000003</c:v>
                </c:pt>
                <c:pt idx="42">
                  <c:v>-2.2000000000000002</c:v>
                </c:pt>
                <c:pt idx="43">
                  <c:v>-3.6</c:v>
                </c:pt>
                <c:pt idx="44">
                  <c:v>-4.3000000000000007</c:v>
                </c:pt>
                <c:pt idx="45">
                  <c:v>-4.2</c:v>
                </c:pt>
                <c:pt idx="46">
                  <c:v>-5.6</c:v>
                </c:pt>
                <c:pt idx="47">
                  <c:v>-6.2</c:v>
                </c:pt>
                <c:pt idx="48">
                  <c:v>-6.5</c:v>
                </c:pt>
                <c:pt idx="49">
                  <c:v>-6.3</c:v>
                </c:pt>
                <c:pt idx="50">
                  <c:v>-7.6000000000000005</c:v>
                </c:pt>
                <c:pt idx="51">
                  <c:v>-9.5</c:v>
                </c:pt>
                <c:pt idx="52">
                  <c:v>-10.899999999999999</c:v>
                </c:pt>
                <c:pt idx="53">
                  <c:v>-13.100000000000001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FD-4D3C-9337-0F2EB70AF554}"/>
            </c:ext>
          </c:extLst>
        </c:ser>
        <c:ser>
          <c:idx val="2"/>
          <c:order val="3"/>
          <c:tx>
            <c:strRef>
              <c:f>'Rotation-slit'!$P$20</c:f>
              <c:strCache>
                <c:ptCount val="1"/>
                <c:pt idx="0">
                  <c:v>S1(V3-V2)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circle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'Rotation-slit'!$L$21:$L$88</c:f>
              <c:numCache>
                <c:formatCode>General</c:formatCode>
                <c:ptCount val="65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'Rotation-slit'!$P$21:$P$88</c:f>
              <c:numCache>
                <c:formatCode>General</c:formatCode>
                <c:ptCount val="65"/>
                <c:pt idx="0">
                  <c:v>0</c:v>
                </c:pt>
                <c:pt idx="1">
                  <c:v>-0.3</c:v>
                </c:pt>
                <c:pt idx="2">
                  <c:v>0.2</c:v>
                </c:pt>
                <c:pt idx="3">
                  <c:v>0.5</c:v>
                </c:pt>
                <c:pt idx="4">
                  <c:v>0</c:v>
                </c:pt>
                <c:pt idx="5">
                  <c:v>0.39999999999999997</c:v>
                </c:pt>
                <c:pt idx="6">
                  <c:v>9.9999999999999978E-2</c:v>
                </c:pt>
                <c:pt idx="7">
                  <c:v>0.6</c:v>
                </c:pt>
                <c:pt idx="8">
                  <c:v>0.49999999999999994</c:v>
                </c:pt>
                <c:pt idx="9">
                  <c:v>0.60000000000000009</c:v>
                </c:pt>
                <c:pt idx="10">
                  <c:v>0.5</c:v>
                </c:pt>
                <c:pt idx="11">
                  <c:v>0.9</c:v>
                </c:pt>
                <c:pt idx="12">
                  <c:v>1.7000000000000002</c:v>
                </c:pt>
                <c:pt idx="13">
                  <c:v>11.299999999999999</c:v>
                </c:pt>
                <c:pt idx="14">
                  <c:v>3.3999999999999995</c:v>
                </c:pt>
                <c:pt idx="15">
                  <c:v>1.5</c:v>
                </c:pt>
                <c:pt idx="16">
                  <c:v>0.10000000000000009</c:v>
                </c:pt>
                <c:pt idx="17">
                  <c:v>-0.8</c:v>
                </c:pt>
                <c:pt idx="18">
                  <c:v>-0.5</c:v>
                </c:pt>
                <c:pt idx="19">
                  <c:v>0.60000000000000009</c:v>
                </c:pt>
                <c:pt idx="20">
                  <c:v>6.6000000000000014</c:v>
                </c:pt>
                <c:pt idx="21">
                  <c:v>7.3</c:v>
                </c:pt>
                <c:pt idx="22">
                  <c:v>1.8</c:v>
                </c:pt>
                <c:pt idx="23">
                  <c:v>-1.1000000000000003</c:v>
                </c:pt>
                <c:pt idx="24">
                  <c:v>-0.60000000000000053</c:v>
                </c:pt>
                <c:pt idx="25">
                  <c:v>4.1999999999999993</c:v>
                </c:pt>
                <c:pt idx="26">
                  <c:v>3.6000000000000014</c:v>
                </c:pt>
                <c:pt idx="27">
                  <c:v>6.1</c:v>
                </c:pt>
                <c:pt idx="28">
                  <c:v>3.8999999999999995</c:v>
                </c:pt>
                <c:pt idx="29">
                  <c:v>4.7</c:v>
                </c:pt>
                <c:pt idx="30">
                  <c:v>-0.49999999999999994</c:v>
                </c:pt>
                <c:pt idx="31">
                  <c:v>-2.0000000000000009</c:v>
                </c:pt>
                <c:pt idx="32">
                  <c:v>-2</c:v>
                </c:pt>
                <c:pt idx="33">
                  <c:v>-1.1000000000000005</c:v>
                </c:pt>
                <c:pt idx="34">
                  <c:v>6.3000000000000016</c:v>
                </c:pt>
                <c:pt idx="35">
                  <c:v>8.1000000000000014</c:v>
                </c:pt>
                <c:pt idx="36">
                  <c:v>7.6</c:v>
                </c:pt>
                <c:pt idx="37">
                  <c:v>1.2</c:v>
                </c:pt>
                <c:pt idx="38">
                  <c:v>-0.19999999999999973</c:v>
                </c:pt>
                <c:pt idx="39">
                  <c:v>-1.1000000000000005</c:v>
                </c:pt>
                <c:pt idx="40">
                  <c:v>-2.4</c:v>
                </c:pt>
                <c:pt idx="41">
                  <c:v>-2.1000000000000005</c:v>
                </c:pt>
                <c:pt idx="42">
                  <c:v>-1.5000000000000004</c:v>
                </c:pt>
                <c:pt idx="43">
                  <c:v>-3.6000000000000005</c:v>
                </c:pt>
                <c:pt idx="44">
                  <c:v>-9.9999999999999645E-2</c:v>
                </c:pt>
                <c:pt idx="45">
                  <c:v>-3.9999999999999991</c:v>
                </c:pt>
                <c:pt idx="46">
                  <c:v>-5.6999999999999993</c:v>
                </c:pt>
                <c:pt idx="47">
                  <c:v>-5.6999999999999984</c:v>
                </c:pt>
                <c:pt idx="48">
                  <c:v>-6.6999999999999984</c:v>
                </c:pt>
                <c:pt idx="49">
                  <c:v>-6.8999999999999986</c:v>
                </c:pt>
                <c:pt idx="50">
                  <c:v>-6.3999999999999995</c:v>
                </c:pt>
                <c:pt idx="51">
                  <c:v>-8.2999999999999972</c:v>
                </c:pt>
                <c:pt idx="52">
                  <c:v>-11</c:v>
                </c:pt>
                <c:pt idx="53">
                  <c:v>-17.2</c:v>
                </c:pt>
                <c:pt idx="55">
                  <c:v>11.299999999999999</c:v>
                </c:pt>
                <c:pt idx="56">
                  <c:v>-49.8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FD-4D3C-9337-0F2EB70AF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41472"/>
        <c:axId val="87648128"/>
      </c:scatterChart>
      <c:valAx>
        <c:axId val="87641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B, Gauss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7648128"/>
        <c:crossesAt val="-100"/>
        <c:crossBetween val="midCat"/>
      </c:valAx>
      <c:valAx>
        <c:axId val="87648128"/>
        <c:scaling>
          <c:orientation val="minMax"/>
          <c:min val="-3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Angle, deg. 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764147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8129989013836226E-2"/>
          <c:y val="0.63236307961504812"/>
          <c:w val="0.13095395888013997"/>
          <c:h val="0.227726815398075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NUL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JLEIC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28, 2017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277792" y="0"/>
            <a:ext cx="8866208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dirty="0" smtClean="0">
                <a:cs typeface="Arial" panose="020B0604020202020204" pitchFamily="34" charset="0"/>
              </a:rPr>
              <a:t>TE</a:t>
            </a:r>
            <a:r>
              <a:rPr lang="en-US" baseline="-25000" dirty="0" smtClean="0">
                <a:cs typeface="Arial" panose="020B0604020202020204" pitchFamily="34" charset="0"/>
              </a:rPr>
              <a:t>011</a:t>
            </a:r>
            <a:r>
              <a:rPr lang="en-US" dirty="0" smtClean="0">
                <a:cs typeface="Arial" panose="020B0604020202020204" pitchFamily="34" charset="0"/>
              </a:rPr>
              <a:t> Cavity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non-invasive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 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4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non-invasive technique to measure beam magnetization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Filed inventor disclosure entitled “Non-invasive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6" b="3393"/>
          <a:stretch/>
        </p:blipFill>
        <p:spPr>
          <a:xfrm>
            <a:off x="2307771" y="2964439"/>
            <a:ext cx="4724400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86612" y="0"/>
            <a:ext cx="8957387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dirty="0" smtClean="0">
                <a:cs typeface="Arial" panose="020B0604020202020204" pitchFamily="34" charset="0"/>
              </a:rPr>
              <a:t>Summary and Outlook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" y="57220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CsSb </a:t>
            </a:r>
            <a:r>
              <a:rPr lang="en-US" sz="2400" dirty="0"/>
              <a:t>Photocathode Preparation Chamber, </a:t>
            </a:r>
            <a:r>
              <a:rPr lang="en-US" sz="2400" kern="0" dirty="0"/>
              <a:t>Gun, Solenoid and Beamline are all </a:t>
            </a:r>
            <a:r>
              <a:rPr lang="en-US" sz="2400" kern="0" dirty="0" smtClean="0"/>
              <a:t>operational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Photogun </a:t>
            </a:r>
            <a:r>
              <a:rPr lang="en-US" sz="2400" dirty="0"/>
              <a:t>operates reliably at 300 kV </a:t>
            </a: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Cathode </a:t>
            </a:r>
            <a:r>
              <a:rPr lang="en-US" sz="2400" dirty="0"/>
              <a:t>solenoid can trigger field emission but we have learned how to prevent </a:t>
            </a:r>
            <a:r>
              <a:rPr lang="en-US" sz="2400" dirty="0" smtClean="0"/>
              <a:t>this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Have </a:t>
            </a:r>
            <a:r>
              <a:rPr lang="en-US" sz="2400" dirty="0"/>
              <a:t>successfully magnetized electron beam and measured rotation </a:t>
            </a:r>
            <a:r>
              <a:rPr lang="en-US" sz="2400" dirty="0" smtClean="0"/>
              <a:t>angle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Continue </a:t>
            </a:r>
            <a:r>
              <a:rPr lang="en-US" sz="2400" dirty="0">
                <a:solidFill>
                  <a:srgbClr val="0070C0"/>
                </a:solidFill>
              </a:rPr>
              <a:t>to characterize magnetized beam and cross check measurements with </a:t>
            </a:r>
            <a:r>
              <a:rPr lang="en-US" sz="2400" dirty="0" smtClean="0">
                <a:solidFill>
                  <a:srgbClr val="0070C0"/>
                </a:solidFill>
              </a:rPr>
              <a:t>simulation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Install </a:t>
            </a:r>
            <a:r>
              <a:rPr lang="en-US" sz="2400" dirty="0">
                <a:solidFill>
                  <a:srgbClr val="0070C0"/>
                </a:solidFill>
              </a:rPr>
              <a:t>RF pulsed </a:t>
            </a:r>
            <a:r>
              <a:rPr lang="en-US" sz="2400" dirty="0" smtClean="0">
                <a:solidFill>
                  <a:srgbClr val="0070C0"/>
                </a:solidFill>
              </a:rPr>
              <a:t>laser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Demonstrate </a:t>
            </a:r>
            <a:r>
              <a:rPr lang="en-US" sz="2400" dirty="0">
                <a:solidFill>
                  <a:srgbClr val="0070C0"/>
                </a:solidFill>
              </a:rPr>
              <a:t>32 </a:t>
            </a:r>
            <a:r>
              <a:rPr lang="en-US" sz="2400" dirty="0" smtClean="0">
                <a:solidFill>
                  <a:srgbClr val="0070C0"/>
                </a:solidFill>
              </a:rPr>
              <a:t>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Build </a:t>
            </a:r>
            <a:r>
              <a:rPr lang="en-US" sz="2400" dirty="0">
                <a:solidFill>
                  <a:srgbClr val="0070C0"/>
                </a:solidFill>
              </a:rPr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install </a:t>
            </a:r>
            <a:r>
              <a:rPr lang="en-US" sz="2400" dirty="0">
                <a:solidFill>
                  <a:srgbClr val="0070C0"/>
                </a:solidFill>
              </a:rPr>
              <a:t>TE</a:t>
            </a:r>
            <a:r>
              <a:rPr lang="en-US" sz="2400" baseline="-25000" dirty="0">
                <a:solidFill>
                  <a:srgbClr val="0070C0"/>
                </a:solidFill>
              </a:rPr>
              <a:t>011</a:t>
            </a:r>
            <a:r>
              <a:rPr lang="en-US" sz="2400" dirty="0">
                <a:solidFill>
                  <a:srgbClr val="0070C0"/>
                </a:solidFill>
              </a:rPr>
              <a:t> cavity at GTS  to measure beam magnetization in collaboration with Brock and SRF </a:t>
            </a:r>
            <a:r>
              <a:rPr lang="en-US" sz="2400" dirty="0" smtClean="0">
                <a:solidFill>
                  <a:srgbClr val="0070C0"/>
                </a:solidFill>
              </a:rPr>
              <a:t>Institute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Next: Funded Phase-II SBIR with </a:t>
            </a:r>
            <a:r>
              <a:rPr lang="en-US" sz="2400" dirty="0" err="1">
                <a:solidFill>
                  <a:srgbClr val="002060"/>
                </a:solidFill>
              </a:rPr>
              <a:t>Xelera</a:t>
            </a:r>
            <a:r>
              <a:rPr lang="en-US" sz="2400" dirty="0">
                <a:solidFill>
                  <a:srgbClr val="002060"/>
                </a:solidFill>
              </a:rPr>
              <a:t>, to develop </a:t>
            </a:r>
            <a:r>
              <a:rPr lang="en-US" sz="2400" dirty="0" err="1">
                <a:solidFill>
                  <a:srgbClr val="002060"/>
                </a:solidFill>
              </a:rPr>
              <a:t>rf</a:t>
            </a:r>
            <a:r>
              <a:rPr lang="en-US" sz="2400" dirty="0">
                <a:solidFill>
                  <a:srgbClr val="002060"/>
                </a:solidFill>
              </a:rPr>
              <a:t>-pulsed dc high voltage thermionic gun to be installed at GTS in </a:t>
            </a:r>
            <a:r>
              <a:rPr lang="en-US" sz="2400" dirty="0" smtClean="0">
                <a:solidFill>
                  <a:srgbClr val="002060"/>
                </a:solidFill>
              </a:rPr>
              <a:t>2019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TE</a:t>
            </a:r>
            <a:r>
              <a:rPr lang="en-US" sz="2000" baseline="-25000" dirty="0" smtClean="0"/>
              <a:t>011</a:t>
            </a:r>
            <a:r>
              <a:rPr lang="en-US" sz="2000" dirty="0" smtClean="0"/>
              <a:t> copper pillbox cavity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</a:t>
            </a:r>
            <a:r>
              <a:rPr lang="en-US" sz="2000" dirty="0" smtClean="0"/>
              <a:t>components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Travel to conferences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TE</a:t>
            </a:r>
            <a:r>
              <a:rPr lang="en-US" sz="2000" baseline="-25000" dirty="0" smtClean="0"/>
              <a:t>011</a:t>
            </a:r>
            <a:r>
              <a:rPr lang="en-US" sz="2000" dirty="0" smtClean="0"/>
              <a:t> cavity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Wijethunga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student from ODU started her Ph.D. thesis on magnetized beam (advisor: Jean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funded by 75%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+ 25% ODU)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0826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$285,966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$891,027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090598" y="740837"/>
            <a:ext cx="1651381" cy="778384"/>
          </a:xfrm>
          <a:prstGeom prst="wedgeRoundRectCallout">
            <a:avLst>
              <a:gd name="adj1" fmla="val 63020"/>
              <a:gd name="adj2" fmla="val 10127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As of today, spent 65%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859" y="1618003"/>
            <a:ext cx="8423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Could the authors please provide a reasonably detailed spreadsheet of </a:t>
            </a:r>
            <a:r>
              <a:rPr lang="en-US" b="1" dirty="0" smtClean="0"/>
              <a:t>2018 </a:t>
            </a:r>
            <a:r>
              <a:rPr lang="en-US" b="1" dirty="0"/>
              <a:t>purchases, categorized in terms of, for example, the main items to </a:t>
            </a:r>
            <a:r>
              <a:rPr lang="en-US" b="1" dirty="0" smtClean="0"/>
              <a:t>be </a:t>
            </a:r>
            <a:r>
              <a:rPr lang="en-US" b="1" dirty="0"/>
              <a:t>purchased and their cost?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 accordance with the rules for LDRD funded projects, it is essential </a:t>
            </a:r>
            <a:r>
              <a:rPr lang="en-US" b="1" dirty="0" smtClean="0"/>
              <a:t>that </a:t>
            </a:r>
            <a:r>
              <a:rPr lang="en-US" b="1" dirty="0"/>
              <a:t>the project be fully completed in 2018; review your plan and </a:t>
            </a:r>
            <a:r>
              <a:rPr lang="en-US" b="1" dirty="0" smtClean="0"/>
              <a:t>milestones </a:t>
            </a:r>
            <a:r>
              <a:rPr lang="en-US" b="1" dirty="0"/>
              <a:t>to ensure this will be the case.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23028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LDRD Goals and Purchases (this year remaining direct money – $</a:t>
            </a:r>
            <a:r>
              <a:rPr lang="en-US" dirty="0" smtClean="0"/>
              <a:t>10k </a:t>
            </a:r>
            <a:r>
              <a:rPr lang="en-US" dirty="0"/>
              <a:t>parts and </a:t>
            </a:r>
            <a:r>
              <a:rPr lang="en-US" dirty="0" smtClean="0"/>
              <a:t>$54k </a:t>
            </a:r>
            <a:r>
              <a:rPr lang="en-US" dirty="0"/>
              <a:t>labor):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32 mA HV Power Supply: cables ordered – complete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RF Laser: Diode laser ordered – </a:t>
            </a:r>
            <a:r>
              <a:rPr lang="en-US" dirty="0" smtClean="0"/>
              <a:t>complete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High Bunch Laser: mirrors, synchronization electronics – $10k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Round </a:t>
            </a:r>
            <a:r>
              <a:rPr lang="en-US" dirty="0"/>
              <a:t>to Flat Beam Transformation: three skew quads – need to design and procure </a:t>
            </a:r>
            <a:r>
              <a:rPr lang="en-US" dirty="0" smtClean="0"/>
              <a:t>– $9k (use labor money)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TE</a:t>
            </a:r>
            <a:r>
              <a:rPr lang="en-US" baseline="-25000" dirty="0" smtClean="0"/>
              <a:t>011</a:t>
            </a:r>
            <a:r>
              <a:rPr lang="en-US" dirty="0" smtClean="0"/>
              <a:t> </a:t>
            </a:r>
            <a:r>
              <a:rPr lang="en-US" dirty="0"/>
              <a:t>Cavity: requested $20k in 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282" y="0"/>
            <a:ext cx="8966718" cy="13140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dirty="0" smtClean="0">
                <a:cs typeface="Arial" panose="020B0604020202020204" pitchFamily="34" charset="0"/>
              </a:rPr>
              <a:t>Questions </a:t>
            </a:r>
            <a:r>
              <a:rPr lang="en-US" dirty="0">
                <a:cs typeface="Arial" panose="020B0604020202020204" pitchFamily="34" charset="0"/>
              </a:rPr>
              <a:t>to be addressed in your June 28</a:t>
            </a:r>
            <a:r>
              <a:rPr lang="en-US" baseline="30000" dirty="0">
                <a:cs typeface="Arial" panose="020B0604020202020204" pitchFamily="34" charset="0"/>
              </a:rPr>
              <a:t>th</a:t>
            </a:r>
            <a:r>
              <a:rPr lang="en-US" dirty="0">
                <a:cs typeface="Arial" panose="020B0604020202020204" pitchFamily="34" charset="0"/>
              </a:rPr>
              <a:t> presentation</a:t>
            </a:r>
            <a:endParaRPr lang="en-US" kern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2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</a:t>
            </a:r>
            <a:r>
              <a:rPr lang="en-US" strike="sngStrike" dirty="0"/>
              <a:t>5</a:t>
            </a:r>
            <a:r>
              <a:rPr lang="en-US" dirty="0"/>
              <a:t> </a:t>
            </a:r>
            <a:r>
              <a:rPr lang="en-US" dirty="0" smtClean="0"/>
              <a:t>1 mA </a:t>
            </a:r>
            <a:r>
              <a:rPr lang="en-US" dirty="0"/>
              <a:t>and </a:t>
            </a:r>
            <a:r>
              <a:rPr lang="en-US" strike="sngStrike" dirty="0"/>
              <a:t>350</a:t>
            </a:r>
            <a:r>
              <a:rPr lang="en-US" dirty="0"/>
              <a:t> </a:t>
            </a:r>
            <a:r>
              <a:rPr lang="en-US" dirty="0" smtClean="0"/>
              <a:t>350 kV </a:t>
            </a:r>
            <a:r>
              <a:rPr lang="en-US" dirty="0"/>
              <a:t>(</a:t>
            </a:r>
            <a:r>
              <a:rPr lang="en-US" dirty="0" smtClean="0"/>
              <a:t>non-magnetized)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 on photocathode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measurements </a:t>
            </a:r>
            <a:r>
              <a:rPr lang="en-US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dirty="0">
              <a:sym typeface="Wingdings"/>
            </a:endParaRP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mechanical angular momentum </a:t>
            </a:r>
            <a:r>
              <a:rPr lang="en-US" dirty="0"/>
              <a:t>vs magnetization and laser </a:t>
            </a:r>
            <a:r>
              <a:rPr lang="en-US" dirty="0" smtClean="0"/>
              <a:t>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(Apr, May, Jun):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vs magnetization at 5 mA and 300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vs magnetization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TE</a:t>
            </a:r>
            <a:r>
              <a:rPr lang="en-US" baseline="-25000" dirty="0"/>
              <a:t>011</a:t>
            </a:r>
            <a:r>
              <a:rPr lang="en-US" dirty="0"/>
              <a:t> cavity to measure beam </a:t>
            </a:r>
            <a:r>
              <a:rPr lang="en-US" dirty="0" smtClean="0"/>
              <a:t>magnetization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vs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vs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and procure three skew </a:t>
            </a:r>
            <a:r>
              <a:rPr lang="en-US" dirty="0" smtClean="0"/>
              <a:t>quads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Commission </a:t>
            </a:r>
            <a:r>
              <a:rPr lang="en-US" dirty="0"/>
              <a:t>TE</a:t>
            </a:r>
            <a:r>
              <a:rPr lang="en-US" baseline="-25000" dirty="0"/>
              <a:t>011</a:t>
            </a:r>
            <a:r>
              <a:rPr lang="en-US" dirty="0"/>
              <a:t> cavity with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</a:t>
            </a:r>
            <a:r>
              <a:rPr lang="en-US" dirty="0"/>
              <a:t>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skew 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Ø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Gun, Solenoid and Beamline are all operational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</a:t>
            </a:r>
            <a:r>
              <a:rPr lang="en-US" kern="0" dirty="0"/>
              <a:t>Electron Source at </a:t>
            </a:r>
            <a:r>
              <a:rPr lang="en-US" kern="0" dirty="0" smtClean="0"/>
              <a:t>GTS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46" y="1811981"/>
            <a:ext cx="6656832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4436369" y="1124121"/>
            <a:ext cx="273508" cy="5642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0626" y="75478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404" y="3799916"/>
            <a:ext cx="2809334" cy="2967228"/>
            <a:chOff x="3099440" y="3686859"/>
            <a:chExt cx="2809334" cy="29672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6" idx="1"/>
            </p:cNvCxnSpPr>
            <p:nvPr/>
          </p:nvCxnSpPr>
          <p:spPr bwMode="auto">
            <a:xfrm flipH="1" flipV="1">
              <a:off x="4351205" y="4655563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68353" y="4592281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820849" y="2652099"/>
            <a:ext cx="4441406" cy="11645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1815720" y="2422238"/>
            <a:ext cx="4044753" cy="13924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8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0588" y="0"/>
            <a:ext cx="8312308" cy="8088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CsSb Quantum Efficiency ~ 6%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3368"/>
          <a:stretch/>
        </p:blipFill>
        <p:spPr>
          <a:xfrm>
            <a:off x="16214" y="1167654"/>
            <a:ext cx="5700713" cy="49953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7456" y="1268678"/>
            <a:ext cx="31333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CsSb grown with </a:t>
            </a:r>
            <a:r>
              <a:rPr lang="en-US" sz="2400" dirty="0"/>
              <a:t>a mask – limit photocathode active </a:t>
            </a:r>
            <a:r>
              <a:rPr lang="en-US" sz="2400" dirty="0" smtClean="0"/>
              <a:t>area (3 mm diameter) to </a:t>
            </a:r>
            <a:r>
              <a:rPr lang="en-US" sz="2400" dirty="0"/>
              <a:t>reduce beam </a:t>
            </a:r>
            <a:r>
              <a:rPr lang="en-US" sz="2400" dirty="0" smtClean="0"/>
              <a:t>halo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Active area can be offset from electrostatic center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5 mm active area also available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Entire photocathode can be activated too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70588" y="6377214"/>
            <a:ext cx="348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of M. </a:t>
            </a:r>
            <a:r>
              <a:rPr lang="en-US" dirty="0" err="1" smtClean="0"/>
              <a:t>Mamun</a:t>
            </a:r>
            <a:r>
              <a:rPr lang="en-US" dirty="0" smtClean="0"/>
              <a:t> and Y.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233265" y="0"/>
            <a:ext cx="8910734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High Current Magnetized Beam</a:t>
            </a:r>
            <a:endParaRPr lang="en-US" kern="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3" y="821706"/>
            <a:ext cx="6648450" cy="451485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3871735" y="1368025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41567" y="5534254"/>
            <a:ext cx="4648196" cy="922530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Delivered 0.5 mA dc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Plan for 5 mA by end of summer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9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77282" y="0"/>
            <a:ext cx="8966718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dirty="0" smtClean="0">
                <a:cs typeface="Arial" panose="020B0604020202020204" pitchFamily="34" charset="0"/>
              </a:rPr>
              <a:t>Measuring Beam Magnetization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mechanical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77813" y="5592763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4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5592763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laser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size</a:t>
                </a:r>
              </a:p>
              <a:p>
                <a:r>
                  <a:rPr lang="el-GR" dirty="0" smtClean="0"/>
                  <a:t>Φ</a:t>
                </a:r>
                <a:r>
                  <a:rPr lang="en-US" dirty="0" smtClean="0"/>
                  <a:t>: rotation (sheering) angle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blipFill>
                <a:blip r:embed="rId5"/>
                <a:stretch>
                  <a:fillRect l="-1349" t="-3974" r="-84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650" y="2121451"/>
            <a:ext cx="6698700" cy="30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2509" y="1863773"/>
            <a:ext cx="5044740" cy="914401"/>
            <a:chOff x="2133600" y="787399"/>
            <a:chExt cx="5044740" cy="914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445" y="1120771"/>
              <a:ext cx="779895" cy="247651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297503" y="514842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0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7503" y="3611387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1088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1262509" y="5412932"/>
            <a:ext cx="991547" cy="77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2955780" y="5138507"/>
            <a:ext cx="1528358" cy="13205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5601550" y="5600871"/>
            <a:ext cx="1411397" cy="3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388780"/>
              </p:ext>
            </p:extLst>
          </p:nvPr>
        </p:nvGraphicFramePr>
        <p:xfrm>
          <a:off x="0" y="9144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0588" y="6377214"/>
            <a:ext cx="21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of M. </a:t>
            </a:r>
            <a:r>
              <a:rPr lang="en-US" smtClean="0"/>
              <a:t>Mamun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62189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31120</TotalTime>
  <Words>880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</vt:lpstr>
      <vt:lpstr>Wingdings</vt:lpstr>
      <vt:lpstr>Ops Review 2010</vt:lpstr>
      <vt:lpstr>Equation</vt:lpstr>
      <vt:lpstr>Generation and Characterization of Magnetized Bunched Electron Beam from DC Photogun for  JLEIC Cooler</vt:lpstr>
      <vt:lpstr>JLEIC Magnetized Beam LDRD</vt:lpstr>
      <vt:lpstr>PowerPoint Presentation</vt:lpstr>
      <vt:lpstr>PowerPoint Presentation</vt:lpstr>
      <vt:lpstr>K2CsSb Quantum Efficiency ~ 6%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PowerPoint Presentation</vt:lpstr>
      <vt:lpstr>Milestones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1669</cp:revision>
  <cp:lastPrinted>2014-01-09T17:51:36Z</cp:lastPrinted>
  <dcterms:created xsi:type="dcterms:W3CDTF">2010-09-20T13:48:43Z</dcterms:created>
  <dcterms:modified xsi:type="dcterms:W3CDTF">2017-06-28T16:41:58Z</dcterms:modified>
</cp:coreProperties>
</file>