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303" r:id="rId2"/>
    <p:sldId id="304" r:id="rId3"/>
    <p:sldId id="305" r:id="rId4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29" autoAdjust="0"/>
  </p:normalViewPr>
  <p:slideViewPr>
    <p:cSldViewPr snapToGrid="0" snapToObjects="1">
      <p:cViewPr varScale="1">
        <p:scale>
          <a:sx n="109" d="100"/>
          <a:sy n="109" d="100"/>
        </p:scale>
        <p:origin x="147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9A66D-9FF2-4E3D-A44D-8AB248FABD4A}" type="datetimeFigureOut">
              <a:rPr lang="en-US" smtClean="0"/>
              <a:t>1/7/2019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ACCEE-5BA0-4216-999F-B60B4099FC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56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2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/>
            </a:lvl1pPr>
            <a:lvl2pPr marL="914400" indent="-342900">
              <a:buFont typeface="Arial" panose="020B0604020202020204" pitchFamily="34" charset="0"/>
              <a:buChar char="̶"/>
              <a:defRPr/>
            </a:lvl2pPr>
            <a:lvl3pPr marL="1257300" indent="-3429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2200275" y="6571221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BNL, August 8, 2018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92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397"/>
          </a:xfrm>
        </p:spPr>
        <p:txBody>
          <a:bodyPr>
            <a:normAutofit/>
          </a:bodyPr>
          <a:lstStyle>
            <a:lvl1pPr algn="ct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262563"/>
          </a:xfrm>
        </p:spPr>
        <p:txBody>
          <a:bodyPr/>
          <a:lstStyle>
            <a:lvl1pPr marL="457200" indent="-457200">
              <a:defRPr/>
            </a:lvl1pPr>
            <a:lvl2pPr marL="914400" indent="-342900">
              <a:buFont typeface="Arial" panose="020B0604020202020204" pitchFamily="34" charset="0"/>
              <a:buChar char="̶"/>
              <a:defRPr/>
            </a:lvl2pPr>
            <a:lvl3pPr marL="1257300" indent="-3429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2878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0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076326"/>
            <a:ext cx="8229600" cy="9048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How to Use UITF</a:t>
            </a:r>
            <a:endParaRPr lang="en-US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088277"/>
            <a:ext cx="8229600" cy="18502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4000" dirty="0" smtClean="0">
                <a:latin typeface="Century Gothic" panose="020B0502020202020204" pitchFamily="34" charset="0"/>
              </a:rPr>
              <a:t>JLEIC electron injection demo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24150" y="4445634"/>
            <a:ext cx="3695700" cy="603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sz="2400" dirty="0" smtClean="0">
                <a:latin typeface="Century Gothic" panose="020B0502020202020204" pitchFamily="34" charset="0"/>
              </a:rPr>
              <a:t>J. </a:t>
            </a:r>
            <a:r>
              <a:rPr lang="en-US" sz="2400" dirty="0" err="1" smtClean="0">
                <a:latin typeface="Century Gothic" panose="020B0502020202020204" pitchFamily="34" charset="0"/>
              </a:rPr>
              <a:t>Guo</a:t>
            </a:r>
            <a:r>
              <a:rPr lang="en-US" sz="2400" dirty="0" smtClean="0">
                <a:latin typeface="Century Gothic" panose="020B0502020202020204" pitchFamily="34" charset="0"/>
              </a:rPr>
              <a:t>, J. </a:t>
            </a:r>
            <a:r>
              <a:rPr lang="en-US" sz="2400" dirty="0" err="1" smtClean="0">
                <a:latin typeface="Century Gothic" panose="020B0502020202020204" pitchFamily="34" charset="0"/>
              </a:rPr>
              <a:t>Grames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5356707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latin typeface="Calibri" panose="020F0502020204030204" pitchFamily="34" charset="0"/>
              </a:rPr>
              <a:t>December 12, 2018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6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JLEIC e-ring injection beam requirement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14400"/>
            <a:ext cx="4536380" cy="5262563"/>
          </a:xfrm>
        </p:spPr>
        <p:txBody>
          <a:bodyPr/>
          <a:lstStyle/>
          <a:p>
            <a:pPr marL="228600" lvl="0" indent="-228600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JLEIC e-ring has the circumference of ~2256m, two 476MHz 1047m (3.49</a:t>
            </a:r>
            <a:r>
              <a:rPr lang="el-GR" dirty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s)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bunch trains of opposite polarization, with up to 3A average current (~7nC per bunch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 smtClean="0"/>
          </a:p>
          <a:p>
            <a:pPr marL="228600" lvl="0" indent="-228600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JLEIC electron injection requires pulsed bunch trains with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repetition rate, limited by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the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kicker recovery time (up to 60Hz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and transverse damping time (6-400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28600" lvl="0" indent="-228600"/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Injected bunch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repetition rate 17.01-68.05 MHz to match the 1497MHz CEBAF RF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frequency.</a:t>
            </a:r>
          </a:p>
          <a:p>
            <a:pPr marL="228600" lvl="0" indent="-228600"/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Requires ~1047m bunch train with pulsed current ~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2mA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charge per bunch up to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30-50pC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achieve the injection time goal.</a:t>
            </a:r>
          </a:p>
          <a:p>
            <a:pPr marL="228600" lvl="0" indent="-228600"/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complicated time structure desired: double charge or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reprate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 few bunches at the head/tail of the bunch train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030" y="858291"/>
            <a:ext cx="3682919" cy="168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58" y="3823590"/>
            <a:ext cx="3178991" cy="2354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6505183" y="3165695"/>
            <a:ext cx="1857287" cy="876302"/>
            <a:chOff x="0" y="0"/>
            <a:chExt cx="2198318" cy="1037041"/>
          </a:xfrm>
        </p:grpSpPr>
        <p:sp>
          <p:nvSpPr>
            <p:cNvPr id="7" name="Arc 6"/>
            <p:cNvSpPr/>
            <p:nvPr/>
          </p:nvSpPr>
          <p:spPr>
            <a:xfrm rot="8100000">
              <a:off x="1283918" y="22302"/>
              <a:ext cx="892098" cy="892098"/>
            </a:xfrm>
            <a:prstGeom prst="arc">
              <a:avLst/>
            </a:prstGeom>
            <a:noFill/>
            <a:ln w="952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>
                <a:defRPr/>
              </a:pPr>
              <a:endParaRPr lang="en-US" sz="8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8" name="Arc 7"/>
            <p:cNvSpPr/>
            <p:nvPr/>
          </p:nvSpPr>
          <p:spPr>
            <a:xfrm rot="18900000">
              <a:off x="1283918" y="22302"/>
              <a:ext cx="892098" cy="892098"/>
            </a:xfrm>
            <a:prstGeom prst="arc">
              <a:avLst/>
            </a:prstGeom>
            <a:noFill/>
            <a:ln w="952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>
                <a:defRPr/>
              </a:pPr>
              <a:endParaRPr lang="en-US" sz="8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9" name="Arc 8"/>
            <p:cNvSpPr/>
            <p:nvPr/>
          </p:nvSpPr>
          <p:spPr>
            <a:xfrm rot="2700000">
              <a:off x="1283918" y="22302"/>
              <a:ext cx="892098" cy="892098"/>
            </a:xfrm>
            <a:prstGeom prst="arc">
              <a:avLst/>
            </a:prstGeom>
            <a:noFill/>
            <a:ln w="952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>
                <a:defRPr/>
              </a:pPr>
              <a:endParaRPr lang="en-US" sz="8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0" name="Arc 9"/>
            <p:cNvSpPr/>
            <p:nvPr/>
          </p:nvSpPr>
          <p:spPr>
            <a:xfrm rot="18900000">
              <a:off x="22302" y="22302"/>
              <a:ext cx="892098" cy="892098"/>
            </a:xfrm>
            <a:prstGeom prst="arc">
              <a:avLst/>
            </a:prstGeom>
            <a:noFill/>
            <a:ln w="952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>
                <a:defRPr/>
              </a:pPr>
              <a:endParaRPr lang="en-US" sz="8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" name="Arc 10"/>
            <p:cNvSpPr/>
            <p:nvPr/>
          </p:nvSpPr>
          <p:spPr>
            <a:xfrm rot="18900000">
              <a:off x="22302" y="22302"/>
              <a:ext cx="892098" cy="892098"/>
            </a:xfrm>
            <a:prstGeom prst="arc">
              <a:avLst/>
            </a:prstGeom>
            <a:noFill/>
            <a:ln w="952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>
                <a:defRPr/>
              </a:pPr>
              <a:endParaRPr lang="en-US" sz="8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" name="Arc 11"/>
            <p:cNvSpPr/>
            <p:nvPr/>
          </p:nvSpPr>
          <p:spPr>
            <a:xfrm rot="18900000">
              <a:off x="22302" y="22302"/>
              <a:ext cx="892098" cy="892098"/>
            </a:xfrm>
            <a:prstGeom prst="arc">
              <a:avLst/>
            </a:prstGeom>
            <a:noFill/>
            <a:ln w="952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>
                <a:defRPr/>
              </a:pPr>
              <a:endParaRPr lang="en-US" sz="8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3" name="Arc 12"/>
            <p:cNvSpPr/>
            <p:nvPr/>
          </p:nvSpPr>
          <p:spPr>
            <a:xfrm rot="13500000">
              <a:off x="22302" y="22302"/>
              <a:ext cx="892098" cy="892098"/>
            </a:xfrm>
            <a:prstGeom prst="arc">
              <a:avLst/>
            </a:prstGeom>
            <a:noFill/>
            <a:ln w="952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>
                <a:defRPr/>
              </a:pPr>
              <a:endParaRPr lang="en-US" sz="8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" name="Arc 13"/>
            <p:cNvSpPr/>
            <p:nvPr/>
          </p:nvSpPr>
          <p:spPr>
            <a:xfrm rot="8100000">
              <a:off x="22302" y="22302"/>
              <a:ext cx="892098" cy="892098"/>
            </a:xfrm>
            <a:prstGeom prst="arc">
              <a:avLst/>
            </a:prstGeom>
            <a:noFill/>
            <a:ln w="952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>
                <a:defRPr/>
              </a:pPr>
              <a:endParaRPr lang="en-US" sz="8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cxnSp>
          <p:nvCxnSpPr>
            <p:cNvPr id="15" name="Straight Connector 14"/>
            <p:cNvCxnSpPr>
              <a:stCxn id="8" idx="0"/>
              <a:endCxn id="14" idx="0"/>
            </p:cNvCxnSpPr>
            <p:nvPr/>
          </p:nvCxnSpPr>
          <p:spPr>
            <a:xfrm rot="8100000">
              <a:off x="653110" y="468351"/>
              <a:ext cx="892098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6" name="Straight Connector 15"/>
            <p:cNvCxnSpPr>
              <a:stCxn id="7" idx="2"/>
              <a:endCxn id="12" idx="2"/>
            </p:cNvCxnSpPr>
            <p:nvPr/>
          </p:nvCxnSpPr>
          <p:spPr>
            <a:xfrm rot="8100000">
              <a:off x="1099159" y="22302"/>
              <a:ext cx="0" cy="89209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7" name="Block Arc 16"/>
            <p:cNvSpPr/>
            <p:nvPr/>
          </p:nvSpPr>
          <p:spPr>
            <a:xfrm rot="2700000">
              <a:off x="1261616" y="0"/>
              <a:ext cx="936702" cy="936702"/>
            </a:xfrm>
            <a:prstGeom prst="blockArc">
              <a:avLst>
                <a:gd name="adj1" fmla="val 10800000"/>
                <a:gd name="adj2" fmla="val 5372628"/>
                <a:gd name="adj3" fmla="val 5073"/>
              </a:avLst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>
                <a:defRPr/>
              </a:pPr>
              <a:endParaRPr lang="en-US" sz="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8" name="Block Arc 17"/>
            <p:cNvSpPr/>
            <p:nvPr/>
          </p:nvSpPr>
          <p:spPr>
            <a:xfrm rot="13500000">
              <a:off x="0" y="0"/>
              <a:ext cx="936702" cy="936702"/>
            </a:xfrm>
            <a:prstGeom prst="blockArc">
              <a:avLst>
                <a:gd name="adj1" fmla="val 10800000"/>
                <a:gd name="adj2" fmla="val 5353650"/>
                <a:gd name="adj3" fmla="val 5070"/>
              </a:avLst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>
                <a:defRPr/>
              </a:pPr>
              <a:endParaRPr lang="en-US" sz="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8100000">
              <a:off x="938656" y="327772"/>
              <a:ext cx="557561" cy="44605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>
                <a:defRPr/>
              </a:pPr>
              <a:endParaRPr lang="en-US" sz="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8100000">
              <a:off x="950695" y="66037"/>
              <a:ext cx="44605" cy="557561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>
                <a:defRPr/>
              </a:pPr>
              <a:endParaRPr lang="en-US" sz="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26541" y="196240"/>
              <a:ext cx="2026971" cy="840801"/>
              <a:chOff x="126541" y="196240"/>
              <a:chExt cx="2026971" cy="840801"/>
            </a:xfrm>
          </p:grpSpPr>
          <p:cxnSp>
            <p:nvCxnSpPr>
              <p:cNvPr id="22" name="Straight Arrow Connector 21"/>
              <p:cNvCxnSpPr>
                <a:stCxn id="24" idx="0"/>
              </p:cNvCxnSpPr>
              <p:nvPr/>
            </p:nvCxnSpPr>
            <p:spPr>
              <a:xfrm flipV="1">
                <a:off x="1123005" y="647019"/>
                <a:ext cx="151074" cy="17859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23" name="Straight Arrow Connector 22"/>
              <p:cNvCxnSpPr>
                <a:stCxn id="24" idx="0"/>
              </p:cNvCxnSpPr>
              <p:nvPr/>
            </p:nvCxnSpPr>
            <p:spPr>
              <a:xfrm flipH="1" flipV="1">
                <a:off x="891587" y="647019"/>
                <a:ext cx="231418" cy="17859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24" name="TextBox 32"/>
              <p:cNvSpPr txBox="1"/>
              <p:nvPr/>
            </p:nvSpPr>
            <p:spPr>
              <a:xfrm>
                <a:off x="891585" y="825609"/>
                <a:ext cx="462839" cy="211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800" dirty="0" smtClean="0">
                    <a:solidFill>
                      <a:srgbClr val="000000"/>
                    </a:solidFill>
                    <a:latin typeface="Times New Roman"/>
                    <a:ea typeface="SimSun"/>
                  </a:rPr>
                  <a:t>gaps</a:t>
                </a:r>
                <a:endParaRPr lang="en-US" sz="800" kern="0" dirty="0">
                  <a:solidFill>
                    <a:sysClr val="windowText" lastClr="000000"/>
                  </a:solidFill>
                  <a:latin typeface="Times New Roman"/>
                  <a:ea typeface="SimSun"/>
                </a:endParaRPr>
              </a:p>
            </p:txBody>
          </p:sp>
          <p:sp>
            <p:nvSpPr>
              <p:cNvPr id="25" name="TextBox 33"/>
              <p:cNvSpPr txBox="1"/>
              <p:nvPr/>
            </p:nvSpPr>
            <p:spPr>
              <a:xfrm>
                <a:off x="126541" y="196240"/>
                <a:ext cx="941023" cy="332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800" dirty="0" smtClean="0">
                    <a:solidFill>
                      <a:srgbClr val="000000"/>
                    </a:solidFill>
                    <a:latin typeface="Times New Roman"/>
                    <a:ea typeface="SimSun"/>
                  </a:rPr>
                  <a:t>Down </a:t>
                </a:r>
                <a:r>
                  <a:rPr lang="en-US" sz="800" dirty="0">
                    <a:solidFill>
                      <a:srgbClr val="000000"/>
                    </a:solidFill>
                    <a:latin typeface="Times New Roman"/>
                    <a:ea typeface="SimSun"/>
                  </a:rPr>
                  <a:t>polarized bunch train</a:t>
                </a:r>
                <a:endParaRPr lang="en-US" sz="800" kern="0" dirty="0">
                  <a:solidFill>
                    <a:sysClr val="windowText" lastClr="000000"/>
                  </a:solidFill>
                  <a:latin typeface="Times New Roman"/>
                  <a:ea typeface="SimSun"/>
                </a:endParaRPr>
              </a:p>
            </p:txBody>
          </p:sp>
          <p:sp>
            <p:nvSpPr>
              <p:cNvPr id="26" name="TextBox 34"/>
              <p:cNvSpPr txBox="1"/>
              <p:nvPr/>
            </p:nvSpPr>
            <p:spPr>
              <a:xfrm>
                <a:off x="1306422" y="307764"/>
                <a:ext cx="847090" cy="332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800" dirty="0" smtClean="0">
                    <a:solidFill>
                      <a:srgbClr val="000000"/>
                    </a:solidFill>
                    <a:latin typeface="Times New Roman"/>
                    <a:ea typeface="SimSun"/>
                  </a:rPr>
                  <a:t>Up </a:t>
                </a:r>
                <a:r>
                  <a:rPr lang="en-US" sz="800" dirty="0">
                    <a:solidFill>
                      <a:srgbClr val="000000"/>
                    </a:solidFill>
                    <a:latin typeface="Times New Roman"/>
                    <a:ea typeface="SimSun"/>
                  </a:rPr>
                  <a:t>polarized bunch train</a:t>
                </a:r>
                <a:endParaRPr lang="en-US" sz="800" kern="0" dirty="0">
                  <a:solidFill>
                    <a:sysClr val="windowText" lastClr="000000"/>
                  </a:solidFill>
                  <a:latin typeface="Times New Roman"/>
                  <a:ea typeface="SimSu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275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be demonstrated at UITF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14400"/>
            <a:ext cx="7848600" cy="52625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UITF provides more potential to test beam closer to JLEIC e-ring injection requirement, with better availability and less restriction.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Generating the up to 2mA 4-24</a:t>
            </a:r>
            <a:r>
              <a:rPr lang="el-GR" dirty="0" smtClean="0">
                <a:latin typeface="Times New Roman"/>
                <a:cs typeface="Times New Roman"/>
              </a:rPr>
              <a:t>μ</a:t>
            </a:r>
            <a:r>
              <a:rPr lang="en-US" dirty="0" smtClean="0">
                <a:latin typeface="Times New Roman"/>
                <a:cs typeface="Times New Roman"/>
              </a:rPr>
              <a:t>s bunch train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Only 0.4mA generated in CEBAF gun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the 68MHz or 17MHz polarized beam with 25-50pC charge per bunch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CEBAF tests were limited to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~0.4pC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2×499MHz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reprate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Generating the double intensity head/tail section (70-130ns each) in the bunch train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the RF feed-forward algorism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Reprograming CEBAF RF control modules considered risky for CEBAF operation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042216"/>
      </p:ext>
    </p:extLst>
  </p:cSld>
  <p:clrMapOvr>
    <a:masterClrMapping/>
  </p:clrMapOvr>
</p:sld>
</file>

<file path=ppt/theme/theme1.xml><?xml version="1.0" encoding="utf-8"?>
<a:theme xmlns:a="http://schemas.openxmlformats.org/drawingml/2006/main" name="JLab_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26C26031-065E-FD4A-A754-D25CB1B4CED2}" vid="{3EBB1A7F-D3DD-604E-8741-1884666B38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JLab_presentation</Template>
  <TotalTime>24673</TotalTime>
  <Words>253</Words>
  <Application>Microsoft Office PowerPoint</Application>
  <PresentationFormat>Overhead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SimSun</vt:lpstr>
      <vt:lpstr>Arial</vt:lpstr>
      <vt:lpstr>Calibri</vt:lpstr>
      <vt:lpstr>Century Gothic</vt:lpstr>
      <vt:lpstr>Minion Pro</vt:lpstr>
      <vt:lpstr>Times New Roman</vt:lpstr>
      <vt:lpstr>JLab_presentation</vt:lpstr>
      <vt:lpstr>PowerPoint Presentation</vt:lpstr>
      <vt:lpstr>JLEIC e-ring injection beam requirement </vt:lpstr>
      <vt:lpstr>What can be demonstrated at UITF</vt:lpstr>
    </vt:vector>
  </TitlesOfParts>
  <Company>Jefferson Science Associates,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stewartm</dc:creator>
  <cp:lastModifiedBy>Matthew Poelker</cp:lastModifiedBy>
  <cp:revision>171</cp:revision>
  <dcterms:created xsi:type="dcterms:W3CDTF">2016-10-03T15:46:18Z</dcterms:created>
  <dcterms:modified xsi:type="dcterms:W3CDTF">2019-01-07T15:33:29Z</dcterms:modified>
</cp:coreProperties>
</file>