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58" r:id="rId5"/>
    <p:sldId id="25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8" autoAdjust="0"/>
    <p:restoredTop sz="94660"/>
  </p:normalViewPr>
  <p:slideViewPr>
    <p:cSldViewPr snapToGrid="0">
      <p:cViewPr varScale="1">
        <p:scale>
          <a:sx n="88" d="100"/>
          <a:sy n="88" d="100"/>
        </p:scale>
        <p:origin x="216" y="4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7D67C-65C7-492E-A6D0-9BA4FC0C217F}" type="datetimeFigureOut">
              <a:rPr lang="en-US" smtClean="0"/>
              <a:t>11/15/19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F6A9A-5B99-4188-8037-571868E9D4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8699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7D67C-65C7-492E-A6D0-9BA4FC0C217F}" type="datetimeFigureOut">
              <a:rPr lang="en-US" smtClean="0"/>
              <a:t>11/15/19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F6A9A-5B99-4188-8037-571868E9D4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4064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7D67C-65C7-492E-A6D0-9BA4FC0C217F}" type="datetimeFigureOut">
              <a:rPr lang="en-US" smtClean="0"/>
              <a:t>11/15/19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F6A9A-5B99-4188-8037-571868E9D4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4391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7D67C-65C7-492E-A6D0-9BA4FC0C217F}" type="datetimeFigureOut">
              <a:rPr lang="en-US" smtClean="0"/>
              <a:t>11/15/19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F6A9A-5B99-4188-8037-571868E9D4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908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7D67C-65C7-492E-A6D0-9BA4FC0C217F}" type="datetimeFigureOut">
              <a:rPr lang="en-US" smtClean="0"/>
              <a:t>11/15/19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F6A9A-5B99-4188-8037-571868E9D4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8006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7D67C-65C7-492E-A6D0-9BA4FC0C217F}" type="datetimeFigureOut">
              <a:rPr lang="en-US" smtClean="0"/>
              <a:t>11/15/19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F6A9A-5B99-4188-8037-571868E9D4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923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7D67C-65C7-492E-A6D0-9BA4FC0C217F}" type="datetimeFigureOut">
              <a:rPr lang="en-US" smtClean="0"/>
              <a:t>11/15/19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F6A9A-5B99-4188-8037-571868E9D4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151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7D67C-65C7-492E-A6D0-9BA4FC0C217F}" type="datetimeFigureOut">
              <a:rPr lang="en-US" smtClean="0"/>
              <a:t>11/15/19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F6A9A-5B99-4188-8037-571868E9D4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1327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7D67C-65C7-492E-A6D0-9BA4FC0C217F}" type="datetimeFigureOut">
              <a:rPr lang="en-US" smtClean="0"/>
              <a:t>11/15/19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F6A9A-5B99-4188-8037-571868E9D4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9940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7D67C-65C7-492E-A6D0-9BA4FC0C217F}" type="datetimeFigureOut">
              <a:rPr lang="en-US" smtClean="0"/>
              <a:t>11/15/19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F6A9A-5B99-4188-8037-571868E9D4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8791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7D67C-65C7-492E-A6D0-9BA4FC0C217F}" type="datetimeFigureOut">
              <a:rPr lang="en-US" smtClean="0"/>
              <a:t>11/15/19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F6A9A-5B99-4188-8037-571868E9D4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0022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17D67C-65C7-492E-A6D0-9BA4FC0C217F}" type="datetimeFigureOut">
              <a:rPr lang="en-US" smtClean="0"/>
              <a:t>11/15/19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4F6A9A-5B99-4188-8037-571868E9D4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01760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CEBAF Injector Drawing &amp; Dimensions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Josh Yoskowitz</a:t>
            </a:r>
          </a:p>
        </p:txBody>
      </p:sp>
    </p:spTree>
    <p:extLst>
      <p:ext uri="{BB962C8B-B14F-4D97-AF65-F5344CB8AC3E}">
        <p14:creationId xmlns:p14="http://schemas.microsoft.com/office/powerpoint/2010/main" val="18874749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5B0CEF9-2DB4-4D47-B719-14F1703ECB0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749143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1BBB965D-3B38-8F40-A301-B839593746E5}"/>
              </a:ext>
            </a:extLst>
          </p:cNvPr>
          <p:cNvSpPr txBox="1"/>
          <p:nvPr/>
        </p:nvSpPr>
        <p:spPr>
          <a:xfrm rot="886353">
            <a:off x="5847008" y="2163650"/>
            <a:ext cx="23339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Cathode-Center Dipole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3A6B3C7-FBDB-3C42-8B02-62010CDE89D7}"/>
              </a:ext>
            </a:extLst>
          </p:cNvPr>
          <p:cNvSpPr txBox="1"/>
          <p:nvPr/>
        </p:nvSpPr>
        <p:spPr>
          <a:xfrm>
            <a:off x="180304" y="154547"/>
            <a:ext cx="16097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(units = inches)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315DFCA-D90E-7B45-BD57-647A4437EC1D}"/>
              </a:ext>
            </a:extLst>
          </p:cNvPr>
          <p:cNvSpPr txBox="1"/>
          <p:nvPr/>
        </p:nvSpPr>
        <p:spPr>
          <a:xfrm>
            <a:off x="5601505" y="154547"/>
            <a:ext cx="29991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Gun to Entrance of Wien filter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AD219057-E718-D046-9BA5-E71F16A4EDE3}"/>
              </a:ext>
            </a:extLst>
          </p:cNvPr>
          <p:cNvCxnSpPr/>
          <p:nvPr/>
        </p:nvCxnSpPr>
        <p:spPr>
          <a:xfrm flipH="1">
            <a:off x="4146997" y="523879"/>
            <a:ext cx="1596980" cy="207765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02935800-396B-8F42-9CC0-537104F3E71A}"/>
              </a:ext>
            </a:extLst>
          </p:cNvPr>
          <p:cNvCxnSpPr>
            <a:cxnSpLocks/>
          </p:cNvCxnSpPr>
          <p:nvPr/>
        </p:nvCxnSpPr>
        <p:spPr>
          <a:xfrm>
            <a:off x="8169498" y="523879"/>
            <a:ext cx="3271271" cy="4004578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285692B0-931E-A14D-BCAC-743325742AA3}"/>
              </a:ext>
            </a:extLst>
          </p:cNvPr>
          <p:cNvSpPr txBox="1"/>
          <p:nvPr/>
        </p:nvSpPr>
        <p:spPr>
          <a:xfrm>
            <a:off x="3445910" y="4602125"/>
            <a:ext cx="2519461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Two pair of H/V steering coils puts beam on axis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5CFE0962-A316-CB44-8C5A-DCAEE2BB1A45}"/>
              </a:ext>
            </a:extLst>
          </p:cNvPr>
          <p:cNvCxnSpPr>
            <a:cxnSpLocks/>
          </p:cNvCxnSpPr>
          <p:nvPr/>
        </p:nvCxnSpPr>
        <p:spPr>
          <a:xfrm flipV="1">
            <a:off x="4451761" y="3701143"/>
            <a:ext cx="493726" cy="827315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A3425F2D-393E-3F47-9292-9958AD03CE67}"/>
              </a:ext>
            </a:extLst>
          </p:cNvPr>
          <p:cNvCxnSpPr>
            <a:cxnSpLocks/>
          </p:cNvCxnSpPr>
          <p:nvPr/>
        </p:nvCxnSpPr>
        <p:spPr>
          <a:xfrm flipV="1">
            <a:off x="4451761" y="3959477"/>
            <a:ext cx="1386734" cy="56898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9F7EE2EC-0F65-D54B-A44A-F50A1BA0FC0A}"/>
              </a:ext>
            </a:extLst>
          </p:cNvPr>
          <p:cNvSpPr txBox="1"/>
          <p:nvPr/>
        </p:nvSpPr>
        <p:spPr>
          <a:xfrm>
            <a:off x="6909768" y="6119963"/>
            <a:ext cx="1690892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Other H/V coils can stay “off”</a:t>
            </a: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AA0FB712-EE8C-6F44-BE30-389B39D0CDD4}"/>
              </a:ext>
            </a:extLst>
          </p:cNvPr>
          <p:cNvCxnSpPr>
            <a:cxnSpLocks/>
          </p:cNvCxnSpPr>
          <p:nvPr/>
        </p:nvCxnSpPr>
        <p:spPr>
          <a:xfrm flipH="1" flipV="1">
            <a:off x="6868485" y="4215490"/>
            <a:ext cx="549782" cy="190447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0F4F5656-5362-7B4F-966D-D994F90A3BC2}"/>
              </a:ext>
            </a:extLst>
          </p:cNvPr>
          <p:cNvCxnSpPr>
            <a:cxnSpLocks/>
          </p:cNvCxnSpPr>
          <p:nvPr/>
        </p:nvCxnSpPr>
        <p:spPr>
          <a:xfrm flipV="1">
            <a:off x="7418267" y="4686564"/>
            <a:ext cx="2549018" cy="1433399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05D68ED3-4574-0E40-8C9F-4B3F730963C8}"/>
              </a:ext>
            </a:extLst>
          </p:cNvPr>
          <p:cNvCxnSpPr>
            <a:cxnSpLocks/>
          </p:cNvCxnSpPr>
          <p:nvPr/>
        </p:nvCxnSpPr>
        <p:spPr>
          <a:xfrm flipV="1">
            <a:off x="7418267" y="4686564"/>
            <a:ext cx="3472720" cy="1433399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129265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3420" y="47140"/>
            <a:ext cx="10123713" cy="1012405"/>
          </a:xfrm>
        </p:spPr>
        <p:txBody>
          <a:bodyPr/>
          <a:lstStyle/>
          <a:p>
            <a:pPr algn="ctr"/>
            <a:r>
              <a:rPr lang="en-US" u="sng" dirty="0"/>
              <a:t>Drawing Pt 1: Gun Front Flange to Valve</a:t>
            </a:r>
          </a:p>
        </p:txBody>
      </p:sp>
      <p:grpSp>
        <p:nvGrpSpPr>
          <p:cNvPr id="57" name="Group 56"/>
          <p:cNvGrpSpPr/>
          <p:nvPr/>
        </p:nvGrpSpPr>
        <p:grpSpPr>
          <a:xfrm>
            <a:off x="132811" y="1313496"/>
            <a:ext cx="10373298" cy="5544505"/>
            <a:chOff x="161237" y="1182494"/>
            <a:chExt cx="7949244" cy="3588527"/>
          </a:xfrm>
        </p:grpSpPr>
        <p:grpSp>
          <p:nvGrpSpPr>
            <p:cNvPr id="56" name="Group 55"/>
            <p:cNvGrpSpPr/>
            <p:nvPr/>
          </p:nvGrpSpPr>
          <p:grpSpPr>
            <a:xfrm>
              <a:off x="161237" y="1182494"/>
              <a:ext cx="2207548" cy="3588527"/>
              <a:chOff x="161237" y="1182494"/>
              <a:chExt cx="2207548" cy="3588527"/>
            </a:xfrm>
          </p:grpSpPr>
          <p:grpSp>
            <p:nvGrpSpPr>
              <p:cNvPr id="33" name="Group 32"/>
              <p:cNvGrpSpPr/>
              <p:nvPr/>
            </p:nvGrpSpPr>
            <p:grpSpPr>
              <a:xfrm>
                <a:off x="161237" y="1182494"/>
                <a:ext cx="2207548" cy="1988234"/>
                <a:chOff x="161237" y="1182494"/>
                <a:chExt cx="2207548" cy="1988234"/>
              </a:xfrm>
            </p:grpSpPr>
            <p:grpSp>
              <p:nvGrpSpPr>
                <p:cNvPr id="5" name="Group 4"/>
                <p:cNvGrpSpPr/>
                <p:nvPr/>
              </p:nvGrpSpPr>
              <p:grpSpPr>
                <a:xfrm>
                  <a:off x="1233420" y="1907177"/>
                  <a:ext cx="106680" cy="1139081"/>
                  <a:chOff x="731520" y="1761309"/>
                  <a:chExt cx="106680" cy="1139080"/>
                </a:xfrm>
              </p:grpSpPr>
              <p:sp>
                <p:nvSpPr>
                  <p:cNvPr id="3" name="Oval 2"/>
                  <p:cNvSpPr/>
                  <p:nvPr/>
                </p:nvSpPr>
                <p:spPr>
                  <a:xfrm>
                    <a:off x="731520" y="1761309"/>
                    <a:ext cx="106680" cy="237581"/>
                  </a:xfrm>
                  <a:prstGeom prst="ellipse">
                    <a:avLst/>
                  </a:prstGeom>
                  <a:solidFill>
                    <a:srgbClr val="FF000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" name="Oval 3"/>
                  <p:cNvSpPr/>
                  <p:nvPr/>
                </p:nvSpPr>
                <p:spPr>
                  <a:xfrm>
                    <a:off x="731520" y="2662645"/>
                    <a:ext cx="106680" cy="237744"/>
                  </a:xfrm>
                  <a:prstGeom prst="ellipse">
                    <a:avLst/>
                  </a:prstGeom>
                  <a:solidFill>
                    <a:srgbClr val="FF000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cxnSp>
              <p:nvCxnSpPr>
                <p:cNvPr id="7" name="Straight Connector 6"/>
                <p:cNvCxnSpPr/>
                <p:nvPr/>
              </p:nvCxnSpPr>
              <p:spPr>
                <a:xfrm>
                  <a:off x="587829" y="2142309"/>
                  <a:ext cx="0" cy="666205"/>
                </a:xfrm>
                <a:prstGeom prst="line">
                  <a:avLst/>
                </a:prstGeom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" name="Straight Connector 7"/>
                <p:cNvCxnSpPr/>
                <p:nvPr/>
              </p:nvCxnSpPr>
              <p:spPr>
                <a:xfrm flipH="1">
                  <a:off x="587829" y="1907177"/>
                  <a:ext cx="250371" cy="235132"/>
                </a:xfrm>
                <a:prstGeom prst="line">
                  <a:avLst/>
                </a:prstGeom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" name="Straight Connector 10"/>
                <p:cNvCxnSpPr/>
                <p:nvPr/>
              </p:nvCxnSpPr>
              <p:spPr>
                <a:xfrm flipH="1" flipV="1">
                  <a:off x="587828" y="2808514"/>
                  <a:ext cx="250371" cy="176349"/>
                </a:xfrm>
                <a:prstGeom prst="line">
                  <a:avLst/>
                </a:prstGeom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1" name="TextBox 20"/>
                <p:cNvSpPr txBox="1"/>
                <p:nvPr/>
              </p:nvSpPr>
              <p:spPr>
                <a:xfrm>
                  <a:off x="161237" y="1611308"/>
                  <a:ext cx="892970" cy="23904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/>
                    <a:t>Cathode</a:t>
                  </a:r>
                </a:p>
              </p:txBody>
            </p:sp>
            <p:sp>
              <p:nvSpPr>
                <p:cNvPr id="22" name="TextBox 21"/>
                <p:cNvSpPr txBox="1"/>
                <p:nvPr/>
              </p:nvSpPr>
              <p:spPr>
                <a:xfrm>
                  <a:off x="1021005" y="1611308"/>
                  <a:ext cx="666750" cy="23904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dirty="0"/>
                    <a:t>Anode</a:t>
                  </a:r>
                </a:p>
              </p:txBody>
            </p:sp>
            <p:cxnSp>
              <p:nvCxnSpPr>
                <p:cNvPr id="25" name="Straight Connector 24"/>
                <p:cNvCxnSpPr/>
                <p:nvPr/>
              </p:nvCxnSpPr>
              <p:spPr>
                <a:xfrm flipH="1">
                  <a:off x="2035410" y="1780094"/>
                  <a:ext cx="0" cy="1390634"/>
                </a:xfrm>
                <a:prstGeom prst="line">
                  <a:avLst/>
                </a:prstGeom>
                <a:ln w="508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0" name="TextBox 29"/>
                <p:cNvSpPr txBox="1"/>
                <p:nvPr/>
              </p:nvSpPr>
              <p:spPr>
                <a:xfrm>
                  <a:off x="1702035" y="1182494"/>
                  <a:ext cx="666750" cy="59760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dirty="0"/>
                    <a:t>Front Flange of Gun</a:t>
                  </a:r>
                </a:p>
              </p:txBody>
            </p:sp>
          </p:grpSp>
          <p:cxnSp>
            <p:nvCxnSpPr>
              <p:cNvPr id="35" name="Straight Connector 34"/>
              <p:cNvCxnSpPr/>
              <p:nvPr/>
            </p:nvCxnSpPr>
            <p:spPr>
              <a:xfrm>
                <a:off x="2035410" y="3170728"/>
                <a:ext cx="0" cy="1600293"/>
              </a:xfrm>
              <a:prstGeom prst="line">
                <a:avLst/>
              </a:prstGeom>
              <a:ln w="12700"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5" name="Group 54"/>
            <p:cNvGrpSpPr/>
            <p:nvPr/>
          </p:nvGrpSpPr>
          <p:grpSpPr>
            <a:xfrm>
              <a:off x="2533444" y="2178796"/>
              <a:ext cx="5577037" cy="589279"/>
              <a:chOff x="2533444" y="2178796"/>
              <a:chExt cx="5577037" cy="589279"/>
            </a:xfrm>
          </p:grpSpPr>
          <p:grpSp>
            <p:nvGrpSpPr>
              <p:cNvPr id="38" name="Group 37"/>
              <p:cNvGrpSpPr/>
              <p:nvPr/>
            </p:nvGrpSpPr>
            <p:grpSpPr>
              <a:xfrm>
                <a:off x="2533444" y="2319009"/>
                <a:ext cx="508514" cy="312804"/>
                <a:chOff x="2750488" y="2142309"/>
                <a:chExt cx="508514" cy="312804"/>
              </a:xfrm>
            </p:grpSpPr>
            <p:sp>
              <p:nvSpPr>
                <p:cNvPr id="36" name="Isosceles Triangle 35"/>
                <p:cNvSpPr/>
                <p:nvPr/>
              </p:nvSpPr>
              <p:spPr>
                <a:xfrm>
                  <a:off x="2750488" y="2142310"/>
                  <a:ext cx="287079" cy="312803"/>
                </a:xfrm>
                <a:prstGeom prst="triangl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" name="Isosceles Triangle 36"/>
                <p:cNvSpPr/>
                <p:nvPr/>
              </p:nvSpPr>
              <p:spPr>
                <a:xfrm rot="10800000">
                  <a:off x="2971923" y="2142309"/>
                  <a:ext cx="287079" cy="312803"/>
                </a:xfrm>
                <a:prstGeom prst="triangl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39" name="Rectangle 38"/>
              <p:cNvSpPr/>
              <p:nvPr/>
            </p:nvSpPr>
            <p:spPr>
              <a:xfrm>
                <a:off x="3539992" y="2285136"/>
                <a:ext cx="589279" cy="38277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40" name="Group 39"/>
              <p:cNvGrpSpPr/>
              <p:nvPr/>
            </p:nvGrpSpPr>
            <p:grpSpPr>
              <a:xfrm>
                <a:off x="4627305" y="2317034"/>
                <a:ext cx="508514" cy="312804"/>
                <a:chOff x="2750488" y="2142309"/>
                <a:chExt cx="508514" cy="312804"/>
              </a:xfrm>
            </p:grpSpPr>
            <p:sp>
              <p:nvSpPr>
                <p:cNvPr id="41" name="Isosceles Triangle 40"/>
                <p:cNvSpPr/>
                <p:nvPr/>
              </p:nvSpPr>
              <p:spPr>
                <a:xfrm>
                  <a:off x="2750488" y="2142310"/>
                  <a:ext cx="287079" cy="312803"/>
                </a:xfrm>
                <a:prstGeom prst="triangl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2" name="Isosceles Triangle 41"/>
                <p:cNvSpPr/>
                <p:nvPr/>
              </p:nvSpPr>
              <p:spPr>
                <a:xfrm rot="10800000">
                  <a:off x="2971923" y="2142309"/>
                  <a:ext cx="287079" cy="312803"/>
                </a:xfrm>
                <a:prstGeom prst="triangl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43" name="Rectangle 42"/>
              <p:cNvSpPr/>
              <p:nvPr/>
            </p:nvSpPr>
            <p:spPr>
              <a:xfrm rot="5400000">
                <a:off x="5530598" y="2282050"/>
                <a:ext cx="589279" cy="382772"/>
              </a:xfrm>
              <a:prstGeom prst="rect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44" name="Group 43"/>
              <p:cNvGrpSpPr/>
              <p:nvPr/>
            </p:nvGrpSpPr>
            <p:grpSpPr>
              <a:xfrm>
                <a:off x="6514656" y="2313084"/>
                <a:ext cx="508514" cy="312804"/>
                <a:chOff x="2750488" y="2142309"/>
                <a:chExt cx="508514" cy="312804"/>
              </a:xfrm>
            </p:grpSpPr>
            <p:sp>
              <p:nvSpPr>
                <p:cNvPr id="45" name="Isosceles Triangle 44"/>
                <p:cNvSpPr/>
                <p:nvPr/>
              </p:nvSpPr>
              <p:spPr>
                <a:xfrm>
                  <a:off x="2750488" y="2142310"/>
                  <a:ext cx="287079" cy="312803"/>
                </a:xfrm>
                <a:prstGeom prst="triangl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6" name="Isosceles Triangle 45"/>
                <p:cNvSpPr/>
                <p:nvPr/>
              </p:nvSpPr>
              <p:spPr>
                <a:xfrm rot="10800000">
                  <a:off x="2971923" y="2142309"/>
                  <a:ext cx="287079" cy="312803"/>
                </a:xfrm>
                <a:prstGeom prst="triangl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47" name="Rectangle 46"/>
              <p:cNvSpPr/>
              <p:nvPr/>
            </p:nvSpPr>
            <p:spPr>
              <a:xfrm>
                <a:off x="7521202" y="2285136"/>
                <a:ext cx="589279" cy="38277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62" name="TextBox 61"/>
          <p:cNvSpPr txBox="1"/>
          <p:nvPr/>
        </p:nvSpPr>
        <p:spPr>
          <a:xfrm>
            <a:off x="2843000" y="2435933"/>
            <a:ext cx="15354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MBI2I01 H&amp;V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4419672" y="2427140"/>
            <a:ext cx="10222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IPM2I01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5436858" y="2417424"/>
            <a:ext cx="17316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MBH2I02 H&amp;V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6978277" y="2405874"/>
            <a:ext cx="10914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MFH2I01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8042718" y="2427140"/>
            <a:ext cx="16547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MBH2I03 H&amp;V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9677538" y="2427140"/>
            <a:ext cx="9920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IPM2I02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10990993" y="2160707"/>
            <a:ext cx="9757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VBV2I02</a:t>
            </a:r>
          </a:p>
        </p:txBody>
      </p:sp>
      <p:cxnSp>
        <p:nvCxnSpPr>
          <p:cNvPr id="69" name="Straight Connector 68"/>
          <p:cNvCxnSpPr/>
          <p:nvPr/>
        </p:nvCxnSpPr>
        <p:spPr>
          <a:xfrm flipH="1">
            <a:off x="3485837" y="3608556"/>
            <a:ext cx="0" cy="776889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 flipH="1">
            <a:off x="4922780" y="3760283"/>
            <a:ext cx="0" cy="946375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>
            <a:off x="6302700" y="3621021"/>
            <a:ext cx="0" cy="136445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>
            <a:off x="7531330" y="3840963"/>
            <a:ext cx="0" cy="1519966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 flipH="1">
            <a:off x="8798272" y="3653475"/>
            <a:ext cx="0" cy="2075505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>
            <a:off x="10121621" y="3760283"/>
            <a:ext cx="0" cy="2291601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>
            <a:off x="11498714" y="4098987"/>
            <a:ext cx="2826" cy="2382024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/>
          <p:cNvCxnSpPr/>
          <p:nvPr/>
        </p:nvCxnSpPr>
        <p:spPr>
          <a:xfrm>
            <a:off x="2603389" y="4224389"/>
            <a:ext cx="907340" cy="0"/>
          </a:xfrm>
          <a:prstGeom prst="straightConnector1">
            <a:avLst/>
          </a:prstGeom>
          <a:ln w="1905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Arrow Connector 89"/>
          <p:cNvCxnSpPr/>
          <p:nvPr/>
        </p:nvCxnSpPr>
        <p:spPr>
          <a:xfrm flipV="1">
            <a:off x="2594259" y="4630878"/>
            <a:ext cx="2328521" cy="0"/>
          </a:xfrm>
          <a:prstGeom prst="straightConnector1">
            <a:avLst/>
          </a:prstGeom>
          <a:ln w="1905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/>
          <p:cNvCxnSpPr/>
          <p:nvPr/>
        </p:nvCxnSpPr>
        <p:spPr>
          <a:xfrm flipV="1">
            <a:off x="2603389" y="4985471"/>
            <a:ext cx="3671170" cy="1"/>
          </a:xfrm>
          <a:prstGeom prst="straightConnector1">
            <a:avLst/>
          </a:prstGeom>
          <a:ln w="1905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Arrow Connector 97"/>
          <p:cNvCxnSpPr/>
          <p:nvPr/>
        </p:nvCxnSpPr>
        <p:spPr>
          <a:xfrm flipV="1">
            <a:off x="2603389" y="5322373"/>
            <a:ext cx="4862205" cy="2"/>
          </a:xfrm>
          <a:prstGeom prst="straightConnector1">
            <a:avLst/>
          </a:prstGeom>
          <a:ln w="1905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Arrow Connector 103"/>
          <p:cNvCxnSpPr/>
          <p:nvPr/>
        </p:nvCxnSpPr>
        <p:spPr>
          <a:xfrm>
            <a:off x="2594259" y="5728980"/>
            <a:ext cx="6118352" cy="0"/>
          </a:xfrm>
          <a:prstGeom prst="straightConnector1">
            <a:avLst/>
          </a:prstGeom>
          <a:ln w="1905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Arrow Connector 107"/>
          <p:cNvCxnSpPr/>
          <p:nvPr/>
        </p:nvCxnSpPr>
        <p:spPr>
          <a:xfrm flipV="1">
            <a:off x="2578497" y="6051884"/>
            <a:ext cx="7543124" cy="0"/>
          </a:xfrm>
          <a:prstGeom prst="straightConnector1">
            <a:avLst/>
          </a:prstGeom>
          <a:ln w="1905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Arrow Connector 114"/>
          <p:cNvCxnSpPr/>
          <p:nvPr/>
        </p:nvCxnSpPr>
        <p:spPr>
          <a:xfrm flipV="1">
            <a:off x="2614385" y="6472989"/>
            <a:ext cx="8864471" cy="3149"/>
          </a:xfrm>
          <a:prstGeom prst="straightConnector1">
            <a:avLst/>
          </a:prstGeom>
          <a:ln w="1905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TextBox 119"/>
          <p:cNvSpPr txBox="1"/>
          <p:nvPr/>
        </p:nvSpPr>
        <p:spPr>
          <a:xfrm>
            <a:off x="2572937" y="3794174"/>
            <a:ext cx="8700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7.75”</a:t>
            </a:r>
          </a:p>
        </p:txBody>
      </p:sp>
      <p:sp>
        <p:nvSpPr>
          <p:cNvPr id="121" name="TextBox 120"/>
          <p:cNvSpPr txBox="1"/>
          <p:nvPr/>
        </p:nvSpPr>
        <p:spPr>
          <a:xfrm>
            <a:off x="3739348" y="4223547"/>
            <a:ext cx="10281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12.625”</a:t>
            </a:r>
          </a:p>
        </p:txBody>
      </p:sp>
      <p:sp>
        <p:nvSpPr>
          <p:cNvPr id="122" name="TextBox 121"/>
          <p:cNvSpPr txBox="1"/>
          <p:nvPr/>
        </p:nvSpPr>
        <p:spPr>
          <a:xfrm>
            <a:off x="5142643" y="4594613"/>
            <a:ext cx="10281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21.5”</a:t>
            </a:r>
          </a:p>
        </p:txBody>
      </p:sp>
      <p:sp>
        <p:nvSpPr>
          <p:cNvPr id="123" name="TextBox 122"/>
          <p:cNvSpPr txBox="1"/>
          <p:nvPr/>
        </p:nvSpPr>
        <p:spPr>
          <a:xfrm>
            <a:off x="6460348" y="4938544"/>
            <a:ext cx="10281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26”</a:t>
            </a:r>
          </a:p>
        </p:txBody>
      </p:sp>
      <p:sp>
        <p:nvSpPr>
          <p:cNvPr id="124" name="TextBox 123"/>
          <p:cNvSpPr txBox="1"/>
          <p:nvPr/>
        </p:nvSpPr>
        <p:spPr>
          <a:xfrm>
            <a:off x="7595650" y="5305755"/>
            <a:ext cx="10281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34.25”</a:t>
            </a:r>
          </a:p>
        </p:txBody>
      </p:sp>
      <p:sp>
        <p:nvSpPr>
          <p:cNvPr id="125" name="TextBox 124"/>
          <p:cNvSpPr txBox="1"/>
          <p:nvPr/>
        </p:nvSpPr>
        <p:spPr>
          <a:xfrm>
            <a:off x="9022726" y="5675087"/>
            <a:ext cx="10281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39”</a:t>
            </a:r>
          </a:p>
        </p:txBody>
      </p:sp>
      <p:sp>
        <p:nvSpPr>
          <p:cNvPr id="126" name="TextBox 125"/>
          <p:cNvSpPr txBox="1"/>
          <p:nvPr/>
        </p:nvSpPr>
        <p:spPr>
          <a:xfrm>
            <a:off x="10354955" y="6072079"/>
            <a:ext cx="10281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47±1”</a:t>
            </a:r>
          </a:p>
        </p:txBody>
      </p:sp>
      <p:sp>
        <p:nvSpPr>
          <p:cNvPr id="127" name="TextBox 126"/>
          <p:cNvSpPr txBox="1"/>
          <p:nvPr/>
        </p:nvSpPr>
        <p:spPr>
          <a:xfrm>
            <a:off x="3902329" y="1397423"/>
            <a:ext cx="67672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Assume 0.25” uncertainty in measurement (unless otherwise stated) </a:t>
            </a:r>
          </a:p>
        </p:txBody>
      </p:sp>
      <p:sp>
        <p:nvSpPr>
          <p:cNvPr id="70" name="Isosceles Triangle 36">
            <a:extLst>
              <a:ext uri="{FF2B5EF4-FFF2-40B4-BE49-F238E27FC236}">
                <a16:creationId xmlns:a16="http://schemas.microsoft.com/office/drawing/2014/main" id="{E074B477-B915-314B-A5CF-ADD55EEFDBE0}"/>
              </a:ext>
            </a:extLst>
          </p:cNvPr>
          <p:cNvSpPr/>
          <p:nvPr/>
        </p:nvSpPr>
        <p:spPr>
          <a:xfrm rot="10800000">
            <a:off x="11291545" y="2775206"/>
            <a:ext cx="374621" cy="4833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Isosceles Triangle 35">
            <a:extLst>
              <a:ext uri="{FF2B5EF4-FFF2-40B4-BE49-F238E27FC236}">
                <a16:creationId xmlns:a16="http://schemas.microsoft.com/office/drawing/2014/main" id="{5509B982-0A2D-6C44-81B9-DEAF6094CA07}"/>
              </a:ext>
            </a:extLst>
          </p:cNvPr>
          <p:cNvSpPr/>
          <p:nvPr/>
        </p:nvSpPr>
        <p:spPr>
          <a:xfrm>
            <a:off x="11291544" y="3281418"/>
            <a:ext cx="374621" cy="4833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71CC5608-F171-1A49-9401-BA1D45F1DB78}"/>
              </a:ext>
            </a:extLst>
          </p:cNvPr>
          <p:cNvCxnSpPr>
            <a:cxnSpLocks/>
          </p:cNvCxnSpPr>
          <p:nvPr/>
        </p:nvCxnSpPr>
        <p:spPr>
          <a:xfrm flipV="1">
            <a:off x="689487" y="2852847"/>
            <a:ext cx="3049861" cy="690784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>
            <a:extLst>
              <a:ext uri="{FF2B5EF4-FFF2-40B4-BE49-F238E27FC236}">
                <a16:creationId xmlns:a16="http://schemas.microsoft.com/office/drawing/2014/main" id="{1BBF7280-26C1-C44D-AF9D-85F2895796C2}"/>
              </a:ext>
            </a:extLst>
          </p:cNvPr>
          <p:cNvCxnSpPr>
            <a:cxnSpLocks/>
            <a:endCxn id="42" idx="5"/>
          </p:cNvCxnSpPr>
          <p:nvPr/>
        </p:nvCxnSpPr>
        <p:spPr>
          <a:xfrm>
            <a:off x="3732644" y="2869513"/>
            <a:ext cx="2610739" cy="438571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>
            <a:extLst>
              <a:ext uri="{FF2B5EF4-FFF2-40B4-BE49-F238E27FC236}">
                <a16:creationId xmlns:a16="http://schemas.microsoft.com/office/drawing/2014/main" id="{F5ED33C7-4C40-DD42-9E13-4E566979F1AC}"/>
              </a:ext>
            </a:extLst>
          </p:cNvPr>
          <p:cNvCxnSpPr>
            <a:cxnSpLocks/>
          </p:cNvCxnSpPr>
          <p:nvPr/>
        </p:nvCxnSpPr>
        <p:spPr>
          <a:xfrm flipV="1">
            <a:off x="6302700" y="3271591"/>
            <a:ext cx="5664019" cy="39387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2DE6B947-8D35-8B45-8FC4-B806458CBD16}"/>
              </a:ext>
            </a:extLst>
          </p:cNvPr>
          <p:cNvSpPr txBox="1"/>
          <p:nvPr/>
        </p:nvSpPr>
        <p:spPr>
          <a:xfrm>
            <a:off x="114916" y="3442469"/>
            <a:ext cx="5870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(</a:t>
            </a:r>
            <a:r>
              <a:rPr lang="en-US" dirty="0" err="1">
                <a:solidFill>
                  <a:srgbClr val="00B050"/>
                </a:solidFill>
              </a:rPr>
              <a:t>x,y</a:t>
            </a:r>
            <a:r>
              <a:rPr lang="en-US" dirty="0">
                <a:solidFill>
                  <a:srgbClr val="00B050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9632818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947" y="365125"/>
            <a:ext cx="11830929" cy="1325563"/>
          </a:xfrm>
        </p:spPr>
        <p:txBody>
          <a:bodyPr/>
          <a:lstStyle/>
          <a:p>
            <a:r>
              <a:rPr lang="en-US" u="sng" dirty="0"/>
              <a:t>Drawing Pt 2: Valve to Vertical Wien Filter Entrance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843314" y="3983340"/>
            <a:ext cx="0" cy="873726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Flowchart: Summing Junction 7"/>
          <p:cNvSpPr/>
          <p:nvPr/>
        </p:nvSpPr>
        <p:spPr>
          <a:xfrm>
            <a:off x="1802674" y="2941914"/>
            <a:ext cx="927463" cy="809066"/>
          </a:xfrm>
          <a:prstGeom prst="flowChartSummingJunc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lowchart: Delay 8"/>
          <p:cNvSpPr/>
          <p:nvPr/>
        </p:nvSpPr>
        <p:spPr>
          <a:xfrm>
            <a:off x="3359096" y="3040649"/>
            <a:ext cx="886333" cy="553540"/>
          </a:xfrm>
          <a:prstGeom prst="flowChartDela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lowchart: Summing Junction 9"/>
          <p:cNvSpPr/>
          <p:nvPr/>
        </p:nvSpPr>
        <p:spPr>
          <a:xfrm>
            <a:off x="4874388" y="2939542"/>
            <a:ext cx="927463" cy="809066"/>
          </a:xfrm>
          <a:prstGeom prst="flowChartSummingJunc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8696231" y="3078996"/>
            <a:ext cx="663581" cy="483302"/>
            <a:chOff x="6959148" y="3067345"/>
            <a:chExt cx="663581" cy="483302"/>
          </a:xfrm>
        </p:grpSpPr>
        <p:sp>
          <p:nvSpPr>
            <p:cNvPr id="11" name="Isosceles Triangle 10"/>
            <p:cNvSpPr/>
            <p:nvPr/>
          </p:nvSpPr>
          <p:spPr>
            <a:xfrm>
              <a:off x="6959148" y="3067347"/>
              <a:ext cx="374621" cy="483300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Isosceles Triangle 11"/>
            <p:cNvSpPr/>
            <p:nvPr/>
          </p:nvSpPr>
          <p:spPr>
            <a:xfrm rot="10800000">
              <a:off x="7248108" y="3067345"/>
              <a:ext cx="374621" cy="483300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Rectangle 13"/>
          <p:cNvSpPr/>
          <p:nvPr/>
        </p:nvSpPr>
        <p:spPr>
          <a:xfrm rot="5400000">
            <a:off x="7516274" y="2951980"/>
            <a:ext cx="910474" cy="49949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5" name="Group 14"/>
          <p:cNvGrpSpPr/>
          <p:nvPr/>
        </p:nvGrpSpPr>
        <p:grpSpPr>
          <a:xfrm>
            <a:off x="6583210" y="3093809"/>
            <a:ext cx="663581" cy="483302"/>
            <a:chOff x="6959148" y="3067345"/>
            <a:chExt cx="663581" cy="483302"/>
          </a:xfrm>
        </p:grpSpPr>
        <p:sp>
          <p:nvSpPr>
            <p:cNvPr id="16" name="Isosceles Triangle 15"/>
            <p:cNvSpPr/>
            <p:nvPr/>
          </p:nvSpPr>
          <p:spPr>
            <a:xfrm>
              <a:off x="6959148" y="3067347"/>
              <a:ext cx="374621" cy="483300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Isosceles Triangle 16"/>
            <p:cNvSpPr/>
            <p:nvPr/>
          </p:nvSpPr>
          <p:spPr>
            <a:xfrm rot="10800000">
              <a:off x="7248108" y="3067345"/>
              <a:ext cx="374621" cy="483300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Flowchart: Summing Junction 17"/>
          <p:cNvSpPr/>
          <p:nvPr/>
        </p:nvSpPr>
        <p:spPr>
          <a:xfrm>
            <a:off x="9866014" y="2930926"/>
            <a:ext cx="927463" cy="809066"/>
          </a:xfrm>
          <a:prstGeom prst="flowChartSummingJunc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Straight Connector 19"/>
          <p:cNvCxnSpPr/>
          <p:nvPr/>
        </p:nvCxnSpPr>
        <p:spPr>
          <a:xfrm>
            <a:off x="11648050" y="2363372"/>
            <a:ext cx="0" cy="2293034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H="1">
            <a:off x="2249387" y="3695145"/>
            <a:ext cx="0" cy="776889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V="1">
            <a:off x="895334" y="4225436"/>
            <a:ext cx="1318508" cy="0"/>
          </a:xfrm>
          <a:prstGeom prst="straightConnector1">
            <a:avLst/>
          </a:prstGeom>
          <a:ln w="1905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1343772" y="3856104"/>
            <a:ext cx="8700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10±1”</a:t>
            </a:r>
          </a:p>
        </p:txBody>
      </p:sp>
      <p:cxnSp>
        <p:nvCxnSpPr>
          <p:cNvPr id="30" name="Straight Connector 29"/>
          <p:cNvCxnSpPr/>
          <p:nvPr/>
        </p:nvCxnSpPr>
        <p:spPr>
          <a:xfrm>
            <a:off x="3359096" y="3600453"/>
            <a:ext cx="0" cy="3123904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V="1">
            <a:off x="895334" y="4553712"/>
            <a:ext cx="2463762" cy="0"/>
          </a:xfrm>
          <a:prstGeom prst="straightConnector1">
            <a:avLst/>
          </a:prstGeom>
          <a:ln w="1905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3488565" y="1789899"/>
            <a:ext cx="67672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Assume 0.25” uncertainty in measurement (unless otherwise stated) </a:t>
            </a:r>
          </a:p>
        </p:txBody>
      </p:sp>
      <p:cxnSp>
        <p:nvCxnSpPr>
          <p:cNvPr id="42" name="Straight Connector 41"/>
          <p:cNvCxnSpPr/>
          <p:nvPr/>
        </p:nvCxnSpPr>
        <p:spPr>
          <a:xfrm>
            <a:off x="5318624" y="3747244"/>
            <a:ext cx="0" cy="478192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>
            <a:off x="3359096" y="4040770"/>
            <a:ext cx="1849554" cy="0"/>
          </a:xfrm>
          <a:prstGeom prst="straightConnector1">
            <a:avLst/>
          </a:prstGeom>
          <a:ln w="1905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3905686" y="3648119"/>
            <a:ext cx="9247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7”</a:t>
            </a:r>
          </a:p>
        </p:txBody>
      </p:sp>
      <p:cxnSp>
        <p:nvCxnSpPr>
          <p:cNvPr id="57" name="Straight Connector 56"/>
          <p:cNvCxnSpPr/>
          <p:nvPr/>
        </p:nvCxnSpPr>
        <p:spPr>
          <a:xfrm flipH="1">
            <a:off x="6957831" y="3832785"/>
            <a:ext cx="0" cy="720927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>
            <a:off x="3359096" y="4370743"/>
            <a:ext cx="3513074" cy="0"/>
          </a:xfrm>
          <a:prstGeom prst="straightConnector1">
            <a:avLst/>
          </a:prstGeom>
          <a:ln w="1905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5716992" y="4020386"/>
            <a:ext cx="9247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16”</a:t>
            </a:r>
          </a:p>
        </p:txBody>
      </p:sp>
      <p:cxnSp>
        <p:nvCxnSpPr>
          <p:cNvPr id="63" name="Straight Connector 62"/>
          <p:cNvCxnSpPr/>
          <p:nvPr/>
        </p:nvCxnSpPr>
        <p:spPr>
          <a:xfrm>
            <a:off x="7971511" y="3915316"/>
            <a:ext cx="0" cy="94175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/>
          <p:nvPr/>
        </p:nvCxnSpPr>
        <p:spPr>
          <a:xfrm>
            <a:off x="3359096" y="4656406"/>
            <a:ext cx="4612415" cy="0"/>
          </a:xfrm>
          <a:prstGeom prst="straightConnector1">
            <a:avLst/>
          </a:prstGeom>
          <a:ln w="1905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7046734" y="4295046"/>
            <a:ext cx="9247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21”</a:t>
            </a:r>
          </a:p>
        </p:txBody>
      </p:sp>
      <p:cxnSp>
        <p:nvCxnSpPr>
          <p:cNvPr id="68" name="Straight Connector 67"/>
          <p:cNvCxnSpPr/>
          <p:nvPr/>
        </p:nvCxnSpPr>
        <p:spPr>
          <a:xfrm>
            <a:off x="8985191" y="3773077"/>
            <a:ext cx="0" cy="1389328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/>
          <p:nvPr/>
        </p:nvCxnSpPr>
        <p:spPr>
          <a:xfrm flipV="1">
            <a:off x="3359096" y="5008098"/>
            <a:ext cx="5524445" cy="0"/>
          </a:xfrm>
          <a:prstGeom prst="straightConnector1">
            <a:avLst/>
          </a:prstGeom>
          <a:ln w="1905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TextBox 72"/>
          <p:cNvSpPr txBox="1"/>
          <p:nvPr/>
        </p:nvSpPr>
        <p:spPr>
          <a:xfrm>
            <a:off x="8055543" y="4692693"/>
            <a:ext cx="9247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29”</a:t>
            </a:r>
          </a:p>
        </p:txBody>
      </p:sp>
      <p:cxnSp>
        <p:nvCxnSpPr>
          <p:cNvPr id="74" name="Straight Arrow Connector 73"/>
          <p:cNvCxnSpPr/>
          <p:nvPr/>
        </p:nvCxnSpPr>
        <p:spPr>
          <a:xfrm flipV="1">
            <a:off x="3350188" y="5468580"/>
            <a:ext cx="6905587" cy="0"/>
          </a:xfrm>
          <a:prstGeom prst="straightConnector1">
            <a:avLst/>
          </a:prstGeom>
          <a:ln w="1905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>
            <a:off x="10329745" y="3969714"/>
            <a:ext cx="0" cy="179804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Box 78"/>
          <p:cNvSpPr txBox="1"/>
          <p:nvPr/>
        </p:nvSpPr>
        <p:spPr>
          <a:xfrm>
            <a:off x="9195080" y="5118488"/>
            <a:ext cx="9247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34”</a:t>
            </a:r>
          </a:p>
        </p:txBody>
      </p:sp>
      <p:cxnSp>
        <p:nvCxnSpPr>
          <p:cNvPr id="80" name="Straight Connector 79"/>
          <p:cNvCxnSpPr/>
          <p:nvPr/>
        </p:nvCxnSpPr>
        <p:spPr>
          <a:xfrm>
            <a:off x="11648050" y="4692693"/>
            <a:ext cx="0" cy="179804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Arrow Connector 80"/>
          <p:cNvCxnSpPr/>
          <p:nvPr/>
        </p:nvCxnSpPr>
        <p:spPr>
          <a:xfrm flipV="1">
            <a:off x="3362856" y="6153266"/>
            <a:ext cx="8285194" cy="0"/>
          </a:xfrm>
          <a:prstGeom prst="straightConnector1">
            <a:avLst/>
          </a:prstGeom>
          <a:ln w="1905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TextBox 82"/>
          <p:cNvSpPr txBox="1"/>
          <p:nvPr/>
        </p:nvSpPr>
        <p:spPr>
          <a:xfrm>
            <a:off x="10338026" y="5783934"/>
            <a:ext cx="9247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37.5”</a:t>
            </a:r>
          </a:p>
        </p:txBody>
      </p:sp>
      <p:sp>
        <p:nvSpPr>
          <p:cNvPr id="84" name="TextBox 83"/>
          <p:cNvSpPr txBox="1"/>
          <p:nvPr/>
        </p:nvSpPr>
        <p:spPr>
          <a:xfrm>
            <a:off x="237924" y="2184197"/>
            <a:ext cx="1200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VBV2I02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1666129" y="2458202"/>
            <a:ext cx="1200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ITV2I01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3181420" y="2569050"/>
            <a:ext cx="1200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MDS1I01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988596" y="5221455"/>
            <a:ext cx="144597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Front Face of Dipole Magnet</a:t>
            </a:r>
          </a:p>
        </p:txBody>
      </p:sp>
      <p:cxnSp>
        <p:nvCxnSpPr>
          <p:cNvPr id="89" name="Straight Arrow Connector 88"/>
          <p:cNvCxnSpPr/>
          <p:nvPr/>
        </p:nvCxnSpPr>
        <p:spPr>
          <a:xfrm>
            <a:off x="2203966" y="5690558"/>
            <a:ext cx="1106825" cy="0"/>
          </a:xfrm>
          <a:prstGeom prst="straightConnector1">
            <a:avLst/>
          </a:prstGeom>
          <a:ln w="508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TextBox 89"/>
          <p:cNvSpPr txBox="1"/>
          <p:nvPr/>
        </p:nvSpPr>
        <p:spPr>
          <a:xfrm>
            <a:off x="4770600" y="2509323"/>
            <a:ext cx="1200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ITV1I02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5818562" y="2713900"/>
            <a:ext cx="19330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MBH1I02 H&amp;V</a:t>
            </a:r>
          </a:p>
        </p:txBody>
      </p:sp>
      <p:sp>
        <p:nvSpPr>
          <p:cNvPr id="92" name="TextBox 91"/>
          <p:cNvSpPr txBox="1"/>
          <p:nvPr/>
        </p:nvSpPr>
        <p:spPr>
          <a:xfrm>
            <a:off x="7004963" y="2346064"/>
            <a:ext cx="19330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MFB1I02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8077089" y="2724477"/>
            <a:ext cx="19330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MHB1I03 H&amp;V</a:t>
            </a:r>
          </a:p>
        </p:txBody>
      </p:sp>
      <p:sp>
        <p:nvSpPr>
          <p:cNvPr id="94" name="TextBox 93"/>
          <p:cNvSpPr txBox="1"/>
          <p:nvPr/>
        </p:nvSpPr>
        <p:spPr>
          <a:xfrm>
            <a:off x="9350074" y="2712728"/>
            <a:ext cx="19330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ITV1I03</a:t>
            </a:r>
          </a:p>
        </p:txBody>
      </p:sp>
      <p:sp>
        <p:nvSpPr>
          <p:cNvPr id="95" name="TextBox 94"/>
          <p:cNvSpPr txBox="1"/>
          <p:nvPr/>
        </p:nvSpPr>
        <p:spPr>
          <a:xfrm>
            <a:off x="10638167" y="1724054"/>
            <a:ext cx="15538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MWF1I04 (entrance)</a:t>
            </a:r>
          </a:p>
        </p:txBody>
      </p:sp>
      <p:sp>
        <p:nvSpPr>
          <p:cNvPr id="96" name="TextBox 95"/>
          <p:cNvSpPr txBox="1"/>
          <p:nvPr/>
        </p:nvSpPr>
        <p:spPr>
          <a:xfrm>
            <a:off x="2350118" y="4235537"/>
            <a:ext cx="9247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5±1”</a:t>
            </a:r>
          </a:p>
        </p:txBody>
      </p:sp>
      <p:sp>
        <p:nvSpPr>
          <p:cNvPr id="58" name="Isosceles Triangle 36">
            <a:extLst>
              <a:ext uri="{FF2B5EF4-FFF2-40B4-BE49-F238E27FC236}">
                <a16:creationId xmlns:a16="http://schemas.microsoft.com/office/drawing/2014/main" id="{68DE283C-D19C-0242-B05E-899BDFA42483}"/>
              </a:ext>
            </a:extLst>
          </p:cNvPr>
          <p:cNvSpPr/>
          <p:nvPr/>
        </p:nvSpPr>
        <p:spPr>
          <a:xfrm rot="10800000">
            <a:off x="624245" y="2788031"/>
            <a:ext cx="374621" cy="4833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Isosceles Triangle 35">
            <a:extLst>
              <a:ext uri="{FF2B5EF4-FFF2-40B4-BE49-F238E27FC236}">
                <a16:creationId xmlns:a16="http://schemas.microsoft.com/office/drawing/2014/main" id="{70F71A7D-2593-DD44-ABD0-7BAD0B817C60}"/>
              </a:ext>
            </a:extLst>
          </p:cNvPr>
          <p:cNvSpPr/>
          <p:nvPr/>
        </p:nvSpPr>
        <p:spPr>
          <a:xfrm>
            <a:off x="624244" y="3294243"/>
            <a:ext cx="374621" cy="4833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2" name="Straight Arrow Connector 61">
            <a:extLst>
              <a:ext uri="{FF2B5EF4-FFF2-40B4-BE49-F238E27FC236}">
                <a16:creationId xmlns:a16="http://schemas.microsoft.com/office/drawing/2014/main" id="{1E8F78DE-2140-C14B-8C4F-CF1C9614B87F}"/>
              </a:ext>
            </a:extLst>
          </p:cNvPr>
          <p:cNvCxnSpPr>
            <a:cxnSpLocks/>
          </p:cNvCxnSpPr>
          <p:nvPr/>
        </p:nvCxnSpPr>
        <p:spPr>
          <a:xfrm>
            <a:off x="726315" y="3326049"/>
            <a:ext cx="10947984" cy="14196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037627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1263" y="1"/>
            <a:ext cx="10267406" cy="92456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dirty="0"/>
              <a:t>Table of Element Names and Lengths</a:t>
            </a:r>
            <a:br>
              <a:rPr lang="en-US" sz="3600" dirty="0"/>
            </a:br>
            <a:r>
              <a:rPr lang="en-US" sz="3600" dirty="0">
                <a:solidFill>
                  <a:srgbClr val="FF0000"/>
                </a:solidFill>
              </a:rPr>
              <a:t>(maybe good to stay to same units:  m, Tesla, ?)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95044638"/>
              </p:ext>
            </p:extLst>
          </p:nvPr>
        </p:nvGraphicFramePr>
        <p:xfrm>
          <a:off x="1092498" y="924561"/>
          <a:ext cx="9784935" cy="57195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8828">
                  <a:extLst>
                    <a:ext uri="{9D8B030D-6E8A-4147-A177-3AD203B41FA5}">
                      <a16:colId xmlns:a16="http://schemas.microsoft.com/office/drawing/2014/main" val="1275937610"/>
                    </a:ext>
                  </a:extLst>
                </a:gridCol>
                <a:gridCol w="1408497">
                  <a:extLst>
                    <a:ext uri="{9D8B030D-6E8A-4147-A177-3AD203B41FA5}">
                      <a16:colId xmlns:a16="http://schemas.microsoft.com/office/drawing/2014/main" val="1306715367"/>
                    </a:ext>
                  </a:extLst>
                </a:gridCol>
                <a:gridCol w="987849">
                  <a:extLst>
                    <a:ext uri="{9D8B030D-6E8A-4147-A177-3AD203B41FA5}">
                      <a16:colId xmlns:a16="http://schemas.microsoft.com/office/drawing/2014/main" val="3771939971"/>
                    </a:ext>
                  </a:extLst>
                </a:gridCol>
                <a:gridCol w="987849">
                  <a:extLst>
                    <a:ext uri="{9D8B030D-6E8A-4147-A177-3AD203B41FA5}">
                      <a16:colId xmlns:a16="http://schemas.microsoft.com/office/drawing/2014/main" val="575805526"/>
                    </a:ext>
                  </a:extLst>
                </a:gridCol>
                <a:gridCol w="868909">
                  <a:extLst>
                    <a:ext uri="{9D8B030D-6E8A-4147-A177-3AD203B41FA5}">
                      <a16:colId xmlns:a16="http://schemas.microsoft.com/office/drawing/2014/main" val="3004234083"/>
                    </a:ext>
                  </a:extLst>
                </a:gridCol>
                <a:gridCol w="868909">
                  <a:extLst>
                    <a:ext uri="{9D8B030D-6E8A-4147-A177-3AD203B41FA5}">
                      <a16:colId xmlns:a16="http://schemas.microsoft.com/office/drawing/2014/main" val="2703716985"/>
                    </a:ext>
                  </a:extLst>
                </a:gridCol>
                <a:gridCol w="2984094">
                  <a:extLst>
                    <a:ext uri="{9D8B030D-6E8A-4147-A177-3AD203B41FA5}">
                      <a16:colId xmlns:a16="http://schemas.microsoft.com/office/drawing/2014/main" val="414669584"/>
                    </a:ext>
                  </a:extLst>
                </a:gridCol>
              </a:tblGrid>
              <a:tr h="330137">
                <a:tc>
                  <a:txBody>
                    <a:bodyPr/>
                    <a:lstStyle/>
                    <a:p>
                      <a:r>
                        <a:rPr lang="en-US" sz="1200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Physical Length (inches)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rgbClr val="FF0000"/>
                          </a:solidFill>
                        </a:rPr>
                        <a:t>Physical</a:t>
                      </a:r>
                    </a:p>
                    <a:p>
                      <a:r>
                        <a:rPr lang="en-US" sz="1200" dirty="0">
                          <a:solidFill>
                            <a:srgbClr val="FF0000"/>
                          </a:solidFill>
                        </a:rPr>
                        <a:t>Radius</a:t>
                      </a:r>
                    </a:p>
                    <a:p>
                      <a:r>
                        <a:rPr lang="en-US" sz="1200" dirty="0">
                          <a:solidFill>
                            <a:srgbClr val="FF0000"/>
                          </a:solidFill>
                        </a:rPr>
                        <a:t>(dia.)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Field</a:t>
                      </a:r>
                      <a:r>
                        <a:rPr lang="en-US" sz="1200" baseline="0" dirty="0"/>
                        <a:t> Map Length (in)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rgbClr val="FF0000"/>
                          </a:solidFill>
                        </a:rPr>
                        <a:t>Field Map Radius</a:t>
                      </a:r>
                    </a:p>
                    <a:p>
                      <a:r>
                        <a:rPr lang="en-US" sz="1200" dirty="0">
                          <a:solidFill>
                            <a:srgbClr val="FF0000"/>
                          </a:solidFill>
                        </a:rPr>
                        <a:t>Extent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Field</a:t>
                      </a:r>
                      <a:r>
                        <a:rPr lang="en-US" sz="1200" baseline="0" dirty="0"/>
                        <a:t> Map Name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1618277"/>
                  </a:ext>
                </a:extLst>
              </a:tr>
              <a:tr h="295517">
                <a:tc>
                  <a:txBody>
                    <a:bodyPr/>
                    <a:lstStyle/>
                    <a:p>
                      <a:r>
                        <a:rPr lang="en-US" sz="1200" dirty="0"/>
                        <a:t>MBH2I01 H&amp;V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Steering</a:t>
                      </a:r>
                      <a:r>
                        <a:rPr lang="en-US" sz="1200" baseline="0" dirty="0"/>
                        <a:t> Coil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4.25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rgbClr val="FF0000"/>
                          </a:solidFill>
                        </a:rPr>
                        <a:t>2.375”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19.7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BH_Steering_Coil_FieldMap.txt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4901941"/>
                  </a:ext>
                </a:extLst>
              </a:tr>
              <a:tr h="297932">
                <a:tc>
                  <a:txBody>
                    <a:bodyPr/>
                    <a:lstStyle/>
                    <a:p>
                      <a:r>
                        <a:rPr lang="en-US" sz="1200" dirty="0"/>
                        <a:t>IPM2I01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Beam</a:t>
                      </a:r>
                      <a:r>
                        <a:rPr lang="en-US" sz="1200" baseline="0" dirty="0"/>
                        <a:t> Position Monitor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rgbClr val="FF0000"/>
                          </a:solidFill>
                        </a:rPr>
                        <a:t>2.375”</a:t>
                      </a:r>
                    </a:p>
                    <a:p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8680580"/>
                  </a:ext>
                </a:extLst>
              </a:tr>
              <a:tr h="295517">
                <a:tc>
                  <a:txBody>
                    <a:bodyPr/>
                    <a:lstStyle/>
                    <a:p>
                      <a:r>
                        <a:rPr lang="en-US" sz="1200" dirty="0"/>
                        <a:t>MBH2I02 H&amp;V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Steering Coil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4.25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rgbClr val="FF0000"/>
                          </a:solidFill>
                        </a:rPr>
                        <a:t>2.375”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19.7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BH_Steering_Coil_FieldMap.txt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8362594"/>
                  </a:ext>
                </a:extLst>
              </a:tr>
              <a:tr h="295517">
                <a:tc>
                  <a:txBody>
                    <a:bodyPr/>
                    <a:lstStyle/>
                    <a:p>
                      <a:r>
                        <a:rPr lang="en-US" sz="1200" dirty="0"/>
                        <a:t>MFH2I01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Solenoid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rgbClr val="FF0000"/>
                          </a:solidFill>
                        </a:rPr>
                        <a:t>2.375”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19.7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Solenoid_FieldMap.txt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796678"/>
                  </a:ext>
                </a:extLst>
              </a:tr>
              <a:tr h="295517">
                <a:tc>
                  <a:txBody>
                    <a:bodyPr/>
                    <a:lstStyle/>
                    <a:p>
                      <a:r>
                        <a:rPr lang="en-US" sz="1200" dirty="0"/>
                        <a:t>MBH2I03 H&amp;V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Steering Coil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4.25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rgbClr val="FF0000"/>
                          </a:solidFill>
                        </a:rPr>
                        <a:t>2.375”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19.7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BH_Steering_Coil_FieldMap.txt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5027111"/>
                  </a:ext>
                </a:extLst>
              </a:tr>
              <a:tr h="300603">
                <a:tc>
                  <a:txBody>
                    <a:bodyPr/>
                    <a:lstStyle/>
                    <a:p>
                      <a:r>
                        <a:rPr lang="en-US" sz="1200" dirty="0"/>
                        <a:t>IPM2I02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Beam Position Monitor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rgbClr val="FF0000"/>
                          </a:solidFill>
                        </a:rPr>
                        <a:t>2.375”</a:t>
                      </a:r>
                    </a:p>
                    <a:p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0546534"/>
                  </a:ext>
                </a:extLst>
              </a:tr>
              <a:tr h="295517">
                <a:tc>
                  <a:txBody>
                    <a:bodyPr/>
                    <a:lstStyle/>
                    <a:p>
                      <a:r>
                        <a:rPr lang="en-US" sz="1200" dirty="0"/>
                        <a:t>VBV2I02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Valve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rgbClr val="FF0000"/>
                          </a:solidFill>
                        </a:rPr>
                        <a:t>2.375”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4576938"/>
                  </a:ext>
                </a:extLst>
              </a:tr>
              <a:tr h="295517">
                <a:tc>
                  <a:txBody>
                    <a:bodyPr/>
                    <a:lstStyle/>
                    <a:p>
                      <a:r>
                        <a:rPr lang="en-US" sz="1200" dirty="0"/>
                        <a:t>ITV2I01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Viewer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rgbClr val="FF0000"/>
                          </a:solidFill>
                        </a:rPr>
                        <a:t>2.375”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2326551"/>
                  </a:ext>
                </a:extLst>
              </a:tr>
              <a:tr h="295517">
                <a:tc>
                  <a:txBody>
                    <a:bodyPr/>
                    <a:lstStyle/>
                    <a:p>
                      <a:r>
                        <a:rPr lang="en-US" sz="1200" dirty="0"/>
                        <a:t>MDS1I01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Dipole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4.25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rgbClr val="FF0000"/>
                          </a:solidFill>
                        </a:rPr>
                        <a:t>2.375”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rgbClr val="FF0000"/>
                          </a:solidFill>
                        </a:rPr>
                        <a:t>Still need to add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8241025"/>
                  </a:ext>
                </a:extLst>
              </a:tr>
              <a:tr h="295517">
                <a:tc>
                  <a:txBody>
                    <a:bodyPr/>
                    <a:lstStyle/>
                    <a:p>
                      <a:r>
                        <a:rPr lang="en-US" sz="1200" dirty="0"/>
                        <a:t>ITV1I02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Viewer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rgbClr val="FF0000"/>
                          </a:solidFill>
                        </a:rPr>
                        <a:t>1.375”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7952769"/>
                  </a:ext>
                </a:extLst>
              </a:tr>
              <a:tr h="295517">
                <a:tc>
                  <a:txBody>
                    <a:bodyPr/>
                    <a:lstStyle/>
                    <a:p>
                      <a:r>
                        <a:rPr lang="en-US" sz="1200" dirty="0"/>
                        <a:t>MBH1I03 H&amp;V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Steering Coil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4.25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rgbClr val="FF0000"/>
                          </a:solidFill>
                        </a:rPr>
                        <a:t>1.375”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19.7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BH_Steering_Coil_FieldMap.txt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354761"/>
                  </a:ext>
                </a:extLst>
              </a:tr>
              <a:tr h="295517">
                <a:tc>
                  <a:txBody>
                    <a:bodyPr/>
                    <a:lstStyle/>
                    <a:p>
                      <a:r>
                        <a:rPr lang="en-US" sz="1200" dirty="0"/>
                        <a:t>MFB1I02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Solenoid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rgbClr val="FF0000"/>
                          </a:solidFill>
                        </a:rPr>
                        <a:t>1.375”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19.7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Solenoid_FieldMap.txt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8466335"/>
                  </a:ext>
                </a:extLst>
              </a:tr>
              <a:tr h="318929">
                <a:tc>
                  <a:txBody>
                    <a:bodyPr/>
                    <a:lstStyle/>
                    <a:p>
                      <a:r>
                        <a:rPr lang="en-US" sz="1200" dirty="0"/>
                        <a:t>MHB1I03 H&amp;V (</a:t>
                      </a:r>
                      <a:r>
                        <a:rPr lang="en-US" sz="1200" b="1" i="1" dirty="0"/>
                        <a:t>not</a:t>
                      </a:r>
                      <a:r>
                        <a:rPr lang="en-US" sz="1200" i="0" dirty="0"/>
                        <a:t> MBH1I03)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Steering Coil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2.94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rgbClr val="FF0000"/>
                          </a:solidFill>
                        </a:rPr>
                        <a:t>1.375”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19.7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HB_Steering_Coil_FieldMap.txt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6362288"/>
                  </a:ext>
                </a:extLst>
              </a:tr>
              <a:tr h="295517">
                <a:tc>
                  <a:txBody>
                    <a:bodyPr/>
                    <a:lstStyle/>
                    <a:p>
                      <a:r>
                        <a:rPr lang="en-US" sz="1200" dirty="0"/>
                        <a:t>ITV1I03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Viewer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rgbClr val="FF0000"/>
                          </a:solidFill>
                        </a:rPr>
                        <a:t>1.375”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9167517"/>
                  </a:ext>
                </a:extLst>
              </a:tr>
              <a:tr h="293659">
                <a:tc>
                  <a:txBody>
                    <a:bodyPr/>
                    <a:lstStyle/>
                    <a:p>
                      <a:r>
                        <a:rPr lang="en-US" sz="1200" dirty="0"/>
                        <a:t>MWF1I04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Entrance to Vertical Wien Filter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rgbClr val="FF0000"/>
                          </a:solidFill>
                        </a:rPr>
                        <a:t>15mm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31236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502729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1425</TotalTime>
  <Words>366</Words>
  <Application>Microsoft Macintosh PowerPoint</Application>
  <PresentationFormat>Widescreen</PresentationFormat>
  <Paragraphs>133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CEBAF Injector Drawing &amp; Dimensions</vt:lpstr>
      <vt:lpstr>PowerPoint Presentation</vt:lpstr>
      <vt:lpstr>Drawing Pt 1: Gun Front Flange to Valve</vt:lpstr>
      <vt:lpstr>Drawing Pt 2: Valve to Vertical Wien Filter Entrance</vt:lpstr>
      <vt:lpstr>Table of Element Names and Lengths (maybe good to stay to same units:  m, Tesla, ?)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CEBAF Drawing &amp; Songsheet</dc:title>
  <dc:creator>Joshua Yoskowitz</dc:creator>
  <cp:lastModifiedBy>Joe Grames</cp:lastModifiedBy>
  <cp:revision>81</cp:revision>
  <dcterms:created xsi:type="dcterms:W3CDTF">2019-11-11T18:40:59Z</dcterms:created>
  <dcterms:modified xsi:type="dcterms:W3CDTF">2019-11-15T17:45:43Z</dcterms:modified>
</cp:coreProperties>
</file>