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  <p:sldMasterId id="2147483844" r:id="rId20"/>
  </p:sldMasterIdLst>
  <p:notesMasterIdLst>
    <p:notesMasterId r:id="rId26"/>
  </p:notesMasterIdLst>
  <p:handoutMasterIdLst>
    <p:handoutMasterId r:id="rId27"/>
  </p:handoutMasterIdLst>
  <p:sldIdLst>
    <p:sldId id="602" r:id="rId21"/>
    <p:sldId id="610" r:id="rId22"/>
    <p:sldId id="609" r:id="rId23"/>
    <p:sldId id="608" r:id="rId24"/>
    <p:sldId id="611" r:id="rId25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A0D565"/>
    <a:srgbClr val="0000FF"/>
    <a:srgbClr val="3399FF"/>
    <a:srgbClr val="F9907B"/>
    <a:srgbClr val="FDE6D9"/>
    <a:srgbClr val="F5E9D9"/>
    <a:srgbClr val="DDF1E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83" d="100"/>
          <a:sy n="83" d="100"/>
        </p:scale>
        <p:origin x="89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Thursday, March 19, 2020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5.xml"/><Relationship Id="rId1" Type="http://schemas.openxmlformats.org/officeDocument/2006/relationships/slideLayout" Target="../slideLayouts/slideLayout164.xml"/><Relationship Id="rId5" Type="http://schemas.openxmlformats.org/officeDocument/2006/relationships/theme" Target="../theme/theme20.xml"/><Relationship Id="rId4" Type="http://schemas.openxmlformats.org/officeDocument/2006/relationships/slideLayout" Target="../slideLayouts/slideLayout1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Thursday, March 19, 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Talk Title Here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64378" cy="487490"/>
          </a:xfrm>
        </p:spPr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rgbClr val="FF0000"/>
                </a:solidFill>
              </a:rPr>
              <a:t>UITF: Booster and </a:t>
            </a:r>
            <a:r>
              <a:rPr lang="en-US" sz="2400" b="0" dirty="0" err="1" smtClean="0">
                <a:solidFill>
                  <a:srgbClr val="FF0000"/>
                </a:solidFill>
              </a:rPr>
              <a:t>HDIce</a:t>
            </a:r>
            <a:r>
              <a:rPr lang="en-US" sz="2400" b="0" dirty="0" smtClean="0">
                <a:solidFill>
                  <a:srgbClr val="FF0000"/>
                </a:solidFill>
              </a:rPr>
              <a:t> testing   			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    </a:t>
            </a:r>
            <a:r>
              <a:rPr lang="en-US" sz="2400" b="0" dirty="0" smtClean="0">
                <a:solidFill>
                  <a:srgbClr val="FF0000"/>
                </a:solidFill>
              </a:rPr>
              <a:t>(3/17/2020)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821676"/>
            <a:ext cx="8464378" cy="58497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Deliverables/Milestones</a:t>
            </a: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the QCM before installation at CEBAF 2021 (for Moller)</a:t>
            </a: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dirty="0" smtClean="0">
                <a:latin typeface="Arial" panose="020B0604020202020204" pitchFamily="34" charset="0"/>
              </a:rPr>
              <a:t>Provide beam to </a:t>
            </a:r>
            <a:r>
              <a:rPr lang="en-US" dirty="0" err="1" smtClean="0">
                <a:latin typeface="Arial" panose="020B0604020202020204" pitchFamily="34" charset="0"/>
              </a:rPr>
              <a:t>HDIce</a:t>
            </a:r>
            <a:r>
              <a:rPr lang="en-US" dirty="0" smtClean="0">
                <a:latin typeface="Arial" panose="020B0604020202020204" pitchFamily="34" charset="0"/>
              </a:rPr>
              <a:t> for target tests (three or four run periods requested)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Staffing for FY2020</a:t>
            </a: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FTEs: “Run0” (booster commissioning): </a:t>
            </a:r>
            <a:r>
              <a:rPr lang="en-US" dirty="0" smtClean="0">
                <a:latin typeface="Arial" panose="020B0604020202020204" pitchFamily="34" charset="0"/>
              </a:rPr>
              <a:t>Injector Group, Engineering HCO and support as needed, including </a:t>
            </a:r>
            <a:r>
              <a:rPr lang="en-US" dirty="0" err="1" smtClean="0">
                <a:latin typeface="Arial" panose="020B0604020202020204" pitchFamily="34" charset="0"/>
              </a:rPr>
              <a:t>Cryo</a:t>
            </a:r>
            <a:r>
              <a:rPr lang="en-US" dirty="0" smtClean="0">
                <a:latin typeface="Arial" panose="020B0604020202020204" pitchFamily="34" charset="0"/>
              </a:rPr>
              <a:t> to reconfigure CTF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dirty="0" smtClean="0">
                <a:latin typeface="Arial" panose="020B0604020202020204" pitchFamily="34" charset="0"/>
              </a:rPr>
              <a:t>FTEs: “Runs1-3” (</a:t>
            </a:r>
            <a:r>
              <a:rPr lang="en-US" dirty="0" err="1" smtClean="0">
                <a:latin typeface="Arial" panose="020B0604020202020204" pitchFamily="34" charset="0"/>
              </a:rPr>
              <a:t>HDIce</a:t>
            </a:r>
            <a:r>
              <a:rPr lang="en-US" dirty="0" smtClean="0">
                <a:latin typeface="Arial" panose="020B0604020202020204" pitchFamily="34" charset="0"/>
              </a:rPr>
              <a:t> tests), request (3) fulltime Operators</a:t>
            </a: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Skills : 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Manager and Operators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Arial" panose="020B0604020202020204" pitchFamily="34" charset="0"/>
              </a:rPr>
              <a:t>Cryo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I&amp;C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DC power 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</a:rPr>
              <a:t>RF group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</a:rPr>
              <a:t>Survey and Alignment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System Group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</a:rPr>
              <a:t>Software, High Level Apps, Computer support</a:t>
            </a:r>
          </a:p>
          <a:p>
            <a:pPr marL="1147763" lvl="3" indent="-233363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</a:rPr>
              <a:t>Installation to remove/replace roof tiles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lvl="2" indent="-119063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When needed: now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</a:rPr>
              <a:t>Issues/Concerns </a:t>
            </a:r>
            <a:r>
              <a:rPr lang="en-US" sz="1800" dirty="0">
                <a:latin typeface="Arial" panose="020B0604020202020204" pitchFamily="34" charset="0"/>
              </a:rPr>
              <a:t>that are/could affect on time delivery </a:t>
            </a:r>
          </a:p>
          <a:p>
            <a:pPr marL="515938" lvl="2" indent="-109538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dirty="0" smtClean="0">
                <a:latin typeface="Arial" panose="020B0604020202020204" pitchFamily="34" charset="0"/>
              </a:rPr>
              <a:t>Approved UITF Operators (</a:t>
            </a:r>
            <a:r>
              <a:rPr lang="en-US" dirty="0" err="1" smtClean="0">
                <a:latin typeface="Arial" panose="020B0604020202020204" pitchFamily="34" charset="0"/>
              </a:rPr>
              <a:t>Kazimi</a:t>
            </a:r>
            <a:r>
              <a:rPr lang="en-US" dirty="0" smtClean="0">
                <a:latin typeface="Arial" panose="020B0604020202020204" pitchFamily="34" charset="0"/>
              </a:rPr>
              <a:t> and company) are busy at CEBAF</a:t>
            </a:r>
          </a:p>
          <a:p>
            <a:pPr marL="515938" lvl="2" indent="-109538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dirty="0" smtClean="0">
                <a:latin typeface="Arial" panose="020B0604020202020204" pitchFamily="34" charset="0"/>
              </a:rPr>
              <a:t>Gun Group will be rebuilding CEBAF injector during SAD, not available to operate UITF for </a:t>
            </a:r>
            <a:r>
              <a:rPr lang="en-US" dirty="0" err="1" smtClean="0">
                <a:latin typeface="Arial" panose="020B0604020202020204" pitchFamily="34" charset="0"/>
              </a:rPr>
              <a:t>HDIce</a:t>
            </a:r>
            <a:r>
              <a:rPr lang="en-US" dirty="0" smtClean="0">
                <a:latin typeface="Arial" panose="020B0604020202020204" pitchFamily="34" charset="0"/>
              </a:rPr>
              <a:t> tests </a:t>
            </a:r>
          </a:p>
          <a:p>
            <a:pPr marL="515938" lvl="2" indent="-109538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dirty="0" smtClean="0">
                <a:latin typeface="Arial" panose="020B0604020202020204" pitchFamily="34" charset="0"/>
              </a:rPr>
              <a:t>24/7 operations required</a:t>
            </a:r>
          </a:p>
          <a:p>
            <a:pPr marL="515938" lvl="1" indent="-1095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DOE accelerator requirements are very formal, very strict</a:t>
            </a:r>
          </a:p>
          <a:p>
            <a:pPr marL="515938" lvl="1" indent="-1095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Must close out (2) CATS items to obtain permission to Operate UITF (i.e., for </a:t>
            </a:r>
            <a:r>
              <a:rPr lang="en-US" sz="1800" dirty="0" err="1" smtClean="0">
                <a:latin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</a:rPr>
              <a:t> runs)</a:t>
            </a:r>
          </a:p>
          <a:p>
            <a:pPr marL="515938" lvl="1" indent="-10953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Covid-19</a:t>
            </a:r>
          </a:p>
          <a:p>
            <a:pPr marL="219075" indent="-269875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</a:rPr>
              <a:t>Recommended </a:t>
            </a:r>
            <a:r>
              <a:rPr lang="en-US" sz="1800" dirty="0" smtClean="0">
                <a:latin typeface="Arial" panose="020B0604020202020204" pitchFamily="34" charset="0"/>
              </a:rPr>
              <a:t>Mitigation:	</a:t>
            </a:r>
          </a:p>
          <a:p>
            <a:pPr marL="512763" lvl="1" indent="-111125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Take advantage of window of opportunity, a break in LCLS-2 CM testing at CMTF</a:t>
            </a:r>
          </a:p>
          <a:p>
            <a:pPr marL="512763" lvl="1" indent="-111125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Operators available during SAD</a:t>
            </a:r>
          </a:p>
          <a:p>
            <a:pPr marL="512763" lvl="1" indent="-111125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Poelker to close the 2 remaining CATS items by end April, ready to ask for permission to Operate and hope Site Office grants permission in timely manner</a:t>
            </a:r>
            <a:endParaRPr lang="en-US" sz="1800" dirty="0">
              <a:latin typeface="Arial" panose="020B0604020202020204" pitchFamily="34" charset="0"/>
            </a:endParaRPr>
          </a:p>
          <a:p>
            <a:pPr marL="406400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515938" lvl="1" indent="-109538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638" y="2251221"/>
            <a:ext cx="1082540" cy="17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8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918" y="963008"/>
            <a:ext cx="8555163" cy="1117737"/>
          </a:xfrm>
        </p:spPr>
        <p:txBody>
          <a:bodyPr>
            <a:normAutofit/>
          </a:bodyPr>
          <a:lstStyle/>
          <a:p>
            <a:r>
              <a:rPr lang="en-US" sz="2200" b="0" dirty="0"/>
              <a:t>UITF </a:t>
            </a:r>
            <a:r>
              <a:rPr lang="en-US" sz="2200" b="0" dirty="0" smtClean="0"/>
              <a:t>schedule, following productive meeting with Allison, </a:t>
            </a:r>
            <a:r>
              <a:rPr lang="en-US" sz="2200" b="0" dirty="0" err="1" smtClean="0"/>
              <a:t>Patrizia</a:t>
            </a:r>
            <a:r>
              <a:rPr lang="en-US" sz="2200" b="0" dirty="0" smtClean="0"/>
              <a:t>, Andy, Tony, Camille, Bob May, Steve Smith on 3/5/2020 </a:t>
            </a:r>
            <a:endParaRPr lang="en-US" sz="2200" b="0" dirty="0"/>
          </a:p>
        </p:txBody>
      </p:sp>
      <p:sp>
        <p:nvSpPr>
          <p:cNvPr id="6" name="Rectangle 5"/>
          <p:cNvSpPr/>
          <p:nvPr/>
        </p:nvSpPr>
        <p:spPr>
          <a:xfrm>
            <a:off x="7679367" y="169512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(3/17/2020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43" y="2155391"/>
            <a:ext cx="6752486" cy="2526361"/>
          </a:xfrm>
        </p:spPr>
      </p:pic>
      <p:sp>
        <p:nvSpPr>
          <p:cNvPr id="11" name="TextBox 10"/>
          <p:cNvSpPr txBox="1"/>
          <p:nvPr/>
        </p:nvSpPr>
        <p:spPr>
          <a:xfrm>
            <a:off x="821082" y="4928212"/>
            <a:ext cx="7530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There’s a gap in LCLS-2 and CEBAF CM testing at CMTF, a perfect opportunity to perform Runs 0 - 3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353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Noteworthy 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(3/5/2020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err="1" smtClean="0">
                <a:latin typeface="Arial" panose="020B0604020202020204" pitchFamily="34" charset="0"/>
              </a:rPr>
              <a:t>Buncher</a:t>
            </a:r>
            <a:r>
              <a:rPr lang="en-US" sz="2000" dirty="0" smtClean="0">
                <a:latin typeface="Arial" panose="020B0604020202020204" pitchFamily="34" charset="0"/>
              </a:rPr>
              <a:t> tests look good, we have numbers for phase and gradient, longitudinal waist at 2-cell cavity inside booster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Yao cavity tests have started, seems like a useful tool to set phases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000" dirty="0" smtClean="0">
                <a:latin typeface="Arial" panose="020B0604020202020204" pitchFamily="34" charset="0"/>
              </a:rPr>
              <a:t>Closed one CATS item - document procedures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000" dirty="0" smtClean="0">
                <a:latin typeface="Arial" panose="020B0604020202020204" pitchFamily="34" charset="0"/>
              </a:rPr>
              <a:t>Nearly finished closing out another CATS item: SAF162 UITF Operator is now a formal training, first training session scheduled for March 26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000" dirty="0" smtClean="0">
                <a:latin typeface="Arial" panose="020B0604020202020204" pitchFamily="34" charset="0"/>
              </a:rPr>
              <a:t>In good shape for Run0</a:t>
            </a:r>
          </a:p>
        </p:txBody>
      </p:sp>
    </p:spTree>
    <p:extLst>
      <p:ext uri="{BB962C8B-B14F-4D97-AF65-F5344CB8AC3E}">
        <p14:creationId xmlns:p14="http://schemas.microsoft.com/office/powerpoint/2010/main" val="42133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64378" cy="487490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Preparing for Runs1, 2 and 3 		   	</a:t>
            </a:r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sz="2400" b="0" dirty="0" smtClean="0"/>
              <a:t>(</a:t>
            </a:r>
            <a:r>
              <a:rPr lang="en-US" b="0" dirty="0" smtClean="0"/>
              <a:t>3/17/2020)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Still quite a lot of work to do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Elevated beamline vacuum work, need vacuum from gun to </a:t>
            </a:r>
            <a:r>
              <a:rPr lang="en-US" sz="1800" dirty="0" err="1" smtClean="0">
                <a:latin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</a:rPr>
              <a:t> dump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err="1" smtClean="0">
                <a:latin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</a:rPr>
              <a:t> computer interfaces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Machine protection nodes related to </a:t>
            </a:r>
            <a:r>
              <a:rPr lang="en-US" sz="1800" dirty="0" err="1" smtClean="0">
                <a:latin typeface="Arial" panose="020B0604020202020204" pitchFamily="34" charset="0"/>
              </a:rPr>
              <a:t>HDIce</a:t>
            </a:r>
            <a:endParaRPr lang="en-US" sz="1800" dirty="0" smtClean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ERR response must be filed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Install 2</a:t>
            </a:r>
            <a:r>
              <a:rPr lang="en-US" sz="1800" baseline="30000" dirty="0" smtClean="0">
                <a:latin typeface="Arial" panose="020B0604020202020204" pitchFamily="34" charset="0"/>
              </a:rPr>
              <a:t>nd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</a:rPr>
              <a:t>Rowgowski</a:t>
            </a:r>
            <a:r>
              <a:rPr lang="en-US" sz="1800" dirty="0" smtClean="0">
                <a:latin typeface="Arial" panose="020B0604020202020204" pitchFamily="34" charset="0"/>
              </a:rPr>
              <a:t> coil for testing during Run0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</a:rPr>
              <a:t>There is confusion about priority of UITF and </a:t>
            </a:r>
            <a:r>
              <a:rPr lang="en-US" sz="1800" dirty="0" err="1" smtClean="0">
                <a:latin typeface="Arial" panose="020B0604020202020204" pitchFamily="34" charset="0"/>
              </a:rPr>
              <a:t>HDIce</a:t>
            </a:r>
            <a:r>
              <a:rPr lang="en-US" sz="1800" dirty="0" smtClean="0">
                <a:latin typeface="Arial" panose="020B0604020202020204" pitchFamily="34" charset="0"/>
              </a:rPr>
              <a:t> tests as it relates to Medcon5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64378" cy="487490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UITF – Comments		   			   (</a:t>
            </a:r>
            <a:r>
              <a:rPr lang="en-US" b="0" dirty="0" smtClean="0"/>
              <a:t>3/17/2020)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45"/>
          <a:stretch/>
        </p:blipFill>
        <p:spPr>
          <a:xfrm>
            <a:off x="206926" y="1754156"/>
            <a:ext cx="7704767" cy="2771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588" y="1219452"/>
            <a:ext cx="252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 “post-start” findings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693" y="2886136"/>
            <a:ext cx="504230" cy="507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693" y="2296218"/>
            <a:ext cx="504230" cy="507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59931" y="2399154"/>
            <a:ext cx="81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almost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3484211"/>
            <a:ext cx="3185103" cy="338554"/>
          </a:xfrm>
          <a:prstGeom prst="rect">
            <a:avLst/>
          </a:prstGeom>
          <a:solidFill>
            <a:srgbClr val="FF9933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This one does not need to be closed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12730" y="4713994"/>
            <a:ext cx="7648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work on this one now and immediately after Run0, with plan to distribute start up procedure ~ 1 week after commissioning run, ~ April 23.  Then work with Bob to draft letter requesting permission to Operate, permission granted by May 7, that’s the plan </a:t>
            </a:r>
            <a:endParaRPr lang="en-US" dirty="0"/>
          </a:p>
        </p:txBody>
      </p:sp>
      <p:sp>
        <p:nvSpPr>
          <p:cNvPr id="12" name="Curved Right Arrow 11"/>
          <p:cNvSpPr/>
          <p:nvPr/>
        </p:nvSpPr>
        <p:spPr>
          <a:xfrm>
            <a:off x="225588" y="4247005"/>
            <a:ext cx="487142" cy="9339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79239"/>
      </p:ext>
    </p:extLst>
  </p:cSld>
  <p:clrMapOvr>
    <a:masterClrMapping/>
  </p:clrMapOvr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41007</TotalTime>
  <Words>443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5</vt:i4>
      </vt:variant>
    </vt:vector>
  </HeadingPairs>
  <TitlesOfParts>
    <vt:vector size="30" baseType="lpstr">
      <vt:lpstr>ＭＳ Ｐゴシック</vt:lpstr>
      <vt:lpstr>Arial</vt:lpstr>
      <vt:lpstr>Calibri</vt:lpstr>
      <vt:lpstr>PingFangSC-Regular</vt:lpstr>
      <vt:lpstr>Times</vt:lpstr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1_Office Theme</vt:lpstr>
      <vt:lpstr>UITF: Booster and HDIce testing           (3/17/2020)</vt:lpstr>
      <vt:lpstr>UITF schedule, following productive meeting with Allison, Patrizia, Andy, Tony, Camille, Bob May, Steve Smith on 3/5/2020 </vt:lpstr>
      <vt:lpstr>PowerPoint Presentation</vt:lpstr>
      <vt:lpstr>Preparing for Runs1, 2 and 3         (3/17/2020)</vt:lpstr>
      <vt:lpstr>UITF – Comments           (3/17/2020)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Mathew Poelker</cp:lastModifiedBy>
  <cp:revision>779</cp:revision>
  <cp:lastPrinted>2014-10-24T18:30:21Z</cp:lastPrinted>
  <dcterms:created xsi:type="dcterms:W3CDTF">2013-07-05T14:18:22Z</dcterms:created>
  <dcterms:modified xsi:type="dcterms:W3CDTF">2020-03-19T19:30:29Z</dcterms:modified>
</cp:coreProperties>
</file>