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9" r:id="rId4"/>
    <p:sldId id="278" r:id="rId5"/>
    <p:sldId id="281" r:id="rId6"/>
    <p:sldId id="257" r:id="rId7"/>
    <p:sldId id="300" r:id="rId8"/>
    <p:sldId id="301" r:id="rId9"/>
    <p:sldId id="302" r:id="rId10"/>
    <p:sldId id="303" r:id="rId11"/>
    <p:sldId id="276" r:id="rId12"/>
    <p:sldId id="264" r:id="rId13"/>
    <p:sldId id="265" r:id="rId14"/>
    <p:sldId id="287" r:id="rId15"/>
    <p:sldId id="288" r:id="rId16"/>
    <p:sldId id="298" r:id="rId17"/>
    <p:sldId id="267" r:id="rId18"/>
    <p:sldId id="295" r:id="rId19"/>
    <p:sldId id="290" r:id="rId20"/>
    <p:sldId id="291" r:id="rId21"/>
    <p:sldId id="292" r:id="rId22"/>
    <p:sldId id="293" r:id="rId23"/>
    <p:sldId id="297" r:id="rId24"/>
    <p:sldId id="268" r:id="rId25"/>
    <p:sldId id="296" r:id="rId26"/>
    <p:sldId id="262" r:id="rId27"/>
    <p:sldId id="285" r:id="rId28"/>
    <p:sldId id="269" r:id="rId29"/>
    <p:sldId id="286" r:id="rId30"/>
    <p:sldId id="299" r:id="rId31"/>
    <p:sldId id="266" r:id="rId32"/>
    <p:sldId id="282" r:id="rId33"/>
    <p:sldId id="283" r:id="rId34"/>
    <p:sldId id="28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67138755942553"/>
          <c:y val="4.8692675025528931E-2"/>
          <c:w val="0.8185122471870222"/>
          <c:h val="0.65634674922600633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backward val="1"/>
            <c:dispRSqr val="0"/>
            <c:dispEq val="0"/>
          </c:trendline>
          <c:xVal>
            <c:numRef>
              <c:f>'2-cell cal'!$K$65:$K$70</c:f>
              <c:numCache>
                <c:formatCode>General</c:formatCode>
                <c:ptCount val="6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</c:numCache>
            </c:numRef>
          </c:xVal>
          <c:yVal>
            <c:numRef>
              <c:f>'2-cell cal'!$L$65:$L$70</c:f>
              <c:numCache>
                <c:formatCode>General</c:formatCode>
                <c:ptCount val="6"/>
                <c:pt idx="0">
                  <c:v>0.75901574018728823</c:v>
                </c:pt>
                <c:pt idx="1">
                  <c:v>0.89748953974895385</c:v>
                </c:pt>
                <c:pt idx="2">
                  <c:v>1.0367603108188881</c:v>
                </c:pt>
                <c:pt idx="3">
                  <c:v>1.1979477983662086</c:v>
                </c:pt>
                <c:pt idx="4">
                  <c:v>1.3737796373779636</c:v>
                </c:pt>
                <c:pt idx="5">
                  <c:v>1.5822873082287308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9F-4B57-A547-0EA76843D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6533712"/>
        <c:axId val="786532072"/>
      </c:scatterChart>
      <c:valAx>
        <c:axId val="786533712"/>
        <c:scaling>
          <c:orientation val="minMax"/>
          <c:max val="3.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 dirty="0"/>
                  <a:t>2-Cell </a:t>
                </a:r>
                <a:r>
                  <a:rPr lang="en-US" sz="2000" baseline="0" dirty="0" err="1"/>
                  <a:t>Gset</a:t>
                </a:r>
                <a:r>
                  <a:rPr lang="en-US" sz="2000" baseline="0" dirty="0"/>
                  <a:t> (</a:t>
                </a:r>
                <a:r>
                  <a:rPr lang="en-US" sz="2000" baseline="0" dirty="0" smtClean="0"/>
                  <a:t>MV/m) (7-Cell Off, Gun HV = 180 KV)</a:t>
                </a:r>
                <a:endParaRPr lang="en-US" sz="2000" baseline="0" dirty="0"/>
              </a:p>
            </c:rich>
          </c:tx>
          <c:layout>
            <c:manualLayout>
              <c:xMode val="edge"/>
              <c:yMode val="edge"/>
              <c:x val="0.27862337161983186"/>
              <c:y val="0.857533404299694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532072"/>
        <c:crosses val="autoZero"/>
        <c:crossBetween val="midCat"/>
      </c:valAx>
      <c:valAx>
        <c:axId val="786532072"/>
        <c:scaling>
          <c:orientation val="minMax"/>
          <c:max val="1.6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/>
                  <a:t>Beam Momentum (MeV/c)</a:t>
                </a:r>
              </a:p>
            </c:rich>
          </c:tx>
          <c:layout>
            <c:manualLayout>
              <c:xMode val="edge"/>
              <c:yMode val="edge"/>
              <c:x val="1.3262479031783824E-2"/>
              <c:y val="4.973527682749535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533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13935486325081"/>
          <c:y val="3.9532897697214055E-2"/>
          <c:w val="0.85487209479249882"/>
          <c:h val="0.7063313925462532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backward val="1"/>
            <c:dispRSqr val="0"/>
            <c:dispEq val="0"/>
          </c:trendline>
          <c:xVal>
            <c:numRef>
              <c:f>'2-cell cal'!$K$58:$K$63</c:f>
              <c:numCache>
                <c:formatCode>General</c:formatCode>
                <c:ptCount val="6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</c:numCache>
            </c:numRef>
          </c:xVal>
          <c:yVal>
            <c:numRef>
              <c:f>'2-cell cal'!$L$58:$L$63</c:f>
              <c:numCache>
                <c:formatCode>General</c:formatCode>
                <c:ptCount val="6"/>
                <c:pt idx="0">
                  <c:v>0.22400053241005657</c:v>
                </c:pt>
                <c:pt idx="1">
                  <c:v>0.34176739323849964</c:v>
                </c:pt>
                <c:pt idx="2">
                  <c:v>0.46485161406112646</c:v>
                </c:pt>
                <c:pt idx="3">
                  <c:v>0.61138241273356009</c:v>
                </c:pt>
                <c:pt idx="4">
                  <c:v>0.77473923387587151</c:v>
                </c:pt>
                <c:pt idx="5">
                  <c:v>0.97175502181406637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DB-4D5E-8678-20D6101A5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795240"/>
        <c:axId val="352788680"/>
      </c:scatterChart>
      <c:valAx>
        <c:axId val="352795240"/>
        <c:scaling>
          <c:orientation val="minMax"/>
          <c:max val="3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 dirty="0" smtClean="0"/>
                  <a:t>2-Cell </a:t>
                </a:r>
                <a:r>
                  <a:rPr lang="en-US" sz="2000" baseline="0" dirty="0" err="1"/>
                  <a:t>Gset</a:t>
                </a:r>
                <a:r>
                  <a:rPr lang="en-US" sz="2000" baseline="0" dirty="0"/>
                  <a:t> (</a:t>
                </a:r>
                <a:r>
                  <a:rPr lang="en-US" sz="2000" baseline="0" dirty="0" smtClean="0"/>
                  <a:t>MV/m) (7-Cell Off, Gun HV = 180 KV)</a:t>
                </a:r>
                <a:endParaRPr lang="en-US" sz="2000" baseline="0" dirty="0"/>
              </a:p>
            </c:rich>
          </c:tx>
          <c:layout>
            <c:manualLayout>
              <c:xMode val="edge"/>
              <c:yMode val="edge"/>
              <c:x val="0.31824023355776182"/>
              <c:y val="0.881338244931401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788680"/>
        <c:crosses val="autoZero"/>
        <c:crossBetween val="midCat"/>
      </c:valAx>
      <c:valAx>
        <c:axId val="3527886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 dirty="0" smtClean="0"/>
                  <a:t>Kinetic Energy Gain </a:t>
                </a:r>
                <a:r>
                  <a:rPr lang="en-US" sz="2000" baseline="0" dirty="0"/>
                  <a:t>(</a:t>
                </a:r>
                <a:r>
                  <a:rPr lang="en-US" sz="2000" baseline="0" dirty="0" smtClean="0"/>
                  <a:t>MeV)</a:t>
                </a:r>
                <a:endParaRPr lang="en-US" sz="2000" baseline="0" dirty="0"/>
              </a:p>
            </c:rich>
          </c:tx>
          <c:layout>
            <c:manualLayout>
              <c:xMode val="edge"/>
              <c:yMode val="edge"/>
              <c:x val="2.1739130434782608E-2"/>
              <c:y val="0.105473687369358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79524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32408992354216"/>
          <c:y val="3.6219934281477913E-2"/>
          <c:w val="0.85282209289056254"/>
          <c:h val="0.71625209028779968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backward val="1"/>
            <c:dispRSqr val="0"/>
            <c:dispEq val="0"/>
          </c:trendline>
          <c:xVal>
            <c:numRef>
              <c:f>'7-cell '!$G$85:$G$96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'7-cell '!$H$85:$H$96</c:f>
              <c:numCache>
                <c:formatCode>General</c:formatCode>
                <c:ptCount val="12"/>
                <c:pt idx="0">
                  <c:v>1.4665271966527196</c:v>
                </c:pt>
                <c:pt idx="1">
                  <c:v>2.3696951583980872</c:v>
                </c:pt>
                <c:pt idx="2">
                  <c:v>3.1497310221159593</c:v>
                </c:pt>
                <c:pt idx="3">
                  <c:v>3.8323371189479976</c:v>
                </c:pt>
                <c:pt idx="4">
                  <c:v>4.572325164375374</c:v>
                </c:pt>
                <c:pt idx="5">
                  <c:v>5.3129109384339506</c:v>
                </c:pt>
                <c:pt idx="6">
                  <c:v>6.0038852361028097</c:v>
                </c:pt>
                <c:pt idx="7">
                  <c:v>6.7390914524805741</c:v>
                </c:pt>
                <c:pt idx="8">
                  <c:v>7.476987447698745</c:v>
                </c:pt>
                <c:pt idx="9">
                  <c:v>8.1742378959952173</c:v>
                </c:pt>
                <c:pt idx="10">
                  <c:v>8.9028690974297664</c:v>
                </c:pt>
                <c:pt idx="11">
                  <c:v>9.6398684997011355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18B-420B-8D55-498537843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653824"/>
        <c:axId val="451655792"/>
      </c:scatterChart>
      <c:valAx>
        <c:axId val="451653824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 dirty="0" smtClean="0"/>
                  <a:t>7-Cell </a:t>
                </a:r>
                <a:r>
                  <a:rPr lang="en-US" sz="2000" baseline="0" dirty="0" err="1"/>
                  <a:t>Gset</a:t>
                </a:r>
                <a:r>
                  <a:rPr lang="en-US" sz="2000" baseline="0" dirty="0"/>
                  <a:t> (</a:t>
                </a:r>
                <a:r>
                  <a:rPr lang="en-US" sz="2000" baseline="0" dirty="0" smtClean="0"/>
                  <a:t>MV/m) (2-Cell On, Gun HV = 180 KV)</a:t>
                </a:r>
                <a:endParaRPr lang="en-US" sz="2000" baseline="0" dirty="0"/>
              </a:p>
            </c:rich>
          </c:tx>
          <c:layout>
            <c:manualLayout>
              <c:xMode val="edge"/>
              <c:yMode val="edge"/>
              <c:x val="0.27897238388679674"/>
              <c:y val="0.906167501799195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655792"/>
        <c:crosses val="autoZero"/>
        <c:crossBetween val="midCat"/>
      </c:valAx>
      <c:valAx>
        <c:axId val="45165579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 dirty="0"/>
                  <a:t>Beam Momentum (MeV/c)</a:t>
                </a:r>
              </a:p>
            </c:rich>
          </c:tx>
          <c:layout>
            <c:manualLayout>
              <c:xMode val="edge"/>
              <c:yMode val="edge"/>
              <c:x val="2.1739130434782608E-2"/>
              <c:y val="0.102239129345387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653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2A25-602D-47D7-BB43-8FBEE23EC7A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8F2-DC8C-4B89-8F70-EFA998ED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7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2A25-602D-47D7-BB43-8FBEE23EC7A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8F2-DC8C-4B89-8F70-EFA998ED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2A25-602D-47D7-BB43-8FBEE23EC7A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8F2-DC8C-4B89-8F70-EFA998ED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0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September 16,2019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238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22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29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52665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04515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62297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21537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631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2A25-602D-47D7-BB43-8FBEE23EC7A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8F2-DC8C-4B89-8F70-EFA998ED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98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20623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September 16,2019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08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2A25-602D-47D7-BB43-8FBEE23EC7A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8F2-DC8C-4B89-8F70-EFA998ED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0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2A25-602D-47D7-BB43-8FBEE23EC7A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8F2-DC8C-4B89-8F70-EFA998ED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0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2A25-602D-47D7-BB43-8FBEE23EC7A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8F2-DC8C-4B89-8F70-EFA998ED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7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2A25-602D-47D7-BB43-8FBEE23EC7A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8F2-DC8C-4B89-8F70-EFA998ED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3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2A25-602D-47D7-BB43-8FBEE23EC7A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8F2-DC8C-4B89-8F70-EFA998ED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2A25-602D-47D7-BB43-8FBEE23EC7A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8F2-DC8C-4B89-8F70-EFA998ED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8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2A25-602D-47D7-BB43-8FBEE23EC7A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8F2-DC8C-4B89-8F70-EFA998ED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9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82A25-602D-47D7-BB43-8FBEE23EC7A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1F8F2-DC8C-4B89-8F70-EFA998ED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September 16,2019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September 16,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1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Commissioning at UITF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18, 2022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Beam Momentum vs. 2-Cell Cavity </a:t>
            </a:r>
            <a:r>
              <a:rPr lang="en-US" dirty="0" err="1" smtClean="0"/>
              <a:t>Gset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918836"/>
              </p:ext>
            </p:extLst>
          </p:nvPr>
        </p:nvGraphicFramePr>
        <p:xfrm>
          <a:off x="1210490" y="1825625"/>
          <a:ext cx="949234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348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Kinetic Energy Gain from 2-Cell Cavity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184510"/>
              </p:ext>
            </p:extLst>
          </p:nvPr>
        </p:nvGraphicFramePr>
        <p:xfrm>
          <a:off x="838200" y="1825624"/>
          <a:ext cx="10515600" cy="4731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3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Beam Momentum vs. 7-Cell Cavity Gradient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035237"/>
              </p:ext>
            </p:extLst>
          </p:nvPr>
        </p:nvGraphicFramePr>
        <p:xfrm>
          <a:off x="838200" y="1825625"/>
          <a:ext cx="10515600" cy="474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46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Emittance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UITF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70C0"/>
                </a:solidFill>
              </a:rPr>
              <a:t>KeV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region: MQZK203 &amp; ITVK203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MeV region</a:t>
            </a:r>
            <a:r>
              <a:rPr lang="en-US" dirty="0">
                <a:solidFill>
                  <a:srgbClr val="0070C0"/>
                </a:solidFill>
              </a:rPr>
              <a:t>: MQJM501 &amp; </a:t>
            </a:r>
            <a:r>
              <a:rPr lang="en-US" dirty="0" smtClean="0">
                <a:solidFill>
                  <a:srgbClr val="0070C0"/>
                </a:solidFill>
              </a:rPr>
              <a:t>ITVM603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CEBAF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70C0"/>
                </a:solidFill>
              </a:rPr>
              <a:t>KeV</a:t>
            </a:r>
            <a:r>
              <a:rPr lang="en-US" dirty="0" smtClean="0">
                <a:solidFill>
                  <a:srgbClr val="0070C0"/>
                </a:solidFill>
              </a:rPr>
              <a:t> region: MFX2I01 </a:t>
            </a:r>
            <a:r>
              <a:rPr lang="en-US" dirty="0">
                <a:solidFill>
                  <a:srgbClr val="0070C0"/>
                </a:solidFill>
              </a:rPr>
              <a:t>&amp; ITV2I01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MeV region</a:t>
            </a:r>
            <a:r>
              <a:rPr lang="en-US" dirty="0">
                <a:solidFill>
                  <a:srgbClr val="0070C0"/>
                </a:solidFill>
              </a:rPr>
              <a:t>: MQJ0L02, MQJ0L02A &amp; IHA0L03</a:t>
            </a: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Emittance Measurement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035493"/>
              </p:ext>
            </p:extLst>
          </p:nvPr>
        </p:nvGraphicFramePr>
        <p:xfrm>
          <a:off x="1471750" y="1524001"/>
          <a:ext cx="9178835" cy="2800056"/>
        </p:xfrm>
        <a:graphic>
          <a:graphicData uri="http://schemas.openxmlformats.org/drawingml/2006/table">
            <a:tbl>
              <a:tblPr/>
              <a:tblGrid>
                <a:gridCol w="1256974">
                  <a:extLst>
                    <a:ext uri="{9D8B030D-6E8A-4147-A177-3AD203B41FA5}">
                      <a16:colId xmlns:a16="http://schemas.microsoft.com/office/drawing/2014/main" val="2637559255"/>
                    </a:ext>
                  </a:extLst>
                </a:gridCol>
                <a:gridCol w="1061126">
                  <a:extLst>
                    <a:ext uri="{9D8B030D-6E8A-4147-A177-3AD203B41FA5}">
                      <a16:colId xmlns:a16="http://schemas.microsoft.com/office/drawing/2014/main" val="4183934412"/>
                    </a:ext>
                  </a:extLst>
                </a:gridCol>
                <a:gridCol w="1565924">
                  <a:extLst>
                    <a:ext uri="{9D8B030D-6E8A-4147-A177-3AD203B41FA5}">
                      <a16:colId xmlns:a16="http://schemas.microsoft.com/office/drawing/2014/main" val="639825379"/>
                    </a:ext>
                  </a:extLst>
                </a:gridCol>
                <a:gridCol w="1854926">
                  <a:extLst>
                    <a:ext uri="{9D8B030D-6E8A-4147-A177-3AD203B41FA5}">
                      <a16:colId xmlns:a16="http://schemas.microsoft.com/office/drawing/2014/main" val="2278367830"/>
                    </a:ext>
                  </a:extLst>
                </a:gridCol>
                <a:gridCol w="1759131">
                  <a:extLst>
                    <a:ext uri="{9D8B030D-6E8A-4147-A177-3AD203B41FA5}">
                      <a16:colId xmlns:a16="http://schemas.microsoft.com/office/drawing/2014/main" val="1747886364"/>
                    </a:ext>
                  </a:extLst>
                </a:gridCol>
                <a:gridCol w="1680754">
                  <a:extLst>
                    <a:ext uri="{9D8B030D-6E8A-4147-A177-3AD203B41FA5}">
                      <a16:colId xmlns:a16="http://schemas.microsoft.com/office/drawing/2014/main" val="2332245894"/>
                    </a:ext>
                  </a:extLst>
                </a:gridCol>
              </a:tblGrid>
              <a:tr h="4198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Gun HV (kV)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UITF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ɛ</a:t>
                      </a:r>
                      <a:r>
                        <a:rPr lang="en-US" sz="16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(m-rad) (E-7)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ɛ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y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(m-rad) (E-7)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ɛ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nx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(m-rad) (E-7)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ɛ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ny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(m-rad) (E-7)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866350"/>
                  </a:ext>
                </a:extLst>
              </a:tr>
              <a:tr h="595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KeV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7.02 +/- 0.23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6.84 +/- 0.02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5.32 +/- 0.18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5.18 +/- 0.18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6086"/>
                  </a:ext>
                </a:extLst>
              </a:tr>
              <a:tr h="595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6.3 MeV/c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0.44 +/- 0.01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0.39 +/- 0.02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5.42 +/- 0.02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4.76 +/- 0.02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3169"/>
                  </a:ext>
                </a:extLst>
              </a:tr>
              <a:tr h="595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KeV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4.35 +/- 0.03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4.37 +/- 0.07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3.87+/- 0.03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3.89 +/- 0.06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889452"/>
                  </a:ext>
                </a:extLst>
              </a:tr>
              <a:tr h="595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6.3 MeV/c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0.38 +/- 0.02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0.57 +/- 0.04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4.64 +/- 0.02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6.98 +/- 0.05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31942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645275"/>
              </p:ext>
            </p:extLst>
          </p:nvPr>
        </p:nvGraphicFramePr>
        <p:xfrm>
          <a:off x="1471750" y="4399722"/>
          <a:ext cx="9178835" cy="1530815"/>
        </p:xfrm>
        <a:graphic>
          <a:graphicData uri="http://schemas.openxmlformats.org/drawingml/2006/table">
            <a:tbl>
              <a:tblPr/>
              <a:tblGrid>
                <a:gridCol w="1245324">
                  <a:extLst>
                    <a:ext uri="{9D8B030D-6E8A-4147-A177-3AD203B41FA5}">
                      <a16:colId xmlns:a16="http://schemas.microsoft.com/office/drawing/2014/main" val="1214087455"/>
                    </a:ext>
                  </a:extLst>
                </a:gridCol>
                <a:gridCol w="1062446">
                  <a:extLst>
                    <a:ext uri="{9D8B030D-6E8A-4147-A177-3AD203B41FA5}">
                      <a16:colId xmlns:a16="http://schemas.microsoft.com/office/drawing/2014/main" val="729924827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3000913573"/>
                    </a:ext>
                  </a:extLst>
                </a:gridCol>
                <a:gridCol w="1837509">
                  <a:extLst>
                    <a:ext uri="{9D8B030D-6E8A-4147-A177-3AD203B41FA5}">
                      <a16:colId xmlns:a16="http://schemas.microsoft.com/office/drawing/2014/main" val="776167882"/>
                    </a:ext>
                  </a:extLst>
                </a:gridCol>
                <a:gridCol w="1785257">
                  <a:extLst>
                    <a:ext uri="{9D8B030D-6E8A-4147-A177-3AD203B41FA5}">
                      <a16:colId xmlns:a16="http://schemas.microsoft.com/office/drawing/2014/main" val="1322167028"/>
                    </a:ext>
                  </a:extLst>
                </a:gridCol>
                <a:gridCol w="1663339">
                  <a:extLst>
                    <a:ext uri="{9D8B030D-6E8A-4147-A177-3AD203B41FA5}">
                      <a16:colId xmlns:a16="http://schemas.microsoft.com/office/drawing/2014/main" val="4183088465"/>
                    </a:ext>
                  </a:extLst>
                </a:gridCol>
              </a:tblGrid>
              <a:tr h="439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Gun HV (kV)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CEBAF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ɛ</a:t>
                      </a:r>
                      <a:r>
                        <a:rPr lang="en-US" sz="16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(m-rad)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E-7)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ɛ</a:t>
                      </a:r>
                      <a:r>
                        <a:rPr lang="en-US" sz="16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y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(m-rad)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E-7)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ɛ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nx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(m-rad) (E-7)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ɛ</a:t>
                      </a:r>
                      <a:r>
                        <a:rPr lang="en-US" sz="16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ny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(m-rad) (E-7)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337567"/>
                  </a:ext>
                </a:extLst>
              </a:tr>
              <a:tr h="551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KeV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10.40+/- 2.76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8.63 +/- 1.67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7.88 +/- 2.09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6.54 +/- 1.27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61277"/>
                  </a:ext>
                </a:extLst>
              </a:tr>
              <a:tr h="539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6.3 MeV/c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0.35 +/- 0.01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0.36 +/- 0.01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4.60 +/- 0.03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4.70 +/- 0.01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766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16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9B84CC-6922-034E-9D58-52F6B31B10B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175951" y="1263889"/>
            <a:ext cx="5935052" cy="445128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E54F42-4D05-4642-A86A-5DC1D7AD5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997" y="1234299"/>
            <a:ext cx="6013956" cy="451046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53998A-33D2-2D48-BF71-9C21353E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117231"/>
            <a:ext cx="11285837" cy="61079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Normalized </a:t>
            </a:r>
            <a:r>
              <a:rPr lang="en-US" dirty="0" smtClean="0"/>
              <a:t>Emittance, </a:t>
            </a:r>
            <a:r>
              <a:rPr lang="en-US" b="0" i="1" dirty="0" smtClean="0"/>
              <a:t>courtesy of A. </a:t>
            </a:r>
            <a:r>
              <a:rPr lang="en-US" b="0" i="1" dirty="0" err="1" smtClean="0"/>
              <a:t>Hofler</a:t>
            </a:r>
            <a:endParaRPr lang="en-US" b="0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EF3B3-590E-AB4C-B134-B1E886F2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September 16, 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85E09-A38D-FB48-BE21-9061995D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Beam Deflection by Booster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397" y="1821565"/>
            <a:ext cx="9429206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74720" y="2795451"/>
            <a:ext cx="1645920" cy="8273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313714" y="2447109"/>
            <a:ext cx="0" cy="155012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664823" y="3178629"/>
            <a:ext cx="3648891" cy="52251"/>
          </a:xfrm>
          <a:prstGeom prst="straightConnector1">
            <a:avLst/>
          </a:prstGeom>
          <a:ln w="38100">
            <a:solidFill>
              <a:srgbClr val="92D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310743" y="2795451"/>
            <a:ext cx="2002971" cy="424544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19452" y="3666309"/>
            <a:ext cx="0" cy="740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13714" y="4075611"/>
            <a:ext cx="0" cy="3309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310743" y="4193881"/>
            <a:ext cx="1937368" cy="870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13714" y="2795451"/>
            <a:ext cx="4528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22423" y="3178629"/>
            <a:ext cx="4441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574971" y="2795451"/>
            <a:ext cx="0" cy="38317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66560" y="279545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838190" y="416269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977882" y="3295660"/>
            <a:ext cx="4642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Deflection angle</a:t>
            </a:r>
            <a:r>
              <a:rPr lang="en-US" sz="2800" i="1" dirty="0" smtClean="0">
                <a:solidFill>
                  <a:srgbClr val="7030A0"/>
                </a:solidFill>
              </a:rPr>
              <a:t> </a:t>
            </a:r>
            <a:r>
              <a:rPr lang="el-GR" sz="2800" i="1" dirty="0" smtClean="0">
                <a:solidFill>
                  <a:srgbClr val="7030A0"/>
                </a:solidFill>
              </a:rPr>
              <a:t>θ</a:t>
            </a:r>
            <a:r>
              <a:rPr lang="en-US" sz="2800" i="1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= ATAN(d/L)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42395" y="2165060"/>
            <a:ext cx="91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Booster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6585" y="2055223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ITVM201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20181" y="28506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θ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619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Beam </a:t>
            </a:r>
            <a:r>
              <a:rPr lang="en-US" sz="3600" dirty="0"/>
              <a:t>D</a:t>
            </a:r>
            <a:r>
              <a:rPr lang="en-US" sz="3600" dirty="0" smtClean="0"/>
              <a:t>eflection by Booster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Measure beam positions on ITVM201 with cavities on/off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Calculate angular displacements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00250" y="4105275"/>
            <a:ext cx="476250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2725" y="4105275"/>
            <a:ext cx="1104900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07350" y="3864446"/>
            <a:ext cx="0" cy="6912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19225" y="4210051"/>
            <a:ext cx="4491717" cy="3044"/>
          </a:xfrm>
          <a:prstGeom prst="straightConnector1">
            <a:avLst/>
          </a:prstGeom>
          <a:ln>
            <a:solidFill>
              <a:srgbClr val="00B05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33660" y="3859531"/>
            <a:ext cx="2690819" cy="3479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92767" y="475380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2-cell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7334" y="4754641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7-cell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0222" y="4789527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ITVM201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780955" y="3880026"/>
            <a:ext cx="19283" cy="334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6788474" y="3605350"/>
          <a:ext cx="4184325" cy="1517790"/>
        </p:xfrm>
        <a:graphic>
          <a:graphicData uri="http://schemas.openxmlformats.org/drawingml/2006/table">
            <a:tbl>
              <a:tblPr/>
              <a:tblGrid>
                <a:gridCol w="1403821">
                  <a:extLst>
                    <a:ext uri="{9D8B030D-6E8A-4147-A177-3AD203B41FA5}">
                      <a16:colId xmlns:a16="http://schemas.microsoft.com/office/drawing/2014/main" val="2867678674"/>
                    </a:ext>
                  </a:extLst>
                </a:gridCol>
                <a:gridCol w="2780504">
                  <a:extLst>
                    <a:ext uri="{9D8B030D-6E8A-4147-A177-3AD203B41FA5}">
                      <a16:colId xmlns:a16="http://schemas.microsoft.com/office/drawing/2014/main" val="931898957"/>
                    </a:ext>
                  </a:extLst>
                </a:gridCol>
              </a:tblGrid>
              <a:tr h="561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Distance to ITVM201 (mm)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756323"/>
                  </a:ext>
                </a:extLst>
              </a:tr>
              <a:tr h="474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2-cell center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1946.9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44385"/>
                  </a:ext>
                </a:extLst>
              </a:tr>
              <a:tr h="481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7-cell center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1116.2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036255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910462" y="3832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θ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407350" y="3230880"/>
            <a:ext cx="0" cy="6021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5" idx="0"/>
          </p:cNvCxnSpPr>
          <p:nvPr/>
        </p:nvCxnSpPr>
        <p:spPr>
          <a:xfrm flipH="1">
            <a:off x="3305175" y="3535680"/>
            <a:ext cx="4082" cy="5695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246812" y="3230880"/>
            <a:ext cx="8708" cy="7924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305175" y="3718560"/>
            <a:ext cx="2102175" cy="174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255520" y="3335383"/>
            <a:ext cx="31518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33660" y="3039124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1946.86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86059" y="3438934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1116.17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7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Correctors </a:t>
            </a:r>
            <a:r>
              <a:rPr lang="en-US" sz="3600" dirty="0"/>
              <a:t>&amp;</a:t>
            </a:r>
            <a:r>
              <a:rPr lang="en-US" sz="3600" dirty="0" smtClean="0"/>
              <a:t> Viewer Used </a:t>
            </a:r>
            <a:br>
              <a:rPr lang="en-US" sz="3600" dirty="0" smtClean="0"/>
            </a:br>
            <a:r>
              <a:rPr lang="en-US" sz="2000" dirty="0" smtClean="0"/>
              <a:t>(for x/y coupling and deflection </a:t>
            </a:r>
            <a:r>
              <a:rPr lang="en-US" sz="2000" dirty="0"/>
              <a:t>s</a:t>
            </a:r>
            <a:r>
              <a:rPr lang="en-US" sz="2000" dirty="0" smtClean="0"/>
              <a:t>tudies)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MHBK403H&amp;V: 20.5” upstream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ITVM201: 10.5” downstream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No other magnets between MHBK403 and ITVK201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8789" y="4572000"/>
            <a:ext cx="2020388" cy="679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77891" y="4572000"/>
            <a:ext cx="0" cy="6792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83131" y="4728754"/>
            <a:ext cx="0" cy="365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26823" y="4728754"/>
            <a:ext cx="0" cy="365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98171" y="4885509"/>
            <a:ext cx="8281852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3526" y="5712329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ITVM201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9206" y="5712329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MHBK403H&amp;V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3352800" y="3771306"/>
            <a:ext cx="8708" cy="774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450081" y="3745181"/>
            <a:ext cx="8708" cy="774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479177" y="3729962"/>
            <a:ext cx="8708" cy="774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7069183" y="3719053"/>
            <a:ext cx="8708" cy="774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361508" y="4310866"/>
            <a:ext cx="1088573" cy="1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458789" y="4310991"/>
            <a:ext cx="20203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479177" y="4310866"/>
            <a:ext cx="598714" cy="1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446215" y="382176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10.5”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13698" y="5713621"/>
            <a:ext cx="91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Booster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80157" y="3821766"/>
            <a:ext cx="51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99603" y="3846232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20.5”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03985" y="481584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9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Booster and Upstream MHB403H&amp;V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168434" y="4093029"/>
            <a:ext cx="2351315" cy="8273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23703" y="5242560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MHBK403H&amp;V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6892" y="2450409"/>
            <a:ext cx="174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Fcup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Viewer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834744" y="2819741"/>
            <a:ext cx="3805645" cy="8291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31086" y="4728754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Ion Pump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6217920" y="4913420"/>
            <a:ext cx="3013166" cy="69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361714" y="3918857"/>
            <a:ext cx="91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Booster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8247017" y="4103523"/>
            <a:ext cx="9840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5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Gradient calibration of Booster cavities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Beam deflection caused by Booster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Beam x/y coupling generated from Booster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Beam energy spread downstream of Booster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Beam emittances upstream and downstream of Booster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Beam instability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Future work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Booster and Downstream ITVM201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3178629"/>
            <a:ext cx="91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Booster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733984" y="3396955"/>
            <a:ext cx="1045029" cy="174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0" y="3178629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ITVM201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6426926" y="3363295"/>
            <a:ext cx="2717074" cy="184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28800" y="4342946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Ion pump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17560" y="4593070"/>
            <a:ext cx="3509366" cy="5082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0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Beam on ITVM201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13" y="1825625"/>
            <a:ext cx="5385973" cy="4351338"/>
          </a:xfrm>
        </p:spPr>
      </p:pic>
    </p:spTree>
    <p:extLst>
      <p:ext uri="{BB962C8B-B14F-4D97-AF65-F5344CB8AC3E}">
        <p14:creationId xmlns:p14="http://schemas.microsoft.com/office/powerpoint/2010/main" val="40226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Beam Deflection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944720"/>
              </p:ext>
            </p:extLst>
          </p:nvPr>
        </p:nvGraphicFramePr>
        <p:xfrm>
          <a:off x="2381794" y="2674757"/>
          <a:ext cx="7428412" cy="2287883"/>
        </p:xfrm>
        <a:graphic>
          <a:graphicData uri="http://schemas.openxmlformats.org/drawingml/2006/table">
            <a:tbl>
              <a:tblPr/>
              <a:tblGrid>
                <a:gridCol w="2104417">
                  <a:extLst>
                    <a:ext uri="{9D8B030D-6E8A-4147-A177-3AD203B41FA5}">
                      <a16:colId xmlns:a16="http://schemas.microsoft.com/office/drawing/2014/main" val="1236950402"/>
                    </a:ext>
                  </a:extLst>
                </a:gridCol>
                <a:gridCol w="1313012">
                  <a:extLst>
                    <a:ext uri="{9D8B030D-6E8A-4147-A177-3AD203B41FA5}">
                      <a16:colId xmlns:a16="http://schemas.microsoft.com/office/drawing/2014/main" val="2510087803"/>
                    </a:ext>
                  </a:extLst>
                </a:gridCol>
                <a:gridCol w="1366972">
                  <a:extLst>
                    <a:ext uri="{9D8B030D-6E8A-4147-A177-3AD203B41FA5}">
                      <a16:colId xmlns:a16="http://schemas.microsoft.com/office/drawing/2014/main" val="1872464133"/>
                    </a:ext>
                  </a:extLst>
                </a:gridCol>
                <a:gridCol w="1330999">
                  <a:extLst>
                    <a:ext uri="{9D8B030D-6E8A-4147-A177-3AD203B41FA5}">
                      <a16:colId xmlns:a16="http://schemas.microsoft.com/office/drawing/2014/main" val="2260229138"/>
                    </a:ext>
                  </a:extLst>
                </a:gridCol>
                <a:gridCol w="1313012">
                  <a:extLst>
                    <a:ext uri="{9D8B030D-6E8A-4147-A177-3AD203B41FA5}">
                      <a16:colId xmlns:a16="http://schemas.microsoft.com/office/drawing/2014/main" val="1960482030"/>
                    </a:ext>
                  </a:extLst>
                </a:gridCol>
              </a:tblGrid>
              <a:tr h="408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UITF Gun HV (KV)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814751"/>
                  </a:ext>
                </a:extLst>
              </a:tr>
              <a:tr h="6263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Beam deflection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deg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y (deg)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 (deg)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y (deg)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962654"/>
                  </a:ext>
                </a:extLst>
              </a:tr>
              <a:tr h="6263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2-cell Cavity 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0.11 +/- 0.01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0.18 +/- 0.01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0.13 +/- 0.01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0.19 +/- 0.01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090712"/>
                  </a:ext>
                </a:extLst>
              </a:tr>
              <a:tr h="6263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Both Cavities 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0.34 +/- 0.01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0.22 +/- 0.01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0.27 +/- 0.01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0.17 +/- 0.01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394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3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x/y Coupling Caused by Booster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Move beam on a viewer horizontally 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 or vertically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M</a:t>
            </a:r>
            <a:r>
              <a:rPr lang="en-US" dirty="0" smtClean="0">
                <a:solidFill>
                  <a:srgbClr val="7030A0"/>
                </a:solidFill>
              </a:rPr>
              <a:t>easure the beam position 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 changes in both planes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Calculate beam rotation angle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003177" y="2072640"/>
            <a:ext cx="1532709" cy="1567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654834" y="2847703"/>
            <a:ext cx="2368732" cy="1741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8752114" y="1759131"/>
            <a:ext cx="8709" cy="21336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064137" y="2673531"/>
            <a:ext cx="1410789" cy="3657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83940" y="25936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θ</a:t>
            </a:r>
            <a:endParaRPr lang="en-US" i="1" dirty="0"/>
          </a:p>
        </p:txBody>
      </p:sp>
      <p:sp>
        <p:nvSpPr>
          <p:cNvPr id="20" name="Oval 19"/>
          <p:cNvSpPr/>
          <p:nvPr/>
        </p:nvSpPr>
        <p:spPr>
          <a:xfrm>
            <a:off x="8003178" y="4403475"/>
            <a:ext cx="1524000" cy="1515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654834" y="5155474"/>
            <a:ext cx="2281646" cy="1741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8760823" y="4127863"/>
            <a:ext cx="0" cy="20491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508274" y="4528457"/>
            <a:ext cx="487680" cy="132370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813" y="4420990"/>
            <a:ext cx="41456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x/y Coupling caused by Booster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720280"/>
              </p:ext>
            </p:extLst>
          </p:nvPr>
        </p:nvGraphicFramePr>
        <p:xfrm>
          <a:off x="2586444" y="1550125"/>
          <a:ext cx="6923317" cy="1493520"/>
        </p:xfrm>
        <a:graphic>
          <a:graphicData uri="http://schemas.openxmlformats.org/drawingml/2006/table">
            <a:tbl>
              <a:tblPr/>
              <a:tblGrid>
                <a:gridCol w="1961327">
                  <a:extLst>
                    <a:ext uri="{9D8B030D-6E8A-4147-A177-3AD203B41FA5}">
                      <a16:colId xmlns:a16="http://schemas.microsoft.com/office/drawing/2014/main" val="1306562190"/>
                    </a:ext>
                  </a:extLst>
                </a:gridCol>
                <a:gridCol w="1223734">
                  <a:extLst>
                    <a:ext uri="{9D8B030D-6E8A-4147-A177-3AD203B41FA5}">
                      <a16:colId xmlns:a16="http://schemas.microsoft.com/office/drawing/2014/main" val="553245529"/>
                    </a:ext>
                  </a:extLst>
                </a:gridCol>
                <a:gridCol w="1274024">
                  <a:extLst>
                    <a:ext uri="{9D8B030D-6E8A-4147-A177-3AD203B41FA5}">
                      <a16:colId xmlns:a16="http://schemas.microsoft.com/office/drawing/2014/main" val="1625467556"/>
                    </a:ext>
                  </a:extLst>
                </a:gridCol>
                <a:gridCol w="1240498">
                  <a:extLst>
                    <a:ext uri="{9D8B030D-6E8A-4147-A177-3AD203B41FA5}">
                      <a16:colId xmlns:a16="http://schemas.microsoft.com/office/drawing/2014/main" val="1072980365"/>
                    </a:ext>
                  </a:extLst>
                </a:gridCol>
                <a:gridCol w="1223734">
                  <a:extLst>
                    <a:ext uri="{9D8B030D-6E8A-4147-A177-3AD203B41FA5}">
                      <a16:colId xmlns:a16="http://schemas.microsoft.com/office/drawing/2014/main" val="3105558052"/>
                    </a:ext>
                  </a:extLst>
                </a:gridCol>
              </a:tblGrid>
              <a:tr h="3378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UITF Gun HV (KV)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33864"/>
                  </a:ext>
                </a:extLst>
              </a:tr>
              <a:tr h="385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x/y Coupling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(Baseline)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deg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y (deg)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 (deg)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y (deg)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288954"/>
                  </a:ext>
                </a:extLst>
              </a:tr>
              <a:tr h="3976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2-cell Cavity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off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1.65 +/- 0.16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-0.09 +/- 0.03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2.83 +/- 0.40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0.01 +/- 0.20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295543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Both Cavities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off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1.65 +/- 0.16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-0.09 +/- 0.03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2.83 +/- 0.40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0.01 +/- 0.20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5396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595332"/>
              </p:ext>
            </p:extLst>
          </p:nvPr>
        </p:nvGraphicFramePr>
        <p:xfrm>
          <a:off x="2586445" y="3165565"/>
          <a:ext cx="6932023" cy="1454332"/>
        </p:xfrm>
        <a:graphic>
          <a:graphicData uri="http://schemas.openxmlformats.org/drawingml/2006/table">
            <a:tbl>
              <a:tblPr/>
              <a:tblGrid>
                <a:gridCol w="1963793">
                  <a:extLst>
                    <a:ext uri="{9D8B030D-6E8A-4147-A177-3AD203B41FA5}">
                      <a16:colId xmlns:a16="http://schemas.microsoft.com/office/drawing/2014/main" val="2064856296"/>
                    </a:ext>
                  </a:extLst>
                </a:gridCol>
                <a:gridCol w="1225273">
                  <a:extLst>
                    <a:ext uri="{9D8B030D-6E8A-4147-A177-3AD203B41FA5}">
                      <a16:colId xmlns:a16="http://schemas.microsoft.com/office/drawing/2014/main" val="3851640718"/>
                    </a:ext>
                  </a:extLst>
                </a:gridCol>
                <a:gridCol w="1275627">
                  <a:extLst>
                    <a:ext uri="{9D8B030D-6E8A-4147-A177-3AD203B41FA5}">
                      <a16:colId xmlns:a16="http://schemas.microsoft.com/office/drawing/2014/main" val="4008130323"/>
                    </a:ext>
                  </a:extLst>
                </a:gridCol>
                <a:gridCol w="1242057">
                  <a:extLst>
                    <a:ext uri="{9D8B030D-6E8A-4147-A177-3AD203B41FA5}">
                      <a16:colId xmlns:a16="http://schemas.microsoft.com/office/drawing/2014/main" val="1168698965"/>
                    </a:ext>
                  </a:extLst>
                </a:gridCol>
                <a:gridCol w="1225273">
                  <a:extLst>
                    <a:ext uri="{9D8B030D-6E8A-4147-A177-3AD203B41FA5}">
                      <a16:colId xmlns:a16="http://schemas.microsoft.com/office/drawing/2014/main" val="1509178908"/>
                    </a:ext>
                  </a:extLst>
                </a:gridCol>
              </a:tblGrid>
              <a:tr h="3570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UITF Gun HV (KV)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8228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x/y Coupling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(measured)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deg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y (deg)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 (deg)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y (deg)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7210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2-cell Cavity 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5.18 +/- 0.29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-0.38 +/- 0.03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4.57 +/- 0.17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0.63 +/- 0.09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49877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Both Cavities 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2.61 +/- 0.14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0.38 +/- 0.03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3.26 +/- 0.10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1.07 +/- 0.06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66445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298126"/>
              </p:ext>
            </p:extLst>
          </p:nvPr>
        </p:nvGraphicFramePr>
        <p:xfrm>
          <a:off x="2586443" y="4754880"/>
          <a:ext cx="6923317" cy="1733771"/>
        </p:xfrm>
        <a:graphic>
          <a:graphicData uri="http://schemas.openxmlformats.org/drawingml/2006/table">
            <a:tbl>
              <a:tblPr/>
              <a:tblGrid>
                <a:gridCol w="1961327">
                  <a:extLst>
                    <a:ext uri="{9D8B030D-6E8A-4147-A177-3AD203B41FA5}">
                      <a16:colId xmlns:a16="http://schemas.microsoft.com/office/drawing/2014/main" val="2587095838"/>
                    </a:ext>
                  </a:extLst>
                </a:gridCol>
                <a:gridCol w="1223734">
                  <a:extLst>
                    <a:ext uri="{9D8B030D-6E8A-4147-A177-3AD203B41FA5}">
                      <a16:colId xmlns:a16="http://schemas.microsoft.com/office/drawing/2014/main" val="3492213991"/>
                    </a:ext>
                  </a:extLst>
                </a:gridCol>
                <a:gridCol w="1274024">
                  <a:extLst>
                    <a:ext uri="{9D8B030D-6E8A-4147-A177-3AD203B41FA5}">
                      <a16:colId xmlns:a16="http://schemas.microsoft.com/office/drawing/2014/main" val="2186060189"/>
                    </a:ext>
                  </a:extLst>
                </a:gridCol>
                <a:gridCol w="1240498">
                  <a:extLst>
                    <a:ext uri="{9D8B030D-6E8A-4147-A177-3AD203B41FA5}">
                      <a16:colId xmlns:a16="http://schemas.microsoft.com/office/drawing/2014/main" val="364190430"/>
                    </a:ext>
                  </a:extLst>
                </a:gridCol>
                <a:gridCol w="1223734">
                  <a:extLst>
                    <a:ext uri="{9D8B030D-6E8A-4147-A177-3AD203B41FA5}">
                      <a16:colId xmlns:a16="http://schemas.microsoft.com/office/drawing/2014/main" val="135162783"/>
                    </a:ext>
                  </a:extLst>
                </a:gridCol>
              </a:tblGrid>
              <a:tr h="3831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UITF Gun HV (KV)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17463"/>
                  </a:ext>
                </a:extLst>
              </a:tr>
              <a:tr h="450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x/y Coupling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(net)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deg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y (deg)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 (deg)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y (deg)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064762"/>
                  </a:ext>
                </a:extLst>
              </a:tr>
              <a:tr h="450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2-cell Cavity 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3.53 +/- 0.33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-0.29 +/- 0.04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1.74 +/- 0.43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0.62 +/- 0.22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83161"/>
                  </a:ext>
                </a:extLst>
              </a:tr>
              <a:tr h="450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Both Cavities 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0.96 +/- 0.21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0.47 +/- 0.04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0.43 +/- 0.41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1.06 +/- 0.21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1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Energy Spread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89166" y="3474720"/>
            <a:ext cx="1184365" cy="775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370217" y="3474720"/>
            <a:ext cx="8709" cy="775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21140" y="3474720"/>
            <a:ext cx="0" cy="775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16749" y="2194531"/>
            <a:ext cx="617220" cy="7386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20187875">
            <a:off x="6115726" y="3376427"/>
            <a:ext cx="273396" cy="1007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075509" y="3823063"/>
            <a:ext cx="10040982" cy="17417"/>
          </a:xfrm>
          <a:prstGeom prst="line">
            <a:avLst/>
          </a:prstGeom>
          <a:ln w="9525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923109" y="3640184"/>
            <a:ext cx="9919062" cy="104502"/>
          </a:xfrm>
          <a:prstGeom prst="straightConnector1">
            <a:avLst/>
          </a:prstGeom>
          <a:ln w="28575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23109" y="3918857"/>
            <a:ext cx="9945188" cy="78377"/>
          </a:xfrm>
          <a:prstGeom prst="straightConnector1">
            <a:avLst/>
          </a:prstGeom>
          <a:ln w="28575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191449" y="1759131"/>
            <a:ext cx="1786261" cy="1928997"/>
          </a:xfrm>
          <a:prstGeom prst="straightConnector1">
            <a:avLst/>
          </a:prstGeom>
          <a:ln w="28575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312704" y="2322713"/>
            <a:ext cx="2208091" cy="1628504"/>
          </a:xfrm>
          <a:prstGeom prst="straightConnector1">
            <a:avLst/>
          </a:prstGeom>
          <a:ln w="28575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304507" y="2012997"/>
            <a:ext cx="2129202" cy="1762305"/>
          </a:xfrm>
          <a:prstGeom prst="line">
            <a:avLst/>
          </a:prstGeom>
          <a:ln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626063" y="4608888"/>
            <a:ext cx="91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Booster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005939" y="2028348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ITVM703/803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8604011" y="4604122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ITVM601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774703" y="4608888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MDLM504/601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384841" y="5529170"/>
            <a:ext cx="3662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Spectrometer Dipole MDLM504/601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8195077" y="3257737"/>
            <a:ext cx="0" cy="113065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53088" y="4608888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ITVM401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77710" y="461002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04147" y="251251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8131906" y="333527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7902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Energy Spread Measurement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-1140000">
            <a:off x="6964970" y="2823838"/>
            <a:ext cx="841321" cy="22786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29605" y="2981325"/>
            <a:ext cx="827314" cy="2196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43025" y="4105275"/>
            <a:ext cx="3800475" cy="190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34050" y="4076700"/>
            <a:ext cx="4152900" cy="285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410450" y="2886075"/>
            <a:ext cx="1838325" cy="120491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194" y="2823682"/>
            <a:ext cx="1920406" cy="12924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799" y="3640029"/>
            <a:ext cx="408467" cy="4938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849" y="3063769"/>
            <a:ext cx="408467" cy="493819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H="1">
            <a:off x="6668684" y="3743325"/>
            <a:ext cx="161966" cy="34766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90307" y="5329717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MDLM601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029450" y="5253843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MDLM504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681936" y="3485495"/>
            <a:ext cx="338583" cy="18765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656919" y="3390900"/>
            <a:ext cx="286431" cy="24912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447925" y="3743325"/>
            <a:ext cx="381680" cy="37147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060030" y="35558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θ</a:t>
            </a:r>
            <a:r>
              <a:rPr lang="en-US" i="1" dirty="0" smtClean="0"/>
              <a:t>1</a:t>
            </a:r>
            <a:endParaRPr lang="en-US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3824211" y="311616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θ</a:t>
            </a:r>
            <a:r>
              <a:rPr lang="en-US" i="1" dirty="0" smtClean="0"/>
              <a:t>2</a:t>
            </a:r>
            <a:endParaRPr lang="en-US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5734050" y="5883794"/>
            <a:ext cx="4096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focusing/de-focusing in bending plane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060030" y="5883794"/>
            <a:ext cx="3503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Weak de-</a:t>
            </a:r>
            <a:r>
              <a:rPr lang="en-US" dirty="0"/>
              <a:t>f</a:t>
            </a:r>
            <a:r>
              <a:rPr lang="en-US" dirty="0" smtClean="0"/>
              <a:t>ocusing in bending 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Energy Spread Measurement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All quads are beam centered, zero field, and cycled</a:t>
                </a:r>
              </a:p>
              <a:p>
                <a:r>
                  <a:rPr lang="en-US" dirty="0" smtClean="0">
                    <a:solidFill>
                      <a:srgbClr val="7030A0"/>
                    </a:solidFill>
                  </a:rPr>
                  <a:t>Measure beam sizes </a:t>
                </a:r>
                <a:r>
                  <a:rPr lang="el-GR" i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σ</a:t>
                </a:r>
                <a:r>
                  <a:rPr lang="en-US" i="1" baseline="-25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i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at ITVM703/803</a:t>
                </a:r>
              </a:p>
              <a:p>
                <a:r>
                  <a:rPr lang="en-US" dirty="0" smtClean="0">
                    <a:solidFill>
                      <a:srgbClr val="7030A0"/>
                    </a:solidFill>
                  </a:rPr>
                  <a:t>Measure beam sizes at ITVM401/601</a:t>
                </a:r>
              </a:p>
              <a:p>
                <a:r>
                  <a:rPr lang="en-US" dirty="0" smtClean="0">
                    <a:solidFill>
                      <a:srgbClr val="7030A0"/>
                    </a:solidFill>
                  </a:rPr>
                  <a:t>Calculate beam sizes </a:t>
                </a:r>
                <a:r>
                  <a:rPr lang="el-GR" i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σ</a:t>
                </a:r>
                <a:r>
                  <a:rPr lang="en-US" i="1" baseline="-25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i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at Virtual Point using that at ITVM401/601</a:t>
                </a:r>
              </a:p>
              <a:p>
                <a:r>
                  <a:rPr lang="en-US" dirty="0" smtClean="0">
                    <a:solidFill>
                      <a:srgbClr val="7030A0"/>
                    </a:solidFill>
                  </a:rPr>
                  <a:t>Beam size change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nor/>
                      </m:rPr>
                      <a:rPr lang="el-GR" i="1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σ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l-GR" i="1" dirty="0">
                            <a:solidFill>
                              <a:srgbClr val="7030A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σ</m:t>
                        </m:r>
                        <m:r>
                          <a:rPr lang="en-US" b="0" i="0" baseline="-2500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en-US" b="0" i="1" baseline="3000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m:rPr>
                            <m:nor/>
                          </m:rPr>
                          <a:rPr lang="el-GR" i="1" dirty="0">
                            <a:solidFill>
                              <a:srgbClr val="7030A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σ</m:t>
                        </m:r>
                        <m:r>
                          <a:rPr lang="en-US" b="0" i="1" baseline="-2500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US" b="0" i="1" baseline="3000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r>
                  <a:rPr lang="en-US" dirty="0" smtClean="0">
                    <a:solidFill>
                      <a:srgbClr val="7030A0"/>
                    </a:solidFill>
                  </a:rPr>
                  <a:t>Deflection angle change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l-G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7030A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σ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dirty="0">
                    <a:solidFill>
                      <a:srgbClr val="7030A0"/>
                    </a:solidFill>
                  </a:rPr>
                  <a:t>where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𝐿 is the spectrometer length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𝐵𝐷𝐿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l-G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l-G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𝑑𝑝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l-G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l-G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l-G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l-G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i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num>
                      <m:den>
                        <m:r>
                          <a:rPr lang="el-GR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0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Energy Spread Measurement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022258"/>
              </p:ext>
            </p:extLst>
          </p:nvPr>
        </p:nvGraphicFramePr>
        <p:xfrm>
          <a:off x="1497874" y="1358535"/>
          <a:ext cx="9004662" cy="5329647"/>
        </p:xfrm>
        <a:graphic>
          <a:graphicData uri="http://schemas.openxmlformats.org/drawingml/2006/table">
            <a:tbl>
              <a:tblPr/>
              <a:tblGrid>
                <a:gridCol w="1320471">
                  <a:extLst>
                    <a:ext uri="{9D8B030D-6E8A-4147-A177-3AD203B41FA5}">
                      <a16:colId xmlns:a16="http://schemas.microsoft.com/office/drawing/2014/main" val="2274784526"/>
                    </a:ext>
                  </a:extLst>
                </a:gridCol>
                <a:gridCol w="1272744">
                  <a:extLst>
                    <a:ext uri="{9D8B030D-6E8A-4147-A177-3AD203B41FA5}">
                      <a16:colId xmlns:a16="http://schemas.microsoft.com/office/drawing/2014/main" val="4136324335"/>
                    </a:ext>
                  </a:extLst>
                </a:gridCol>
                <a:gridCol w="1161379">
                  <a:extLst>
                    <a:ext uri="{9D8B030D-6E8A-4147-A177-3AD203B41FA5}">
                      <a16:colId xmlns:a16="http://schemas.microsoft.com/office/drawing/2014/main" val="370458301"/>
                    </a:ext>
                  </a:extLst>
                </a:gridCol>
                <a:gridCol w="1018195">
                  <a:extLst>
                    <a:ext uri="{9D8B030D-6E8A-4147-A177-3AD203B41FA5}">
                      <a16:colId xmlns:a16="http://schemas.microsoft.com/office/drawing/2014/main" val="4139693811"/>
                    </a:ext>
                  </a:extLst>
                </a:gridCol>
                <a:gridCol w="1225016">
                  <a:extLst>
                    <a:ext uri="{9D8B030D-6E8A-4147-A177-3AD203B41FA5}">
                      <a16:colId xmlns:a16="http://schemas.microsoft.com/office/drawing/2014/main" val="633823143"/>
                    </a:ext>
                  </a:extLst>
                </a:gridCol>
                <a:gridCol w="1447746">
                  <a:extLst>
                    <a:ext uri="{9D8B030D-6E8A-4147-A177-3AD203B41FA5}">
                      <a16:colId xmlns:a16="http://schemas.microsoft.com/office/drawing/2014/main" val="717216344"/>
                    </a:ext>
                  </a:extLst>
                </a:gridCol>
                <a:gridCol w="1559111">
                  <a:extLst>
                    <a:ext uri="{9D8B030D-6E8A-4147-A177-3AD203B41FA5}">
                      <a16:colId xmlns:a16="http://schemas.microsoft.com/office/drawing/2014/main" val="2027436885"/>
                    </a:ext>
                  </a:extLst>
                </a:gridCol>
              </a:tblGrid>
              <a:tr h="7423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   Chopper /       Slit Position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Buncher Aplitude     change (KeV)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Buncher Phase  change (deg)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7-cell Phase change (deg)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dp/p at ITVM803 gun hv = 130 KV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dp/p at ITVM803 gun hv = 180 KV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dp/p at ITVM703 gun hv = 180 KV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496292"/>
                  </a:ext>
                </a:extLst>
              </a:tr>
              <a:tr h="25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Off / Out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1.21E-004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4.36 +/- 0.26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4.94 +/- 0.28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069893"/>
                  </a:ext>
                </a:extLst>
              </a:tr>
              <a:tr h="25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Off / Out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1.16E-003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8.35 +/- 0.72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7.99 +/- 0.19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946806"/>
                  </a:ext>
                </a:extLst>
              </a:tr>
              <a:tr h="25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Off / Out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5.32E-003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1.32 +/- 0.01 E-3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1.29 +/- 0.02 E-3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892442"/>
                  </a:ext>
                </a:extLst>
              </a:tr>
              <a:tr h="25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Off / Out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4.12E-004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4.93 +/- 0.33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6.46 +/- 0.40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747045"/>
                  </a:ext>
                </a:extLst>
              </a:tr>
              <a:tr h="25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Off / Out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7.02E-004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6.28 +/- 0.19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8.70 +/- 0.28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3958"/>
                  </a:ext>
                </a:extLst>
              </a:tr>
              <a:tr h="25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Off / Out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1.13E-003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5.83 +/- 0.27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7.13 +/- 0.08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267979"/>
                  </a:ext>
                </a:extLst>
              </a:tr>
              <a:tr h="25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Off / Out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N/A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8.60 +/- 0.43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1.09 +/- 0.03 E-3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81273"/>
                  </a:ext>
                </a:extLst>
              </a:tr>
              <a:tr h="25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Off / Out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5.42E-003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1.24 +/- 0.03 E-3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1.24 +/- 0.03 E-3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824716"/>
                  </a:ext>
                </a:extLst>
              </a:tr>
              <a:tr h="25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Off / Out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N/A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2.53 +/- 0.02 E-3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2.51 +/- 0.01 E-3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054524"/>
                  </a:ext>
                </a:extLst>
              </a:tr>
              <a:tr h="25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Off / Out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4.42E-004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7.91 +/- 0.22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4.89 +/- 0.19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100865"/>
                  </a:ext>
                </a:extLst>
              </a:tr>
              <a:tr h="25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Off / Out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1.47E-003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1.83 +/- 0.01 E-3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1.48 +/- 0.02 E-3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370316"/>
                  </a:ext>
                </a:extLst>
              </a:tr>
              <a:tr h="25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Off / Out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1.28E-003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5.48 +/- 0.06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4.08 +/- 0.13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933047"/>
                  </a:ext>
                </a:extLst>
              </a:tr>
              <a:tr h="25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Off / Out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N/A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9.44 +/- 0.42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3.16 +/- 0.05 E-4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678985"/>
                  </a:ext>
                </a:extLst>
              </a:tr>
              <a:tr h="25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On / 285 (hole)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N/A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2.09E-004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N/A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396430"/>
                  </a:ext>
                </a:extLst>
              </a:tr>
              <a:tr h="25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On / 430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N/A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2.93E-004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N/A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757977"/>
                  </a:ext>
                </a:extLst>
              </a:tr>
              <a:tr h="25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On / 530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N/A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2.92E-004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N/A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552084"/>
                  </a:ext>
                </a:extLst>
              </a:tr>
              <a:tr h="25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On / 630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N/A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4.30E-004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N/A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730532"/>
                  </a:ext>
                </a:extLst>
              </a:tr>
              <a:tr h="25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On / 730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N/A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5.72E-004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N/A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423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7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9B84CC-6922-034E-9D58-52F6B31B10B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175951" y="1263889"/>
            <a:ext cx="5935052" cy="445128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E54F42-4D05-4642-A86A-5DC1D7AD5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997" y="1234299"/>
            <a:ext cx="6013956" cy="451046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53998A-33D2-2D48-BF71-9C21353E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117230"/>
            <a:ext cx="11285837" cy="64041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Kinetic Energy, Energy </a:t>
            </a:r>
            <a:r>
              <a:rPr lang="en-US" dirty="0" smtClean="0"/>
              <a:t>Spread, </a:t>
            </a:r>
            <a:r>
              <a:rPr lang="en-US" b="0" i="1" dirty="0" smtClean="0"/>
              <a:t>courtesy of A. </a:t>
            </a:r>
            <a:r>
              <a:rPr lang="en-US" b="0" i="1" dirty="0" err="1" smtClean="0"/>
              <a:t>Hofler</a:t>
            </a:r>
            <a:endParaRPr lang="en-US" b="0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EF3B3-590E-AB4C-B134-B1E886F2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September 16, 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85E09-A38D-FB48-BE21-9061995D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08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Booster, a SRF </a:t>
            </a:r>
            <a:r>
              <a:rPr lang="en-US" dirty="0" err="1" smtClean="0"/>
              <a:t>cryomodule</a:t>
            </a:r>
            <a:r>
              <a:rPr lang="en-US" dirty="0" smtClean="0"/>
              <a:t>, installed and commissioned at UITF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omposed </a:t>
            </a:r>
            <a:r>
              <a:rPr lang="en-US" dirty="0"/>
              <a:t>of a 2-cell </a:t>
            </a:r>
            <a:r>
              <a:rPr lang="en-US" dirty="0" smtClean="0"/>
              <a:t>cavity </a:t>
            </a:r>
            <a:r>
              <a:rPr lang="en-US" dirty="0"/>
              <a:t>and </a:t>
            </a:r>
            <a:r>
              <a:rPr lang="en-US" dirty="0" smtClean="0"/>
              <a:t>a 7-cell cavity,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</a:t>
            </a:r>
            <a:r>
              <a:rPr lang="en-US" dirty="0" smtClean="0"/>
              <a:t>esigned </a:t>
            </a:r>
            <a:r>
              <a:rPr lang="en-US" dirty="0"/>
              <a:t>to accelerate 200 </a:t>
            </a:r>
            <a:r>
              <a:rPr lang="en-US" dirty="0" err="1"/>
              <a:t>keV</a:t>
            </a:r>
            <a:r>
              <a:rPr lang="en-US" dirty="0"/>
              <a:t> beam to energies up to 10 </a:t>
            </a:r>
            <a:r>
              <a:rPr lang="en-US" dirty="0" smtClean="0"/>
              <a:t>MeV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Installed at CEBAF in 2023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Two successful runs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9.6 </a:t>
            </a:r>
            <a:r>
              <a:rPr lang="en-US" dirty="0"/>
              <a:t>MeV </a:t>
            </a:r>
            <a:r>
              <a:rPr lang="en-US" dirty="0" smtClean="0"/>
              <a:t>run for </a:t>
            </a:r>
            <a:r>
              <a:rPr lang="en-US" dirty="0" err="1" smtClean="0"/>
              <a:t>HDice</a:t>
            </a:r>
            <a:r>
              <a:rPr lang="en-US" dirty="0" smtClean="0"/>
              <a:t> experiment in 2020 &amp; 2021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8.0 MeV run for Water </a:t>
            </a:r>
            <a:r>
              <a:rPr lang="en-US" dirty="0"/>
              <a:t>Irradiation experiment in </a:t>
            </a:r>
            <a:r>
              <a:rPr lang="en-US" dirty="0" smtClean="0"/>
              <a:t>2021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Beam based evaluation of Booster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Beam Instability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 few-Hz </a:t>
            </a:r>
            <a:r>
              <a:rPr lang="en-US" dirty="0">
                <a:solidFill>
                  <a:srgbClr val="7030A0"/>
                </a:solidFill>
              </a:rPr>
              <a:t>h</a:t>
            </a:r>
            <a:r>
              <a:rPr lang="en-US" dirty="0" smtClean="0">
                <a:solidFill>
                  <a:srgbClr val="7030A0"/>
                </a:solidFill>
              </a:rPr>
              <a:t>orizontal beam jitter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observed downstream of Booster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7030A0"/>
                </a:solidFill>
              </a:rPr>
              <a:t>O</a:t>
            </a:r>
            <a:r>
              <a:rPr lang="en-US" dirty="0" smtClean="0">
                <a:solidFill>
                  <a:srgbClr val="7030A0"/>
                </a:solidFill>
              </a:rPr>
              <a:t>n the straight-line viewers ITVM401, 504, 601 and 603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7030A0"/>
                </a:solidFill>
              </a:rPr>
              <a:t>O</a:t>
            </a:r>
            <a:r>
              <a:rPr lang="en-US" dirty="0" smtClean="0">
                <a:solidFill>
                  <a:srgbClr val="7030A0"/>
                </a:solidFill>
              </a:rPr>
              <a:t>n the spectrometer-line viewer ITVM703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</a:rPr>
              <a:t>On the chicane viewer ITV803</a:t>
            </a:r>
            <a:endParaRPr lang="en-US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</a:rPr>
              <a:t>Would last a minute or two when it comes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7030A0"/>
                </a:solidFill>
              </a:rPr>
              <a:t>Not energy </a:t>
            </a:r>
            <a:r>
              <a:rPr lang="en-US" dirty="0" smtClean="0">
                <a:solidFill>
                  <a:srgbClr val="7030A0"/>
                </a:solidFill>
              </a:rPr>
              <a:t>related. Root cause not identified yet</a:t>
            </a:r>
          </a:p>
          <a:p>
            <a:r>
              <a:rPr lang="en-US" dirty="0">
                <a:solidFill>
                  <a:srgbClr val="7030A0"/>
                </a:solidFill>
              </a:rPr>
              <a:t>B</a:t>
            </a:r>
            <a:r>
              <a:rPr lang="en-US" dirty="0" smtClean="0">
                <a:solidFill>
                  <a:srgbClr val="7030A0"/>
                </a:solidFill>
              </a:rPr>
              <a:t>eam instability studies by Max Bruker and company</a:t>
            </a:r>
          </a:p>
          <a:p>
            <a:r>
              <a:rPr lang="en-US" dirty="0">
                <a:solidFill>
                  <a:srgbClr val="7030A0"/>
                </a:solidFill>
              </a:rPr>
              <a:t>M</a:t>
            </a:r>
            <a:r>
              <a:rPr lang="en-US" dirty="0" smtClean="0">
                <a:solidFill>
                  <a:srgbClr val="7030A0"/>
                </a:solidFill>
              </a:rPr>
              <a:t>icrophonic studies by SRF group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Inconsistent Booster trips. Unstable </a:t>
            </a:r>
            <a:r>
              <a:rPr lang="en-US" dirty="0" err="1" smtClean="0">
                <a:solidFill>
                  <a:srgbClr val="7030A0"/>
                </a:solidFill>
              </a:rPr>
              <a:t>cryo</a:t>
            </a:r>
            <a:r>
              <a:rPr lang="en-US" dirty="0" smtClean="0">
                <a:solidFill>
                  <a:srgbClr val="7030A0"/>
                </a:solidFill>
              </a:rPr>
              <a:t>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2960" y="3936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Beam Jitter on ITVM401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133076"/>
            <a:ext cx="5956872" cy="3859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9" y="2133212"/>
            <a:ext cx="5956663" cy="385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Beam </a:t>
            </a:r>
            <a:r>
              <a:rPr lang="en-US" dirty="0"/>
              <a:t>J</a:t>
            </a:r>
            <a:r>
              <a:rPr lang="en-US" dirty="0" smtClean="0"/>
              <a:t>itter on ITVM803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3993" y="1959646"/>
            <a:ext cx="5516158" cy="3574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56" y="1959646"/>
            <a:ext cx="5516157" cy="357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High current run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Radiation shielding needed for high current run (150 – 200 </a:t>
            </a:r>
            <a:r>
              <a:rPr lang="en-US" dirty="0" err="1" smtClean="0">
                <a:solidFill>
                  <a:srgbClr val="0070C0"/>
                </a:solidFill>
              </a:rPr>
              <a:t>uA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Bunch length measurement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Hardware and software not ready yet downstream of Booster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Anything else?</a:t>
            </a:r>
          </a:p>
        </p:txBody>
      </p:sp>
    </p:spTree>
    <p:extLst>
      <p:ext uri="{BB962C8B-B14F-4D97-AF65-F5344CB8AC3E}">
        <p14:creationId xmlns:p14="http://schemas.microsoft.com/office/powerpoint/2010/main" val="3580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670" y="326402"/>
            <a:ext cx="10515600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Partial UITF Beamline</a:t>
            </a:r>
            <a:endParaRPr lang="en-US" sz="3600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0209" y="3534349"/>
            <a:ext cx="164606" cy="5425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57603" y="3665934"/>
            <a:ext cx="740228" cy="2264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27250" y="3677609"/>
            <a:ext cx="87086" cy="22642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696892" y="3624940"/>
            <a:ext cx="0" cy="3788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415" y="3543057"/>
            <a:ext cx="164606" cy="5425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310" y="3543057"/>
            <a:ext cx="164606" cy="5425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191814" y="425238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Solenoids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82429" y="4227882"/>
            <a:ext cx="91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Booster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97388" y="423831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91181" y="3881751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ITVM601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01340" y="2286469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ITVM703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360229" y="3543057"/>
            <a:ext cx="104502" cy="262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754116" y="337067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29079" y="3038200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MDML601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 rot="1440000">
            <a:off x="1628948" y="3279233"/>
            <a:ext cx="330926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900000">
            <a:off x="2543183" y="3610758"/>
            <a:ext cx="66675" cy="2669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529" y="3691579"/>
            <a:ext cx="115834" cy="16460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0000">
            <a:off x="2216172" y="3501686"/>
            <a:ext cx="115834" cy="16460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1910898" y="3414003"/>
            <a:ext cx="678694" cy="3408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56232" y="3570137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10898" y="4255889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MDS201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lowchart: Summing Junction 40"/>
          <p:cNvSpPr/>
          <p:nvPr/>
        </p:nvSpPr>
        <p:spPr>
          <a:xfrm rot="-1260000">
            <a:off x="9360597" y="2780354"/>
            <a:ext cx="247594" cy="258917"/>
          </a:xfrm>
          <a:prstGeom prst="flowChartSummingJunc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lowchart: Summing Junction 43"/>
          <p:cNvSpPr/>
          <p:nvPr/>
        </p:nvSpPr>
        <p:spPr>
          <a:xfrm>
            <a:off x="5950923" y="3654258"/>
            <a:ext cx="253175" cy="249774"/>
          </a:xfrm>
          <a:prstGeom prst="flowChartSummingJunc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lowchart: Summing Junction 44"/>
          <p:cNvSpPr/>
          <p:nvPr/>
        </p:nvSpPr>
        <p:spPr>
          <a:xfrm>
            <a:off x="9704017" y="3672090"/>
            <a:ext cx="258673" cy="255475"/>
          </a:xfrm>
          <a:prstGeom prst="flowChartSummingJunc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7975090" y="2433092"/>
            <a:ext cx="2333625" cy="136673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333461" y="3742899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0780" y="3683058"/>
            <a:ext cx="87085" cy="226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007890" y="4637561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 smtClean="0">
                <a:solidFill>
                  <a:srgbClr val="FFC000"/>
                </a:solidFill>
              </a:rPr>
              <a:t>ITVM803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6471" y="4296379"/>
            <a:ext cx="268247" cy="26215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499309" y="3786443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8229600" y="3796371"/>
            <a:ext cx="34834" cy="1747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693851" y="2586446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Chopper    </a:t>
            </a:r>
            <a:r>
              <a:rPr lang="en-US" dirty="0" err="1" smtClean="0"/>
              <a:t>Buncher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4049486" y="3665642"/>
            <a:ext cx="156754" cy="20602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4432663" y="3707060"/>
            <a:ext cx="157156" cy="13576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4127863" y="2955778"/>
            <a:ext cx="0" cy="6282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4589819" y="2955778"/>
            <a:ext cx="467784" cy="6508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543854" y="3208786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ITVM201/401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7622478" y="3799000"/>
            <a:ext cx="2476586" cy="79790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551" y="3691578"/>
            <a:ext cx="118056" cy="16776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974" y="3689610"/>
            <a:ext cx="118056" cy="16776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260" y="3691579"/>
            <a:ext cx="118056" cy="16776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251" y="3695836"/>
            <a:ext cx="118056" cy="167763"/>
          </a:xfrm>
          <a:prstGeom prst="rect">
            <a:avLst/>
          </a:prstGeom>
        </p:spPr>
      </p:pic>
      <p:sp>
        <p:nvSpPr>
          <p:cNvPr id="46" name="Flowchart: Summing Junction 45"/>
          <p:cNvSpPr/>
          <p:nvPr/>
        </p:nvSpPr>
        <p:spPr>
          <a:xfrm>
            <a:off x="6296816" y="3650572"/>
            <a:ext cx="253175" cy="249774"/>
          </a:xfrm>
          <a:prstGeom prst="flowChartSummingJunc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12366" y="3771041"/>
            <a:ext cx="8064343" cy="325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77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Beam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Gun HV: 130/180/200 KV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Chopper: on/off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Buncher</a:t>
            </a:r>
            <a:r>
              <a:rPr lang="en-US" dirty="0" smtClean="0">
                <a:solidFill>
                  <a:srgbClr val="0070C0"/>
                </a:solidFill>
              </a:rPr>
              <a:t>: on &amp; at negative zero crossing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Booster: on crest &amp; beam centered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Beam momentum: 6.3 MeV/c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All solenoids: beam centered &amp; cycled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All quads: beam centered, zero field &amp; cycled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Beam Images with Gun HV at 130 KV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" y="2451393"/>
            <a:ext cx="4798424" cy="38766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54" y="2476459"/>
            <a:ext cx="4795429" cy="3874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4298" y="1898907"/>
            <a:ext cx="377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2-cell on  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gset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2.5 MV/m), 7-cell off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4938" y="1878104"/>
            <a:ext cx="373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7-cell on 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gset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7.5 MV/m), 2-cell off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Stable 6.3 MeV/c Beam with Gun HV at 130 KV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2000" dirty="0" smtClean="0"/>
              <a:t>(2-cell </a:t>
            </a:r>
            <a:r>
              <a:rPr lang="en-US" sz="2000" dirty="0" err="1" smtClean="0"/>
              <a:t>Gset</a:t>
            </a:r>
            <a:r>
              <a:rPr lang="en-US" sz="2000" dirty="0" smtClean="0"/>
              <a:t> at 2.5 MV/m, 7-cell </a:t>
            </a:r>
            <a:r>
              <a:rPr lang="en-US" sz="2000" dirty="0" err="1" smtClean="0"/>
              <a:t>Gset</a:t>
            </a:r>
            <a:r>
              <a:rPr lang="en-US" sz="2000" dirty="0" smtClean="0"/>
              <a:t> at 7.5 MV/m)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13" y="2226219"/>
            <a:ext cx="5385973" cy="4351338"/>
          </a:xfrm>
        </p:spPr>
      </p:pic>
    </p:spTree>
    <p:extLst>
      <p:ext uri="{BB962C8B-B14F-4D97-AF65-F5344CB8AC3E}">
        <p14:creationId xmlns:p14="http://schemas.microsoft.com/office/powerpoint/2010/main" val="7805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Beam Images with Gun HV at 200 KV 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31" y="2851749"/>
            <a:ext cx="4843080" cy="39127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05" y="2851750"/>
            <a:ext cx="4833258" cy="3904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3338" y="2133600"/>
            <a:ext cx="373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2-cell on 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gset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2.5 MV/m), 7-cell off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1760" y="2133600"/>
            <a:ext cx="373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7-cell on 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gset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7.5 MV/m), 2-cell off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63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Stable 6.3 MeV/c Beam With Gun HV at 200 KV</a:t>
            </a: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(2-cell </a:t>
            </a:r>
            <a:r>
              <a:rPr lang="en-US" sz="2000" dirty="0" err="1" smtClean="0">
                <a:solidFill>
                  <a:srgbClr val="0070C0"/>
                </a:solidFill>
              </a:rPr>
              <a:t>Gset</a:t>
            </a:r>
            <a:r>
              <a:rPr lang="en-US" sz="2000" dirty="0" smtClean="0">
                <a:solidFill>
                  <a:srgbClr val="0070C0"/>
                </a:solidFill>
              </a:rPr>
              <a:t> at 2.5 MV/m, 7=cell </a:t>
            </a:r>
            <a:r>
              <a:rPr lang="en-US" sz="2000" dirty="0" err="1" smtClean="0">
                <a:solidFill>
                  <a:srgbClr val="0070C0"/>
                </a:solidFill>
              </a:rPr>
              <a:t>Gset</a:t>
            </a:r>
            <a:r>
              <a:rPr lang="en-US" sz="2000" dirty="0" smtClean="0">
                <a:solidFill>
                  <a:srgbClr val="0070C0"/>
                </a:solidFill>
              </a:rPr>
              <a:t> at 7.46 MV/m)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303" y="1690688"/>
            <a:ext cx="6801393" cy="510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7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9640</TotalTime>
  <Words>1540</Words>
  <Application>Microsoft Office PowerPoint</Application>
  <PresentationFormat>Widescreen</PresentationFormat>
  <Paragraphs>439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.PingFangSC-Regular</vt:lpstr>
      <vt:lpstr>Arial</vt:lpstr>
      <vt:lpstr>Calibri</vt:lpstr>
      <vt:lpstr>Calibri Light</vt:lpstr>
      <vt:lpstr>Cambria Math</vt:lpstr>
      <vt:lpstr>Liberation Sans</vt:lpstr>
      <vt:lpstr>PingFangSC-Regular</vt:lpstr>
      <vt:lpstr>Times New Roman</vt:lpstr>
      <vt:lpstr>Wingdings</vt:lpstr>
      <vt:lpstr>Office Theme</vt:lpstr>
      <vt:lpstr>1_Office Theme</vt:lpstr>
      <vt:lpstr>Booster Commissioning at UITF</vt:lpstr>
      <vt:lpstr>Contents</vt:lpstr>
      <vt:lpstr>Booster</vt:lpstr>
      <vt:lpstr>Partial UITF Beamline</vt:lpstr>
      <vt:lpstr>Beam Conditions</vt:lpstr>
      <vt:lpstr>Beam Images with Gun HV at 130 KV</vt:lpstr>
      <vt:lpstr>Stable 6.3 MeV/c Beam with Gun HV at 130 KV (2-cell Gset at 2.5 MV/m, 7-cell Gset at 7.5 MV/m)</vt:lpstr>
      <vt:lpstr>Beam Images with Gun HV at 200 KV </vt:lpstr>
      <vt:lpstr>Stable 6.3 MeV/c Beam With Gun HV at 200 KV (2-cell Gset at 2.5 MV/m, 7=cell Gset at 7.46 MV/m)</vt:lpstr>
      <vt:lpstr>Beam Momentum vs. 2-Cell Cavity Gset</vt:lpstr>
      <vt:lpstr>Kinetic Energy Gain from 2-Cell Cavity</vt:lpstr>
      <vt:lpstr>Beam Momentum vs. 7-Cell Cavity Gradient</vt:lpstr>
      <vt:lpstr>Emittance Measurement</vt:lpstr>
      <vt:lpstr>Emittance Measurement</vt:lpstr>
      <vt:lpstr>Normalized Emittance, courtesy of A. Hofler</vt:lpstr>
      <vt:lpstr>Beam Deflection by Booster</vt:lpstr>
      <vt:lpstr>Beam Deflection by Booster</vt:lpstr>
      <vt:lpstr>Correctors &amp; Viewer Used  (for x/y coupling and deflection studies)</vt:lpstr>
      <vt:lpstr>Booster and Upstream MHB403H&amp;V</vt:lpstr>
      <vt:lpstr>Booster and Downstream ITVM201</vt:lpstr>
      <vt:lpstr>Beam on ITVM201</vt:lpstr>
      <vt:lpstr>Beam Deflection</vt:lpstr>
      <vt:lpstr>x/y Coupling Caused by Booster</vt:lpstr>
      <vt:lpstr>x/y Coupling caused by Booster</vt:lpstr>
      <vt:lpstr>Energy Spread Measurement</vt:lpstr>
      <vt:lpstr>Energy Spread Measurement</vt:lpstr>
      <vt:lpstr> Energy Spread Measurement</vt:lpstr>
      <vt:lpstr>Energy Spread Measurement</vt:lpstr>
      <vt:lpstr>Kinetic Energy, Energy Spread, courtesy of A. Hofler</vt:lpstr>
      <vt:lpstr>Beam Instability</vt:lpstr>
      <vt:lpstr>Beam Jitter on ITVM401</vt:lpstr>
      <vt:lpstr>Beam Jitter on ITVM803</vt:lpstr>
      <vt:lpstr>Future Work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Booster</dc:title>
  <dc:creator>Yan Wang</dc:creator>
  <cp:lastModifiedBy>Matthew Poelker</cp:lastModifiedBy>
  <cp:revision>215</cp:revision>
  <dcterms:created xsi:type="dcterms:W3CDTF">2021-10-27T18:43:38Z</dcterms:created>
  <dcterms:modified xsi:type="dcterms:W3CDTF">2022-02-18T17:27:21Z</dcterms:modified>
</cp:coreProperties>
</file>