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09" r:id="rId2"/>
    <p:sldId id="366" r:id="rId3"/>
    <p:sldId id="367" r:id="rId4"/>
    <p:sldId id="369" r:id="rId5"/>
    <p:sldId id="370" r:id="rId6"/>
    <p:sldId id="371" r:id="rId7"/>
    <p:sldId id="372" r:id="rId8"/>
    <p:sldId id="376" r:id="rId9"/>
    <p:sldId id="375" r:id="rId10"/>
    <p:sldId id="373" r:id="rId11"/>
    <p:sldId id="374" r:id="rId12"/>
    <p:sldId id="364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F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 autoAdjust="0"/>
    <p:restoredTop sz="96408" autoAdjust="0"/>
  </p:normalViewPr>
  <p:slideViewPr>
    <p:cSldViewPr snapToGrid="0" snapToObjects="1">
      <p:cViewPr varScale="1">
        <p:scale>
          <a:sx n="111" d="100"/>
          <a:sy n="111" d="100"/>
        </p:scale>
        <p:origin x="568" y="19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May 28,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May 28,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May 28,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GPT -s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7203488" cy="3246670"/>
          </a:xfrm>
        </p:spPr>
        <p:txBody>
          <a:bodyPr/>
          <a:lstStyle/>
          <a:p>
            <a:r>
              <a:rPr lang="en-US" dirty="0"/>
              <a:t>Overview of  Benchmark Simulations</a:t>
            </a:r>
          </a:p>
          <a:p>
            <a:endParaRPr lang="en-US" dirty="0"/>
          </a:p>
          <a:p>
            <a:r>
              <a:rPr lang="en-US" dirty="0"/>
              <a:t>Simulation Results (from newest GPT –s version)</a:t>
            </a:r>
          </a:p>
          <a:p>
            <a:endParaRPr lang="en-US" dirty="0"/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May 28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 Stefani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Particles &amp; Spin Variation (Numerical)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00" y="858168"/>
            <a:ext cx="11285837" cy="5381694"/>
          </a:xfrm>
        </p:spPr>
        <p:txBody>
          <a:bodyPr>
            <a:normAutofit/>
          </a:bodyPr>
          <a:lstStyle/>
          <a:p>
            <a:r>
              <a:rPr lang="en-US" dirty="0"/>
              <a:t>Accuracy Issue Resolved with 9+ particles.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dirty="0"/>
              <a:t>    ‘accuracy (10)’				  ‘accuracy (5,6,7)’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056A8-9870-7E4E-9092-9F8935255380}"/>
              </a:ext>
            </a:extLst>
          </p:cNvPr>
          <p:cNvSpPr/>
          <p:nvPr/>
        </p:nvSpPr>
        <p:spPr>
          <a:xfrm>
            <a:off x="3633933" y="27759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A907E-11A8-C847-AA25-6183D787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95" y="1967424"/>
            <a:ext cx="4704322" cy="3928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743A8-B400-9949-A7DE-D7AC460B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88" y="1961207"/>
            <a:ext cx="4253723" cy="39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5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Particles &amp; Spin Variation (Numerical)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00" y="858168"/>
            <a:ext cx="11285837" cy="5381694"/>
          </a:xfrm>
        </p:spPr>
        <p:txBody>
          <a:bodyPr>
            <a:normAutofit/>
          </a:bodyPr>
          <a:lstStyle/>
          <a:p>
            <a:r>
              <a:rPr lang="en-US" dirty="0"/>
              <a:t>Accuracy Issue Resolved with 9+ particles.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dirty="0"/>
              <a:t>    ‘accuracy (10)’				  ‘accuracy (5,6,7)’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056A8-9870-7E4E-9092-9F8935255380}"/>
              </a:ext>
            </a:extLst>
          </p:cNvPr>
          <p:cNvSpPr/>
          <p:nvPr/>
        </p:nvSpPr>
        <p:spPr>
          <a:xfrm>
            <a:off x="3633933" y="27759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A907E-11A8-C847-AA25-6183D787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95" y="1967424"/>
            <a:ext cx="4704322" cy="3928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743A8-B400-9949-A7DE-D7AC460B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88" y="1961207"/>
            <a:ext cx="4253723" cy="3940957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48FBB0C3-A462-984B-BE91-62151E5EF7D2}"/>
              </a:ext>
            </a:extLst>
          </p:cNvPr>
          <p:cNvSpPr/>
          <p:nvPr/>
        </p:nvSpPr>
        <p:spPr>
          <a:xfrm>
            <a:off x="5535496" y="2297430"/>
            <a:ext cx="1586732" cy="2983230"/>
          </a:xfrm>
          <a:prstGeom prst="frame">
            <a:avLst>
              <a:gd name="adj1" fmla="val 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84A3295A-E3AB-3D4E-A20B-557EF0DC0EE0}"/>
              </a:ext>
            </a:extLst>
          </p:cNvPr>
          <p:cNvSpPr/>
          <p:nvPr/>
        </p:nvSpPr>
        <p:spPr>
          <a:xfrm>
            <a:off x="705800" y="2405317"/>
            <a:ext cx="998074" cy="2875343"/>
          </a:xfrm>
          <a:prstGeom prst="frame">
            <a:avLst>
              <a:gd name="adj1" fmla="val 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2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Version: Open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High confidence in GPT –s… So, what’s next?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1800" dirty="0"/>
              <a:t>		Enforce unitary spin?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r>
              <a:rPr lang="en-US" sz="1800" dirty="0"/>
              <a:t>		CCS?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	GDFA Programs: </a:t>
            </a:r>
            <a:r>
              <a:rPr lang="en-US" sz="1800" dirty="0" err="1"/>
              <a:t>avgSx</a:t>
            </a:r>
            <a:r>
              <a:rPr lang="en-US" sz="1800" dirty="0"/>
              <a:t>, </a:t>
            </a:r>
            <a:r>
              <a:rPr lang="en-US" sz="1800" dirty="0" err="1"/>
              <a:t>avgSy</a:t>
            </a:r>
            <a:r>
              <a:rPr lang="en-US" sz="1800" dirty="0"/>
              <a:t>, </a:t>
            </a:r>
            <a:r>
              <a:rPr lang="en-US" sz="1800" dirty="0" err="1"/>
              <a:t>avgSz</a:t>
            </a:r>
            <a:r>
              <a:rPr lang="en-US" sz="1800" dirty="0"/>
              <a:t>, </a:t>
            </a:r>
            <a:r>
              <a:rPr lang="en-US" sz="1800" dirty="0" err="1"/>
              <a:t>stdS</a:t>
            </a:r>
            <a:r>
              <a:rPr lang="en-US" sz="1800" dirty="0"/>
              <a:t>…?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Particle distribution functions: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Particle characteristic: charge, mass, </a:t>
            </a:r>
            <a:r>
              <a:rPr lang="en-US" sz="1800" dirty="0" err="1"/>
              <a:t>ect</a:t>
            </a:r>
            <a:r>
              <a:rPr lang="en-US" sz="1800" dirty="0"/>
              <a:t>…?	</a:t>
            </a:r>
            <a:r>
              <a:rPr lang="en-US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5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 Stefani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7B20AEF-88D1-DB42-A9CD-5CAAA28F4C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4444" b="444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mstefani@jlab.org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Topics Discussed:</a:t>
            </a:r>
          </a:p>
          <a:p>
            <a:r>
              <a:rPr lang="en-US" dirty="0"/>
              <a:t>Benchmark Simulations</a:t>
            </a:r>
          </a:p>
          <a:p>
            <a:r>
              <a:rPr lang="en-US" dirty="0"/>
              <a:t>Simulation Results</a:t>
            </a:r>
          </a:p>
          <a:p>
            <a:r>
              <a:rPr lang="en-US" dirty="0"/>
              <a:t>Future Version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6E5C2-CA18-514D-8B4F-8B325F6214C3}"/>
              </a:ext>
            </a:extLst>
          </p:cNvPr>
          <p:cNvSpPr txBox="1"/>
          <p:nvPr/>
        </p:nvSpPr>
        <p:spPr>
          <a:xfrm>
            <a:off x="902970" y="392398"/>
            <a:ext cx="184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Simulations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Main Simulations: </a:t>
                </a:r>
              </a:p>
              <a:p>
                <a:pPr lvl="1"/>
                <a:r>
                  <a:rPr lang="en-US" sz="1800" dirty="0"/>
                  <a:t>Solenoid, Dipole, and Wien Filter (Or, a combination of these elements) </a:t>
                </a:r>
              </a:p>
              <a:p>
                <a:pPr lvl="1"/>
                <a:r>
                  <a:rPr lang="en-US" sz="1800" dirty="0"/>
                  <a:t>Each Simulation contains 3 particles with orthogonal initial spin.</a:t>
                </a:r>
              </a:p>
              <a:p>
                <a:pPr lvl="1"/>
                <a:r>
                  <a:rPr lang="en-US" sz="1800" dirty="0"/>
                  <a:t>Each simulation has been performed with varying energies, and theoretical precession values</a:t>
                </a:r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Simulation Conditions (being presented):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4.914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0.9791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KE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dirty="0"/>
                  <a:t>2 MeV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/>
                  <a:t> = (1,0,0),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 = (0,1,0),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dirty="0"/>
                  <a:t> = (0,0,1)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4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3DBCD-1A70-D048-8D56-2748289A6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70" y="2448251"/>
            <a:ext cx="4993020" cy="37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6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Simulations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Solenoid, Dipole, and Wien Filter Precession: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Total spin processions in lab frame; not relative to momentum.</a:t>
                </a:r>
              </a:p>
              <a:p>
                <a:pPr lvl="1"/>
                <a:r>
                  <a:rPr lang="en-US" dirty="0"/>
                  <a:t>Theoretical values make approximations of field integration and time of flight.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000" dirty="0"/>
                  <a:t>Solenoid: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000" dirty="0"/>
                  <a:t>Dipole: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[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		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000" dirty="0"/>
                  <a:t>Wein filter: 	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4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1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Solenoid: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= 4.914,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0.9791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		</a:t>
                </a:r>
              </a:p>
              <a:p>
                <a:pPr marL="0" indent="0">
                  <a:buNone/>
                </a:pPr>
                <a:r>
                  <a:rPr lang="en-US" sz="2000" dirty="0"/>
                  <a:t>	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[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= 90 deg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	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Initial: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/>
                  <a:t>=(1,0,0)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=(0,1,0)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dirty="0"/>
                  <a:t>=(0,0,1)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=(0,1,0)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=(-1,0,0)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=(0,0,1)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Simulation: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=(-6e-4,1,0)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=(-1,-6e-4,0)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=(0,0,1)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5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Dipole: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= 4.914,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0.9791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		</a:t>
                </a:r>
              </a:p>
              <a:p>
                <a:pPr marL="0" indent="0">
                  <a:buNone/>
                </a:pPr>
                <a:r>
                  <a:rPr lang="en-US" sz="2000" dirty="0"/>
                  <a:t>	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[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   = 45 deg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	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Initial: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=(1,0,0)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=(0,1,0)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dirty="0"/>
                  <a:t>=(0,0,1)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=(0.707,0,-0.707)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=(0,1,0)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=(0.707,0,0.707)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Simulation: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=(0.707,0,-0.707)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=(0,1,0)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=(0.707,0,0.707)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Wien Filter: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= 4.914,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0.9791 (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/>
                  <a:t> )	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90 deg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		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Initial: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=(1,0,0)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=(0,1,0)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=(0,0,1)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=(1,0,0)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=(0,0,-1)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=(0,1,0)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Simulation: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=(1,0,0)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=(0,-3e-4,-1)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=(0,1,-3e-4)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5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Wien Filter, Solenoid, Dipole/Dipole: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1800" dirty="0"/>
                  <a:t> Check repeated manipulation and accumulation of spin numerical drift on single particle.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800" dirty="0"/>
                  <a:t>Theory: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=(0,0,1) -&gt;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=(0,1,0)  -&gt;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=(-1,0,0)  -&gt;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=(-0.707,0,0.707)  -&gt;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=(-1,0,0) 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800" dirty="0"/>
                  <a:t>Simulation: 	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800" dirty="0"/>
                  <a:t>	Wein filter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=(0,0,1) -&gt;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=(0,1,-3e-4)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800" dirty="0"/>
                  <a:t>	Solenoid		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=(0,1,-3e-4)  -&gt;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=(-1,-6.7e-4,-3e4) 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800" dirty="0"/>
                  <a:t>	Dipole		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=(-1,-6e-4,-3e4)  -&gt;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=(-0.707, -6e-4, 0.706)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800" dirty="0"/>
                  <a:t>	Dipole		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=(-0.707, -6e-4, 0.706)  -&gt;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=(-1, -6e-4,-3e-4) 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46E7-246F-4ABE-AC3A-459AFF3C5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4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/>
          </a:p>
          <a:p>
            <a:pPr marL="914400" lvl="2" indent="0">
              <a:buNone/>
            </a:pP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GPT -s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13A27A-431E-7843-B1F9-03AE8A63597F}"/>
              </a:ext>
            </a:extLst>
          </p:cNvPr>
          <p:cNvGrpSpPr/>
          <p:nvPr/>
        </p:nvGrpSpPr>
        <p:grpSpPr>
          <a:xfrm>
            <a:off x="337768" y="1473074"/>
            <a:ext cx="5372100" cy="4828955"/>
            <a:chOff x="5087207" y="702629"/>
            <a:chExt cx="6692901" cy="64802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55C2F8-DDC9-AC47-9A59-3184D5FC3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7208" y="2877573"/>
              <a:ext cx="6692900" cy="2146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EC0106-62EF-314D-AAAA-9AFF68D0F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7207" y="702629"/>
              <a:ext cx="6692900" cy="21717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9D705C-B62B-D745-A9E9-93E8294E4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7207" y="5023873"/>
              <a:ext cx="6692900" cy="2159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2E9A2A-0D95-EE4D-BB40-6396EAD6615E}"/>
                  </a:ext>
                </a:extLst>
              </p:cNvPr>
              <p:cNvSpPr/>
              <p:nvPr/>
            </p:nvSpPr>
            <p:spPr>
              <a:xfrm>
                <a:off x="1118988" y="843504"/>
                <a:ext cx="9033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Theory: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=(0,0,1) -&gt;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=(0,1,0)  -&gt;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=(-1,0,0)  -&gt;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=(-0.707,0,0.707)  -&gt;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=(-1,0,0)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2E9A2A-0D95-EE4D-BB40-6396EAD66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88" y="843504"/>
                <a:ext cx="9033510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ezgif.com-gif-maker" descr="ezgif.com-gif-maker">
            <a:hlinkClick r:id="" action="ppaction://media"/>
            <a:extLst>
              <a:ext uri="{FF2B5EF4-FFF2-40B4-BE49-F238E27FC236}">
                <a16:creationId xmlns:a16="http://schemas.microsoft.com/office/drawing/2014/main" id="{0ABD37E7-2F82-4240-B4DD-959984BBEC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9866" y="1473074"/>
            <a:ext cx="6438607" cy="48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0419-E550-3C4C-B852-6221FF09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E037-15B4-E448-A686-8D791264B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Dipoles have lowest accumulation of error. Increasing the significant figures of the output show that typical error is on the order of ~1e-6.</a:t>
            </a:r>
          </a:p>
          <a:p>
            <a:endParaRPr lang="en-US" dirty="0"/>
          </a:p>
          <a:p>
            <a:r>
              <a:rPr lang="en-US" dirty="0"/>
              <a:t>The deviation from theory has a few contribution factors</a:t>
            </a:r>
          </a:p>
          <a:p>
            <a:endParaRPr lang="en-US" dirty="0"/>
          </a:p>
          <a:p>
            <a:pPr lvl="1"/>
            <a:r>
              <a:rPr lang="en-US" dirty="0"/>
              <a:t> Approximations in theoretical values (dipole vs solenoid)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Numerical drift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Lack of unitary enforcement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Accumulated effects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D9673-8AD3-8943-AE19-86A9F2DA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E6863-21C0-B246-8708-4D59FD7E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05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3817</TotalTime>
  <Words>907</Words>
  <Application>Microsoft Macintosh PowerPoint</Application>
  <PresentationFormat>Widescreen</PresentationFormat>
  <Paragraphs>153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PingFangSC-Regular</vt:lpstr>
      <vt:lpstr>.PingFangSC-Regular</vt:lpstr>
      <vt:lpstr>Arial</vt:lpstr>
      <vt:lpstr>Calibri</vt:lpstr>
      <vt:lpstr>Calibri Light</vt:lpstr>
      <vt:lpstr>Cambria Math</vt:lpstr>
      <vt:lpstr>Office Theme</vt:lpstr>
      <vt:lpstr>GPT -s</vt:lpstr>
      <vt:lpstr>Benchmark Simulations</vt:lpstr>
      <vt:lpstr>Benchmark Simulations</vt:lpstr>
      <vt:lpstr>Simulation Results</vt:lpstr>
      <vt:lpstr>Simulation Results</vt:lpstr>
      <vt:lpstr>Simulation Results</vt:lpstr>
      <vt:lpstr>Simulation Results</vt:lpstr>
      <vt:lpstr>Simulation Results</vt:lpstr>
      <vt:lpstr>Comments</vt:lpstr>
      <vt:lpstr>Multiple Particles &amp; Spin Variation (Numerical)</vt:lpstr>
      <vt:lpstr>Multiple Particles &amp; Spin Variation (Numerical)</vt:lpstr>
      <vt:lpstr>Future Version: Open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mark stefani</cp:lastModifiedBy>
  <cp:revision>472</cp:revision>
  <dcterms:created xsi:type="dcterms:W3CDTF">2020-07-30T15:47:04Z</dcterms:created>
  <dcterms:modified xsi:type="dcterms:W3CDTF">2021-05-28T17:45:07Z</dcterms:modified>
</cp:coreProperties>
</file>