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2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3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4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5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6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7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8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9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1" r:id="rId2"/>
    <p:sldMasterId id="2147483681" r:id="rId3"/>
    <p:sldMasterId id="2147483691" r:id="rId4"/>
    <p:sldMasterId id="2147483701" r:id="rId5"/>
    <p:sldMasterId id="2147483711" r:id="rId6"/>
    <p:sldMasterId id="2147483721" r:id="rId7"/>
    <p:sldMasterId id="2147483732" r:id="rId8"/>
    <p:sldMasterId id="2147483742" r:id="rId9"/>
    <p:sldMasterId id="2147483752" r:id="rId10"/>
    <p:sldMasterId id="2147483762" r:id="rId11"/>
    <p:sldMasterId id="2147483772" r:id="rId12"/>
    <p:sldMasterId id="2147483781" r:id="rId13"/>
    <p:sldMasterId id="2147483790" r:id="rId14"/>
    <p:sldMasterId id="2147483799" r:id="rId15"/>
    <p:sldMasterId id="2147483808" r:id="rId16"/>
    <p:sldMasterId id="2147483817" r:id="rId17"/>
    <p:sldMasterId id="2147483826" r:id="rId18"/>
    <p:sldMasterId id="2147483835" r:id="rId19"/>
    <p:sldMasterId id="2147483844" r:id="rId20"/>
  </p:sldMasterIdLst>
  <p:notesMasterIdLst>
    <p:notesMasterId r:id="rId26"/>
  </p:notesMasterIdLst>
  <p:handoutMasterIdLst>
    <p:handoutMasterId r:id="rId27"/>
  </p:handoutMasterIdLst>
  <p:sldIdLst>
    <p:sldId id="602" r:id="rId21"/>
    <p:sldId id="610" r:id="rId22"/>
    <p:sldId id="609" r:id="rId23"/>
    <p:sldId id="608" r:id="rId24"/>
    <p:sldId id="611" r:id="rId25"/>
  </p:sldIdLst>
  <p:sldSz cx="9144000" cy="6858000" type="screen4x3"/>
  <p:notesSz cx="69469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Dallas" initials="MD" lastIdx="2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A0D565"/>
    <a:srgbClr val="0000FF"/>
    <a:srgbClr val="3399FF"/>
    <a:srgbClr val="F9907B"/>
    <a:srgbClr val="FDE6D9"/>
    <a:srgbClr val="F5E9D9"/>
    <a:srgbClr val="DDF1E2"/>
    <a:srgbClr val="FF99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047" autoAdjust="0"/>
    <p:restoredTop sz="97761" autoAdjust="0"/>
  </p:normalViewPr>
  <p:slideViewPr>
    <p:cSldViewPr snapToGrid="0" snapToObjects="1">
      <p:cViewPr varScale="1">
        <p:scale>
          <a:sx n="103" d="100"/>
          <a:sy n="103" d="100"/>
        </p:scale>
        <p:origin x="13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71" y="0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/>
          <a:lstStyle>
            <a:lvl1pPr algn="r">
              <a:defRPr sz="1200"/>
            </a:lvl1pPr>
          </a:lstStyle>
          <a:p>
            <a:fld id="{BF226278-2C6C-774D-8259-721EAA38D3B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57592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71" y="8757592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 anchor="b"/>
          <a:lstStyle>
            <a:lvl1pPr algn="r">
              <a:defRPr sz="1200"/>
            </a:lvl1pPr>
          </a:lstStyle>
          <a:p>
            <a:fld id="{199538B4-289F-4F4E-BBCB-1CAD0E76E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92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71" y="0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/>
          <a:lstStyle>
            <a:lvl1pPr algn="r">
              <a:defRPr sz="1200"/>
            </a:lvl1pPr>
          </a:lstStyle>
          <a:p>
            <a:fld id="{B1AEAAEA-A1ED-E44B-BE33-F405D0F4CD6A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2150"/>
            <a:ext cx="4605338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46" tIns="46172" rIns="92346" bIns="461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7"/>
            <a:ext cx="5557520" cy="4149090"/>
          </a:xfrm>
          <a:prstGeom prst="rect">
            <a:avLst/>
          </a:prstGeom>
        </p:spPr>
        <p:txBody>
          <a:bodyPr vert="horz" lIns="92346" tIns="46172" rIns="92346" bIns="461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57592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71" y="8757592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 anchor="b"/>
          <a:lstStyle>
            <a:lvl1pPr algn="r">
              <a:defRPr sz="1200"/>
            </a:lvl1pPr>
          </a:lstStyle>
          <a:p>
            <a:fld id="{E556DBE8-8EF0-B64A-A8A7-F2D14BB1A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39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FY2014 Budget Impacts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105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669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386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690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873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7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567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87398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8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582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1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7015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413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206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7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872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8815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07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646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473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589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22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9669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9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270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2887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99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125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0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781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317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3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24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4999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92866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761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968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2711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6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69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0056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40556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3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96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7426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946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329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8837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03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646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7134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7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0936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1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38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057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7845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4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1634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68172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37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3508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43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8866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14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7693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93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6505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9430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43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C57488-3539-8349-95E7-E0E3D7B2EDB0}" type="datetime2">
              <a:rPr lang="en-US" smtClean="0">
                <a:solidFill>
                  <a:srgbClr val="000000"/>
                </a:solidFill>
              </a:rPr>
              <a:pPr>
                <a:defRPr/>
              </a:pPr>
              <a:t>Friday, January 17,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9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E1C93C-5050-FC42-8F10-D22D4F119D1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993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7982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16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8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11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3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Division Resource Planning and Coordinating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97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49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37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5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43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5870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26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8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36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2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FY2014 Budget Impacts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83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76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22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0432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0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53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18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462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5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FY2014 Budget Impacts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34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60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763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9450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4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9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834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324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279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4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FY2014 Budget Impacts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6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878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037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88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7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737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646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129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320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31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10998" y="6448078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Division Resource Planning and Coordination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490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6110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9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7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212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49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100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464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9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8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0829" y="6448078"/>
            <a:ext cx="3518971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Division Resource Planning and Coordination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5417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6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63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854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25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166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478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55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38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507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10149" y="6448078"/>
            <a:ext cx="3309651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Division Resource Planning and Coordination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5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06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186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881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941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737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5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83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1533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9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434728" y="6448078"/>
            <a:ext cx="358507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Division Resource Planning and Coordination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5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063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811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118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454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9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520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985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9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85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03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11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19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8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7.xml"/><Relationship Id="rId9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35.xml"/><Relationship Id="rId9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4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43.xml"/><Relationship Id="rId9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5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1.xml"/><Relationship Id="rId9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6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9.xml"/><Relationship Id="rId9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5" Type="http://schemas.openxmlformats.org/officeDocument/2006/relationships/theme" Target="../theme/theme20.xml"/><Relationship Id="rId4" Type="http://schemas.openxmlformats.org/officeDocument/2006/relationships/slideLayout" Target="../slideLayouts/slideLayout16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FY2014 Budget Impacts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9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4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6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3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7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9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5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8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BDC57488-3539-8349-95E7-E0E3D7B2EDB0}" type="datetime2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Friday, January 17, 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Talk Title Here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07E1C93C-5050-FC42-8F10-D22D4F119D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1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5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8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4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5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0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5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64378" cy="487490"/>
          </a:xfrm>
        </p:spPr>
        <p:txBody>
          <a:bodyPr>
            <a:norm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</a:rPr>
              <a:t>UITF   						   </a:t>
            </a:r>
            <a:r>
              <a:rPr lang="en-US" sz="2400" b="0" dirty="0" smtClean="0">
                <a:solidFill>
                  <a:srgbClr val="FF0000"/>
                </a:solidFill>
              </a:rPr>
              <a:t>(1/21/2020)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821676"/>
            <a:ext cx="8464378" cy="584971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Deliverables/Milestones</a:t>
            </a:r>
          </a:p>
          <a:p>
            <a:pPr marL="517525" lvl="2" indent="-119063"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Commission the QCM before installation at CEBAF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2021 (for Moller)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7525" lvl="2" indent="-119063">
              <a:lnSpc>
                <a:spcPct val="120000"/>
              </a:lnSpc>
              <a:spcBef>
                <a:spcPts val="0"/>
              </a:spcBef>
              <a:buClrTx/>
            </a:pPr>
            <a:r>
              <a:rPr lang="en-US" dirty="0" smtClean="0">
                <a:latin typeface="Arial" panose="020B0604020202020204" pitchFamily="34" charset="0"/>
              </a:rPr>
              <a:t>Provide beam to </a:t>
            </a:r>
            <a:r>
              <a:rPr lang="en-US" dirty="0" err="1" smtClean="0">
                <a:latin typeface="Arial" panose="020B0604020202020204" pitchFamily="34" charset="0"/>
              </a:rPr>
              <a:t>HDIce</a:t>
            </a:r>
            <a:r>
              <a:rPr lang="en-US" dirty="0" smtClean="0">
                <a:latin typeface="Arial" panose="020B0604020202020204" pitchFamily="34" charset="0"/>
              </a:rPr>
              <a:t> for target tests (three or four run periods requested)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Staffing for FY2020</a:t>
            </a:r>
          </a:p>
          <a:p>
            <a:pPr marL="517525" lvl="2" indent="-119063"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FTEs: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 FTE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requested for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operations and 0.5 FTE for Engineering support; RSRUIT </a:t>
            </a:r>
          </a:p>
          <a:p>
            <a:pPr marL="517525" lvl="2" indent="-119063">
              <a:lnSpc>
                <a:spcPct val="120000"/>
              </a:lnSpc>
              <a:spcBef>
                <a:spcPts val="0"/>
              </a:spcBef>
              <a:buClrTx/>
            </a:pPr>
            <a:r>
              <a:rPr lang="en-US" dirty="0" smtClean="0">
                <a:latin typeface="Arial" panose="020B0604020202020204" pitchFamily="34" charset="0"/>
              </a:rPr>
              <a:t>FTEs</a:t>
            </a:r>
            <a:r>
              <a:rPr lang="en-US" dirty="0" smtClean="0">
                <a:latin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</a:rPr>
              <a:t>2 </a:t>
            </a:r>
            <a:r>
              <a:rPr lang="en-US" dirty="0">
                <a:latin typeface="Arial" panose="020B0604020202020204" pitchFamily="34" charset="0"/>
              </a:rPr>
              <a:t>FTEs requested to continue “building” </a:t>
            </a:r>
            <a:r>
              <a:rPr lang="en-US" dirty="0" smtClean="0">
                <a:latin typeface="Arial" panose="020B0604020202020204" pitchFamily="34" charset="0"/>
              </a:rPr>
              <a:t>UITF; ITFPTB  </a:t>
            </a:r>
          </a:p>
          <a:p>
            <a:pPr marL="517525" lvl="2" indent="-119063"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Skills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147763" lvl="3" indent="-233363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Facility Manager and Operators</a:t>
            </a:r>
          </a:p>
          <a:p>
            <a:pPr marL="1147763" lvl="3" indent="-233363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I&amp;C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7763" lvl="3" indent="-233363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DC power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7763" lvl="3" indent="-233363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</a:rPr>
              <a:t>RF group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7763" lvl="3" indent="-233363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</a:rPr>
              <a:t>Survey and Alignment</a:t>
            </a:r>
          </a:p>
          <a:p>
            <a:pPr marL="1147763" lvl="3" indent="-233363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Safety System Group</a:t>
            </a:r>
          </a:p>
          <a:p>
            <a:pPr marL="1147763" lvl="3" indent="-233363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</a:rPr>
              <a:t>Software, High Level </a:t>
            </a:r>
            <a:r>
              <a:rPr lang="en-US" dirty="0" smtClean="0">
                <a:latin typeface="Arial" panose="020B0604020202020204" pitchFamily="34" charset="0"/>
              </a:rPr>
              <a:t>Apps, Computer support</a:t>
            </a:r>
            <a:endParaRPr lang="en-US" dirty="0" smtClean="0">
              <a:latin typeface="Arial" panose="020B0604020202020204" pitchFamily="34" charset="0"/>
            </a:endParaRPr>
          </a:p>
          <a:p>
            <a:pPr marL="1147763" lvl="3" indent="-233363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</a:rPr>
              <a:t>Installation to remove/replace roof tiles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7525" lvl="2" indent="-119063"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When needed: now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</a:rPr>
              <a:t>Issues/Concerns </a:t>
            </a:r>
            <a:r>
              <a:rPr lang="en-US" sz="1800" dirty="0">
                <a:latin typeface="Arial" panose="020B0604020202020204" pitchFamily="34" charset="0"/>
              </a:rPr>
              <a:t>that are/could affect on time delivery </a:t>
            </a:r>
          </a:p>
          <a:p>
            <a:pPr marL="515938" lvl="2" indent="-109538">
              <a:lnSpc>
                <a:spcPct val="120000"/>
              </a:lnSpc>
              <a:spcBef>
                <a:spcPts val="0"/>
              </a:spcBef>
              <a:buClrTx/>
            </a:pPr>
            <a:r>
              <a:rPr lang="en-US" dirty="0" smtClean="0">
                <a:latin typeface="Arial" panose="020B0604020202020204" pitchFamily="34" charset="0"/>
              </a:rPr>
              <a:t>UITF gets worked on “best effort” basis</a:t>
            </a:r>
          </a:p>
          <a:p>
            <a:pPr marL="515938" lvl="2" indent="-109538">
              <a:lnSpc>
                <a:spcPct val="120000"/>
              </a:lnSpc>
              <a:spcBef>
                <a:spcPts val="0"/>
              </a:spcBef>
              <a:buClrTx/>
            </a:pPr>
            <a:r>
              <a:rPr lang="en-US" dirty="0" smtClean="0">
                <a:latin typeface="Arial" panose="020B0604020202020204" pitchFamily="34" charset="0"/>
              </a:rPr>
              <a:t>Approved UITF Operators are busy at CEBAF (LERF gun and laser)</a:t>
            </a:r>
            <a:endParaRPr lang="en-US" sz="1800" dirty="0">
              <a:latin typeface="Arial" panose="020B0604020202020204" pitchFamily="34" charset="0"/>
            </a:endParaRPr>
          </a:p>
          <a:p>
            <a:pPr marL="515938" lvl="1" indent="-1095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</a:rPr>
              <a:t>CTF can’t cool CMTF and UITF at same time, CMTF scheduled for LCLS testing through May, June.  After LCLS2, CMTF will be needed for CEBAF </a:t>
            </a:r>
            <a:r>
              <a:rPr lang="en-US" sz="1800" dirty="0" err="1" smtClean="0">
                <a:latin typeface="Arial" panose="020B0604020202020204" pitchFamily="34" charset="0"/>
              </a:rPr>
              <a:t>cryomodule</a:t>
            </a:r>
            <a:r>
              <a:rPr lang="en-US" sz="1800" dirty="0" smtClean="0">
                <a:latin typeface="Arial" panose="020B0604020202020204" pitchFamily="34" charset="0"/>
              </a:rPr>
              <a:t> tests</a:t>
            </a:r>
          </a:p>
          <a:p>
            <a:pPr marL="515938" lvl="1" indent="-1095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</a:rPr>
              <a:t>Key </a:t>
            </a:r>
            <a:r>
              <a:rPr lang="en-US" sz="1800" dirty="0" err="1" smtClean="0">
                <a:latin typeface="Arial" panose="020B0604020202020204" pitchFamily="34" charset="0"/>
              </a:rPr>
              <a:t>HDIce</a:t>
            </a:r>
            <a:r>
              <a:rPr lang="en-US" sz="1800" dirty="0" smtClean="0">
                <a:latin typeface="Arial" panose="020B0604020202020204" pitchFamily="34" charset="0"/>
              </a:rPr>
              <a:t> staff will retire soon, Postdoc leaving</a:t>
            </a:r>
          </a:p>
          <a:p>
            <a:pPr marL="515938" lvl="1" indent="-1095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</a:rPr>
              <a:t>24/7 operations required</a:t>
            </a:r>
          </a:p>
          <a:p>
            <a:pPr marL="515938" lvl="1" indent="-1095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</a:rPr>
              <a:t>DOE accelerator requirements are very formal, very strict</a:t>
            </a:r>
          </a:p>
          <a:p>
            <a:pPr marL="219075" indent="-269875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</a:rPr>
              <a:t>Recommended </a:t>
            </a:r>
            <a:r>
              <a:rPr lang="en-US" sz="1800" dirty="0" smtClean="0">
                <a:latin typeface="Arial" panose="020B0604020202020204" pitchFamily="34" charset="0"/>
              </a:rPr>
              <a:t>Mitigation:	</a:t>
            </a:r>
          </a:p>
          <a:p>
            <a:pPr marL="512763" lvl="1" indent="-11112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</a:rPr>
              <a:t>Prioritize </a:t>
            </a:r>
            <a:r>
              <a:rPr lang="en-US" sz="1800" dirty="0" err="1" smtClean="0">
                <a:latin typeface="Arial" panose="020B0604020202020204" pitchFamily="34" charset="0"/>
              </a:rPr>
              <a:t>HDIce</a:t>
            </a:r>
            <a:r>
              <a:rPr lang="en-US" sz="1800" dirty="0" smtClean="0">
                <a:latin typeface="Arial" panose="020B0604020202020204" pitchFamily="34" charset="0"/>
              </a:rPr>
              <a:t> over LCLS2 and CEBAF</a:t>
            </a:r>
          </a:p>
          <a:p>
            <a:pPr marL="512763" lvl="1" indent="-11112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</a:rPr>
              <a:t>Hire dedicated Facility Manager and two Operators</a:t>
            </a:r>
          </a:p>
          <a:p>
            <a:pPr marL="512763" lvl="1" indent="-11112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</a:rPr>
              <a:t>Upgrade the CTF refrigerator to provide more </a:t>
            </a:r>
            <a:r>
              <a:rPr lang="en-US" sz="1800" dirty="0" err="1" smtClean="0">
                <a:latin typeface="Arial" panose="020B0604020202020204" pitchFamily="34" charset="0"/>
              </a:rPr>
              <a:t>LHe</a:t>
            </a:r>
            <a:r>
              <a:rPr lang="en-US" sz="1800" dirty="0" smtClean="0">
                <a:latin typeface="Arial" panose="020B0604020202020204" pitchFamily="34" charset="0"/>
              </a:rPr>
              <a:t> capacity</a:t>
            </a:r>
            <a:endParaRPr lang="en-US" sz="1800" dirty="0">
              <a:latin typeface="Arial" panose="020B0604020202020204" pitchFamily="34" charset="0"/>
            </a:endParaRPr>
          </a:p>
          <a:p>
            <a:pPr marL="40640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sz="1800" dirty="0" smtClean="0">
              <a:latin typeface="Arial" panose="020B0604020202020204" pitchFamily="34" charset="0"/>
            </a:endParaRPr>
          </a:p>
          <a:p>
            <a:pPr marL="515938" lvl="1" indent="-109538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US" sz="1800" dirty="0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85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8919" y="1037654"/>
            <a:ext cx="8464378" cy="365618"/>
          </a:xfrm>
        </p:spPr>
        <p:txBody>
          <a:bodyPr>
            <a:normAutofit fontScale="90000"/>
          </a:bodyPr>
          <a:lstStyle/>
          <a:p>
            <a:r>
              <a:rPr lang="en-US" dirty="0"/>
              <a:t>UITF </a:t>
            </a:r>
            <a:r>
              <a:rPr lang="en-US" dirty="0" smtClean="0"/>
              <a:t>“schedule”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52"/>
          <a:stretch/>
        </p:blipFill>
        <p:spPr>
          <a:xfrm>
            <a:off x="422736" y="2086748"/>
            <a:ext cx="8236744" cy="997326"/>
          </a:xfrm>
        </p:spPr>
      </p:pic>
      <p:sp>
        <p:nvSpPr>
          <p:cNvPr id="8" name="TextBox 7"/>
          <p:cNvSpPr txBox="1"/>
          <p:nvPr/>
        </p:nvSpPr>
        <p:spPr>
          <a:xfrm>
            <a:off x="488092" y="1771650"/>
            <a:ext cx="1800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HDIce</a:t>
            </a:r>
            <a:r>
              <a:rPr lang="en-US" sz="1600" dirty="0"/>
              <a:t> run schedule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193323" y="3130893"/>
            <a:ext cx="0" cy="3830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54061" y="3133983"/>
            <a:ext cx="0" cy="8709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49914" y="3461915"/>
            <a:ext cx="61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done</a:t>
            </a:r>
            <a:endParaRPr lang="en-US" sz="1600" dirty="0"/>
          </a:p>
        </p:txBody>
      </p:sp>
      <p:sp>
        <p:nvSpPr>
          <p:cNvPr id="15" name="Left Brace 14"/>
          <p:cNvSpPr/>
          <p:nvPr/>
        </p:nvSpPr>
        <p:spPr>
          <a:xfrm rot="16200000">
            <a:off x="5965495" y="953284"/>
            <a:ext cx="425771" cy="4843847"/>
          </a:xfrm>
          <a:prstGeom prst="leftBrace">
            <a:avLst>
              <a:gd name="adj1" fmla="val 8333"/>
              <a:gd name="adj2" fmla="val 47577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836077" y="4024234"/>
            <a:ext cx="4893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Buncher</a:t>
            </a:r>
            <a:r>
              <a:rPr lang="en-US" sz="1600" dirty="0"/>
              <a:t> commissioning January</a:t>
            </a:r>
          </a:p>
          <a:p>
            <a:pPr algn="ctr"/>
            <a:r>
              <a:rPr lang="en-US" sz="1600" dirty="0"/>
              <a:t>Booster commissioning when opportunity presents itself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870881" y="3638348"/>
            <a:ext cx="454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After LCLS2 testing finished at CMTF, </a:t>
            </a:r>
            <a:r>
              <a:rPr lang="en-US" sz="1600" dirty="0" smtClean="0"/>
              <a:t>May/June </a:t>
            </a:r>
            <a:r>
              <a:rPr lang="en-US" sz="1600" dirty="0"/>
              <a:t>2020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293706" y="5373564"/>
            <a:ext cx="4749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HDIce</a:t>
            </a:r>
            <a:r>
              <a:rPr lang="en-US" dirty="0" smtClean="0"/>
              <a:t> tests cannot be performed contiguously: weeks-long breaks are required between runs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79367" y="169512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(1/21/2020)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2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81611" y="5693519"/>
            <a:ext cx="2057400" cy="27384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7176" y="139861"/>
            <a:ext cx="152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UITF </a:t>
            </a:r>
            <a:r>
              <a:rPr lang="en-US" sz="2400" dirty="0" smtClean="0"/>
              <a:t>today</a:t>
            </a:r>
            <a:endParaRPr lang="en-US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t="2849" b="71191"/>
          <a:stretch/>
        </p:blipFill>
        <p:spPr>
          <a:xfrm>
            <a:off x="425257" y="1438417"/>
            <a:ext cx="8563364" cy="12404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t="-874"/>
          <a:stretch/>
        </p:blipFill>
        <p:spPr>
          <a:xfrm>
            <a:off x="316455" y="2571751"/>
            <a:ext cx="1613920" cy="12873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t="-346"/>
          <a:stretch/>
        </p:blipFill>
        <p:spPr>
          <a:xfrm>
            <a:off x="1963088" y="2578474"/>
            <a:ext cx="1620720" cy="1280603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851427" y="2344177"/>
            <a:ext cx="0" cy="238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1679566" y="2339122"/>
            <a:ext cx="873059" cy="243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3024703" y="2304272"/>
            <a:ext cx="1150609" cy="270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455" y="3977377"/>
            <a:ext cx="2628451" cy="195691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45643" y="1681245"/>
            <a:ext cx="29681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Floating 200 </a:t>
            </a:r>
            <a:r>
              <a:rPr lang="en-US" sz="1350" dirty="0" err="1"/>
              <a:t>keV</a:t>
            </a:r>
            <a:r>
              <a:rPr lang="en-US" sz="1350" dirty="0"/>
              <a:t> beam through booster</a:t>
            </a:r>
            <a:endParaRPr lang="en-US" sz="1350" dirty="0"/>
          </a:p>
        </p:txBody>
      </p:sp>
      <p:sp>
        <p:nvSpPr>
          <p:cNvPr id="31" name="TextBox 30"/>
          <p:cNvSpPr txBox="1"/>
          <p:nvPr/>
        </p:nvSpPr>
        <p:spPr>
          <a:xfrm>
            <a:off x="257176" y="5444527"/>
            <a:ext cx="18809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Heating the </a:t>
            </a:r>
            <a:r>
              <a:rPr lang="en-US" sz="1350" dirty="0" err="1">
                <a:solidFill>
                  <a:srgbClr val="FFFF00"/>
                </a:solidFill>
              </a:rPr>
              <a:t>buncher</a:t>
            </a:r>
            <a:r>
              <a:rPr lang="en-US" sz="1350" dirty="0">
                <a:solidFill>
                  <a:srgbClr val="FFFF00"/>
                </a:solidFill>
              </a:rPr>
              <a:t> to hit resonance</a:t>
            </a:r>
            <a:endParaRPr lang="en-US" sz="1350" dirty="0">
              <a:solidFill>
                <a:srgbClr val="FFFF00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559" y="3974701"/>
            <a:ext cx="2634281" cy="19643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8208" y="3973637"/>
            <a:ext cx="2619165" cy="196540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372155" y="5436452"/>
            <a:ext cx="18809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Testing Wien Filter for 200 </a:t>
            </a:r>
            <a:r>
              <a:rPr lang="en-US" sz="1350" dirty="0" err="1">
                <a:solidFill>
                  <a:srgbClr val="FFFF00"/>
                </a:solidFill>
              </a:rPr>
              <a:t>keV</a:t>
            </a:r>
            <a:r>
              <a:rPr lang="en-US" sz="1350" dirty="0">
                <a:solidFill>
                  <a:srgbClr val="FFFF00"/>
                </a:solidFill>
              </a:rPr>
              <a:t> beam</a:t>
            </a:r>
            <a:endParaRPr lang="en-US" sz="135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46267" y="5641240"/>
            <a:ext cx="13386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Building walls</a:t>
            </a:r>
            <a:endParaRPr lang="en-US" sz="135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6455" y="800012"/>
            <a:ext cx="8574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Commissioning Plan: 200 </a:t>
            </a:r>
            <a:r>
              <a:rPr lang="en-US" dirty="0" err="1" smtClean="0"/>
              <a:t>keV</a:t>
            </a:r>
            <a:r>
              <a:rPr lang="en-US" dirty="0" smtClean="0"/>
              <a:t>, 500 </a:t>
            </a:r>
            <a:r>
              <a:rPr lang="en-US" dirty="0" err="1" smtClean="0"/>
              <a:t>keV</a:t>
            </a:r>
            <a:r>
              <a:rPr lang="en-US" dirty="0" smtClean="0"/>
              <a:t>, 1 MeV, and 10 MeV beam delivered to two dumps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51907" y="209144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(1/21/2020)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7190" y="2574638"/>
            <a:ext cx="1617519" cy="128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1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64378" cy="487490"/>
          </a:xfrm>
        </p:spPr>
        <p:txBody>
          <a:bodyPr>
            <a:norm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</a:rPr>
              <a:t>UITF – Comments		   			   (</a:t>
            </a:r>
            <a:r>
              <a:rPr lang="en-US" b="0" dirty="0" smtClean="0">
                <a:solidFill>
                  <a:srgbClr val="FF0000"/>
                </a:solidFill>
              </a:rPr>
              <a:t>1/21/2020)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40667"/>
            <a:ext cx="8704452" cy="56272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</a:rPr>
              <a:t>We postponed </a:t>
            </a:r>
            <a:r>
              <a:rPr lang="en-US" sz="2000" dirty="0">
                <a:latin typeface="Arial" panose="020B0604020202020204" pitchFamily="34" charset="0"/>
              </a:rPr>
              <a:t>installation of booster until </a:t>
            </a:r>
            <a:r>
              <a:rPr lang="en-US" sz="2000" dirty="0" smtClean="0">
                <a:latin typeface="Arial" panose="020B0604020202020204" pitchFamily="34" charset="0"/>
              </a:rPr>
              <a:t>2021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Fairly short </a:t>
            </a:r>
            <a:r>
              <a:rPr lang="en-US" sz="2000" dirty="0">
                <a:latin typeface="Arial" panose="020B0604020202020204" pitchFamily="34" charset="0"/>
              </a:rPr>
              <a:t>to-do list (https://wiki.jlab.org/ciswiki/index.php/UITF_Meeting_-_January_3,_</a:t>
            </a:r>
            <a:r>
              <a:rPr lang="en-US" sz="2000" dirty="0" smtClean="0">
                <a:latin typeface="Arial" panose="020B0604020202020204" pitchFamily="34" charset="0"/>
              </a:rPr>
              <a:t>2020)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000" dirty="0" err="1" smtClean="0">
                <a:latin typeface="Arial" panose="020B0604020202020204" pitchFamily="34" charset="0"/>
              </a:rPr>
              <a:t>Buncher</a:t>
            </a:r>
            <a:r>
              <a:rPr lang="en-US" sz="2000" dirty="0" smtClean="0">
                <a:latin typeface="Arial" panose="020B0604020202020204" pitchFamily="34" charset="0"/>
              </a:rPr>
              <a:t> on resonance!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000" dirty="0" smtClean="0">
                <a:latin typeface="Arial" panose="020B0604020202020204" pitchFamily="34" charset="0"/>
              </a:rPr>
              <a:t>Trying to lock up at least three times per week to make beam </a:t>
            </a:r>
            <a:endParaRPr lang="en-US" sz="20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000" dirty="0" smtClean="0">
                <a:latin typeface="Arial" panose="020B0604020202020204" pitchFamily="34" charset="0"/>
              </a:rPr>
              <a:t>Week of Jan 27, dedicated week of operations to commission the </a:t>
            </a:r>
            <a:r>
              <a:rPr lang="en-US" sz="2000" dirty="0" err="1" smtClean="0">
                <a:latin typeface="Arial" panose="020B0604020202020204" pitchFamily="34" charset="0"/>
              </a:rPr>
              <a:t>buncher</a:t>
            </a:r>
            <a:r>
              <a:rPr lang="en-US" sz="2000" dirty="0" smtClean="0">
                <a:latin typeface="Arial" panose="020B0604020202020204" pitchFamily="34" charset="0"/>
              </a:rPr>
              <a:t> and the Yao cavity time-of-flight system, and all the other devices on the waist height beamline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Will install a second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Ragowski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coil near booster, so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HDIce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can test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BPM before run 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Prepare for possible 2 </a:t>
            </a:r>
            <a:r>
              <a:rPr lang="en-US" sz="2000" dirty="0"/>
              <a:t>week gap in April when </a:t>
            </a:r>
            <a:r>
              <a:rPr lang="en-US" sz="2000" dirty="0" smtClean="0"/>
              <a:t>there is no LCLS </a:t>
            </a:r>
            <a:r>
              <a:rPr lang="en-US" sz="2000" dirty="0"/>
              <a:t>II </a:t>
            </a:r>
            <a:r>
              <a:rPr lang="en-US" sz="2000" dirty="0" err="1"/>
              <a:t>cryomodule</a:t>
            </a:r>
            <a:r>
              <a:rPr lang="en-US" sz="2000" dirty="0"/>
              <a:t> </a:t>
            </a:r>
            <a:r>
              <a:rPr lang="en-US" sz="2000" dirty="0" smtClean="0"/>
              <a:t>inside CMTF – this could be run 0, booster commissioning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</a:rPr>
              <a:t>Suspect there will be lots of documentation required to begin run 1 (aka “operate” the UITF accelerator, beam to </a:t>
            </a:r>
            <a:r>
              <a:rPr lang="en-US" sz="2000" dirty="0" err="1" smtClean="0">
                <a:latin typeface="Arial" panose="020B0604020202020204" pitchFamily="34" charset="0"/>
              </a:rPr>
              <a:t>HDIce</a:t>
            </a:r>
            <a:r>
              <a:rPr lang="en-US" sz="2000" dirty="0" smtClean="0">
                <a:latin typeface="Arial" panose="020B0604020202020204" pitchFamily="34" charset="0"/>
              </a:rPr>
              <a:t> via elevated beamline)</a:t>
            </a:r>
            <a:endParaRPr lang="en-US" sz="2000" dirty="0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64378" cy="487490"/>
          </a:xfrm>
        </p:spPr>
        <p:txBody>
          <a:bodyPr>
            <a:norm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</a:rPr>
              <a:t>UITF – Comments		   			   (</a:t>
            </a:r>
            <a:r>
              <a:rPr lang="en-US" b="0" dirty="0" smtClean="0">
                <a:solidFill>
                  <a:srgbClr val="FF0000"/>
                </a:solidFill>
              </a:rPr>
              <a:t>1/21/2020)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45"/>
          <a:stretch/>
        </p:blipFill>
        <p:spPr>
          <a:xfrm>
            <a:off x="206926" y="1754155"/>
            <a:ext cx="8794028" cy="31629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5588" y="1219452"/>
            <a:ext cx="2521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ARR “post-start”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79239"/>
      </p:ext>
    </p:extLst>
  </p:cSld>
  <p:clrMapOvr>
    <a:masterClrMapping/>
  </p:clrMapOvr>
</p:sld>
</file>

<file path=ppt/theme/theme1.xml><?xml version="1.0" encoding="utf-8"?>
<a:theme xmlns:a="http://schemas.openxmlformats.org/drawingml/2006/main" name="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6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7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DOE Site Visit 2013-Hutton</Template>
  <TotalTime>40959</TotalTime>
  <Words>421</Words>
  <Application>Microsoft Office PowerPoint</Application>
  <PresentationFormat>On-screen Show (4:3)</PresentationFormat>
  <Paragraphs>59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5</vt:i4>
      </vt:variant>
    </vt:vector>
  </HeadingPairs>
  <TitlesOfParts>
    <vt:vector size="30" baseType="lpstr">
      <vt:lpstr>ＭＳ Ｐゴシック</vt:lpstr>
      <vt:lpstr>Arial</vt:lpstr>
      <vt:lpstr>Calibri</vt:lpstr>
      <vt:lpstr>PingFangSC-Regular</vt:lpstr>
      <vt:lpstr>Times</vt:lpstr>
      <vt:lpstr>DOE Site Visit 2013-Hutton</vt:lpstr>
      <vt:lpstr>1_DOE Site Visit 2013-Hutton</vt:lpstr>
      <vt:lpstr>2_DOE Site Visit 2013-Hutton</vt:lpstr>
      <vt:lpstr>3_DOE Site Visit 2013-Hutton</vt:lpstr>
      <vt:lpstr>4_DOE Site Visit 2013-Hutton</vt:lpstr>
      <vt:lpstr>5_DOE Site Visit 2013-Hutton</vt:lpstr>
      <vt:lpstr>6_DOE Site Visit 2013-Hutton</vt:lpstr>
      <vt:lpstr>7_DOE Site Visit 2013-Hutton</vt:lpstr>
      <vt:lpstr>8_DOE Site Visit 2013-Hutton</vt:lpstr>
      <vt:lpstr>9_DOE Site Visit 2013-Hutton</vt:lpstr>
      <vt:lpstr>10_DOE Site Visit 2013-Hutton</vt:lpstr>
      <vt:lpstr>Default Theme</vt:lpstr>
      <vt:lpstr>1_Default Theme</vt:lpstr>
      <vt:lpstr>2_Default Theme</vt:lpstr>
      <vt:lpstr>3_Default Theme</vt:lpstr>
      <vt:lpstr>4_Default Theme</vt:lpstr>
      <vt:lpstr>5_Default Theme</vt:lpstr>
      <vt:lpstr>6_Default Theme</vt:lpstr>
      <vt:lpstr>7_Default Theme</vt:lpstr>
      <vt:lpstr>1_Office Theme</vt:lpstr>
      <vt:lpstr>UITF            (1/21/2020)</vt:lpstr>
      <vt:lpstr>UITF “schedule”</vt:lpstr>
      <vt:lpstr>PowerPoint Presentation</vt:lpstr>
      <vt:lpstr>UITF – Comments           (1/21/2020)</vt:lpstr>
      <vt:lpstr>UITF – Comments           (1/21/2020)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SRF Overview</dc:title>
  <dc:creator>Erin Clifton</dc:creator>
  <cp:lastModifiedBy>Matthew Poelker</cp:lastModifiedBy>
  <cp:revision>773</cp:revision>
  <cp:lastPrinted>2014-10-24T18:30:21Z</cp:lastPrinted>
  <dcterms:created xsi:type="dcterms:W3CDTF">2013-07-05T14:18:22Z</dcterms:created>
  <dcterms:modified xsi:type="dcterms:W3CDTF">2020-01-21T13:53:35Z</dcterms:modified>
</cp:coreProperties>
</file>