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</p:sldMasterIdLst>
  <p:notesMasterIdLst>
    <p:notesMasterId r:id="rId28"/>
  </p:notesMasterIdLst>
  <p:handoutMasterIdLst>
    <p:handoutMasterId r:id="rId29"/>
  </p:handoutMasterIdLst>
  <p:sldIdLst>
    <p:sldId id="265" r:id="rId3"/>
    <p:sldId id="329" r:id="rId4"/>
    <p:sldId id="332" r:id="rId5"/>
    <p:sldId id="266" r:id="rId6"/>
    <p:sldId id="372" r:id="rId7"/>
    <p:sldId id="371" r:id="rId8"/>
    <p:sldId id="292" r:id="rId9"/>
    <p:sldId id="373" r:id="rId10"/>
    <p:sldId id="374" r:id="rId11"/>
    <p:sldId id="308" r:id="rId12"/>
    <p:sldId id="307" r:id="rId13"/>
    <p:sldId id="375" r:id="rId14"/>
    <p:sldId id="376" r:id="rId15"/>
    <p:sldId id="369" r:id="rId16"/>
    <p:sldId id="368" r:id="rId17"/>
    <p:sldId id="378" r:id="rId18"/>
    <p:sldId id="290" r:id="rId19"/>
    <p:sldId id="379" r:id="rId20"/>
    <p:sldId id="367" r:id="rId21"/>
    <p:sldId id="381" r:id="rId22"/>
    <p:sldId id="382" r:id="rId23"/>
    <p:sldId id="377" r:id="rId24"/>
    <p:sldId id="291" r:id="rId25"/>
    <p:sldId id="302" r:id="rId26"/>
    <p:sldId id="360" r:id="rId27"/>
  </p:sldIdLst>
  <p:sldSz cx="9144000" cy="6858000" type="screen4x3"/>
  <p:notesSz cx="7023100" cy="9309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8FF"/>
    <a:srgbClr val="08FF21"/>
    <a:srgbClr val="FF5EFF"/>
    <a:srgbClr val="38ABA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151" autoAdjust="0"/>
    <p:restoredTop sz="86392" autoAdjust="0"/>
  </p:normalViewPr>
  <p:slideViewPr>
    <p:cSldViewPr snapToGrid="0" snapToObjects="1">
      <p:cViewPr varScale="1">
        <p:scale>
          <a:sx n="106" d="100"/>
          <a:sy n="106" d="100"/>
        </p:scale>
        <p:origin x="21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00B05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95-5142-9537-2ED12FE60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806320"/>
        <c:axId val="-1725034464"/>
      </c:scatterChart>
      <c:valAx>
        <c:axId val="-1725034464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</a:t>
                </a:r>
              </a:p>
              <a:p>
                <a:pPr>
                  <a:defRPr sz="1400" b="0"/>
                </a:pP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2.5010016016179999E-3"/>
              <c:y val="0.13856591454132453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2145806320"/>
        <c:crossesAt val="0"/>
        <c:crossBetween val="midCat"/>
        <c:majorUnit val="1"/>
        <c:minorUnit val="1"/>
      </c:valAx>
      <c:valAx>
        <c:axId val="-2145806320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4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1725034464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B466-301A-3044-AF06-521685FCD924}" type="datetime1">
              <a:rPr lang="en-US" smtClean="0"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7C19-C2E6-D246-AFC2-0B6C59EB9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5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72BAB1F-354A-094B-B9F3-60236D1D0286}" type="datetime1">
              <a:rPr lang="en-US" smtClean="0"/>
              <a:t>8/16/18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5862FBB-E55C-064A-B093-F618ED73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96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INJECTOR</a:t>
            </a:r>
            <a:r>
              <a:rPr lang="en-US" baseline="0" dirty="0"/>
              <a:t> SCIENTIST AT JEFFERSON LAB</a:t>
            </a:r>
          </a:p>
          <a:p>
            <a:r>
              <a:rPr lang="en-US" baseline="0" dirty="0"/>
              <a:t>WOULD LIKE TO TELL YOU ABOUT A SMALL EXPERIMENT WE PERFORMED TO PRODUCE POLARIZED POSITRONS AT LOW ENERGY</a:t>
            </a:r>
          </a:p>
          <a:p>
            <a:r>
              <a:rPr lang="en-US" baseline="0" dirty="0"/>
              <a:t>WILL GET TO THIS COMMENT AT THE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7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PEPPO METHOD IS PRETTY STRAIGHT-FORWARD</a:t>
            </a:r>
          </a:p>
          <a:p>
            <a:pPr marL="171450" indent="-171450">
              <a:buFontTx/>
              <a:buChar char="•"/>
            </a:pPr>
            <a:r>
              <a:rPr lang="en-US" dirty="0"/>
              <a:t>FIRST STAGE IS POLARIZED BREMMSTRHALUNG</a:t>
            </a:r>
          </a:p>
          <a:p>
            <a:pPr marL="171450" indent="-171450">
              <a:buFontTx/>
              <a:buChar char="•"/>
            </a:pPr>
            <a:r>
              <a:rPr lang="en-US" dirty="0"/>
              <a:t>SECOND STAGE</a:t>
            </a:r>
            <a:r>
              <a:rPr lang="en-US" baseline="0" dirty="0"/>
              <a:t> IS POLARIZED PAIR CREATION</a:t>
            </a:r>
          </a:p>
          <a:p>
            <a:pPr marL="0" indent="0">
              <a:buFontTx/>
              <a:buNone/>
            </a:pPr>
            <a:r>
              <a:rPr lang="en-US" baseline="0" dirty="0"/>
              <a:t>THIS COULD BE DONE IN SEPARATE TARGETS, BUT CONVENIENTLY ALSO IN ONE SINGLE TARGET</a:t>
            </a:r>
          </a:p>
          <a:p>
            <a:pPr marL="0" indent="0">
              <a:buFontTx/>
              <a:buNone/>
            </a:pPr>
            <a:r>
              <a:rPr lang="en-US" baseline="0" dirty="0"/>
              <a:t>WE LEARNED EARLY ON THE CALCULATIONS OF OLSON/MAXIMON WERE NOT CORRECT AT LOW ENERGY, ESPECIALLY PAIR CREATION</a:t>
            </a:r>
          </a:p>
          <a:p>
            <a:pPr marL="0" indent="0">
              <a:buFontTx/>
              <a:buNone/>
            </a:pPr>
            <a:r>
              <a:rPr lang="en-US" baseline="0" dirty="0"/>
              <a:t>NEW CALCULATIONS WERE DONE, THAT AGREE W/ OM AT HIGHER ENERGIES</a:t>
            </a:r>
          </a:p>
          <a:p>
            <a:pPr marL="0" indent="0">
              <a:buFontTx/>
              <a:buNone/>
            </a:pPr>
            <a:r>
              <a:rPr lang="en-US" baseline="0" dirty="0"/>
              <a:t>WE WERE NOT FIRST TO PROPOSE THIS IDEA, SO WHY NOT BEFORE</a:t>
            </a:r>
            <a:r>
              <a:rPr lang="is-I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9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PROVIDE</a:t>
            </a:r>
            <a:r>
              <a:rPr lang="en-US" baseline="0" dirty="0"/>
              <a:t> SOME CONTEXT, POLARIZED POSITRONS CAN BE COLLECTED IN A NUMBER OF WAYS</a:t>
            </a:r>
          </a:p>
          <a:p>
            <a:pPr marL="171450" indent="-171450">
              <a:buFontTx/>
              <a:buChar char="•"/>
            </a:pPr>
            <a:r>
              <a:rPr lang="en-US" baseline="0" dirty="0"/>
              <a:t>BETA DECAY – WEAK INTERACTION (NOT EFFICIENT FOR RF ACCEL)</a:t>
            </a:r>
          </a:p>
          <a:p>
            <a:pPr marL="171450" indent="-171450">
              <a:buFontTx/>
              <a:buChar char="•"/>
            </a:pPr>
            <a:r>
              <a:rPr lang="en-US" baseline="0" dirty="0"/>
              <a:t>ST – QUANTUM EMISSION OF SYNC. RAD. (NOT COMPATIBLE W/ CW BEAM)</a:t>
            </a:r>
          </a:p>
          <a:p>
            <a:pPr marL="171450" indent="-171450">
              <a:buFontTx/>
              <a:buChar char="•"/>
            </a:pPr>
            <a:r>
              <a:rPr lang="en-US" baseline="0" dirty="0"/>
              <a:t>PAIR PRODUCTION BY POLARIZED GAMMAS (PLAUSIBLE, BUT HIGH TECHNICAL CHALLENGE – INTENSE LASERS, HIGH ENERGY BEAMS)</a:t>
            </a:r>
          </a:p>
          <a:p>
            <a:pPr marL="0" indent="0">
              <a:buFontTx/>
              <a:buNone/>
            </a:pPr>
            <a:r>
              <a:rPr lang="en-US" baseline="0" dirty="0"/>
              <a:t>WE WONDERED IF WE COULD SIMPLY USE OUR POLARIZED ELECTRON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2FBB-E55C-064A-B093-F618ED7396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7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9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7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7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60483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90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60356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90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848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00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467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8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086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47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60229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19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49384" y="6492876"/>
            <a:ext cx="6073715" cy="354972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08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721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8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9640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721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8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467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733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49384" y="6492875"/>
            <a:ext cx="5959415" cy="365125"/>
          </a:xfrm>
        </p:spPr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73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1644" y="6465124"/>
            <a:ext cx="4807155" cy="365125"/>
          </a:xfrm>
          <a:prstGeom prst="rect">
            <a:avLst/>
          </a:prstGeom>
        </p:spPr>
        <p:txBody>
          <a:bodyPr/>
          <a:lstStyle/>
          <a:p>
            <a:r>
              <a:rPr lang="en-US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S. Cardman (JPos17)</a:t>
            </a:r>
            <a:endParaRPr lang="en-US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6613525" y="6465123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6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5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2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940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441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9BCB03A5-2C2A-D74C-A430-8DA9E0DE2D6B}"/>
              </a:ext>
            </a:extLst>
          </p:cNvPr>
          <p:cNvSpPr txBox="1">
            <a:spLocks/>
          </p:cNvSpPr>
          <p:nvPr userDrawn="1"/>
        </p:nvSpPr>
        <p:spPr>
          <a:xfrm>
            <a:off x="1004300" y="6526769"/>
            <a:ext cx="5289621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Conference on Positron Annihilation (Aug 19-24, 2018)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47191CFA-24EF-5540-9753-7138FE7A9A5C}"/>
              </a:ext>
            </a:extLst>
          </p:cNvPr>
          <p:cNvSpPr txBox="1">
            <a:spLocks/>
          </p:cNvSpPr>
          <p:nvPr userDrawn="1"/>
        </p:nvSpPr>
        <p:spPr>
          <a:xfrm>
            <a:off x="6914439" y="6526769"/>
            <a:ext cx="460137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i="1" smtClean="0">
                <a:solidFill>
                  <a:srgbClr val="FFFFFF"/>
                </a:solidFill>
                <a:latin typeface="Arial"/>
                <a:cs typeface="Arial"/>
              </a:rPr>
              <a:pPr/>
              <a:t>‹#›</a:t>
            </a:fld>
            <a:endParaRPr lang="en-US" sz="1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7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5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J. Grames, SPIN 2016 @ UIUC, Sep 26-30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12864" y="6482722"/>
            <a:ext cx="376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AE120DA-BA2B-DB47-BCDC-D61492424A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49385" y="6492875"/>
            <a:ext cx="413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L. S. Cardman (JPos17)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1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jpe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emf"/><Relationship Id="rId5" Type="http://schemas.openxmlformats.org/officeDocument/2006/relationships/chart" Target="../charts/chart1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4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3.emf"/><Relationship Id="rId4" Type="http://schemas.openxmlformats.org/officeDocument/2006/relationships/image" Target="../media/image5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005" y="60160"/>
            <a:ext cx="8834730" cy="33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Roman" panose="02000503020000020003" pitchFamily="2" charset="0"/>
                <a:cs typeface="Arial"/>
              </a:rPr>
              <a:t>Polarized Beams – A Tale of Two Leptons</a:t>
            </a:r>
          </a:p>
          <a:p>
            <a:pPr algn="ctr"/>
            <a:endParaRPr lang="en-US" sz="2800" dirty="0">
              <a:latin typeface="Avenir Roman" panose="02000503020000020003" pitchFamily="2" charset="0"/>
              <a:cs typeface="Arial"/>
            </a:endParaRPr>
          </a:p>
          <a:p>
            <a:pPr algn="ctr"/>
            <a:r>
              <a:rPr lang="en-US" sz="2800" dirty="0">
                <a:latin typeface="Avenir Roman" panose="02000503020000020003" pitchFamily="2" charset="0"/>
                <a:cs typeface="Arial"/>
              </a:rPr>
              <a:t>The production of </a:t>
            </a:r>
            <a:r>
              <a:rPr lang="en-US" sz="2800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Highly Spin Polarized Positrons</a:t>
            </a:r>
          </a:p>
          <a:p>
            <a:pPr algn="ctr"/>
            <a:r>
              <a:rPr lang="en-US" sz="2800" dirty="0">
                <a:latin typeface="Avenir Roman" panose="02000503020000020003" pitchFamily="2" charset="0"/>
                <a:cs typeface="Arial"/>
              </a:rPr>
              <a:t>using </a:t>
            </a:r>
            <a:r>
              <a:rPr lang="en-US" sz="2800" dirty="0">
                <a:solidFill>
                  <a:srgbClr val="0000FF"/>
                </a:solidFill>
                <a:latin typeface="Avenir Roman" panose="02000503020000020003" pitchFamily="2" charset="0"/>
                <a:cs typeface="Arial"/>
              </a:rPr>
              <a:t>MeV Energy Spin Polarized Electrons</a:t>
            </a:r>
            <a:endParaRPr lang="en-US" sz="600" dirty="0">
              <a:latin typeface="Avenir Roman" panose="02000503020000020003" pitchFamily="2" charset="0"/>
              <a:cs typeface="Arial"/>
            </a:endParaRPr>
          </a:p>
          <a:p>
            <a:pPr algn="ctr"/>
            <a:endParaRPr lang="en-US" sz="1050" dirty="0">
              <a:latin typeface="Avenir Roman" panose="02000503020000020003" pitchFamily="2" charset="0"/>
              <a:cs typeface="Arial"/>
            </a:endParaRPr>
          </a:p>
          <a:p>
            <a:pPr algn="ctr"/>
            <a:endParaRPr lang="en-US" sz="1000" dirty="0">
              <a:latin typeface="Avenir Roman" panose="02000503020000020003" pitchFamily="2" charset="0"/>
              <a:cs typeface="Arial"/>
            </a:endParaRPr>
          </a:p>
          <a:p>
            <a:pPr algn="ctr"/>
            <a:r>
              <a:rPr lang="en-US" sz="2800" dirty="0">
                <a:latin typeface="Avenir Roman" panose="02000503020000020003" pitchFamily="2" charset="0"/>
                <a:cs typeface="Arial"/>
              </a:rPr>
              <a:t>Joe Grames</a:t>
            </a:r>
            <a:endParaRPr lang="en-US" sz="1200" dirty="0">
              <a:latin typeface="Avenir Roman" panose="02000503020000020003" pitchFamily="2" charset="0"/>
              <a:cs typeface="Arial"/>
            </a:endParaRPr>
          </a:p>
          <a:p>
            <a:pPr algn="ctr"/>
            <a:r>
              <a:rPr lang="en-US" sz="2400" dirty="0">
                <a:latin typeface="Avenir Roman" panose="02000503020000020003" pitchFamily="2" charset="0"/>
                <a:cs typeface="Arial"/>
              </a:rPr>
              <a:t>Center for Injectors &amp; Sources</a:t>
            </a:r>
          </a:p>
          <a:p>
            <a:pPr algn="ctr"/>
            <a:r>
              <a:rPr lang="en-US" sz="2400" dirty="0">
                <a:latin typeface="Avenir Roman" panose="02000503020000020003" pitchFamily="2" charset="0"/>
                <a:cs typeface="Arial"/>
              </a:rPr>
              <a:t>Jefferson Laboratory</a:t>
            </a:r>
          </a:p>
        </p:txBody>
      </p:sp>
      <p:pic>
        <p:nvPicPr>
          <p:cNvPr id="3" name="Picture 2" descr="PW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3345621" y="4197648"/>
            <a:ext cx="2559497" cy="208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5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75767" y="2925481"/>
            <a:ext cx="441146" cy="652264"/>
            <a:chOff x="296527" y="2507680"/>
            <a:chExt cx="441146" cy="652264"/>
          </a:xfrm>
        </p:grpSpPr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302877" y="2852167"/>
              <a:ext cx="35441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>
              <a:off x="333039" y="2901380"/>
              <a:ext cx="287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2" name="Line 55"/>
            <p:cNvSpPr>
              <a:spLocks noChangeShapeType="1"/>
            </p:cNvSpPr>
            <p:nvPr/>
          </p:nvSpPr>
          <p:spPr bwMode="auto">
            <a:xfrm rot="10800000">
              <a:off x="309227" y="2828355"/>
              <a:ext cx="28733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3" name="Text Box 56"/>
            <p:cNvSpPr txBox="1">
              <a:spLocks noChangeArrowheads="1"/>
            </p:cNvSpPr>
            <p:nvPr/>
          </p:nvSpPr>
          <p:spPr bwMode="auto">
            <a:xfrm>
              <a:off x="296527" y="2507680"/>
              <a:ext cx="44114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400" u="none" strike="noStrike" kern="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+</a:t>
              </a:r>
            </a:p>
          </p:txBody>
        </p:sp>
      </p:grp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9879" y="794561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1600" kern="0" dirty="0">
                <a:latin typeface="Avenir Roman" panose="02000503020000020003" pitchFamily="2" charset="0"/>
                <a:cs typeface="Arial"/>
              </a:rPr>
              <a:t>Polarized positrons incident on a target also produce polarized bremsstrahlung.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1600" kern="0" dirty="0">
                <a:latin typeface="Avenir Roman" panose="02000503020000020003" pitchFamily="2" charset="0"/>
                <a:cs typeface="Arial"/>
              </a:rPr>
              <a:t>Positron polarization is related to the transmission of the bremsstrahlung through magnetic material by the spin dependent Compton cross-section.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8589" y="4944392"/>
            <a:ext cx="3413352" cy="1435394"/>
            <a:chOff x="5399910" y="3935197"/>
            <a:chExt cx="3413352" cy="1435394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0664309"/>
                </p:ext>
              </p:extLst>
            </p:nvPr>
          </p:nvGraphicFramePr>
          <p:xfrm>
            <a:off x="5399910" y="3935197"/>
            <a:ext cx="3378870" cy="677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53" name="Equation" r:id="rId3" imgW="2145960" imgH="419040" progId="Equation.3">
                    <p:embed/>
                  </p:oleObj>
                </mc:Choice>
                <mc:Fallback>
                  <p:oleObj name="Equation" r:id="rId3" imgW="21459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9910" y="3935197"/>
                          <a:ext cx="3378870" cy="677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5837296" y="4724260"/>
              <a:ext cx="297596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Lucida Grande"/>
                  <a:cs typeface="Arial"/>
                </a:rPr>
                <a:t>μ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1 - Compton absorption coefficient 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L    - target length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3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  - photon polarization (long.)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694571" y="5127055"/>
            <a:ext cx="2476037" cy="1223637"/>
            <a:chOff x="5552245" y="3703404"/>
            <a:chExt cx="2476037" cy="1223637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5391858"/>
                </p:ext>
              </p:extLst>
            </p:nvPr>
          </p:nvGraphicFramePr>
          <p:xfrm>
            <a:off x="5965509" y="3703404"/>
            <a:ext cx="1415025" cy="448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54" name="Equation" r:id="rId5" imgW="749300" imgH="215900" progId="Equation.3">
                    <p:embed/>
                  </p:oleObj>
                </mc:Choice>
                <mc:Fallback>
                  <p:oleObj name="Equation" r:id="rId5" imgW="749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65509" y="3703404"/>
                          <a:ext cx="1415025" cy="4481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5552245" y="4280710"/>
              <a:ext cx="2476037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- electron/positron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P</a:t>
              </a:r>
              <a:r>
                <a:rPr kumimoji="0" lang="en-US" sz="120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T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- target polarization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A</a:t>
              </a:r>
              <a:r>
                <a:rPr kumimoji="0" lang="en-US" sz="1200" u="none" strike="noStrike" kern="0" cap="none" spc="0" normalizeH="0" baseline="-2500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e</a:t>
              </a: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</a:rPr>
                <a:t> - analyzing power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3498" y="1781080"/>
            <a:ext cx="3298097" cy="2969860"/>
            <a:chOff x="1030900" y="1892596"/>
            <a:chExt cx="3366461" cy="3332606"/>
          </a:xfrm>
        </p:grpSpPr>
        <p:pic>
          <p:nvPicPr>
            <p:cNvPr id="36" name="Picture 1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36" y="1892596"/>
              <a:ext cx="2903328" cy="333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7" name="Straight Arrow Connector 36"/>
            <p:cNvCxnSpPr/>
            <p:nvPr/>
          </p:nvCxnSpPr>
          <p:spPr>
            <a:xfrm flipV="1">
              <a:off x="1030900" y="3583173"/>
              <a:ext cx="1021183" cy="1582814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079591" y="3327990"/>
              <a:ext cx="317770" cy="3721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g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2150966" y="3563927"/>
              <a:ext cx="1953201" cy="8612"/>
            </a:xfrm>
            <a:prstGeom prst="straightConnector1">
              <a:avLst/>
            </a:prstGeom>
            <a:noFill/>
            <a:ln w="4127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41" name="Rectangle 40"/>
            <p:cNvSpPr/>
            <p:nvPr/>
          </p:nvSpPr>
          <p:spPr>
            <a:xfrm>
              <a:off x="2073349" y="3359888"/>
              <a:ext cx="77617" cy="42530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67412" y="4698171"/>
            <a:ext cx="40771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Polarimeter Target (</a:t>
            </a:r>
            <a:r>
              <a:rPr kumimoji="0" lang="en-US" sz="110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Densimet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D17K)</a:t>
            </a: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90.5% W,</a:t>
            </a: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7%,</a:t>
            </a: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2.5% Cu</a:t>
            </a:r>
          </a:p>
        </p:txBody>
      </p: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584446" y="66081"/>
            <a:ext cx="6586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Compton Transmission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Polarimetry</a:t>
            </a:r>
            <a:endParaRPr lang="fr-FR" altLang="en-US" sz="32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28" y="1759448"/>
            <a:ext cx="4190241" cy="296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521106" y="4729308"/>
            <a:ext cx="2976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kern="1200" dirty="0">
                <a:latin typeface="Arial"/>
                <a:ea typeface="Futura Medium" charset="0"/>
                <a:cs typeface="Arial"/>
              </a:rPr>
              <a:t>P</a:t>
            </a:r>
            <a:r>
              <a:rPr lang="en-US" sz="1200" kern="1200" baseline="-25000" dirty="0">
                <a:latin typeface="Arial"/>
                <a:ea typeface="Futura Medium" charset="0"/>
                <a:cs typeface="Arial"/>
              </a:rPr>
              <a:t>T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 = 7.06% ± 0.05% </a:t>
            </a:r>
            <a:r>
              <a:rPr lang="en-US" sz="1200" kern="1200" baseline="-25000" dirty="0">
                <a:latin typeface="Arial"/>
                <a:ea typeface="Futura Medium" charset="0"/>
                <a:cs typeface="Arial"/>
              </a:rPr>
              <a:t>(</a:t>
            </a:r>
            <a:r>
              <a:rPr lang="en-US" sz="1200" baseline="-25000" dirty="0">
                <a:latin typeface="Arial"/>
                <a:ea typeface="Futura Medium" charset="0"/>
                <a:cs typeface="Arial"/>
              </a:rPr>
              <a:t>sys1</a:t>
            </a:r>
            <a:r>
              <a:rPr lang="en-US" sz="1200" kern="1200" baseline="-25000" dirty="0">
                <a:latin typeface="Arial"/>
                <a:ea typeface="Futura Medium" charset="0"/>
                <a:cs typeface="Arial"/>
              </a:rPr>
              <a:t>)</a:t>
            </a:r>
            <a:r>
              <a:rPr lang="en-US" sz="1200" kern="1200" dirty="0">
                <a:latin typeface="Arial"/>
                <a:ea typeface="Futura Medium" charset="0"/>
                <a:cs typeface="Arial"/>
              </a:rPr>
              <a:t> ± 0.07% </a:t>
            </a:r>
            <a:r>
              <a:rPr lang="en-US" sz="1200" kern="1200" baseline="-25000" dirty="0">
                <a:latin typeface="Arial"/>
                <a:ea typeface="Futura Medium" charset="0"/>
                <a:cs typeface="Arial"/>
              </a:rPr>
              <a:t>(</a:t>
            </a:r>
            <a:r>
              <a:rPr lang="en-US" sz="1200" baseline="-25000" dirty="0">
                <a:latin typeface="Arial"/>
                <a:ea typeface="Futura Medium" charset="0"/>
                <a:cs typeface="Arial"/>
              </a:rPr>
              <a:t>sys2</a:t>
            </a:r>
            <a:r>
              <a:rPr lang="en-US" sz="1200" kern="1200" baseline="-25000" dirty="0">
                <a:latin typeface="Arial"/>
                <a:ea typeface="Futura Medium" charset="0"/>
                <a:cs typeface="Arial"/>
              </a:rPr>
              <a:t>)</a:t>
            </a:r>
            <a:endParaRPr lang="en-US" sz="1200" kern="1200" dirty="0">
              <a:latin typeface="Arial"/>
              <a:ea typeface="Futura Medium" charset="0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0620" y="3170463"/>
            <a:ext cx="508530" cy="200055"/>
          </a:xfrm>
          <a:prstGeom prst="rect">
            <a:avLst/>
          </a:prstGeom>
          <a:solidFill>
            <a:srgbClr val="FF5EFF"/>
          </a:solidFill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Arial"/>
                <a:cs typeface="Arial"/>
              </a:rPr>
              <a:t>Fe Core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48589" y="3270491"/>
            <a:ext cx="62144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0006808" y="358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82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8359" y="1495873"/>
            <a:ext cx="4283465" cy="2212200"/>
            <a:chOff x="105180" y="649188"/>
            <a:chExt cx="4423518" cy="2586145"/>
          </a:xfrm>
        </p:grpSpPr>
        <p:grpSp>
          <p:nvGrpSpPr>
            <p:cNvPr id="3" name="Group 10"/>
            <p:cNvGrpSpPr/>
            <p:nvPr/>
          </p:nvGrpSpPr>
          <p:grpSpPr>
            <a:xfrm>
              <a:off x="105180" y="649188"/>
              <a:ext cx="4338368" cy="2542700"/>
              <a:chOff x="3982774" y="2036542"/>
              <a:chExt cx="4820905" cy="3191010"/>
            </a:xfrm>
          </p:grpSpPr>
          <p:pic>
            <p:nvPicPr>
              <p:cNvPr id="18" name="Picture 33" descr="CIMG5110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3393"/>
              <a:stretch/>
            </p:blipFill>
            <p:spPr>
              <a:xfrm rot="5400000">
                <a:off x="4797722" y="1221594"/>
                <a:ext cx="3191010" cy="4820905"/>
              </a:xfrm>
              <a:prstGeom prst="rect">
                <a:avLst/>
              </a:prstGeom>
              <a:ln w="28575" cmpd="sng">
                <a:noFill/>
              </a:ln>
            </p:spPr>
          </p:pic>
          <p:pic>
            <p:nvPicPr>
              <p:cNvPr id="19" name="Picture 34" descr="CIMG5121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794" t="3525" r="32563" b="10228"/>
              <a:stretch/>
            </p:blipFill>
            <p:spPr>
              <a:xfrm rot="151446">
                <a:off x="5594163" y="2143391"/>
                <a:ext cx="567383" cy="2088670"/>
              </a:xfrm>
              <a:prstGeom prst="rect">
                <a:avLst/>
              </a:prstGeom>
              <a:ln w="28575" cmpd="sng">
                <a:noFill/>
              </a:ln>
            </p:spPr>
          </p:pic>
        </p:grpSp>
        <p:cxnSp>
          <p:nvCxnSpPr>
            <p:cNvPr id="4" name="Straight Arrow Connector 16"/>
            <p:cNvCxnSpPr/>
            <p:nvPr/>
          </p:nvCxnSpPr>
          <p:spPr>
            <a:xfrm flipV="1">
              <a:off x="646777" y="1922721"/>
              <a:ext cx="340242" cy="56352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19"/>
            <p:cNvCxnSpPr>
              <a:stCxn id="15" idx="0"/>
            </p:cNvCxnSpPr>
            <p:nvPr/>
          </p:nvCxnSpPr>
          <p:spPr>
            <a:xfrm flipV="1">
              <a:off x="1806352" y="2140115"/>
              <a:ext cx="123570" cy="42478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25"/>
            <p:cNvSpPr txBox="1"/>
            <p:nvPr/>
          </p:nvSpPr>
          <p:spPr>
            <a:xfrm>
              <a:off x="3880627" y="752697"/>
              <a:ext cx="648071" cy="24826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C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A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L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O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R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I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M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T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R</a:t>
              </a:r>
            </a:p>
          </p:txBody>
        </p:sp>
        <p:cxnSp>
          <p:nvCxnSpPr>
            <p:cNvPr id="7" name="Straight Arrow Connector 27"/>
            <p:cNvCxnSpPr/>
            <p:nvPr/>
          </p:nvCxnSpPr>
          <p:spPr>
            <a:xfrm>
              <a:off x="997651" y="1867760"/>
              <a:ext cx="995214" cy="10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28"/>
            <p:cNvSpPr txBox="1"/>
            <p:nvPr/>
          </p:nvSpPr>
          <p:spPr>
            <a:xfrm>
              <a:off x="1359266" y="1917905"/>
              <a:ext cx="527688" cy="431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Avenir Roman" panose="02000503020000020003" pitchFamily="2" charset="0"/>
                </a:rPr>
                <a:t>e+</a:t>
              </a:r>
              <a:endParaRPr lang="en-US" sz="1200" b="1" dirty="0">
                <a:solidFill>
                  <a:srgbClr val="FF0000"/>
                </a:solidFill>
                <a:latin typeface="Avenir Roman" panose="02000503020000020003" pitchFamily="2" charset="0"/>
              </a:endParaRPr>
            </a:p>
          </p:txBody>
        </p:sp>
        <p:cxnSp>
          <p:nvCxnSpPr>
            <p:cNvPr id="10" name="Straight Arrow Connector 30"/>
            <p:cNvCxnSpPr/>
            <p:nvPr/>
          </p:nvCxnSpPr>
          <p:spPr>
            <a:xfrm flipV="1">
              <a:off x="2219260" y="1866743"/>
              <a:ext cx="1490036" cy="9692"/>
            </a:xfrm>
            <a:prstGeom prst="straightConnector1">
              <a:avLst/>
            </a:prstGeom>
            <a:ln w="57150" cmpd="sng">
              <a:solidFill>
                <a:srgbClr val="25FF2A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2"/>
            <p:cNvSpPr txBox="1"/>
            <p:nvPr/>
          </p:nvSpPr>
          <p:spPr>
            <a:xfrm>
              <a:off x="3017372" y="1743215"/>
              <a:ext cx="462062" cy="4677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</a:rPr>
                <a:t> </a:t>
              </a:r>
              <a:r>
                <a:rPr lang="en-US" sz="2000" b="1" dirty="0">
                  <a:solidFill>
                    <a:srgbClr val="25FF2A"/>
                  </a:solidFill>
                  <a:latin typeface="Avenir Roman" panose="02000503020000020003" pitchFamily="2" charset="0"/>
                </a:rPr>
                <a:t>g</a:t>
              </a:r>
            </a:p>
          </p:txBody>
        </p:sp>
        <p:cxnSp>
          <p:nvCxnSpPr>
            <p:cNvPr id="12" name="Straight Arrow Connector 24"/>
            <p:cNvCxnSpPr/>
            <p:nvPr/>
          </p:nvCxnSpPr>
          <p:spPr>
            <a:xfrm flipH="1" flipV="1">
              <a:off x="2297222" y="1969994"/>
              <a:ext cx="380374" cy="3461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53"/>
            <p:cNvCxnSpPr/>
            <p:nvPr/>
          </p:nvCxnSpPr>
          <p:spPr>
            <a:xfrm>
              <a:off x="223950" y="895073"/>
              <a:ext cx="1514641" cy="774174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0"/>
            <p:cNvSpPr txBox="1"/>
            <p:nvPr/>
          </p:nvSpPr>
          <p:spPr>
            <a:xfrm>
              <a:off x="1306488" y="2564904"/>
              <a:ext cx="999728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Trigger Scintillator</a:t>
              </a: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188677" y="2501184"/>
              <a:ext cx="840871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10mil Al window</a:t>
              </a:r>
              <a:endParaRPr lang="en-US" sz="1200" b="1" dirty="0">
                <a:latin typeface="Avenir Roman" panose="02000503020000020003" pitchFamily="2" charset="0"/>
              </a:endParaRPr>
            </a:p>
          </p:txBody>
        </p:sp>
        <p:sp>
          <p:nvSpPr>
            <p:cNvPr id="17" name="TextBox 20"/>
            <p:cNvSpPr txBox="1"/>
            <p:nvPr/>
          </p:nvSpPr>
          <p:spPr>
            <a:xfrm>
              <a:off x="2581903" y="2335828"/>
              <a:ext cx="1133776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Reconversion</a:t>
              </a:r>
            </a:p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Target</a:t>
              </a:r>
              <a:endParaRPr lang="en-US" sz="1200" b="1" dirty="0">
                <a:latin typeface="Avenir Roman" panose="02000503020000020003" pitchFamily="2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0492" y="833781"/>
            <a:ext cx="8892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fr-FR" dirty="0">
                <a:latin typeface="Avenir Roman" panose="02000503020000020003" pitchFamily="2" charset="0"/>
                <a:cs typeface="Arial"/>
              </a:rPr>
              <a:t>Positrons are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detected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in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coincidence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between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a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thin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trigger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scintillator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placed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prior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to the reconversion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target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and the central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crystal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and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tagged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by e-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helicity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19794" y="3846229"/>
            <a:ext cx="4209575" cy="2436261"/>
            <a:chOff x="5791201" y="1810731"/>
            <a:chExt cx="3251794" cy="2301134"/>
          </a:xfrm>
        </p:grpSpPr>
        <p:pic>
          <p:nvPicPr>
            <p:cNvPr id="22" name="Picture 11" descr="SemIintSigscop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19"/>
            <a:stretch/>
          </p:blipFill>
          <p:spPr>
            <a:xfrm>
              <a:off x="5791201" y="1810731"/>
              <a:ext cx="3251794" cy="230113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97223" y="1860406"/>
              <a:ext cx="1248215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venir Roman" panose="02000503020000020003" pitchFamily="2" charset="0"/>
                  <a:cs typeface="Arial"/>
                </a:rPr>
                <a:t>Trigger Scintillator</a:t>
              </a:r>
              <a:endParaRPr lang="en-US" sz="1100" baseline="-25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24" name="TextBox 30"/>
            <p:cNvSpPr txBox="1"/>
            <p:nvPr/>
          </p:nvSpPr>
          <p:spPr>
            <a:xfrm>
              <a:off x="5929623" y="3305581"/>
              <a:ext cx="1224136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Coincidence</a:t>
              </a: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5921962" y="2933913"/>
              <a:ext cx="912588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Calorimeter</a:t>
              </a:r>
              <a:endParaRPr lang="en-US" sz="1100" baseline="-25000" dirty="0">
                <a:solidFill>
                  <a:srgbClr val="FFFFFF"/>
                </a:solidFill>
                <a:latin typeface="Avenir Roman" panose="02000503020000020003" pitchFamily="2" charset="0"/>
                <a:cs typeface="Arial"/>
              </a:endParaRPr>
            </a:p>
          </p:txBody>
        </p:sp>
      </p:grp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503514" y="60723"/>
            <a:ext cx="66166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Compton Transmission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Polarimeter</a:t>
            </a:r>
            <a:endParaRPr lang="fr-FR" altLang="en-US" sz="32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pic>
        <p:nvPicPr>
          <p:cNvPr id="27" name="Picture 26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46"/>
          <a:stretch/>
        </p:blipFill>
        <p:spPr>
          <a:xfrm>
            <a:off x="6455557" y="1436813"/>
            <a:ext cx="2662380" cy="26418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348175" y="2332513"/>
            <a:ext cx="104587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venir Roman" panose="02000503020000020003" pitchFamily="2" charset="0"/>
                <a:cs typeface="Arial"/>
              </a:rPr>
              <a:t>WITHOUT</a:t>
            </a:r>
          </a:p>
          <a:p>
            <a:pPr algn="ctr"/>
            <a:r>
              <a:rPr lang="en-US" sz="1200" dirty="0">
                <a:latin typeface="Avenir Roman" panose="02000503020000020003" pitchFamily="2" charset="0"/>
                <a:cs typeface="Arial"/>
              </a:rPr>
              <a:t>Coincidence</a:t>
            </a:r>
          </a:p>
        </p:txBody>
      </p:sp>
      <p:pic>
        <p:nvPicPr>
          <p:cNvPr id="30" name="Picture 29" descr="Trigge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92" t="-12362" r="-1206" b="-366"/>
          <a:stretch/>
        </p:blipFill>
        <p:spPr>
          <a:xfrm>
            <a:off x="6394054" y="3629599"/>
            <a:ext cx="2749945" cy="27811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48175" y="5020171"/>
            <a:ext cx="104587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venir Roman" panose="02000503020000020003" pitchFamily="2" charset="0"/>
                <a:cs typeface="Arial"/>
              </a:rPr>
              <a:t>WITH</a:t>
            </a:r>
          </a:p>
          <a:p>
            <a:pPr algn="ctr"/>
            <a:r>
              <a:rPr lang="en-US" sz="1200" dirty="0">
                <a:latin typeface="Avenir Roman" panose="02000503020000020003" pitchFamily="2" charset="0"/>
                <a:cs typeface="Arial"/>
              </a:rPr>
              <a:t>Coincidence</a:t>
            </a:r>
          </a:p>
        </p:txBody>
      </p:sp>
      <p:sp>
        <p:nvSpPr>
          <p:cNvPr id="33" name="TextBox 32"/>
          <p:cNvSpPr txBox="1"/>
          <p:nvPr/>
        </p:nvSpPr>
        <p:spPr>
          <a:xfrm rot="1549427">
            <a:off x="1057264" y="1814909"/>
            <a:ext cx="1013867" cy="276999"/>
          </a:xfrm>
          <a:prstGeom prst="rect">
            <a:avLst/>
          </a:prstGeom>
          <a:noFill/>
          <a:ln w="317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8FF21"/>
                </a:solidFill>
                <a:latin typeface="Avenir Roman" panose="02000503020000020003" pitchFamily="2" charset="0"/>
                <a:cs typeface="Arial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4128112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346CDF7-D447-6E4D-81E6-7152DE814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273" y="1259390"/>
            <a:ext cx="5181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of </a:t>
            </a:r>
            <a:r>
              <a:rPr lang="en-US" sz="1600" b="1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electrons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MeV electron beam energies.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CD15C6CC-34C1-A94B-8E10-8CFCA0BF5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73" y="862445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F6395E1A-D542-5946-8118-66A11BB6EEBB}"/>
              </a:ext>
            </a:extLst>
          </p:cNvPr>
          <p:cNvGrpSpPr/>
          <p:nvPr/>
        </p:nvGrpSpPr>
        <p:grpSpPr>
          <a:xfrm>
            <a:off x="3441700" y="2419341"/>
            <a:ext cx="5611747" cy="3946472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5913E897-127E-554A-9331-AF4713E1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6FCAED86-650D-C248-BF08-A9DE5621876A}"/>
                </a:ext>
              </a:extLst>
            </p:cNvPr>
            <p:cNvSpPr txBox="1"/>
            <p:nvPr/>
          </p:nvSpPr>
          <p:spPr>
            <a:xfrm>
              <a:off x="5534589" y="331980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280F42-C6F9-914D-8A89-1EAEC5041301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pic>
        <p:nvPicPr>
          <p:cNvPr id="12" name="Picture 10" descr="PRLMay2016illustration_F2b-01.jpg">
            <a:extLst>
              <a:ext uri="{FF2B5EF4-FFF2-40B4-BE49-F238E27FC236}">
                <a16:creationId xmlns:a16="http://schemas.microsoft.com/office/drawing/2014/main" id="{36B2B1DE-64E7-FA49-BD4F-08965F5D0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2" y="1797999"/>
            <a:ext cx="2539786" cy="253978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8BBE9E3-A0FE-3643-B74A-11A3BD136867}"/>
              </a:ext>
            </a:extLst>
          </p:cNvPr>
          <p:cNvSpPr txBox="1"/>
          <p:nvPr/>
        </p:nvSpPr>
        <p:spPr>
          <a:xfrm>
            <a:off x="59250" y="4259981"/>
            <a:ext cx="2904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CC00CC"/>
                </a:solidFill>
                <a:latin typeface="Avenir Roman" panose="02000503020000020003" pitchFamily="2" charset="0"/>
              </a:rPr>
              <a:t>Whenever producing e</a:t>
            </a:r>
            <a:r>
              <a:rPr lang="en-US" sz="1800" i="1" baseline="30000" dirty="0">
                <a:solidFill>
                  <a:srgbClr val="CC00CC"/>
                </a:solidFill>
                <a:latin typeface="Avenir Roman" panose="02000503020000020003" pitchFamily="2" charset="0"/>
              </a:rPr>
              <a:t>+</a:t>
            </a:r>
            <a:r>
              <a:rPr lang="en-US" sz="1800" i="1" dirty="0">
                <a:solidFill>
                  <a:srgbClr val="CC00CC"/>
                </a:solidFill>
                <a:latin typeface="Avenir Roman" panose="02000503020000020003" pitchFamily="2" charset="0"/>
              </a:rPr>
              <a:t> from e</a:t>
            </a:r>
            <a:r>
              <a:rPr lang="en-US" sz="1800" i="1" baseline="30000" dirty="0">
                <a:solidFill>
                  <a:srgbClr val="CC00CC"/>
                </a:solidFill>
                <a:latin typeface="Avenir Roman" panose="02000503020000020003" pitchFamily="2" charset="0"/>
              </a:rPr>
              <a:t>-</a:t>
            </a:r>
            <a:r>
              <a:rPr lang="en-US" sz="1800" i="1" dirty="0">
                <a:solidFill>
                  <a:srgbClr val="CC00CC"/>
                </a:solidFill>
                <a:latin typeface="Avenir Roman" panose="02000503020000020003" pitchFamily="2" charset="0"/>
              </a:rPr>
              <a:t>, polarization is coming for free, if initial electrons are polarized</a:t>
            </a:r>
            <a:r>
              <a:rPr lang="en-US" sz="1600" i="1" dirty="0">
                <a:solidFill>
                  <a:srgbClr val="CC00CC"/>
                </a:solidFill>
                <a:latin typeface="Avenir Roman" panose="02000503020000020003" pitchFamily="2" charset="0"/>
              </a:rPr>
              <a:t>.</a:t>
            </a:r>
          </a:p>
        </p:txBody>
      </p:sp>
      <p:sp>
        <p:nvSpPr>
          <p:cNvPr id="14" name="Text Box 26">
            <a:extLst>
              <a:ext uri="{FF2B5EF4-FFF2-40B4-BE49-F238E27FC236}">
                <a16:creationId xmlns:a16="http://schemas.microsoft.com/office/drawing/2014/main" id="{CE8EF8CC-20A7-3348-8A41-52385C274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513" y="42107"/>
            <a:ext cx="4971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PEPPo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Experiment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Result</a:t>
            </a:r>
            <a:endParaRPr lang="fr-FR" altLang="en-US" sz="32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pic>
        <p:nvPicPr>
          <p:cNvPr id="15" name="Picture 14" descr="Screen shot 2012-03-31 at 6.08.09 AM.png">
            <a:extLst>
              <a:ext uri="{FF2B5EF4-FFF2-40B4-BE49-F238E27FC236}">
                <a16:creationId xmlns:a16="http://schemas.microsoft.com/office/drawing/2014/main" id="{AB4A7406-0751-AD45-A101-EF42E1F60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391" b="2954"/>
          <a:stretch/>
        </p:blipFill>
        <p:spPr>
          <a:xfrm>
            <a:off x="423969" y="1457020"/>
            <a:ext cx="2174852" cy="5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8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65D4F345-0828-EC41-8BF4-AFCE17798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2797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1600" dirty="0">
                <a:solidFill>
                  <a:srgbClr val="000000"/>
                </a:solidFill>
                <a:latin typeface="Avenir Roman" panose="02000503020000020003" pitchFamily="2" charset="0"/>
              </a:rPr>
              <a:t>P. </a:t>
            </a:r>
            <a:r>
              <a:rPr lang="fr-FR" sz="1600" dirty="0">
                <a:latin typeface="Avenir Roman" panose="02000503020000020003" pitchFamily="2" charset="0"/>
              </a:rPr>
              <a:t>Adderley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A. Adeyemi</a:t>
            </a:r>
            <a:r>
              <a:rPr lang="fr-FR" sz="1600" baseline="30000" dirty="0">
                <a:latin typeface="Avenir Roman" panose="02000503020000020003" pitchFamily="2" charset="0"/>
              </a:rPr>
              <a:t>4</a:t>
            </a:r>
            <a:r>
              <a:rPr lang="fr-FR" sz="1600" dirty="0">
                <a:latin typeface="Avenir Roman" panose="02000503020000020003" pitchFamily="2" charset="0"/>
              </a:rPr>
              <a:t>, P. Aguilera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M. Ali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H. Areti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M. Baylac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J. Benesch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 G. Bosson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B. Cade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A. Camsonne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L. Cardman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J. Clark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P. Cole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S. Covert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 C. Cuevas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O. Dadoun</a:t>
            </a:r>
            <a:r>
              <a:rPr lang="fr-FR" sz="1600" baseline="30000" dirty="0">
                <a:latin typeface="Avenir Roman" panose="02000503020000020003" pitchFamily="2" charset="0"/>
              </a:rPr>
              <a:t>3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D. Dale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J. Dumas</a:t>
            </a:r>
            <a:r>
              <a:rPr lang="fr-FR" sz="1600" baseline="30000" dirty="0">
                <a:latin typeface="Avenir Roman" panose="02000503020000020003" pitchFamily="2" charset="0"/>
              </a:rPr>
              <a:t>1,2</a:t>
            </a:r>
            <a:r>
              <a:rPr lang="fr-FR" sz="1600" dirty="0">
                <a:latin typeface="Avenir Roman" panose="02000503020000020003" pitchFamily="2" charset="0"/>
              </a:rPr>
              <a:t>, E. Fanchini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</a:t>
            </a:r>
            <a:r>
              <a:rPr lang="fr-FR" sz="1600" dirty="0" err="1">
                <a:latin typeface="Avenir Roman" panose="02000503020000020003" pitchFamily="2" charset="0"/>
              </a:rPr>
              <a:t>T</a:t>
            </a:r>
            <a:r>
              <a:rPr lang="fr-FR" sz="1600" dirty="0">
                <a:latin typeface="Avenir Roman" panose="02000503020000020003" pitchFamily="2" charset="0"/>
              </a:rPr>
              <a:t>. Forest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E. Forman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A. Freyberger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E. Froidefond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S. Golge</a:t>
            </a:r>
            <a:r>
              <a:rPr lang="fr-FR" sz="1600" baseline="30000" dirty="0">
                <a:latin typeface="Avenir Roman" panose="02000503020000020003" pitchFamily="2" charset="0"/>
              </a:rPr>
              <a:t>6</a:t>
            </a:r>
            <a:r>
              <a:rPr lang="fr-FR" sz="1600" dirty="0">
                <a:latin typeface="Avenir Roman" panose="02000503020000020003" pitchFamily="2" charset="0"/>
              </a:rPr>
              <a:t>, J. Grames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P. Guèye</a:t>
            </a:r>
            <a:r>
              <a:rPr lang="fr-FR" sz="1600" baseline="30000" dirty="0">
                <a:latin typeface="Avenir Roman" panose="02000503020000020003" pitchFamily="2" charset="0"/>
              </a:rPr>
              <a:t>4</a:t>
            </a:r>
            <a:r>
              <a:rPr lang="fr-FR" sz="1600" dirty="0">
                <a:latin typeface="Avenir Roman" panose="02000503020000020003" pitchFamily="2" charset="0"/>
              </a:rPr>
              <a:t>, J. Hansknecht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P. Harrell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J. Hoskins</a:t>
            </a:r>
            <a:r>
              <a:rPr lang="fr-FR" sz="1600" baseline="30000" dirty="0">
                <a:latin typeface="Avenir Roman" panose="02000503020000020003" pitchFamily="2" charset="0"/>
              </a:rPr>
              <a:t>8</a:t>
            </a:r>
            <a:r>
              <a:rPr lang="fr-FR" sz="1600" dirty="0">
                <a:latin typeface="Avenir Roman" panose="02000503020000020003" pitchFamily="2" charset="0"/>
              </a:rPr>
              <a:t>, C. Hyde</a:t>
            </a:r>
            <a:r>
              <a:rPr lang="fr-FR" sz="1600" baseline="30000" dirty="0">
                <a:latin typeface="Avenir Roman" panose="02000503020000020003" pitchFamily="2" charset="0"/>
              </a:rPr>
              <a:t>7</a:t>
            </a:r>
            <a:r>
              <a:rPr lang="fr-FR" sz="1600" dirty="0">
                <a:latin typeface="Avenir Roman" panose="02000503020000020003" pitchFamily="2" charset="0"/>
              </a:rPr>
              <a:t>, R. Kazimi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Y. Kim</a:t>
            </a:r>
            <a:r>
              <a:rPr lang="fr-FR" sz="1600" baseline="30000" dirty="0">
                <a:latin typeface="Avenir Roman" panose="02000503020000020003" pitchFamily="2" charset="0"/>
              </a:rPr>
              <a:t>1,5</a:t>
            </a:r>
            <a:r>
              <a:rPr lang="fr-FR" sz="1600" dirty="0">
                <a:latin typeface="Avenir Roman" panose="02000503020000020003" pitchFamily="2" charset="0"/>
              </a:rPr>
              <a:t>, D. Machie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K. Mahoney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 R. Mammei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M. Marton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J. McCarter</a:t>
            </a:r>
            <a:r>
              <a:rPr lang="fr-FR" sz="1600" baseline="30000" dirty="0">
                <a:latin typeface="Avenir Roman" panose="02000503020000020003" pitchFamily="2" charset="0"/>
              </a:rPr>
              <a:t>9</a:t>
            </a:r>
            <a:r>
              <a:rPr lang="fr-FR" sz="1600" dirty="0">
                <a:latin typeface="Avenir Roman" panose="02000503020000020003" pitchFamily="2" charset="0"/>
              </a:rPr>
              <a:t>, M. McCaughan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M. McHugh</a:t>
            </a:r>
            <a:r>
              <a:rPr lang="fr-FR" sz="1600" baseline="30000" dirty="0">
                <a:latin typeface="Avenir Roman" panose="02000503020000020003" pitchFamily="2" charset="0"/>
              </a:rPr>
              <a:t>10</a:t>
            </a:r>
            <a:r>
              <a:rPr lang="fr-FR" sz="1600" dirty="0">
                <a:latin typeface="Avenir Roman" panose="02000503020000020003" pitchFamily="2" charset="0"/>
              </a:rPr>
              <a:t>, D. McNulty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</a:t>
            </a:r>
            <a:r>
              <a:rPr lang="fr-FR" sz="1600" dirty="0" err="1">
                <a:latin typeface="Avenir Roman" panose="02000503020000020003" pitchFamily="2" charset="0"/>
              </a:rPr>
              <a:t>T</a:t>
            </a:r>
            <a:r>
              <a:rPr lang="fr-FR" sz="1600" dirty="0">
                <a:latin typeface="Avenir Roman" panose="02000503020000020003" pitchFamily="2" charset="0"/>
              </a:rPr>
              <a:t>. Michaelides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R. Michaels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C. </a:t>
            </a:r>
            <a:r>
              <a:rPr lang="fr-FR" sz="1600" dirty="0" err="1">
                <a:latin typeface="Avenir Roman" panose="02000503020000020003" pitchFamily="2" charset="0"/>
              </a:rPr>
              <a:t>Muñoz</a:t>
            </a:r>
            <a:r>
              <a:rPr lang="fr-FR" sz="1600" dirty="0">
                <a:latin typeface="Avenir Roman" panose="02000503020000020003" pitchFamily="2" charset="0"/>
              </a:rPr>
              <a:t> Camacho</a:t>
            </a:r>
            <a:r>
              <a:rPr lang="fr-FR" sz="1600" baseline="30000" dirty="0">
                <a:latin typeface="Avenir Roman" panose="02000503020000020003" pitchFamily="2" charset="0"/>
              </a:rPr>
              <a:t>11</a:t>
            </a:r>
            <a:r>
              <a:rPr lang="fr-FR" sz="1600" dirty="0">
                <a:latin typeface="Avenir Roman" panose="02000503020000020003" pitchFamily="2" charset="0"/>
              </a:rPr>
              <a:t>, J.-F. Muraz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K. Myers</a:t>
            </a:r>
            <a:r>
              <a:rPr lang="fr-FR" sz="1600" baseline="30000" dirty="0">
                <a:latin typeface="Avenir Roman" panose="02000503020000020003" pitchFamily="2" charset="0"/>
              </a:rPr>
              <a:t>12</a:t>
            </a:r>
            <a:r>
              <a:rPr lang="fr-FR" sz="1600" dirty="0">
                <a:latin typeface="Avenir Roman" panose="02000503020000020003" pitchFamily="2" charset="0"/>
              </a:rPr>
              <a:t>, A. Opper</a:t>
            </a:r>
            <a:r>
              <a:rPr lang="fr-FR" sz="1600" baseline="30000" dirty="0">
                <a:latin typeface="Avenir Roman" panose="02000503020000020003" pitchFamily="2" charset="0"/>
              </a:rPr>
              <a:t>10</a:t>
            </a:r>
            <a:r>
              <a:rPr lang="fr-FR" sz="1600" dirty="0">
                <a:latin typeface="Avenir Roman" panose="02000503020000020003" pitchFamily="2" charset="0"/>
              </a:rPr>
              <a:t>, M. Poelker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 J.-S. Réal</a:t>
            </a:r>
            <a:r>
              <a:rPr lang="fr-FR" sz="1600" baseline="30000" dirty="0">
                <a:latin typeface="Avenir Roman" panose="02000503020000020003" pitchFamily="2" charset="0"/>
              </a:rPr>
              <a:t>2</a:t>
            </a:r>
            <a:r>
              <a:rPr lang="fr-FR" sz="1600" dirty="0">
                <a:latin typeface="Avenir Roman" panose="02000503020000020003" pitchFamily="2" charset="0"/>
              </a:rPr>
              <a:t>, L. Richardson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S. Setiniyazi</a:t>
            </a:r>
            <a:r>
              <a:rPr lang="fr-FR" sz="1600" baseline="30000" dirty="0">
                <a:latin typeface="Avenir Roman" panose="02000503020000020003" pitchFamily="2" charset="0"/>
              </a:rPr>
              <a:t>5</a:t>
            </a:r>
            <a:r>
              <a:rPr lang="fr-FR" sz="1600" dirty="0">
                <a:latin typeface="Avenir Roman" panose="02000503020000020003" pitchFamily="2" charset="0"/>
              </a:rPr>
              <a:t>, M. Stutzman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</a:t>
            </a:r>
          </a:p>
          <a:p>
            <a:pPr algn="ctr">
              <a:defRPr/>
            </a:pPr>
            <a:r>
              <a:rPr lang="fr-FR" sz="1600" dirty="0">
                <a:latin typeface="Avenir Roman" panose="02000503020000020003" pitchFamily="2" charset="0"/>
              </a:rPr>
              <a:t>R. Suleiman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C. Tennant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C.-Y. Tsai</a:t>
            </a:r>
            <a:r>
              <a:rPr lang="fr-FR" sz="1600" baseline="30000" dirty="0">
                <a:latin typeface="Avenir Roman" panose="02000503020000020003" pitchFamily="2" charset="0"/>
              </a:rPr>
              <a:t>13</a:t>
            </a:r>
            <a:r>
              <a:rPr lang="fr-FR" sz="1600" dirty="0">
                <a:latin typeface="Avenir Roman" panose="02000503020000020003" pitchFamily="2" charset="0"/>
              </a:rPr>
              <a:t>, D. Turner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A. Variola</a:t>
            </a:r>
            <a:r>
              <a:rPr lang="fr-FR" sz="1600" baseline="30000" dirty="0">
                <a:latin typeface="Avenir Roman" panose="02000503020000020003" pitchFamily="2" charset="0"/>
              </a:rPr>
              <a:t>3</a:t>
            </a:r>
            <a:r>
              <a:rPr lang="fr-FR" sz="1600" dirty="0">
                <a:latin typeface="Avenir Roman" panose="02000503020000020003" pitchFamily="2" charset="0"/>
              </a:rPr>
              <a:t>, E. Voutier</a:t>
            </a:r>
            <a:r>
              <a:rPr lang="fr-FR" sz="1600" baseline="30000" dirty="0">
                <a:latin typeface="Avenir Roman" panose="02000503020000020003" pitchFamily="2" charset="0"/>
              </a:rPr>
              <a:t>2,11</a:t>
            </a:r>
            <a:r>
              <a:rPr lang="fr-FR" sz="1600" dirty="0">
                <a:latin typeface="Avenir Roman" panose="02000503020000020003" pitchFamily="2" charset="0"/>
              </a:rPr>
              <a:t>, Y. Wang</a:t>
            </a:r>
            <a:r>
              <a:rPr lang="fr-FR" sz="1600" baseline="30000" dirty="0">
                <a:latin typeface="Avenir Roman" panose="02000503020000020003" pitchFamily="2" charset="0"/>
              </a:rPr>
              <a:t>1</a:t>
            </a:r>
            <a:r>
              <a:rPr lang="fr-FR" sz="1600" dirty="0">
                <a:latin typeface="Avenir Roman" panose="02000503020000020003" pitchFamily="2" charset="0"/>
              </a:rPr>
              <a:t>, Y. Zhang</a:t>
            </a:r>
            <a:r>
              <a:rPr lang="fr-FR" sz="1600" baseline="30000" dirty="0">
                <a:latin typeface="Avenir Roman" panose="02000503020000020003" pitchFamily="2" charset="0"/>
              </a:rPr>
              <a:t>12</a:t>
            </a:r>
            <a:endParaRPr lang="en-US" sz="1600" baseline="30000" dirty="0">
              <a:latin typeface="Avenir Roman" panose="02000503020000020003" pitchFamily="2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6CBA50F-C0FB-D842-9E29-DB0C4D39C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279429"/>
            <a:ext cx="89281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Jefferson Lab, Newport News, VA, US,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2 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LPSC, Grenoble, France,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3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LAL, Orsay, France</a:t>
            </a:r>
          </a:p>
          <a:p>
            <a:pPr algn="ctr">
              <a:defRPr/>
            </a:pP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4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Hampton University, Hampton, VA,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5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Idaho State University &amp; IAC, Pocatello, ID, USA    </a:t>
            </a:r>
          </a:p>
          <a:p>
            <a:pPr algn="ctr">
              <a:defRPr/>
            </a:pP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6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North Carolina University, Durham, NC,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7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Old Dominion University, Norfolk, VA, US    </a:t>
            </a:r>
          </a:p>
          <a:p>
            <a:pPr algn="ctr">
              <a:defRPr/>
            </a:pP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8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The College of William &amp; Mary, Williamsburg, VA,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9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University of Virginia, Charlottesville, VA,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10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George Washington University, Washington, DC, USA      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11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IPN, Orsay, France</a:t>
            </a:r>
          </a:p>
          <a:p>
            <a:pPr algn="ctr">
              <a:defRPr/>
            </a:pP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12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Rutgers University, Piscataway, NJ, USA     </a:t>
            </a:r>
            <a:r>
              <a:rPr lang="en-US" sz="1400" i="1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13</a:t>
            </a:r>
            <a:r>
              <a:rPr lang="en-US" sz="1400" i="1" dirty="0">
                <a:solidFill>
                  <a:srgbClr val="000000"/>
                </a:solidFill>
                <a:latin typeface="Avenir Roman" panose="02000503020000020003" pitchFamily="2" charset="0"/>
              </a:rPr>
              <a:t> Virginia Tech, Blacksburg, VA, USA</a:t>
            </a: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246380DF-873B-8146-BD71-CA4379268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47" y="4938953"/>
            <a:ext cx="87143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Many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thanks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 for support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SLAC E166, DESY, Princeton,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, 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and Jefferson Science Associates</a:t>
            </a: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D664687A-0792-A845-B3B7-4B1729C5C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180" y="83493"/>
            <a:ext cx="48277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The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PEPPo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238880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>
            <a:extLst>
              <a:ext uri="{FF2B5EF4-FFF2-40B4-BE49-F238E27FC236}">
                <a16:creationId xmlns:a16="http://schemas.microsoft.com/office/drawing/2014/main" id="{DA5EFC02-C28D-D943-A5D7-56154F919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75" y="1042907"/>
            <a:ext cx="310721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detectors measured coincidence of </a:t>
            </a:r>
            <a:r>
              <a:rPr lang="en-US" sz="2000" dirty="0">
                <a:solidFill>
                  <a:srgbClr val="0000CC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emitted by </a:t>
            </a:r>
            <a:r>
              <a:rPr lang="en-US" sz="2000" dirty="0">
                <a:solidFill>
                  <a:srgbClr val="008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annihilation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en-US" sz="2000" dirty="0">
                <a:solidFill>
                  <a:srgbClr val="008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in a </a:t>
            </a:r>
            <a:r>
              <a:rPr lang="en-US" sz="2000" u="sng" dirty="0" err="1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viewscreen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3" name="Text Box 26">
            <a:extLst>
              <a:ext uri="{FF2B5EF4-FFF2-40B4-BE49-F238E27FC236}">
                <a16:creationId xmlns:a16="http://schemas.microsoft.com/office/drawing/2014/main" id="{B3A933CA-600F-814B-B9F3-F0342F3DD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764" y="76273"/>
            <a:ext cx="5846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Positron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Yield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at MeV Energies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F7BFE-7002-AB4D-9550-F2A1C276E913}"/>
              </a:ext>
            </a:extLst>
          </p:cNvPr>
          <p:cNvGrpSpPr/>
          <p:nvPr/>
        </p:nvGrpSpPr>
        <p:grpSpPr>
          <a:xfrm>
            <a:off x="4028428" y="733859"/>
            <a:ext cx="3850966" cy="3167958"/>
            <a:chOff x="1589617" y="1379042"/>
            <a:chExt cx="3917041" cy="32971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0E5217B-EEBD-8F4E-B641-1A76D9E46D1C}"/>
                </a:ext>
              </a:extLst>
            </p:cNvPr>
            <p:cNvGrpSpPr/>
            <p:nvPr/>
          </p:nvGrpSpPr>
          <p:grpSpPr>
            <a:xfrm>
              <a:off x="1634606" y="1379042"/>
              <a:ext cx="3872052" cy="3010961"/>
              <a:chOff x="1562598" y="1857466"/>
              <a:chExt cx="3872052" cy="3010961"/>
            </a:xfrm>
          </p:grpSpPr>
          <p:sp>
            <p:nvSpPr>
              <p:cNvPr id="13" name="Oval 8">
                <a:extLst>
                  <a:ext uri="{FF2B5EF4-FFF2-40B4-BE49-F238E27FC236}">
                    <a16:creationId xmlns:a16="http://schemas.microsoft.com/office/drawing/2014/main" id="{63BF584C-6846-3B4A-981F-43B8AA9A7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400" y="2135278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4" name="Rectangle 9">
                <a:extLst>
                  <a:ext uri="{FF2B5EF4-FFF2-40B4-BE49-F238E27FC236}">
                    <a16:creationId xmlns:a16="http://schemas.microsoft.com/office/drawing/2014/main" id="{EC2D3097-8C7F-404C-8F2E-91E4C6C83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550" y="2090828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5" name="Rectangle 10">
                <a:extLst>
                  <a:ext uri="{FF2B5EF4-FFF2-40B4-BE49-F238E27FC236}">
                    <a16:creationId xmlns:a16="http://schemas.microsoft.com/office/drawing/2014/main" id="{F8EC5895-2C30-EC48-9AE7-1F8339A50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813" y="2859178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6" name="Line 11">
                <a:extLst>
                  <a:ext uri="{FF2B5EF4-FFF2-40B4-BE49-F238E27FC236}">
                    <a16:creationId xmlns:a16="http://schemas.microsoft.com/office/drawing/2014/main" id="{7E1471DB-8157-C743-B35A-E75A191D1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7" name="Line 12">
                <a:extLst>
                  <a:ext uri="{FF2B5EF4-FFF2-40B4-BE49-F238E27FC236}">
                    <a16:creationId xmlns:a16="http://schemas.microsoft.com/office/drawing/2014/main" id="{130BDCE2-99D9-C440-A3C7-0F7F94D23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854416"/>
                <a:ext cx="7191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8" name="Oval 14">
                <a:extLst>
                  <a:ext uri="{FF2B5EF4-FFF2-40B4-BE49-F238E27FC236}">
                    <a16:creationId xmlns:a16="http://schemas.microsoft.com/office/drawing/2014/main" id="{D268D349-6929-3E4D-9DFD-A85D892FE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287713" y="3167153"/>
                <a:ext cx="1439862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64E7254E-9F31-D94B-BD98-2E0C4AF86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011613" y="3138578"/>
                <a:ext cx="785812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04C778FD-26F2-5942-97D8-F83EFDDF1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143250" y="3097303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1" name="Line 30">
                <a:extLst>
                  <a:ext uri="{FF2B5EF4-FFF2-40B4-BE49-F238E27FC236}">
                    <a16:creationId xmlns:a16="http://schemas.microsoft.com/office/drawing/2014/main" id="{12129FAD-1B89-7C40-B04D-AB2B7581A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2598" y="2486117"/>
                <a:ext cx="812301" cy="4762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A077820C-1028-C149-A006-AEF7A7F69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325" y="2197191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3" name="Line 34">
                <a:extLst>
                  <a:ext uri="{FF2B5EF4-FFF2-40B4-BE49-F238E27FC236}">
                    <a16:creationId xmlns:a16="http://schemas.microsoft.com/office/drawing/2014/main" id="{950B61DD-DFE4-2D44-B0D4-CFF00291F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2738" y="2782978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4" name="Line 35">
                <a:extLst>
                  <a:ext uri="{FF2B5EF4-FFF2-40B4-BE49-F238E27FC236}">
                    <a16:creationId xmlns:a16="http://schemas.microsoft.com/office/drawing/2014/main" id="{D520B2FD-B687-1445-9D57-57CC67846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1613" y="4187916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5" name="Line 36">
                <a:extLst>
                  <a:ext uri="{FF2B5EF4-FFF2-40B4-BE49-F238E27FC236}">
                    <a16:creationId xmlns:a16="http://schemas.microsoft.com/office/drawing/2014/main" id="{C88879FB-FD8B-DA47-BF42-29C29A887F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788" y="4330791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6" name="Line 38">
                <a:extLst>
                  <a:ext uri="{FF2B5EF4-FFF2-40B4-BE49-F238E27FC236}">
                    <a16:creationId xmlns:a16="http://schemas.microsoft.com/office/drawing/2014/main" id="{04D88604-D46B-CD4A-9F6E-487D49A97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8838" y="4186328"/>
                <a:ext cx="576262" cy="71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7" name="Line 39">
                <a:extLst>
                  <a:ext uri="{FF2B5EF4-FFF2-40B4-BE49-F238E27FC236}">
                    <a16:creationId xmlns:a16="http://schemas.microsoft.com/office/drawing/2014/main" id="{69B889F9-53A5-974B-84A9-F401B8926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4796632" y="4050597"/>
                <a:ext cx="315912" cy="4889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8" name="Line 41">
                <a:extLst>
                  <a:ext uri="{FF2B5EF4-FFF2-40B4-BE49-F238E27FC236}">
                    <a16:creationId xmlns:a16="http://schemas.microsoft.com/office/drawing/2014/main" id="{8FF38742-702A-CE45-B961-8E12C6124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62350" y="2851241"/>
                <a:ext cx="147638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9" name="Line 42">
                <a:extLst>
                  <a:ext uri="{FF2B5EF4-FFF2-40B4-BE49-F238E27FC236}">
                    <a16:creationId xmlns:a16="http://schemas.microsoft.com/office/drawing/2014/main" id="{A2BA3CD9-2600-5046-9D9A-E8F6C5621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763" y="2851241"/>
                <a:ext cx="149225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30" name="Text Box 43">
                <a:extLst>
                  <a:ext uri="{FF2B5EF4-FFF2-40B4-BE49-F238E27FC236}">
                    <a16:creationId xmlns:a16="http://schemas.microsoft.com/office/drawing/2014/main" id="{20A25004-4661-234B-9C6E-492AC8ADD1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32753" y="2666437"/>
                <a:ext cx="339472" cy="288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Avenir Roman" panose="02000503020000020003" pitchFamily="2" charset="0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Avenir Roman" panose="02000503020000020003" pitchFamily="2" charset="0"/>
                    <a:cs typeface="Comic Sans MS"/>
                  </a:rPr>
                  <a:t>1</a:t>
                </a:r>
                <a:endParaRPr lang="en-US" sz="1200" b="1" dirty="0">
                  <a:latin typeface="Avenir Roman" panose="02000503020000020003" pitchFamily="2" charset="0"/>
                  <a:cs typeface="Comic Sans MS"/>
                </a:endParaRPr>
              </a:p>
            </p:txBody>
          </p:sp>
          <p:sp>
            <p:nvSpPr>
              <p:cNvPr id="31" name="Text Box 44">
                <a:extLst>
                  <a:ext uri="{FF2B5EF4-FFF2-40B4-BE49-F238E27FC236}">
                    <a16:creationId xmlns:a16="http://schemas.microsoft.com/office/drawing/2014/main" id="{F6CACF73-7D82-4547-9BAE-484BEA5F8C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5179" y="4444437"/>
                <a:ext cx="339471" cy="288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Avenir Roman" panose="02000503020000020003" pitchFamily="2" charset="0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Avenir Roman" panose="02000503020000020003" pitchFamily="2" charset="0"/>
                    <a:cs typeface="Comic Sans MS"/>
                  </a:rPr>
                  <a:t>2</a:t>
                </a:r>
                <a:endParaRPr lang="en-US" sz="1200" b="1" dirty="0">
                  <a:latin typeface="Avenir Roman" panose="02000503020000020003" pitchFamily="2" charset="0"/>
                  <a:cs typeface="Comic Sans MS"/>
                </a:endParaRPr>
              </a:p>
            </p:txBody>
          </p:sp>
          <p:sp>
            <p:nvSpPr>
              <p:cNvPr id="32" name="Text Box 45">
                <a:extLst>
                  <a:ext uri="{FF2B5EF4-FFF2-40B4-BE49-F238E27FC236}">
                    <a16:creationId xmlns:a16="http://schemas.microsoft.com/office/drawing/2014/main" id="{DCE65A9B-040D-4D47-99C7-3248674933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5250" y="1857466"/>
                <a:ext cx="363929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1</a:t>
                </a:r>
              </a:p>
            </p:txBody>
          </p:sp>
          <p:sp>
            <p:nvSpPr>
              <p:cNvPr id="33" name="Text Box 46">
                <a:extLst>
                  <a:ext uri="{FF2B5EF4-FFF2-40B4-BE49-F238E27FC236}">
                    <a16:creationId xmlns:a16="http://schemas.microsoft.com/office/drawing/2014/main" id="{9CDB683B-97F2-4849-A6CF-62E783CEA7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3140" y="4548103"/>
                <a:ext cx="363929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2</a:t>
                </a:r>
              </a:p>
            </p:txBody>
          </p:sp>
          <p:sp>
            <p:nvSpPr>
              <p:cNvPr id="34" name="Text Box 47">
                <a:extLst>
                  <a:ext uri="{FF2B5EF4-FFF2-40B4-BE49-F238E27FC236}">
                    <a16:creationId xmlns:a16="http://schemas.microsoft.com/office/drawing/2014/main" id="{D1675E11-F9E9-EA4C-A9CF-4B9245FDBB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5038" y="2400391"/>
                <a:ext cx="326428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D</a:t>
                </a:r>
              </a:p>
            </p:txBody>
          </p:sp>
          <p:sp>
            <p:nvSpPr>
              <p:cNvPr id="35" name="Text Box 48">
                <a:extLst>
                  <a:ext uri="{FF2B5EF4-FFF2-40B4-BE49-F238E27FC236}">
                    <a16:creationId xmlns:a16="http://schemas.microsoft.com/office/drawing/2014/main" id="{5A5FEDE1-CABA-7F43-A3AA-475C85C10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5038" y="4024403"/>
                <a:ext cx="326428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D</a:t>
                </a:r>
              </a:p>
            </p:txBody>
          </p:sp>
          <p:sp>
            <p:nvSpPr>
              <p:cNvPr id="36" name="Line 49">
                <a:extLst>
                  <a:ext uri="{FF2B5EF4-FFF2-40B4-BE49-F238E27FC236}">
                    <a16:creationId xmlns:a16="http://schemas.microsoft.com/office/drawing/2014/main" id="{FC455147-9365-B245-979A-E42ACFC77F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3938" y="4079966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37" name="Line 81">
                <a:extLst>
                  <a:ext uri="{FF2B5EF4-FFF2-40B4-BE49-F238E27FC236}">
                    <a16:creationId xmlns:a16="http://schemas.microsoft.com/office/drawing/2014/main" id="{5DCEEAA2-6551-2241-939A-547F43FBD7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325" y="2205128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cxnSp>
            <p:nvCxnSpPr>
              <p:cNvPr id="38" name="Straight Connector 2">
                <a:extLst>
                  <a:ext uri="{FF2B5EF4-FFF2-40B4-BE49-F238E27FC236}">
                    <a16:creationId xmlns:a16="http://schemas.microsoft.com/office/drawing/2014/main" id="{4CDDFF17-00BE-2A4E-9C8F-6B1CD332B05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23106" y="212400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9" name="Line 82">
                <a:extLst>
                  <a:ext uri="{FF2B5EF4-FFF2-40B4-BE49-F238E27FC236}">
                    <a16:creationId xmlns:a16="http://schemas.microsoft.com/office/drawing/2014/main" id="{5685001D-E2DB-064F-A77E-4ED69BD04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7500" y="2775041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0" name="Line 31">
                <a:extLst>
                  <a:ext uri="{FF2B5EF4-FFF2-40B4-BE49-F238E27FC236}">
                    <a16:creationId xmlns:a16="http://schemas.microsoft.com/office/drawing/2014/main" id="{3537B6F9-8776-6A49-AC52-A7C371AF8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4113" y="2197191"/>
                <a:ext cx="360362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1" name="Line 84">
                <a:extLst>
                  <a:ext uri="{FF2B5EF4-FFF2-40B4-BE49-F238E27FC236}">
                    <a16:creationId xmlns:a16="http://schemas.microsoft.com/office/drawing/2014/main" id="{8367E8B8-E614-004D-8DB5-3FF239952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7288" y="2206716"/>
                <a:ext cx="360362" cy="288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2" name="Rectangle 26">
                <a:extLst>
                  <a:ext uri="{FF2B5EF4-FFF2-40B4-BE49-F238E27FC236}">
                    <a16:creationId xmlns:a16="http://schemas.microsoft.com/office/drawing/2014/main" id="{FE33E19B-426D-1D41-A2D8-512CD3D1D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250" y="2317841"/>
                <a:ext cx="36513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3" name="Line 32">
                <a:extLst>
                  <a:ext uri="{FF2B5EF4-FFF2-40B4-BE49-F238E27FC236}">
                    <a16:creationId xmlns:a16="http://schemas.microsoft.com/office/drawing/2014/main" id="{60D3FA01-238D-654E-92BA-ECBB06EBB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2525" y="2495641"/>
                <a:ext cx="360363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4" name="Line 85">
                <a:extLst>
                  <a:ext uri="{FF2B5EF4-FFF2-40B4-BE49-F238E27FC236}">
                    <a16:creationId xmlns:a16="http://schemas.microsoft.com/office/drawing/2014/main" id="{149F8B2A-11F4-804E-ABE7-F2222AAA7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8875" y="2489291"/>
                <a:ext cx="360363" cy="28733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5" name="Oval 23">
                <a:extLst>
                  <a:ext uri="{FF2B5EF4-FFF2-40B4-BE49-F238E27FC236}">
                    <a16:creationId xmlns:a16="http://schemas.microsoft.com/office/drawing/2014/main" id="{0C9ABCD3-EA8A-1247-A085-4419A6A2F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013" y="213369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6" name="Line 18">
                <a:extLst>
                  <a:ext uri="{FF2B5EF4-FFF2-40B4-BE49-F238E27FC236}">
                    <a16:creationId xmlns:a16="http://schemas.microsoft.com/office/drawing/2014/main" id="{4B2DEDC8-53F7-214B-8743-9E700DF68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286125" y="3897403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7" name="Line 17">
                <a:extLst>
                  <a:ext uri="{FF2B5EF4-FFF2-40B4-BE49-F238E27FC236}">
                    <a16:creationId xmlns:a16="http://schemas.microsoft.com/office/drawing/2014/main" id="{7A576F82-EE13-9247-9193-1C4A987F4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006850" y="3897403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8" name="Oval 24">
                <a:extLst>
                  <a:ext uri="{FF2B5EF4-FFF2-40B4-BE49-F238E27FC236}">
                    <a16:creationId xmlns:a16="http://schemas.microsoft.com/office/drawing/2014/main" id="{3D16E036-F011-2747-A950-B2494ECE8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7713" y="387994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9" name="Rectangle 27">
                <a:extLst>
                  <a:ext uri="{FF2B5EF4-FFF2-40B4-BE49-F238E27FC236}">
                    <a16:creationId xmlns:a16="http://schemas.microsoft.com/office/drawing/2014/main" id="{D9EFED7F-6527-1249-911D-225B5E13F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688" y="4086316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0" name="Line 33">
                <a:extLst>
                  <a:ext uri="{FF2B5EF4-FFF2-40B4-BE49-F238E27FC236}">
                    <a16:creationId xmlns:a16="http://schemas.microsoft.com/office/drawing/2014/main" id="{B30A76F3-FC4D-7D41-9006-652EB31D0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2400391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1" name="Line 34">
                <a:extLst>
                  <a:ext uri="{FF2B5EF4-FFF2-40B4-BE49-F238E27FC236}">
                    <a16:creationId xmlns:a16="http://schemas.microsoft.com/office/drawing/2014/main" id="{391054D4-6F36-3045-9ADB-99EDC3AED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425" y="2625816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2" name="Line 33">
                <a:extLst>
                  <a:ext uri="{FF2B5EF4-FFF2-40B4-BE49-F238E27FC236}">
                    <a16:creationId xmlns:a16="http://schemas.microsoft.com/office/drawing/2014/main" id="{B1DC2E95-1851-D644-852E-5DC81DC31A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2405153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3" name="Line 33">
                <a:extLst>
                  <a:ext uri="{FF2B5EF4-FFF2-40B4-BE49-F238E27FC236}">
                    <a16:creationId xmlns:a16="http://schemas.microsoft.com/office/drawing/2014/main" id="{8AA72EF8-A016-7249-9893-D269B68A2D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425" y="2619466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4" name="Line 11">
                <a:extLst>
                  <a:ext uri="{FF2B5EF4-FFF2-40B4-BE49-F238E27FC236}">
                    <a16:creationId xmlns:a16="http://schemas.microsoft.com/office/drawing/2014/main" id="{66DCA751-DC1C-9C44-9A98-8BACA5B74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5" name="Text Box 88">
                <a:extLst>
                  <a:ext uri="{FF2B5EF4-FFF2-40B4-BE49-F238E27FC236}">
                    <a16:creationId xmlns:a16="http://schemas.microsoft.com/office/drawing/2014/main" id="{41862FCB-2A12-574B-A9F0-44079C0784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5363" y="3949791"/>
                <a:ext cx="373712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Avenir Roman" panose="02000503020000020003" pitchFamily="2" charset="0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FF0000"/>
                    </a:solidFill>
                    <a:latin typeface="Avenir Roman" panose="02000503020000020003" pitchFamily="2" charset="0"/>
                    <a:cs typeface="Comic Sans MS"/>
                  </a:rPr>
                  <a:t>+</a:t>
                </a:r>
              </a:p>
            </p:txBody>
          </p:sp>
          <p:sp>
            <p:nvSpPr>
              <p:cNvPr id="56" name="Text Box 89">
                <a:extLst>
                  <a:ext uri="{FF2B5EF4-FFF2-40B4-BE49-F238E27FC236}">
                    <a16:creationId xmlns:a16="http://schemas.microsoft.com/office/drawing/2014/main" id="{6C708280-D8F2-B645-8147-FAEB934D1E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2022" y="2304358"/>
                <a:ext cx="331319" cy="3203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Avenir Roman" panose="02000503020000020003" pitchFamily="2" charset="0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Avenir Roman" panose="02000503020000020003" pitchFamily="2" charset="0"/>
                    <a:cs typeface="Comic Sans MS"/>
                  </a:rPr>
                  <a:t>-</a:t>
                </a:r>
              </a:p>
            </p:txBody>
          </p:sp>
          <p:sp>
            <p:nvSpPr>
              <p:cNvPr id="57" name="Oval 98">
                <a:extLst>
                  <a:ext uri="{FF2B5EF4-FFF2-40B4-BE49-F238E27FC236}">
                    <a16:creationId xmlns:a16="http://schemas.microsoft.com/office/drawing/2014/main" id="{8427C3E3-1807-4644-AEF3-FD5D140AB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0775" y="2373809"/>
                <a:ext cx="144463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8" name="Oval 99">
                <a:extLst>
                  <a:ext uri="{FF2B5EF4-FFF2-40B4-BE49-F238E27FC236}">
                    <a16:creationId xmlns:a16="http://schemas.microsoft.com/office/drawing/2014/main" id="{83C9DC28-44BF-504E-A3BA-275098A9A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163" y="2249985"/>
                <a:ext cx="144462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9" name="Oval 100">
                <a:extLst>
                  <a:ext uri="{FF2B5EF4-FFF2-40B4-BE49-F238E27FC236}">
                    <a16:creationId xmlns:a16="http://schemas.microsoft.com/office/drawing/2014/main" id="{0D3D9365-5802-A64C-90E2-5B91F2EB2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375" y="3108823"/>
                <a:ext cx="144463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60" name="Oval 101">
                <a:extLst>
                  <a:ext uri="{FF2B5EF4-FFF2-40B4-BE49-F238E27FC236}">
                    <a16:creationId xmlns:a16="http://schemas.microsoft.com/office/drawing/2014/main" id="{51C2132B-3F80-9440-90FC-C9658F631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888" y="3989885"/>
                <a:ext cx="144462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61" name="Oval 102">
                <a:extLst>
                  <a:ext uri="{FF2B5EF4-FFF2-40B4-BE49-F238E27FC236}">
                    <a16:creationId xmlns:a16="http://schemas.microsoft.com/office/drawing/2014/main" id="{C05F0135-C514-9C46-9AFE-2BD174380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6513" y="3991473"/>
                <a:ext cx="144462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</p:grpSp>
        <p:pic>
          <p:nvPicPr>
            <p:cNvPr id="6" name="Picture 2" descr="C:\Documents and Settings\grames\Desktop\POSIPOL\images\ac_assembly.jpg">
              <a:extLst>
                <a:ext uri="{FF2B5EF4-FFF2-40B4-BE49-F238E27FC236}">
                  <a16:creationId xmlns:a16="http://schemas.microsoft.com/office/drawing/2014/main" id="{21F17727-4CDD-204D-95AD-842E6013A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912912" y="3104522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7" name="Picture 2" descr="C:\Documents and Settings\grames\Desktop\POSIPOL\images\ac_assembly.jpg">
              <a:extLst>
                <a:ext uri="{FF2B5EF4-FFF2-40B4-BE49-F238E27FC236}">
                  <a16:creationId xmlns:a16="http://schemas.microsoft.com/office/drawing/2014/main" id="{CD228CBB-4D77-9840-AB13-3836E4E97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908576" y="4021276"/>
              <a:ext cx="814243" cy="495506"/>
            </a:xfrm>
            <a:prstGeom prst="rect">
              <a:avLst/>
            </a:prstGeom>
            <a:noFill/>
          </p:spPr>
        </p:pic>
        <p:sp>
          <p:nvSpPr>
            <p:cNvPr id="8" name="Text Box 56">
              <a:extLst>
                <a:ext uri="{FF2B5EF4-FFF2-40B4-BE49-F238E27FC236}">
                  <a16:creationId xmlns:a16="http://schemas.microsoft.com/office/drawing/2014/main" id="{D46878F6-3A24-C84A-B202-F578A7B7A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9617" y="2508688"/>
              <a:ext cx="1288427" cy="288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p</a:t>
              </a:r>
              <a:r>
                <a:rPr lang="en-US" sz="1200" baseline="-25000" dirty="0" err="1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e</a:t>
              </a:r>
              <a:r>
                <a:rPr lang="en-US" sz="1200" baseline="-25000" dirty="0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-</a:t>
              </a:r>
              <a:r>
                <a:rPr lang="en-US" sz="1200" dirty="0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= 8.2 MeV/c </a:t>
              </a:r>
            </a:p>
          </p:txBody>
        </p:sp>
        <p:cxnSp>
          <p:nvCxnSpPr>
            <p:cNvPr id="9" name="Straight Connector 2">
              <a:extLst>
                <a:ext uri="{FF2B5EF4-FFF2-40B4-BE49-F238E27FC236}">
                  <a16:creationId xmlns:a16="http://schemas.microsoft.com/office/drawing/2014/main" id="{0788CB02-E57D-BA46-AFFB-87A6D7DB55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5114" y="213636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" name="Straight Connector 2">
              <a:extLst>
                <a:ext uri="{FF2B5EF4-FFF2-40B4-BE49-F238E27FC236}">
                  <a16:creationId xmlns:a16="http://schemas.microsoft.com/office/drawing/2014/main" id="{1D6731CA-7328-C746-B966-B73131D54E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403377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Straight Connector 2">
              <a:extLst>
                <a:ext uri="{FF2B5EF4-FFF2-40B4-BE49-F238E27FC236}">
                  <a16:creationId xmlns:a16="http://schemas.microsoft.com/office/drawing/2014/main" id="{6F3AB7D4-B472-214A-BAF1-A183D455CB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003452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" name="Text Box 88">
              <a:extLst>
                <a:ext uri="{FF2B5EF4-FFF2-40B4-BE49-F238E27FC236}">
                  <a16:creationId xmlns:a16="http://schemas.microsoft.com/office/drawing/2014/main" id="{6ABA7A6A-AE07-154D-B0D7-3BD8E60A2B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771" y="1819186"/>
              <a:ext cx="373712" cy="320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Avenir Roman" panose="02000503020000020003" pitchFamily="2" charset="0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FF0000"/>
                  </a:solidFill>
                  <a:latin typeface="Avenir Roman" panose="02000503020000020003" pitchFamily="2" charset="0"/>
                  <a:cs typeface="Comic Sans MS"/>
                </a:rPr>
                <a:t>+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75E2FA7-41A8-C149-88F2-88573B16D134}"/>
              </a:ext>
            </a:extLst>
          </p:cNvPr>
          <p:cNvSpPr txBox="1"/>
          <p:nvPr/>
        </p:nvSpPr>
        <p:spPr>
          <a:xfrm>
            <a:off x="0" y="4460942"/>
            <a:ext cx="184731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-25000" dirty="0">
              <a:latin typeface="Avenir Roman" panose="02000503020000020003" pitchFamily="2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DD9F40C-1DAD-5743-9D85-5407B4C9AAEB}"/>
              </a:ext>
            </a:extLst>
          </p:cNvPr>
          <p:cNvGrpSpPr/>
          <p:nvPr/>
        </p:nvGrpSpPr>
        <p:grpSpPr>
          <a:xfrm>
            <a:off x="68649" y="3549565"/>
            <a:ext cx="6055775" cy="2793817"/>
            <a:chOff x="1209235" y="628529"/>
            <a:chExt cx="6698506" cy="25228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2CA0BB6-FC2E-D742-A32D-8D6E1EE69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A3D1535-F14A-D845-8FF4-6CE15CD02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628529"/>
              <a:ext cx="3234447" cy="246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" name="Picture 3">
            <a:extLst>
              <a:ext uri="{FF2B5EF4-FFF2-40B4-BE49-F238E27FC236}">
                <a16:creationId xmlns:a16="http://schemas.microsoft.com/office/drawing/2014/main" id="{F838FCED-5D26-1B4F-BEF5-7532F0C44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334" y="821237"/>
            <a:ext cx="1781854" cy="18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0B0BF9C-A6FB-2D44-9AE6-7E69E7AE0EEE}"/>
              </a:ext>
            </a:extLst>
          </p:cNvPr>
          <p:cNvCxnSpPr/>
          <p:nvPr/>
        </p:nvCxnSpPr>
        <p:spPr bwMode="auto">
          <a:xfrm flipH="1">
            <a:off x="6731637" y="2117275"/>
            <a:ext cx="733282" cy="93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637CA1C0-4A16-1849-8671-45B166EDB6E5}"/>
              </a:ext>
            </a:extLst>
          </p:cNvPr>
          <p:cNvSpPr txBox="1"/>
          <p:nvPr/>
        </p:nvSpPr>
        <p:spPr>
          <a:xfrm>
            <a:off x="6387226" y="4348442"/>
            <a:ext cx="2571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Roman" panose="02000503020000020003" pitchFamily="2" charset="0"/>
                <a:cs typeface="Arial"/>
              </a:rPr>
              <a:t>For these data we had a yield of ~10</a:t>
            </a:r>
            <a:r>
              <a:rPr lang="en-US" sz="2800" baseline="30000" dirty="0">
                <a:latin typeface="Avenir Roman" panose="02000503020000020003" pitchFamily="2" charset="0"/>
                <a:cs typeface="Arial"/>
              </a:rPr>
              <a:t>-5</a:t>
            </a:r>
            <a:r>
              <a:rPr lang="en-US" sz="2800" dirty="0">
                <a:latin typeface="Avenir Roman" panose="02000503020000020003" pitchFamily="2" charset="0"/>
                <a:cs typeface="Arial"/>
              </a:rPr>
              <a:t> e</a:t>
            </a:r>
            <a:r>
              <a:rPr lang="en-US" sz="2800" baseline="30000" dirty="0">
                <a:latin typeface="Avenir Roman" panose="02000503020000020003" pitchFamily="2" charset="0"/>
                <a:cs typeface="Arial"/>
              </a:rPr>
              <a:t>+</a:t>
            </a:r>
            <a:r>
              <a:rPr lang="en-US" sz="2800" dirty="0">
                <a:latin typeface="Avenir Roman" panose="02000503020000020003" pitchFamily="2" charset="0"/>
                <a:cs typeface="Arial"/>
              </a:rPr>
              <a:t>/e</a:t>
            </a:r>
            <a:r>
              <a:rPr lang="en-US" sz="2800" baseline="30000" dirty="0">
                <a:latin typeface="Avenir Roman" panose="02000503020000020003" pitchFamily="2" charset="0"/>
                <a:cs typeface="Arial"/>
              </a:rPr>
              <a:t>-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F9E47D1-0DE0-B349-870A-BD626A9DDD85}"/>
              </a:ext>
            </a:extLst>
          </p:cNvPr>
          <p:cNvSpPr txBox="1"/>
          <p:nvPr/>
        </p:nvSpPr>
        <p:spPr>
          <a:xfrm>
            <a:off x="6425318" y="2237336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Avenir Roman" panose="02000503020000020003" pitchFamily="2" charset="0"/>
              </a:rPr>
              <a:t>A3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ABB37F-1C0F-454F-AC3A-0F3487998893}"/>
              </a:ext>
            </a:extLst>
          </p:cNvPr>
          <p:cNvSpPr txBox="1"/>
          <p:nvPr/>
        </p:nvSpPr>
        <p:spPr>
          <a:xfrm>
            <a:off x="6425246" y="3495413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6594752-1CAF-3145-9468-F37D5D61008D}"/>
              </a:ext>
            </a:extLst>
          </p:cNvPr>
          <p:cNvSpPr txBox="1"/>
          <p:nvPr/>
        </p:nvSpPr>
        <p:spPr>
          <a:xfrm>
            <a:off x="2386999" y="5174832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C0A3F61-84BC-B54F-9AE8-A35229B598EB}"/>
              </a:ext>
            </a:extLst>
          </p:cNvPr>
          <p:cNvSpPr txBox="1"/>
          <p:nvPr/>
        </p:nvSpPr>
        <p:spPr>
          <a:xfrm>
            <a:off x="5293184" y="5182089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2491550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e+pol">
            <a:extLst>
              <a:ext uri="{FF2B5EF4-FFF2-40B4-BE49-F238E27FC236}">
                <a16:creationId xmlns:a16="http://schemas.microsoft.com/office/drawing/2014/main" id="{3F3828E6-ABDD-134A-B293-926659AB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" y="2742762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id="{A1CA7B07-5D19-2346-87D0-9E3BCF017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410" y="813244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Dollan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Laihem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Schälicke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NIM A 559 (2006) 185,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J.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Grames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Voutier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JPos09, AIP 1160 (2009) 120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Doctorate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Thesis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(2011)</a:t>
            </a:r>
          </a:p>
        </p:txBody>
      </p:sp>
      <p:graphicFrame>
        <p:nvGraphicFramePr>
          <p:cNvPr id="4" name="Object 12">
            <a:extLst>
              <a:ext uri="{FF2B5EF4-FFF2-40B4-BE49-F238E27FC236}">
                <a16:creationId xmlns:a16="http://schemas.microsoft.com/office/drawing/2014/main" id="{32D17F53-2753-F94D-B1BC-A738516D5C1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89737" y="4595751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4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737" y="4595751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r 2">
            <a:extLst>
              <a:ext uri="{FF2B5EF4-FFF2-40B4-BE49-F238E27FC236}">
                <a16:creationId xmlns:a16="http://schemas.microsoft.com/office/drawing/2014/main" id="{68E9F204-92DB-CD4C-AA6C-EC573EF12B6A}"/>
              </a:ext>
            </a:extLst>
          </p:cNvPr>
          <p:cNvGrpSpPr/>
          <p:nvPr/>
        </p:nvGrpSpPr>
        <p:grpSpPr>
          <a:xfrm>
            <a:off x="4572000" y="2652168"/>
            <a:ext cx="4458102" cy="3647123"/>
            <a:chOff x="4688198" y="1907823"/>
            <a:chExt cx="4026979" cy="2952328"/>
          </a:xfrm>
        </p:grpSpPr>
        <p:grpSp>
          <p:nvGrpSpPr>
            <p:cNvPr id="6" name="Grouper 15">
              <a:extLst>
                <a:ext uri="{FF2B5EF4-FFF2-40B4-BE49-F238E27FC236}">
                  <a16:creationId xmlns:a16="http://schemas.microsoft.com/office/drawing/2014/main" id="{D8A002F1-71A1-2C46-8154-33FC99E6DA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8" name="Picture 3" descr="logoLPSC2[1]">
                <a:extLst>
                  <a:ext uri="{FF2B5EF4-FFF2-40B4-BE49-F238E27FC236}">
                    <a16:creationId xmlns:a16="http://schemas.microsoft.com/office/drawing/2014/main" id="{3E47C85E-C0A5-EB4B-91C6-6ADE2F580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fom2">
                <a:extLst>
                  <a:ext uri="{FF2B5EF4-FFF2-40B4-BE49-F238E27FC236}">
                    <a16:creationId xmlns:a16="http://schemas.microsoft.com/office/drawing/2014/main" id="{CE815526-B1BE-2A4E-BB30-FC5160969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Line 19">
                <a:extLst>
                  <a:ext uri="{FF2B5EF4-FFF2-40B4-BE49-F238E27FC236}">
                    <a16:creationId xmlns:a16="http://schemas.microsoft.com/office/drawing/2014/main" id="{287CFF79-E900-5E4B-A704-1E613B75F9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Text Box 20">
                <a:extLst>
                  <a:ext uri="{FF2B5EF4-FFF2-40B4-BE49-F238E27FC236}">
                    <a16:creationId xmlns:a16="http://schemas.microsoft.com/office/drawing/2014/main" id="{1A1D0DE8-699D-7343-A232-57E702F8C8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Line 21">
                <a:extLst>
                  <a:ext uri="{FF2B5EF4-FFF2-40B4-BE49-F238E27FC236}">
                    <a16:creationId xmlns:a16="http://schemas.microsoft.com/office/drawing/2014/main" id="{F5700F90-9A49-E54E-869F-542F245E0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Text Box 22">
                <a:extLst>
                  <a:ext uri="{FF2B5EF4-FFF2-40B4-BE49-F238E27FC236}">
                    <a16:creationId xmlns:a16="http://schemas.microsoft.com/office/drawing/2014/main" id="{C4A3CB69-DCEB-3340-818C-4C1EDE5E4D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72F6C2-66BA-BC45-AA8C-7B231F2215B6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4" name="Text Box 11">
            <a:extLst>
              <a:ext uri="{FF2B5EF4-FFF2-40B4-BE49-F238E27FC236}">
                <a16:creationId xmlns:a16="http://schemas.microsoft.com/office/drawing/2014/main" id="{4B30F40F-80CD-C446-9CD2-2C1341387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50" y="1487675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positrons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91B1F1ED-9AC4-5745-9649-03CE7F14F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095" y="1531381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B67CC106-0FA5-2E4C-93F6-B3A5C6C7D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882" y="50578"/>
            <a:ext cx="5686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Figure of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Merit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(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</a:t>
            </a:r>
            <a:r>
              <a:rPr lang="fr-FR" altLang="en-US" sz="3200" baseline="-250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</a:t>
            </a:r>
            <a:r>
              <a:rPr lang="fr-FR" altLang="en-US" sz="3200" baseline="-250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-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= 60 MeV)</a:t>
            </a:r>
          </a:p>
        </p:txBody>
      </p:sp>
      <p:sp>
        <p:nvSpPr>
          <p:cNvPr id="17" name="Slide Number Placeholder 17">
            <a:extLst>
              <a:ext uri="{FF2B5EF4-FFF2-40B4-BE49-F238E27FC236}">
                <a16:creationId xmlns:a16="http://schemas.microsoft.com/office/drawing/2014/main" id="{882658B6-2916-FA47-8BEF-E7F80B1444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E120DA-BA2B-DB47-BCDC-D61492424AC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375B26B3-4FBA-BF46-823D-0EA58B06D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337" y="1995157"/>
            <a:ext cx="7665239" cy="255454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tx1"/>
                </a:solidFill>
                <a:latin typeface="Avenir Roman" panose="02000503020000020003" pitchFamily="2" charset="0"/>
              </a:rPr>
              <a:t>Producing </a:t>
            </a:r>
            <a:r>
              <a:rPr lang="en-US" altLang="en-US" sz="3200" dirty="0">
                <a:latin typeface="Avenir Roman" panose="02000503020000020003" pitchFamily="2" charset="0"/>
              </a:rPr>
              <a:t>highly polarized positron beams with intensities &gt; 100 </a:t>
            </a:r>
            <a:r>
              <a:rPr lang="en-US" altLang="en-US" sz="3200" dirty="0" err="1">
                <a:latin typeface="Avenir Roman" panose="02000503020000020003" pitchFamily="2" charset="0"/>
              </a:rPr>
              <a:t>nA</a:t>
            </a:r>
            <a:r>
              <a:rPr lang="en-US" altLang="en-US" sz="3200" dirty="0">
                <a:solidFill>
                  <a:schemeClr val="tx1"/>
                </a:solidFill>
                <a:latin typeface="Avenir Roman" panose="02000503020000020003" pitchFamily="2" charset="0"/>
              </a:rPr>
              <a:t> with typical injector energies (10-100 MeV) requires </a:t>
            </a:r>
            <a:r>
              <a:rPr lang="en-US" altLang="en-US" sz="3200" dirty="0">
                <a:solidFill>
                  <a:srgbClr val="1C28FF"/>
                </a:solidFill>
                <a:latin typeface="Avenir Roman" panose="02000503020000020003" pitchFamily="2" charset="0"/>
              </a:rPr>
              <a:t>polarized electron beam intensities of &gt;1-10 </a:t>
            </a:r>
            <a:r>
              <a:rPr lang="en-US" altLang="en-US" sz="3200" dirty="0" err="1">
                <a:solidFill>
                  <a:srgbClr val="1C28FF"/>
                </a:solidFill>
                <a:latin typeface="Avenir Roman" panose="02000503020000020003" pitchFamily="2" charset="0"/>
              </a:rPr>
              <a:t>milliAmps</a:t>
            </a:r>
            <a:endParaRPr lang="en-US" altLang="en-US" sz="3200" dirty="0">
              <a:solidFill>
                <a:srgbClr val="1C28FF"/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80EEA-4046-5248-8275-9DF7E8CD2938}"/>
              </a:ext>
            </a:extLst>
          </p:cNvPr>
          <p:cNvSpPr txBox="1">
            <a:spLocks/>
          </p:cNvSpPr>
          <p:nvPr/>
        </p:nvSpPr>
        <p:spPr>
          <a:xfrm>
            <a:off x="0" y="-127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b="0" kern="0">
                <a:latin typeface="Minion Pro"/>
              </a:rPr>
              <a:t>Lifetime of GaAs/GaAsP at mA current</a:t>
            </a:r>
            <a:endParaRPr lang="en-US" b="0" kern="0" dirty="0">
              <a:latin typeface="Minion Pr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337A0A-A854-7844-948D-84205FEC5E68}"/>
              </a:ext>
            </a:extLst>
          </p:cNvPr>
          <p:cNvSpPr/>
          <p:nvPr/>
        </p:nvSpPr>
        <p:spPr>
          <a:xfrm>
            <a:off x="2815389" y="1078848"/>
            <a:ext cx="61827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Recent measurements demonstrate improved conditions to extend useful operational lifetime at mA beam intensity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Charge lifetimes 300-450 C are now achieved beam intensity &gt;1.0 mA</a:t>
            </a:r>
          </a:p>
        </p:txBody>
      </p:sp>
      <p:pic>
        <p:nvPicPr>
          <p:cNvPr id="4" name="Picture 2" descr="C:\Users\poelker\AppData\Local\Temp\life_v_area_1000_1500_expFit.jpeg">
            <a:extLst>
              <a:ext uri="{FF2B5EF4-FFF2-40B4-BE49-F238E27FC236}">
                <a16:creationId xmlns:a16="http://schemas.microsoft.com/office/drawing/2014/main" id="{EEF02951-E6C9-D14F-8E76-7E242BFB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94" y="3034473"/>
            <a:ext cx="7438910" cy="329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349C4-E0AA-5647-90BB-361800CAE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324854" y="950468"/>
            <a:ext cx="2249905" cy="18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72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543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>
                <a:latin typeface="Avenir Roman" panose="02000503020000020003" pitchFamily="2" charset="0"/>
              </a:rPr>
              <a:t>Superlattice Performance &gt;1 mA Encouraging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5F0AD3-0E1D-3F40-82FE-4E6B43F77EBC}"/>
              </a:ext>
            </a:extLst>
          </p:cNvPr>
          <p:cNvGrpSpPr/>
          <p:nvPr/>
        </p:nvGrpSpPr>
        <p:grpSpPr>
          <a:xfrm>
            <a:off x="302890" y="1024498"/>
            <a:ext cx="4356158" cy="3057405"/>
            <a:chOff x="4659048" y="1036530"/>
            <a:chExt cx="4356158" cy="30574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1F92EF0-6411-CA46-BE5D-6239A4DC2687}"/>
                </a:ext>
              </a:extLst>
            </p:cNvPr>
            <p:cNvGrpSpPr/>
            <p:nvPr/>
          </p:nvGrpSpPr>
          <p:grpSpPr>
            <a:xfrm>
              <a:off x="4659048" y="1036530"/>
              <a:ext cx="4356158" cy="3057405"/>
              <a:chOff x="323148" y="1202966"/>
              <a:chExt cx="4827861" cy="301639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1F271B9-9AD2-124C-BFAE-0437A593EBF6}"/>
                  </a:ext>
                </a:extLst>
              </p:cNvPr>
              <p:cNvSpPr/>
              <p:nvPr/>
            </p:nvSpPr>
            <p:spPr bwMode="auto">
              <a:xfrm>
                <a:off x="767155" y="1273998"/>
                <a:ext cx="4383837" cy="30364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venir Roman" panose="02000503020000020003" pitchFamily="2" charset="0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2114D28-1762-8C4B-BBE8-15E9D1007ACD}"/>
                  </a:ext>
                </a:extLst>
              </p:cNvPr>
              <p:cNvGrpSpPr/>
              <p:nvPr/>
            </p:nvGrpSpPr>
            <p:grpSpPr>
              <a:xfrm>
                <a:off x="323148" y="1202966"/>
                <a:ext cx="4827861" cy="3016395"/>
                <a:chOff x="1991441" y="1364410"/>
                <a:chExt cx="4827861" cy="3016395"/>
              </a:xfrm>
            </p:grpSpPr>
            <p:graphicFrame>
              <p:nvGraphicFramePr>
                <p:cNvPr id="12" name="Object 6">
                  <a:extLst>
                    <a:ext uri="{FF2B5EF4-FFF2-40B4-BE49-F238E27FC236}">
                      <a16:creationId xmlns:a16="http://schemas.microsoft.com/office/drawing/2014/main" id="{29E5BABB-F1AA-D843-B5D3-2627F12D01C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49268978"/>
                    </p:ext>
                  </p:extLst>
                </p:nvPr>
              </p:nvGraphicFramePr>
              <p:xfrm>
                <a:off x="2321915" y="1364410"/>
                <a:ext cx="4497387" cy="291220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8720" name="Worksheet" r:id="rId3" imgW="7869600" imgH="4746240" progId="Excel.Sheet.8">
                        <p:embed/>
                      </p:oleObj>
                    </mc:Choice>
                    <mc:Fallback>
                      <p:oleObj name="Worksheet" r:id="rId3" imgW="7869600" imgH="4746240" progId="Excel.Sheet.8">
                        <p:embed/>
                        <p:pic>
                          <p:nvPicPr>
                            <p:cNvPr id="4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1323" t="2133" r="18016" b="3999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1915" y="1364410"/>
                              <a:ext cx="4497387" cy="29122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" name="Oval 7">
                  <a:extLst>
                    <a:ext uri="{FF2B5EF4-FFF2-40B4-BE49-F238E27FC236}">
                      <a16:creationId xmlns:a16="http://schemas.microsoft.com/office/drawing/2014/main" id="{D5BB0AD8-A1AE-A746-A534-3DAA574B4E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4663" y="3880000"/>
                  <a:ext cx="73733" cy="66192"/>
                </a:xfrm>
                <a:prstGeom prst="ellipse">
                  <a:avLst/>
                </a:prstGeom>
                <a:solidFill>
                  <a:srgbClr val="FF5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 sz="3200">
                    <a:solidFill>
                      <a:srgbClr val="3333CC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15" name="Text Box 14">
                  <a:extLst>
                    <a:ext uri="{FF2B5EF4-FFF2-40B4-BE49-F238E27FC236}">
                      <a16:creationId xmlns:a16="http://schemas.microsoft.com/office/drawing/2014/main" id="{BBDBB751-35A1-7C46-8E42-90ADEE86E1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61527" y="4122704"/>
                  <a:ext cx="520893" cy="258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r>
                    <a:rPr lang="en-US" altLang="en-US" sz="1050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Arial"/>
                    </a:rPr>
                    <a:t>Year</a:t>
                  </a:r>
                </a:p>
              </p:txBody>
            </p:sp>
            <p:sp>
              <p:nvSpPr>
                <p:cNvPr id="16" name="Text Box 15">
                  <a:extLst>
                    <a:ext uri="{FF2B5EF4-FFF2-40B4-BE49-F238E27FC236}">
                      <a16:creationId xmlns:a16="http://schemas.microsoft.com/office/drawing/2014/main" id="{C6AD1A76-8A07-9348-B0E9-6BF111340F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3246">
                  <a:off x="1584928" y="2550214"/>
                  <a:ext cx="1120020" cy="3069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r>
                    <a:rPr lang="en-US" altLang="en-US" sz="1200" dirty="0">
                      <a:solidFill>
                        <a:srgbClr val="000000"/>
                      </a:solidFill>
                      <a:latin typeface="Avenir Roman" panose="02000503020000020003" pitchFamily="2" charset="0"/>
                      <a:cs typeface="Arial"/>
                    </a:rPr>
                    <a:t>Intensity (mA)</a:t>
                  </a:r>
                </a:p>
              </p:txBody>
            </p:sp>
            <p:sp>
              <p:nvSpPr>
                <p:cNvPr id="19" name="Isosceles Triangle 23">
                  <a:extLst>
                    <a:ext uri="{FF2B5EF4-FFF2-40B4-BE49-F238E27FC236}">
                      <a16:creationId xmlns:a16="http://schemas.microsoft.com/office/drawing/2014/main" id="{6E1297EB-0B96-2344-BC3C-5EDAF5F2CB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8639" y="2120394"/>
                  <a:ext cx="221198" cy="19857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 sz="3200">
                    <a:solidFill>
                      <a:srgbClr val="3333CC"/>
                    </a:solidFill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0" name="Isosceles Triangle 24">
                  <a:extLst>
                    <a:ext uri="{FF2B5EF4-FFF2-40B4-BE49-F238E27FC236}">
                      <a16:creationId xmlns:a16="http://schemas.microsoft.com/office/drawing/2014/main" id="{FB4C3EED-9A8E-6C4E-B651-3CDF3FE8A2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9837" y="1988010"/>
                  <a:ext cx="294931" cy="19857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rgbClr val="FF0000"/>
                      </a:solidFill>
                      <a:latin typeface="Comic Sans MS" pitchFamily="66" charset="0"/>
                    </a:defRPr>
                  </a:lvl9pPr>
                </a:lstStyle>
                <a:p>
                  <a:pPr eaLnBrk="1" hangingPunct="1"/>
                  <a:endParaRPr lang="en-US" altLang="en-US" sz="3200">
                    <a:solidFill>
                      <a:srgbClr val="3333CC"/>
                    </a:solidFill>
                    <a:latin typeface="Avenir Roman" panose="02000503020000020003" pitchFamily="2" charset="0"/>
                  </a:endParaRPr>
                </a:p>
              </p:txBody>
            </p:sp>
          </p:grpSp>
          <p:sp>
            <p:nvSpPr>
              <p:cNvPr id="11" name="Text Box 20">
                <a:extLst>
                  <a:ext uri="{FF2B5EF4-FFF2-40B4-BE49-F238E27FC236}">
                    <a16:creationId xmlns:a16="http://schemas.microsoft.com/office/drawing/2014/main" id="{37FF2077-F47E-C844-911D-202C1599C8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8876" y="1301563"/>
                <a:ext cx="2115250" cy="59211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1pPr>
                <a:lvl2pPr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FF00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altLang="en-US" sz="1100" dirty="0">
                    <a:latin typeface="Avenir Roman" panose="02000503020000020003" pitchFamily="2" charset="0"/>
                    <a:cs typeface="Arial"/>
                  </a:rPr>
                  <a:t>SLAC: First </a:t>
                </a:r>
                <a:r>
                  <a:rPr lang="en-US" altLang="en-US" sz="1100" dirty="0" err="1">
                    <a:latin typeface="Avenir Roman" panose="02000503020000020003" pitchFamily="2" charset="0"/>
                    <a:cs typeface="Arial"/>
                  </a:rPr>
                  <a:t>GaAs</a:t>
                </a:r>
                <a:r>
                  <a:rPr lang="en-US" altLang="en-US" sz="1100" dirty="0">
                    <a:latin typeface="Avenir Roman" panose="02000503020000020003" pitchFamily="2" charset="0"/>
                    <a:cs typeface="Arial"/>
                  </a:rPr>
                  <a:t> </a:t>
                </a:r>
                <a:r>
                  <a:rPr lang="en-US" altLang="en-US" sz="1100" dirty="0" err="1">
                    <a:latin typeface="Avenir Roman" panose="02000503020000020003" pitchFamily="2" charset="0"/>
                    <a:cs typeface="Arial"/>
                  </a:rPr>
                  <a:t>photogun</a:t>
                </a:r>
                <a:endParaRPr lang="en-US" altLang="en-US" sz="1100" dirty="0">
                  <a:latin typeface="Avenir Roman" panose="02000503020000020003" pitchFamily="2" charset="0"/>
                  <a:cs typeface="Arial"/>
                </a:endParaRPr>
              </a:p>
              <a:p>
                <a:pPr eaLnBrk="1" hangingPunct="1"/>
                <a:r>
                  <a:rPr lang="en-US" altLang="en-US" sz="1100" dirty="0">
                    <a:solidFill>
                      <a:srgbClr val="003399"/>
                    </a:solidFill>
                    <a:latin typeface="Avenir Roman" panose="02000503020000020003" pitchFamily="2" charset="0"/>
                    <a:cs typeface="Arial"/>
                  </a:rPr>
                  <a:t>JLAB: Low-P Bulk </a:t>
                </a:r>
                <a:r>
                  <a:rPr lang="en-US" altLang="en-US" sz="1100" dirty="0" err="1">
                    <a:solidFill>
                      <a:srgbClr val="003399"/>
                    </a:solidFill>
                    <a:latin typeface="Avenir Roman" panose="02000503020000020003" pitchFamily="2" charset="0"/>
                    <a:cs typeface="Arial"/>
                  </a:rPr>
                  <a:t>GaAs</a:t>
                </a:r>
                <a:endParaRPr lang="en-US" altLang="en-US" sz="1100" dirty="0">
                  <a:solidFill>
                    <a:srgbClr val="003399"/>
                  </a:solidFill>
                  <a:latin typeface="Avenir Roman" panose="02000503020000020003" pitchFamily="2" charset="0"/>
                  <a:cs typeface="Arial"/>
                </a:endParaRPr>
              </a:p>
              <a:p>
                <a:pPr eaLnBrk="1" hangingPunct="1"/>
                <a:r>
                  <a:rPr lang="en-US" altLang="en-US" sz="1100" dirty="0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JLAB: High-P </a:t>
                </a:r>
                <a:r>
                  <a:rPr lang="en-US" altLang="en-US" sz="1100" dirty="0" err="1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GaAs</a:t>
                </a:r>
                <a:r>
                  <a:rPr lang="en-US" altLang="en-US" sz="1100" dirty="0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/</a:t>
                </a:r>
                <a:r>
                  <a:rPr lang="en-US" altLang="en-US" sz="1100" dirty="0" err="1">
                    <a:solidFill>
                      <a:srgbClr val="00B050"/>
                    </a:solidFill>
                    <a:latin typeface="Avenir Roman" panose="02000503020000020003" pitchFamily="2" charset="0"/>
                    <a:cs typeface="Arial"/>
                  </a:rPr>
                  <a:t>GaAsP</a:t>
                </a:r>
                <a:endParaRPr lang="en-US" altLang="en-US" sz="1100" dirty="0">
                  <a:solidFill>
                    <a:srgbClr val="00B050"/>
                  </a:solidFill>
                  <a:latin typeface="Avenir Roman" panose="02000503020000020003" pitchFamily="2" charset="0"/>
                  <a:cs typeface="Arial"/>
                </a:endParaRP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2B80E1A-824A-4248-861A-ABCEB28C0CC2}"/>
                </a:ext>
              </a:extLst>
            </p:cNvPr>
            <p:cNvSpPr/>
            <p:nvPr/>
          </p:nvSpPr>
          <p:spPr bwMode="auto">
            <a:xfrm>
              <a:off x="7367280" y="1972522"/>
              <a:ext cx="102441" cy="108284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47D8828-D2D8-2C45-8CE7-EAF4A3DDCE6E}"/>
                </a:ext>
              </a:extLst>
            </p:cNvPr>
            <p:cNvSpPr/>
            <p:nvPr/>
          </p:nvSpPr>
          <p:spPr bwMode="auto">
            <a:xfrm>
              <a:off x="7134429" y="2294049"/>
              <a:ext cx="102441" cy="108284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B483EA64-8254-C94D-87C3-D4A6E70B8AC9}"/>
              </a:ext>
            </a:extLst>
          </p:cNvPr>
          <p:cNvSpPr/>
          <p:nvPr/>
        </p:nvSpPr>
        <p:spPr bwMode="auto">
          <a:xfrm>
            <a:off x="3235713" y="1884288"/>
            <a:ext cx="102441" cy="108284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2973C8-7FD9-8F42-B731-DE468471605C}"/>
              </a:ext>
            </a:extLst>
          </p:cNvPr>
          <p:cNvGrpSpPr/>
          <p:nvPr/>
        </p:nvGrpSpPr>
        <p:grpSpPr>
          <a:xfrm>
            <a:off x="871928" y="1928815"/>
            <a:ext cx="7410631" cy="4428924"/>
            <a:chOff x="871928" y="1928815"/>
            <a:chExt cx="7410631" cy="4428924"/>
          </a:xfrm>
        </p:grpSpPr>
        <p:graphicFrame>
          <p:nvGraphicFramePr>
            <p:cNvPr id="7" name="shape">
              <a:extLst>
                <a:ext uri="{FF2B5EF4-FFF2-40B4-BE49-F238E27FC236}">
                  <a16:creationId xmlns:a16="http://schemas.microsoft.com/office/drawing/2014/main" id="{AC2B2122-2056-1241-83AD-5DD1226C6A7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34902437"/>
                </p:ext>
              </p:extLst>
            </p:nvPr>
          </p:nvGraphicFramePr>
          <p:xfrm>
            <a:off x="871928" y="4131470"/>
            <a:ext cx="7410631" cy="22262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5DC416D-AFBC-734F-934C-583A86F9709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35713" y="2282017"/>
              <a:ext cx="1216818" cy="208857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3FA177C-9B6A-C94C-BC93-6D385F759CA6}"/>
                </a:ext>
              </a:extLst>
            </p:cNvPr>
            <p:cNvSpPr/>
            <p:nvPr/>
          </p:nvSpPr>
          <p:spPr bwMode="auto">
            <a:xfrm rot="19581199">
              <a:off x="2559402" y="1928815"/>
              <a:ext cx="974623" cy="41674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E61363C-5AD5-514E-BB34-AA67FE5850E6}"/>
              </a:ext>
            </a:extLst>
          </p:cNvPr>
          <p:cNvGrpSpPr/>
          <p:nvPr/>
        </p:nvGrpSpPr>
        <p:grpSpPr>
          <a:xfrm>
            <a:off x="3313158" y="943316"/>
            <a:ext cx="4516101" cy="3274679"/>
            <a:chOff x="3313158" y="943316"/>
            <a:chExt cx="4516101" cy="327467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F651340-3BEB-D141-A600-115C26EB6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5192" y="943316"/>
              <a:ext cx="2554067" cy="32746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3DC2B0A-E14B-F34B-B507-106885F81228}"/>
                </a:ext>
              </a:extLst>
            </p:cNvPr>
            <p:cNvSpPr txBox="1"/>
            <p:nvPr/>
          </p:nvSpPr>
          <p:spPr>
            <a:xfrm>
              <a:off x="3313158" y="1404273"/>
              <a:ext cx="333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venir Roman" panose="02000503020000020003" pitchFamily="2" charset="0"/>
                </a:rPr>
                <a:t>?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DDB7EE3-E660-284E-8891-764A04BB5A1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567839" y="1441415"/>
              <a:ext cx="1707338" cy="215161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238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55383-1849-A340-AE2B-1BFB96637826}"/>
              </a:ext>
            </a:extLst>
          </p:cNvPr>
          <p:cNvSpPr/>
          <p:nvPr/>
        </p:nvSpPr>
        <p:spPr>
          <a:xfrm>
            <a:off x="5740379" y="1202945"/>
            <a:ext cx="32408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A </a:t>
            </a:r>
            <a:r>
              <a:rPr lang="en-US" sz="1800" b="1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polarized positron injector</a:t>
            </a:r>
            <a:r>
              <a:rPr lang="en-US" sz="18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suitable for the Jefferson Lab Electron Ion Collider (JLEIC) has been considered.</a:t>
            </a: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≥40%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ave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10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nA</a:t>
            </a:r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5764CB-3ABF-3D44-8D36-AF7256332483}"/>
              </a:ext>
            </a:extLst>
          </p:cNvPr>
          <p:cNvGrpSpPr/>
          <p:nvPr/>
        </p:nvGrpSpPr>
        <p:grpSpPr>
          <a:xfrm>
            <a:off x="84387" y="900760"/>
            <a:ext cx="5489111" cy="3064578"/>
            <a:chOff x="3946525" y="990600"/>
            <a:chExt cx="5121275" cy="2684463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44E9722-3CFF-9744-A453-CA2102866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990600"/>
              <a:ext cx="5121275" cy="268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3F29BE9-919D-944E-A57F-9E5AF429B04D}"/>
                </a:ext>
              </a:extLst>
            </p:cNvPr>
            <p:cNvGrpSpPr/>
            <p:nvPr/>
          </p:nvGrpSpPr>
          <p:grpSpPr>
            <a:xfrm rot="1224044">
              <a:off x="4137882" y="2062805"/>
              <a:ext cx="899703" cy="684796"/>
              <a:chOff x="4060799" y="2107622"/>
              <a:chExt cx="1135851" cy="767915"/>
            </a:xfrm>
          </p:grpSpPr>
          <p:sp>
            <p:nvSpPr>
              <p:cNvPr id="6" name="Striped Right Arrow 5">
                <a:extLst>
                  <a:ext uri="{FF2B5EF4-FFF2-40B4-BE49-F238E27FC236}">
                    <a16:creationId xmlns:a16="http://schemas.microsoft.com/office/drawing/2014/main" id="{8524F1AB-6093-B640-983B-841A1A5F80B6}"/>
                  </a:ext>
                </a:extLst>
              </p:cNvPr>
              <p:cNvSpPr/>
              <p:nvPr/>
            </p:nvSpPr>
            <p:spPr bwMode="auto">
              <a:xfrm>
                <a:off x="4060799" y="2107622"/>
                <a:ext cx="1135851" cy="767915"/>
              </a:xfrm>
              <a:prstGeom prst="stripedRightArrow">
                <a:avLst>
                  <a:gd name="adj1" fmla="val 47326"/>
                  <a:gd name="adj2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2AFBCC0-1F8B-D845-9663-FDB2CDD03533}"/>
                  </a:ext>
                </a:extLst>
              </p:cNvPr>
              <p:cNvSpPr/>
              <p:nvPr/>
            </p:nvSpPr>
            <p:spPr>
              <a:xfrm>
                <a:off x="4332973" y="2310274"/>
                <a:ext cx="478052" cy="3796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FF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"/>
                    <a:cs typeface="Arial"/>
                  </a:rPr>
                  <a:t>+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69451C2-9236-194A-B7FC-05177C53503F}"/>
                  </a:ext>
                </a:extLst>
              </p:cNvPr>
              <p:cNvCxnSpPr/>
              <p:nvPr/>
            </p:nvCxnSpPr>
            <p:spPr bwMode="auto">
              <a:xfrm>
                <a:off x="4464616" y="2375167"/>
                <a:ext cx="2116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B71EF86-D123-D647-BE14-6E6BDC504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825" y="4387417"/>
            <a:ext cx="5592732" cy="2056152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33730C2C-99C5-F14E-B305-1AA015B29DF7}"/>
              </a:ext>
            </a:extLst>
          </p:cNvPr>
          <p:cNvSpPr txBox="1">
            <a:spLocks/>
          </p:cNvSpPr>
          <p:nvPr/>
        </p:nvSpPr>
        <p:spPr>
          <a:xfrm>
            <a:off x="84387" y="120605"/>
            <a:ext cx="8896873" cy="68793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sz="2800" b="0" kern="0">
                <a:latin typeface="Avenir Roman" panose="02000503020000020003" pitchFamily="2" charset="0"/>
                <a:ea typeface="ＭＳ Ｐゴシック" charset="0"/>
                <a:cs typeface="Arial" charset="0"/>
              </a:rPr>
              <a:t>Polarized Positrons at an Electron Ion Collider</a:t>
            </a:r>
            <a:endParaRPr lang="en-US" sz="2800" b="0" kern="0" dirty="0">
              <a:latin typeface="Avenir Roman" panose="02000503020000020003" pitchFamily="2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E42F17-E341-1147-9667-3B1D3071CF09}"/>
              </a:ext>
            </a:extLst>
          </p:cNvPr>
          <p:cNvSpPr/>
          <p:nvPr/>
        </p:nvSpPr>
        <p:spPr>
          <a:xfrm>
            <a:off x="4982480" y="4387417"/>
            <a:ext cx="3162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 charset="0"/>
              </a:rPr>
              <a:t>Challenge is accumulating high </a:t>
            </a:r>
            <a:r>
              <a:rPr lang="en-US" dirty="0">
                <a:solidFill>
                  <a:srgbClr val="1C28FF"/>
                </a:solidFill>
                <a:latin typeface="Avenir Roman" panose="02000503020000020003" pitchFamily="2" charset="0"/>
                <a:cs typeface="Arial" charset="0"/>
              </a:rPr>
              <a:t>electron bunch charge 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prior to conversion.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756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64AFF1-9777-9C4E-A4A5-AEF127FA6E59}"/>
              </a:ext>
            </a:extLst>
          </p:cNvPr>
          <p:cNvSpPr/>
          <p:nvPr/>
        </p:nvSpPr>
        <p:spPr bwMode="auto">
          <a:xfrm>
            <a:off x="4251861" y="4596063"/>
            <a:ext cx="4733006" cy="1780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9375F0-5504-3E48-9AB8-B3C6CAEA224B}"/>
              </a:ext>
            </a:extLst>
          </p:cNvPr>
          <p:cNvSpPr/>
          <p:nvPr/>
        </p:nvSpPr>
        <p:spPr bwMode="auto">
          <a:xfrm>
            <a:off x="4251861" y="2723119"/>
            <a:ext cx="4733006" cy="1780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5482F4-5799-0943-BE1D-6E06E5BA8565}"/>
              </a:ext>
            </a:extLst>
          </p:cNvPr>
          <p:cNvSpPr/>
          <p:nvPr/>
        </p:nvSpPr>
        <p:spPr bwMode="auto">
          <a:xfrm>
            <a:off x="4251861" y="850175"/>
            <a:ext cx="4733006" cy="17806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912BB-DB06-0A4F-B132-2D27B5BA9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4332126" y="923951"/>
            <a:ext cx="4572475" cy="163877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B518454-D476-9949-9E50-5A5048B81673}"/>
              </a:ext>
            </a:extLst>
          </p:cNvPr>
          <p:cNvSpPr/>
          <p:nvPr/>
        </p:nvSpPr>
        <p:spPr>
          <a:xfrm>
            <a:off x="313655" y="115005"/>
            <a:ext cx="8484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effectLst/>
                <a:latin typeface="Avenir Roman" panose="02000503020000020003" pitchFamily="2" charset="0"/>
              </a:rPr>
              <a:t>Polarized Positron Injector Concepts Abound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F55C93-30DD-7C4A-871D-1B52A882A3F2}"/>
              </a:ext>
            </a:extLst>
          </p:cNvPr>
          <p:cNvSpPr/>
          <p:nvPr/>
        </p:nvSpPr>
        <p:spPr>
          <a:xfrm>
            <a:off x="131118" y="1453338"/>
            <a:ext cx="367481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venir Roman" panose="02000503020000020003" pitchFamily="2" charset="0"/>
              </a:rPr>
              <a:t>We’ve explored a number of concepts to varying degrees (PhD theses, proposals, intuitions, napkins).</a:t>
            </a:r>
          </a:p>
          <a:p>
            <a:pPr algn="just"/>
            <a:endParaRPr lang="en-US" dirty="0">
              <a:latin typeface="Avenir Roman" panose="02000503020000020003" pitchFamily="2" charset="0"/>
            </a:endParaRPr>
          </a:p>
          <a:p>
            <a:pPr algn="just"/>
            <a:r>
              <a:rPr lang="en-US" dirty="0">
                <a:latin typeface="Avenir Roman" panose="02000503020000020003" pitchFamily="2" charset="0"/>
              </a:rPr>
              <a:t>The common denominator at </a:t>
            </a:r>
            <a:r>
              <a:rPr lang="en-US" dirty="0" err="1">
                <a:latin typeface="Avenir Roman" panose="02000503020000020003" pitchFamily="2" charset="0"/>
              </a:rPr>
              <a:t>JLab</a:t>
            </a:r>
            <a:r>
              <a:rPr lang="en-US" dirty="0">
                <a:latin typeface="Avenir Roman" panose="02000503020000020003" pitchFamily="2" charset="0"/>
              </a:rPr>
              <a:t> is making use of our skill sets: </a:t>
            </a:r>
            <a:r>
              <a:rPr lang="en-US" b="1" dirty="0">
                <a:latin typeface="Avenir Roman" panose="02000503020000020003" pitchFamily="2" charset="0"/>
              </a:rPr>
              <a:t>Polarized Beams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b="1" dirty="0">
                <a:latin typeface="Avenir Roman" panose="02000503020000020003" pitchFamily="2" charset="0"/>
              </a:rPr>
              <a:t>SRF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b="1" dirty="0">
                <a:latin typeface="Avenir Roman" panose="02000503020000020003" pitchFamily="2" charset="0"/>
              </a:rPr>
              <a:t>Photoinjectors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b="1" dirty="0">
                <a:latin typeface="Avenir Roman" panose="02000503020000020003" pitchFamily="2" charset="0"/>
              </a:rPr>
              <a:t>High energy beams</a:t>
            </a:r>
            <a:r>
              <a:rPr lang="en-US" dirty="0">
                <a:latin typeface="Avenir Roman" panose="02000503020000020003" pitchFamily="2" charset="0"/>
              </a:rPr>
              <a:t>, </a:t>
            </a:r>
            <a:r>
              <a:rPr lang="en-US" dirty="0" err="1">
                <a:latin typeface="Avenir Roman" panose="02000503020000020003" pitchFamily="2" charset="0"/>
              </a:rPr>
              <a:t>etc</a:t>
            </a:r>
            <a:r>
              <a:rPr lang="en-US" dirty="0">
                <a:latin typeface="Avenir Roman" panose="02000503020000020003" pitchFamily="2" charset="0"/>
              </a:rPr>
              <a:t>).</a:t>
            </a:r>
          </a:p>
          <a:p>
            <a:pPr algn="just"/>
            <a:endParaRPr lang="en-US" dirty="0">
              <a:latin typeface="Avenir Roman" panose="02000503020000020003" pitchFamily="2" charset="0"/>
            </a:endParaRPr>
          </a:p>
          <a:p>
            <a:pPr algn="just"/>
            <a:r>
              <a:rPr lang="en-US" dirty="0">
                <a:latin typeface="Avenir Roman" panose="02000503020000020003" pitchFamily="2" charset="0"/>
              </a:rPr>
              <a:t>A polarized e+ injector is novel: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C28FF"/>
                </a:solidFill>
                <a:latin typeface="Avenir Roman" panose="02000503020000020003" pitchFamily="2" charset="0"/>
              </a:rPr>
              <a:t>mA polarized e- source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fast helicity reversal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Avenir Roman" panose="02000503020000020003" pitchFamily="2" charset="0"/>
              </a:rPr>
              <a:t>cw</a:t>
            </a:r>
            <a:r>
              <a:rPr lang="en-US" dirty="0">
                <a:latin typeface="Avenir Roman" panose="02000503020000020003" pitchFamily="2" charset="0"/>
              </a:rPr>
              <a:t> operation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high power target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Avenir Roman" panose="02000503020000020003" pitchFamily="2" charset="0"/>
              </a:rPr>
              <a:t>srf</a:t>
            </a:r>
            <a:r>
              <a:rPr lang="en-US" dirty="0">
                <a:latin typeface="Avenir Roman" panose="02000503020000020003" pitchFamily="2" charset="0"/>
              </a:rPr>
              <a:t> acceleration</a:t>
            </a:r>
          </a:p>
          <a:p>
            <a:pPr lvl="1" algn="just"/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7A848F1-D4EA-9B4C-B0CD-A984FF5E6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80"/>
          <a:stretch/>
        </p:blipFill>
        <p:spPr>
          <a:xfrm>
            <a:off x="4332126" y="2791525"/>
            <a:ext cx="4572475" cy="163609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D5F869A-BC42-1040-95EC-3D23F6919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125" y="4746458"/>
            <a:ext cx="4572475" cy="1479884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3102B558-1D1A-7F43-9E5B-F3E8CC0C9BC7}"/>
              </a:ext>
            </a:extLst>
          </p:cNvPr>
          <p:cNvSpPr/>
          <p:nvPr/>
        </p:nvSpPr>
        <p:spPr bwMode="auto">
          <a:xfrm>
            <a:off x="3898231" y="850175"/>
            <a:ext cx="313497" cy="5520565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24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7D94E53-2115-5742-A270-8C3A9679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337"/>
            <a:ext cx="9144000" cy="547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0F8ADA-379C-204E-9F4D-3B870F9A7548}"/>
              </a:ext>
            </a:extLst>
          </p:cNvPr>
          <p:cNvSpPr/>
          <p:nvPr/>
        </p:nvSpPr>
        <p:spPr>
          <a:xfrm>
            <a:off x="3838073" y="1012068"/>
            <a:ext cx="5197643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• Deliver discovery-caliber research of the atomic nucleus, its constituents, and their interactions</a:t>
            </a:r>
          </a:p>
          <a:p>
            <a:br>
              <a:rPr lang="en-US" b="1" dirty="0"/>
            </a:b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• Apply advanced particle accelerator to develop new basic research capabilities</a:t>
            </a:r>
          </a:p>
          <a:p>
            <a:endParaRPr lang="en-US" b="1" dirty="0">
              <a:solidFill>
                <a:srgbClr val="5B6065"/>
              </a:solidFill>
              <a:latin typeface="avenir-light" panose="02000503020000020003" pitchFamily="2" charset="0"/>
            </a:endParaRPr>
          </a:p>
          <a:p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• Over 1500 Users from 230 Institutions and 30 Countries; over 1/3</a:t>
            </a:r>
            <a:r>
              <a:rPr lang="en-US" b="1" baseline="30000" dirty="0">
                <a:solidFill>
                  <a:srgbClr val="5B6065"/>
                </a:solidFill>
                <a:latin typeface="avenir-light" panose="02000503020000020003" pitchFamily="2" charset="0"/>
              </a:rPr>
              <a:t>rd</a:t>
            </a: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 of U.S. </a:t>
            </a:r>
            <a:r>
              <a:rPr lang="en-US" b="1" dirty="0" err="1">
                <a:solidFill>
                  <a:srgbClr val="5B6065"/>
                </a:solidFill>
                <a:latin typeface="avenir-light" panose="02000503020000020003" pitchFamily="2" charset="0"/>
              </a:rPr>
              <a:t>Ph.D’s</a:t>
            </a: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 in </a:t>
            </a:r>
            <a:r>
              <a:rPr lang="en-US" b="1" dirty="0" err="1">
                <a:solidFill>
                  <a:srgbClr val="5B6065"/>
                </a:solidFill>
                <a:latin typeface="avenir-light" panose="02000503020000020003" pitchFamily="2" charset="0"/>
              </a:rPr>
              <a:t>Nucl</a:t>
            </a: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. </a:t>
            </a:r>
            <a:r>
              <a:rPr lang="en-US" b="1" dirty="0" err="1">
                <a:solidFill>
                  <a:srgbClr val="5B6065"/>
                </a:solidFill>
                <a:latin typeface="avenir-light" panose="02000503020000020003" pitchFamily="2" charset="0"/>
              </a:rPr>
              <a:t>Phy</a:t>
            </a:r>
            <a:r>
              <a:rPr lang="en-US" b="1" dirty="0">
                <a:solidFill>
                  <a:srgbClr val="5B6065"/>
                </a:solidFill>
                <a:latin typeface="avenir-light" panose="02000503020000020003" pitchFamily="2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50C31-9175-8846-B823-C5C185161F72}"/>
              </a:ext>
            </a:extLst>
          </p:cNvPr>
          <p:cNvSpPr/>
          <p:nvPr/>
        </p:nvSpPr>
        <p:spPr>
          <a:xfrm>
            <a:off x="0" y="4812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C28FF"/>
                </a:solidFill>
                <a:latin typeface="avenir-light" panose="02000503020000020003" pitchFamily="2" charset="0"/>
              </a:rPr>
              <a:t>Thomas Jefferson National Accelerator Facility</a:t>
            </a:r>
            <a:r>
              <a:rPr lang="en-US" sz="2000" b="1" dirty="0">
                <a:latin typeface="avenir-light" panose="02000503020000020003" pitchFamily="2" charset="0"/>
              </a:rPr>
              <a:t> </a:t>
            </a:r>
            <a:r>
              <a:rPr lang="en-US" sz="2000" dirty="0">
                <a:latin typeface="avenir-light" panose="02000503020000020003" pitchFamily="2" charset="0"/>
              </a:rPr>
              <a:t>is a </a:t>
            </a:r>
            <a:r>
              <a:rPr lang="en-US" sz="2000" b="1" dirty="0">
                <a:latin typeface="avenir-light" panose="02000503020000020003" pitchFamily="2" charset="0"/>
              </a:rPr>
              <a:t>U.S. Department of Energy Office of Science</a:t>
            </a:r>
            <a:r>
              <a:rPr lang="en-US" sz="2000" dirty="0">
                <a:latin typeface="avenir-light" panose="02000503020000020003" pitchFamily="2" charset="0"/>
              </a:rPr>
              <a:t> national laboratory located in Newport News, VA</a:t>
            </a:r>
          </a:p>
        </p:txBody>
      </p:sp>
    </p:spTree>
    <p:extLst>
      <p:ext uri="{BB962C8B-B14F-4D97-AF65-F5344CB8AC3E}">
        <p14:creationId xmlns:p14="http://schemas.microsoft.com/office/powerpoint/2010/main" val="2107304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1E9C0-655B-4249-8475-C3327581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63"/>
          <a:stretch/>
        </p:blipFill>
        <p:spPr>
          <a:xfrm>
            <a:off x="0" y="2768107"/>
            <a:ext cx="9144000" cy="2632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87083B-4C3E-614A-94B7-4E4231DCFB42}"/>
              </a:ext>
            </a:extLst>
          </p:cNvPr>
          <p:cNvSpPr txBox="1"/>
          <p:nvPr/>
        </p:nvSpPr>
        <p:spPr>
          <a:xfrm>
            <a:off x="57912" y="876148"/>
            <a:ext cx="64328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Roman" panose="02000503020000020003" pitchFamily="2" charset="0"/>
              </a:rPr>
              <a:t>A new injector facility for research and design is coming on-line soon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</a:rPr>
              <a:t>Polarized electron beams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</a:rPr>
              <a:t>Beam energy up to 10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Roman" panose="02000503020000020003" pitchFamily="2" charset="0"/>
              </a:rPr>
              <a:t>Beam intensity up to 100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>
                <a:latin typeface="Avenir Roman" panose="02000503020000020003" pitchFamily="2" charset="0"/>
              </a:rPr>
              <a:t>A (100 </a:t>
            </a:r>
            <a:r>
              <a:rPr lang="en-US" sz="2000" dirty="0" err="1">
                <a:latin typeface="Avenir Roman" panose="02000503020000020003" pitchFamily="2" charset="0"/>
              </a:rPr>
              <a:t>nA</a:t>
            </a:r>
            <a:r>
              <a:rPr lang="en-US" sz="2000" dirty="0">
                <a:latin typeface="Avenir Roman" panose="02000503020000020003" pitchFamily="2" charset="0"/>
              </a:rPr>
              <a:t> initial)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3D0EA-ADF3-8A45-9651-BF91015F5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24" y="4495896"/>
            <a:ext cx="2514601" cy="1885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04082-0A8A-4E43-9B42-DCB72CB64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779" y="905458"/>
            <a:ext cx="2514601" cy="188595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39FB76-4513-F144-B7FD-A5D3F863896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390147" y="4162926"/>
            <a:ext cx="733927" cy="14153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A8A235-2BC4-F940-922C-DF7BA926209C}"/>
              </a:ext>
            </a:extLst>
          </p:cNvPr>
          <p:cNvSpPr/>
          <p:nvPr/>
        </p:nvSpPr>
        <p:spPr>
          <a:xfrm>
            <a:off x="2977896" y="5578304"/>
            <a:ext cx="60514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Roman" panose="02000503020000020003" pitchFamily="2" charset="0"/>
              </a:rPr>
              <a:t>THIS AREA could be used to test key apparatus for a polarized positron source (target and collection). 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772FCC-A0F9-BA4F-8DC5-2E597301C08C}"/>
              </a:ext>
            </a:extLst>
          </p:cNvPr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Upgraded Injector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441857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3541-5D9E-BB45-A25E-6E5FDFDE6928}"/>
              </a:ext>
            </a:extLst>
          </p:cNvPr>
          <p:cNvSpPr txBox="1">
            <a:spLocks/>
          </p:cNvSpPr>
          <p:nvPr/>
        </p:nvSpPr>
        <p:spPr>
          <a:xfrm>
            <a:off x="361950" y="103893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Summary and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B086F-1FE8-8449-97EF-8B0C35885800}"/>
              </a:ext>
            </a:extLst>
          </p:cNvPr>
          <p:cNvSpPr txBox="1"/>
          <p:nvPr/>
        </p:nvSpPr>
        <p:spPr>
          <a:xfrm>
            <a:off x="47625" y="917912"/>
            <a:ext cx="909637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venir Roman" panose="02000503020000020003" pitchFamily="2" charset="0"/>
              </a:rPr>
              <a:t>Jefferson Lab Users are making a case to </a:t>
            </a:r>
            <a:r>
              <a:rPr lang="en-US" sz="2000" dirty="0" err="1">
                <a:latin typeface="Avenir Roman" panose="02000503020000020003" pitchFamily="2" charset="0"/>
              </a:rPr>
              <a:t>JLab</a:t>
            </a:r>
            <a:r>
              <a:rPr lang="en-US" sz="2000" dirty="0">
                <a:latin typeface="Avenir Roman" panose="02000503020000020003" pitchFamily="2" charset="0"/>
              </a:rPr>
              <a:t> Management to use polarized positron beams at CEBAF for high impact experiments.</a:t>
            </a:r>
          </a:p>
          <a:p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venir Roman" panose="02000503020000020003" pitchFamily="2" charset="0"/>
              </a:rPr>
              <a:t>With a relatively small footprint (cost, energy, radioactivity) the </a:t>
            </a:r>
            <a:r>
              <a:rPr lang="en-US" sz="2000" dirty="0" err="1">
                <a:latin typeface="Avenir Roman" panose="02000503020000020003" pitchFamily="2" charset="0"/>
              </a:rPr>
              <a:t>PEPPo</a:t>
            </a:r>
            <a:r>
              <a:rPr lang="en-US" sz="2000" dirty="0">
                <a:latin typeface="Avenir Roman" panose="02000503020000020003" pitchFamily="2" charset="0"/>
              </a:rPr>
              <a:t> experiment demonstrated highly spin-polarized positrons from moderate energy polarized electrons.</a:t>
            </a:r>
          </a:p>
          <a:p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The progress of mA-sources and MeV-energy electron injectors is promising for the development of polarized positron beams with intensity &gt;100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(5 x 10</a:t>
            </a:r>
            <a:r>
              <a:rPr lang="en-US" sz="2000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11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e+/sec).</a:t>
            </a:r>
          </a:p>
          <a:p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Future work at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JLab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would focus on building and testing a collection system that defines the transverse, longitudinal and energy acceptance.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Synergistic collaboration can be fruitful, but a comprehensive plan supported by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JLab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Management that can be successfully executed is essential.</a:t>
            </a:r>
          </a:p>
        </p:txBody>
      </p:sp>
    </p:spTree>
    <p:extLst>
      <p:ext uri="{BB962C8B-B14F-4D97-AF65-F5344CB8AC3E}">
        <p14:creationId xmlns:p14="http://schemas.microsoft.com/office/powerpoint/2010/main" val="2238066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3CC0B-3381-1A47-A9E8-B1D9E7BB7154}"/>
              </a:ext>
            </a:extLst>
          </p:cNvPr>
          <p:cNvSpPr txBox="1">
            <a:spLocks/>
          </p:cNvSpPr>
          <p:nvPr/>
        </p:nvSpPr>
        <p:spPr>
          <a:xfrm>
            <a:off x="193508" y="3087725"/>
            <a:ext cx="8734425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741470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  <a:solidFill>
            <a:schemeClr val="bg1">
              <a:lumMod val="85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15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(stat)</a:t>
              </a:r>
              <a:r>
                <a:rPr lang="fr-FR" sz="1400" dirty="0">
                  <a:latin typeface="Verdana" charset="0"/>
                  <a:cs typeface="Arial" charset="0"/>
                </a:rPr>
                <a:t> ± 19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%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114801</a:t>
              </a:r>
            </a:p>
          </p:txBody>
        </p:sp>
        <p:pic>
          <p:nvPicPr>
            <p:cNvPr id="6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  <a:solidFill>
            <a:schemeClr val="bg1">
              <a:lumMod val="85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210801</a:t>
              </a:r>
            </a:p>
          </p:txBody>
        </p:sp>
        <p:pic>
          <p:nvPicPr>
            <p:cNvPr id="10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80 </a:t>
              </a:r>
              <a:r>
                <a:rPr lang="fr-FR" sz="1400" dirty="0">
                  <a:latin typeface="Verdana" charset="0"/>
                  <a:cs typeface="Arial" charset="0"/>
                </a:rPr>
                <a:t>± 7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(stat)</a:t>
              </a:r>
              <a:r>
                <a:rPr lang="fr-FR" sz="1400" dirty="0">
                  <a:latin typeface="Verdana" charset="0"/>
                  <a:cs typeface="Arial" charset="0"/>
                </a:rPr>
                <a:t> ± 9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)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2799" y="4243024"/>
              <a:ext cx="740908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47.7GeV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  <a:solidFill>
            <a:schemeClr val="bg1">
              <a:lumMod val="85000"/>
            </a:schemeClr>
          </a:solidFill>
        </p:grpSpPr>
        <p:grpSp>
          <p:nvGrpSpPr>
            <p:cNvPr id="14" name="Group 13"/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Polarized </a:t>
                </a:r>
                <a:r>
                  <a:rPr lang="en-US" sz="1600" b="1" dirty="0">
                    <a:latin typeface="Symbol" pitchFamily="18" charset="2"/>
                  </a:rPr>
                  <a:t>b</a:t>
                </a:r>
                <a:r>
                  <a:rPr lang="en-US" sz="1600" b="1" baseline="30000" dirty="0"/>
                  <a:t>+</a:t>
                </a:r>
                <a:r>
                  <a:rPr lang="en-US" sz="1600" b="1" dirty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Rev.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106(6):1220-1224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 40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21" name="Group 20"/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28" name="Object 2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2340742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627" name="Image" r:id="rId7" imgW="9000000" imgH="6500423" progId="PSP7.Image">
                        <p:embed/>
                      </p:oleObj>
                    </mc:Choice>
                    <mc:Fallback>
                      <p:oleObj name="Image" r:id="rId7" imgW="9000000" imgH="6500423" progId="PSP7.Imag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9" name="Picture 2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1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2" descr="hermeslogocolour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2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384635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28" name="Equation" r:id="rId13" imgW="1206360" imgH="457200" progId="Equation.3">
                      <p:embed/>
                    </p:oleObj>
                  </mc:Choice>
                  <mc:Fallback>
                    <p:oleObj name="Equation" r:id="rId13" imgW="120636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Box 26"/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Sokolov-Ternov</a:t>
                </a:r>
                <a:r>
                  <a:rPr lang="en-US" sz="1600" b="1" dirty="0"/>
                  <a:t> Effect</a:t>
                </a:r>
              </a:p>
              <a:p>
                <a:pPr algn="ctr"/>
                <a:r>
                  <a:rPr lang="en-US" sz="1400" dirty="0"/>
                  <a:t>D. Barber , AIP Conf. Proc. 588, 338 (2001)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23906" y="1356949"/>
              <a:ext cx="1574470" cy="26161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HERA 27.5 </a:t>
              </a:r>
              <a:r>
                <a:rPr lang="en-US" sz="1100" dirty="0" err="1"/>
                <a:t>GeV</a:t>
              </a:r>
              <a:r>
                <a:rPr lang="en-US" sz="1100" dirty="0"/>
                <a:t> e+/e-</a:t>
              </a: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 70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826649" y="102501"/>
            <a:ext cx="7693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b="1" dirty="0" err="1">
                <a:solidFill>
                  <a:srgbClr val="000000"/>
                </a:solidFill>
                <a:latin typeface="Arial"/>
                <a:cs typeface="Arial"/>
              </a:rPr>
              <a:t>Methods</a:t>
            </a:r>
            <a:r>
              <a:rPr lang="fr-FR" altLang="en-US" sz="2800" b="1" dirty="0">
                <a:solidFill>
                  <a:srgbClr val="000000"/>
                </a:solidFill>
                <a:latin typeface="Arial"/>
                <a:cs typeface="Arial"/>
              </a:rPr>
              <a:t> for </a:t>
            </a:r>
            <a:r>
              <a:rPr lang="fr-FR" altLang="en-US" sz="2800" b="1" dirty="0" err="1">
                <a:solidFill>
                  <a:srgbClr val="000000"/>
                </a:solidFill>
                <a:latin typeface="Arial"/>
                <a:cs typeface="Arial"/>
              </a:rPr>
              <a:t>Generating</a:t>
            </a:r>
            <a:r>
              <a:rPr lang="fr-FR" altLang="en-US" sz="2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2800" b="1" dirty="0" err="1">
                <a:solidFill>
                  <a:srgbClr val="000000"/>
                </a:solidFill>
                <a:latin typeface="Arial"/>
                <a:cs typeface="Arial"/>
              </a:rPr>
              <a:t>Polarized</a:t>
            </a:r>
            <a:r>
              <a:rPr lang="fr-FR" altLang="en-US" sz="2800" b="1" dirty="0">
                <a:solidFill>
                  <a:srgbClr val="000000"/>
                </a:solidFill>
                <a:latin typeface="Arial"/>
                <a:cs typeface="Arial"/>
              </a:rPr>
              <a:t> Positrons</a:t>
            </a:r>
          </a:p>
        </p:txBody>
      </p:sp>
    </p:spTree>
    <p:extLst>
      <p:ext uri="{BB962C8B-B14F-4D97-AF65-F5344CB8AC3E}">
        <p14:creationId xmlns:p14="http://schemas.microsoft.com/office/powerpoint/2010/main" val="2534356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6"/>
          <p:cNvGrpSpPr/>
          <p:nvPr/>
        </p:nvGrpSpPr>
        <p:grpSpPr>
          <a:xfrm>
            <a:off x="239677" y="1164162"/>
            <a:ext cx="4021239" cy="2513939"/>
            <a:chOff x="219264" y="1620584"/>
            <a:chExt cx="4314941" cy="3130424"/>
          </a:xfrm>
        </p:grpSpPr>
        <p:pic>
          <p:nvPicPr>
            <p:cNvPr id="15" name="Image 14" descr="adc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4" y="1620584"/>
              <a:ext cx="4314941" cy="2952328"/>
            </a:xfrm>
            <a:prstGeom prst="rect">
              <a:avLst/>
            </a:prstGeom>
          </p:spPr>
        </p:pic>
        <p:sp>
          <p:nvSpPr>
            <p:cNvPr id="16" name="Ellipse 1"/>
            <p:cNvSpPr/>
            <p:nvPr/>
          </p:nvSpPr>
          <p:spPr>
            <a:xfrm rot="8073893">
              <a:off x="806915" y="2106384"/>
              <a:ext cx="313756" cy="202819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7" name="ZoneTexte 2"/>
            <p:cNvSpPr txBox="1"/>
            <p:nvPr/>
          </p:nvSpPr>
          <p:spPr>
            <a:xfrm>
              <a:off x="1604510" y="2130188"/>
              <a:ext cx="2128426" cy="65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511 </a:t>
              </a: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keV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from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e+ annihilation </a:t>
              </a: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at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rest</a:t>
              </a:r>
              <a:endParaRPr kumimoji="0" lang="fr-FR" sz="140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ZoneTexte 23"/>
            <p:cNvSpPr txBox="1"/>
            <p:nvPr/>
          </p:nvSpPr>
          <p:spPr>
            <a:xfrm>
              <a:off x="877144" y="3149343"/>
              <a:ext cx="1677174" cy="554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 err="1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Bremsstrahlung</a:t>
              </a: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u="none" strike="noStrike" kern="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Arial"/>
                  <a:cs typeface="Arial"/>
                </a:rPr>
                <a:t>end-point</a:t>
              </a:r>
            </a:p>
          </p:txBody>
        </p:sp>
        <p:sp>
          <p:nvSpPr>
            <p:cNvPr id="19" name="Ellipse 24"/>
            <p:cNvSpPr/>
            <p:nvPr/>
          </p:nvSpPr>
          <p:spPr>
            <a:xfrm rot="4168434">
              <a:off x="2815030" y="3667317"/>
              <a:ext cx="624658" cy="374811"/>
            </a:xfrm>
            <a:prstGeom prst="ellipse">
              <a:avLst/>
            </a:prstGeom>
            <a:solidFill>
              <a:srgbClr val="CEF2FF">
                <a:alpha val="2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20" name="Connecteur en angle 4"/>
            <p:cNvCxnSpPr>
              <a:stCxn id="18" idx="2"/>
              <a:endCxn id="19" idx="4"/>
            </p:cNvCxnSpPr>
            <p:nvPr/>
          </p:nvCxnSpPr>
          <p:spPr>
            <a:xfrm rot="16200000" flipH="1">
              <a:off x="2220366" y="3199492"/>
              <a:ext cx="226853" cy="1236120"/>
            </a:xfrm>
            <a:prstGeom prst="bentConnector2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Connecteur en angle 9"/>
            <p:cNvCxnSpPr>
              <a:stCxn id="17" idx="1"/>
              <a:endCxn id="16" idx="1"/>
            </p:cNvCxnSpPr>
            <p:nvPr/>
          </p:nvCxnSpPr>
          <p:spPr>
            <a:xfrm rot="10800000">
              <a:off x="1081959" y="2187155"/>
              <a:ext cx="522551" cy="268797"/>
            </a:xfrm>
            <a:prstGeom prst="bentConnector3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ZoneTexte 3"/>
            <p:cNvSpPr txBox="1"/>
            <p:nvPr/>
          </p:nvSpPr>
          <p:spPr>
            <a:xfrm>
              <a:off x="2508413" y="4474009"/>
              <a:ext cx="16469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Energy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 (FADC </a:t>
              </a:r>
              <a:r>
                <a:rPr kumimoji="0" lang="fr-FR" sz="120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units</a:t>
              </a:r>
              <a:r>
                <a:rPr kumimoji="0" lang="fr-FR" sz="120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23" name="Image 21" descr="Slice3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" y="4042209"/>
            <a:ext cx="4117476" cy="2126214"/>
          </a:xfrm>
          <a:prstGeom prst="rect">
            <a:avLst/>
          </a:prstGeom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1731097" y="3797"/>
            <a:ext cx="60011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Energy</a:t>
            </a:r>
            <a:r>
              <a:rPr lang="fr-FR" altLang="en-US" sz="3200" b="1" dirty="0">
                <a:solidFill>
                  <a:srgbClr val="000000"/>
                </a:solidFill>
                <a:latin typeface="Arial"/>
                <a:cs typeface="Arial"/>
              </a:rPr>
              <a:t> Integrated </a:t>
            </a:r>
            <a:r>
              <a:rPr lang="fr-FR" alt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Asymmetry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Right Brace 27"/>
          <p:cNvSpPr/>
          <p:nvPr/>
        </p:nvSpPr>
        <p:spPr bwMode="auto">
          <a:xfrm>
            <a:off x="4260916" y="1134525"/>
            <a:ext cx="470746" cy="5270041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9" name="Picture 28" descr="SemiI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431" y="2096628"/>
            <a:ext cx="4194650" cy="3836036"/>
          </a:xfrm>
          <a:prstGeom prst="rect">
            <a:avLst/>
          </a:prstGeom>
        </p:spPr>
      </p:pic>
      <p:sp>
        <p:nvSpPr>
          <p:cNvPr id="25" name="ZoneTexte 2"/>
          <p:cNvSpPr txBox="1"/>
          <p:nvPr/>
        </p:nvSpPr>
        <p:spPr>
          <a:xfrm>
            <a:off x="737420" y="4846191"/>
            <a:ext cx="1305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u="none" strike="noStrike" kern="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  <a:cs typeface="Arial"/>
              </a:rPr>
              <a:t>Accidentals</a:t>
            </a:r>
            <a:endParaRPr kumimoji="0" lang="fr-FR" sz="140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26" name="Connecteur en angle 9"/>
          <p:cNvCxnSpPr/>
          <p:nvPr/>
        </p:nvCxnSpPr>
        <p:spPr>
          <a:xfrm rot="16200000" flipH="1">
            <a:off x="1039985" y="5388408"/>
            <a:ext cx="725092" cy="25621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ZoneTexte 3"/>
          <p:cNvSpPr txBox="1"/>
          <p:nvPr/>
        </p:nvSpPr>
        <p:spPr>
          <a:xfrm>
            <a:off x="2687373" y="6119367"/>
            <a:ext cx="1355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Time (TDC </a:t>
            </a:r>
            <a:r>
              <a:rPr kumimoji="0" lang="fr-FR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units</a:t>
            </a:r>
            <a:r>
              <a:rPr kumimoji="0" lang="fr-FR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</a:p>
        </p:txBody>
      </p:sp>
      <p:graphicFrame>
        <p:nvGraphicFramePr>
          <p:cNvPr id="3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57043"/>
              </p:ext>
            </p:extLst>
          </p:nvPr>
        </p:nvGraphicFramePr>
        <p:xfrm>
          <a:off x="4848431" y="1117795"/>
          <a:ext cx="414337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9" name="Equation" r:id="rId6" imgW="2463800" imgH="546100" progId="Equation.3">
                  <p:embed/>
                </p:oleObj>
              </mc:Choice>
              <mc:Fallback>
                <p:oleObj name="Equation" r:id="rId6" imgW="24638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8431" y="1117795"/>
                        <a:ext cx="4143375" cy="911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432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285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6873400" y="3379755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Rectangle 92"/>
          <p:cNvSpPr>
            <a:spLocks noChangeArrowheads="1"/>
          </p:cNvSpPr>
          <p:nvPr/>
        </p:nvSpPr>
        <p:spPr bwMode="auto">
          <a:xfrm>
            <a:off x="6985325" y="3409338"/>
            <a:ext cx="75548" cy="227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1813383" y="52394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PEPPo</a:t>
            </a:r>
            <a:r>
              <a:rPr lang="fr-FR" altLang="en-US" sz="3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altLang="en-US" sz="3200" b="1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fr-FR" alt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Operation</a:t>
            </a:r>
            <a:endParaRPr lang="fr-FR" alt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L. S. Cardman (JPos17)</a:t>
            </a:r>
            <a:endParaRPr lang="en-US" dirty="0"/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E120DA-BA2B-DB47-BCDC-D61492424AC3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31" name="Grouper 344"/>
          <p:cNvGrpSpPr/>
          <p:nvPr/>
        </p:nvGrpSpPr>
        <p:grpSpPr>
          <a:xfrm>
            <a:off x="3039420" y="1118389"/>
            <a:ext cx="2836862" cy="3782531"/>
            <a:chOff x="2837523" y="1646791"/>
            <a:chExt cx="2836862" cy="3782531"/>
          </a:xfrm>
        </p:grpSpPr>
        <p:grpSp>
          <p:nvGrpSpPr>
            <p:cNvPr id="32" name="Grouper 345"/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36" name="Secteurs 349"/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Secteurs 350"/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Line 11"/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Line 33"/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0" name="Line 34"/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Line 38"/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2" name="Text Box 45"/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3" name="Line 49"/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4" name="Line 81"/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5" name="Line 82"/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Oval 23"/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Text Box 48"/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48" name="Line 18"/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2" name="Text Box 47"/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3" name="Rectangle 20"/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4" name="Rectangle 21"/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Line 41"/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Line 42"/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57" name="Group 189"/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72" name="Line 12"/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73" name="Straight Connector 2"/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74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75" name="Line 33"/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6" name="Line 33"/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58" name="Oval 99"/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9" name="Oval 100"/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Oval 101"/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Line 35"/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2" name="Line 36"/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3" name="Line 39"/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Text Box 46"/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65" name="Oval 24"/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7" name="Right Brace 199"/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68" name="Text Box 58"/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 Space Selection</a:t>
                </a:r>
              </a:p>
            </p:txBody>
          </p:sp>
          <p:sp>
            <p:nvSpPr>
              <p:cNvPr id="70" name="Text Box 88"/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1" name="Line 54"/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33" name="Group 159"/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34" name="Line 84"/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5" name="Line 85"/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sp>
        <p:nvSpPr>
          <p:cNvPr id="78" name="Text Box 89"/>
          <p:cNvSpPr txBox="1">
            <a:spLocks noChangeArrowheads="1"/>
          </p:cNvSpPr>
          <p:nvPr/>
        </p:nvSpPr>
        <p:spPr bwMode="auto">
          <a:xfrm>
            <a:off x="1460534" y="2717593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79" name="Line 30"/>
          <p:cNvSpPr>
            <a:spLocks noChangeShapeType="1"/>
          </p:cNvSpPr>
          <p:nvPr/>
        </p:nvSpPr>
        <p:spPr bwMode="auto">
          <a:xfrm>
            <a:off x="1080146" y="2691931"/>
            <a:ext cx="1359742" cy="15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2129488" y="3086161"/>
            <a:ext cx="3369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81" name="Oval 98"/>
          <p:cNvSpPr>
            <a:spLocks noChangeArrowheads="1"/>
          </p:cNvSpPr>
          <p:nvPr/>
        </p:nvSpPr>
        <p:spPr bwMode="auto">
          <a:xfrm>
            <a:off x="2396183" y="2759241"/>
            <a:ext cx="144463" cy="1952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662075" y="1067317"/>
            <a:ext cx="21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Polarized Electrons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(&lt; 10 MeV/c) strike production target</a:t>
            </a:r>
          </a:p>
        </p:txBody>
      </p:sp>
      <p:sp>
        <p:nvSpPr>
          <p:cNvPr id="83" name="Right Brace 88"/>
          <p:cNvSpPr/>
          <p:nvPr/>
        </p:nvSpPr>
        <p:spPr>
          <a:xfrm rot="16200000">
            <a:off x="1553072" y="1115476"/>
            <a:ext cx="360040" cy="16561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4" name="Line 54"/>
          <p:cNvSpPr>
            <a:spLocks noChangeShapeType="1"/>
          </p:cNvSpPr>
          <p:nvPr/>
        </p:nvSpPr>
        <p:spPr bwMode="auto">
          <a:xfrm flipV="1">
            <a:off x="1556443" y="2813541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85" name="Picture 84" descr="Screen shot 2012-03-31 at 6.08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0" t="-16782" r="62058" b="-16782"/>
          <a:stretch/>
        </p:blipFill>
        <p:spPr>
          <a:xfrm>
            <a:off x="2397948" y="2118391"/>
            <a:ext cx="402336" cy="577946"/>
          </a:xfrm>
          <a:prstGeom prst="rect">
            <a:avLst/>
          </a:prstGeom>
        </p:spPr>
      </p:pic>
      <p:pic>
        <p:nvPicPr>
          <p:cNvPr id="86" name="Picture 8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4995" y="2592934"/>
            <a:ext cx="274320" cy="201168"/>
          </a:xfrm>
          <a:prstGeom prst="rect">
            <a:avLst/>
          </a:prstGeom>
        </p:spPr>
      </p:pic>
      <p:sp>
        <p:nvSpPr>
          <p:cNvPr id="87" name="Rectangle 26"/>
          <p:cNvSpPr>
            <a:spLocks noChangeArrowheads="1"/>
          </p:cNvSpPr>
          <p:nvPr/>
        </p:nvSpPr>
        <p:spPr bwMode="auto">
          <a:xfrm>
            <a:off x="2386658" y="2231294"/>
            <a:ext cx="620094" cy="8803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88" name="Straight Arrow Connector 87"/>
          <p:cNvCxnSpPr/>
          <p:nvPr/>
        </p:nvCxnSpPr>
        <p:spPr bwMode="auto">
          <a:xfrm>
            <a:off x="2709169" y="2695343"/>
            <a:ext cx="266201" cy="7858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1C28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Straight Arrow Connector 88"/>
          <p:cNvCxnSpPr/>
          <p:nvPr/>
        </p:nvCxnSpPr>
        <p:spPr bwMode="auto">
          <a:xfrm flipV="1">
            <a:off x="2712241" y="2648974"/>
            <a:ext cx="261938" cy="4636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1" name="Text Box 89"/>
          <p:cNvSpPr txBox="1">
            <a:spLocks noChangeArrowheads="1"/>
          </p:cNvSpPr>
          <p:nvPr/>
        </p:nvSpPr>
        <p:spPr bwMode="auto">
          <a:xfrm>
            <a:off x="2657354" y="2732201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0033CC"/>
                </a:solidFill>
                <a:latin typeface="Comic Sans MS"/>
                <a:ea typeface="ＭＳ Ｐゴシック"/>
                <a:cs typeface="Comic Sans MS"/>
              </a:rPr>
              <a:t>-</a:t>
            </a:r>
          </a:p>
        </p:txBody>
      </p:sp>
      <p:sp>
        <p:nvSpPr>
          <p:cNvPr id="93" name="Text Box 89"/>
          <p:cNvSpPr txBox="1">
            <a:spLocks noChangeArrowheads="1"/>
          </p:cNvSpPr>
          <p:nvPr/>
        </p:nvSpPr>
        <p:spPr bwMode="auto">
          <a:xfrm>
            <a:off x="2658530" y="2347604"/>
            <a:ext cx="407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</a:t>
            </a:r>
            <a:r>
              <a:rPr lang="en-US" b="1" baseline="30000" dirty="0">
                <a:solidFill>
                  <a:srgbClr val="FF0000"/>
                </a:solidFill>
                <a:latin typeface="Comic Sans MS"/>
                <a:ea typeface="ＭＳ Ｐゴシック"/>
                <a:cs typeface="Comic Sans MS"/>
              </a:rPr>
              <a:t>+</a:t>
            </a:r>
          </a:p>
        </p:txBody>
      </p:sp>
      <p:sp>
        <p:nvSpPr>
          <p:cNvPr id="94" name="Line 54"/>
          <p:cNvSpPr>
            <a:spLocks noChangeShapeType="1"/>
          </p:cNvSpPr>
          <p:nvPr/>
        </p:nvSpPr>
        <p:spPr bwMode="auto">
          <a:xfrm flipV="1">
            <a:off x="2724692" y="2844816"/>
            <a:ext cx="213029" cy="4691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Line 54"/>
          <p:cNvSpPr>
            <a:spLocks noChangeShapeType="1"/>
          </p:cNvSpPr>
          <p:nvPr/>
        </p:nvSpPr>
        <p:spPr bwMode="auto">
          <a:xfrm flipV="1">
            <a:off x="2725874" y="2436410"/>
            <a:ext cx="213029" cy="4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69" name="Group 211"/>
          <p:cNvGrpSpPr/>
          <p:nvPr/>
        </p:nvGrpSpPr>
        <p:grpSpPr>
          <a:xfrm>
            <a:off x="5704477" y="3734344"/>
            <a:ext cx="2706389" cy="1678000"/>
            <a:chOff x="5650906" y="3928954"/>
            <a:chExt cx="2706389" cy="1678000"/>
          </a:xfrm>
        </p:grpSpPr>
        <p:sp>
          <p:nvSpPr>
            <p:cNvPr id="96" name="Rectangle 22"/>
            <p:cNvSpPr>
              <a:spLocks noChangeArrowheads="1"/>
            </p:cNvSpPr>
            <p:nvPr/>
          </p:nvSpPr>
          <p:spPr bwMode="auto">
            <a:xfrm>
              <a:off x="6918723" y="4292451"/>
              <a:ext cx="1308100" cy="7207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7" name="Text Box 44"/>
            <p:cNvSpPr txBox="1">
              <a:spLocks noChangeArrowheads="1"/>
            </p:cNvSpPr>
            <p:nvPr/>
          </p:nvSpPr>
          <p:spPr bwMode="auto">
            <a:xfrm>
              <a:off x="5650906" y="4786313"/>
              <a:ext cx="3524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2</a:t>
              </a:r>
              <a:endParaRPr lang="en-US" sz="1200" b="1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</p:txBody>
        </p:sp>
        <p:sp>
          <p:nvSpPr>
            <p:cNvPr id="98" name="Rectangle 50"/>
            <p:cNvSpPr>
              <a:spLocks noChangeArrowheads="1"/>
            </p:cNvSpPr>
            <p:nvPr/>
          </p:nvSpPr>
          <p:spPr bwMode="auto">
            <a:xfrm>
              <a:off x="5973168" y="4437112"/>
              <a:ext cx="871959" cy="43204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9" name="Line 51"/>
            <p:cNvSpPr>
              <a:spLocks noChangeShapeType="1"/>
            </p:cNvSpPr>
            <p:nvPr/>
          </p:nvSpPr>
          <p:spPr bwMode="auto">
            <a:xfrm>
              <a:off x="6264936" y="4363452"/>
              <a:ext cx="287337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0" name="Line 52"/>
            <p:cNvSpPr>
              <a:spLocks noChangeShapeType="1"/>
            </p:cNvSpPr>
            <p:nvPr/>
          </p:nvSpPr>
          <p:spPr bwMode="auto">
            <a:xfrm rot="10800000">
              <a:off x="6241123" y="4300587"/>
              <a:ext cx="287338" cy="0"/>
            </a:xfrm>
            <a:prstGeom prst="lin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1" name="Text Box 53"/>
            <p:cNvSpPr txBox="1">
              <a:spLocks noChangeArrowheads="1"/>
            </p:cNvSpPr>
            <p:nvPr/>
          </p:nvSpPr>
          <p:spPr bwMode="auto">
            <a:xfrm>
              <a:off x="6218263" y="3928954"/>
              <a:ext cx="3593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P</a:t>
              </a:r>
              <a:r>
                <a:rPr lang="en-US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Comic Sans MS"/>
                  <a:ea typeface="ＭＳ Ｐゴシック"/>
                  <a:cs typeface="Comic Sans MS"/>
                </a:rPr>
                <a:t>T</a:t>
              </a:r>
            </a:p>
          </p:txBody>
        </p:sp>
        <p:sp>
          <p:nvSpPr>
            <p:cNvPr id="102" name="Text Box 58"/>
            <p:cNvSpPr txBox="1">
              <a:spLocks noChangeArrowheads="1"/>
            </p:cNvSpPr>
            <p:nvPr/>
          </p:nvSpPr>
          <p:spPr bwMode="auto">
            <a:xfrm>
              <a:off x="6973303" y="4483529"/>
              <a:ext cx="131298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rPr>
                <a:t>Calorimeter</a:t>
              </a:r>
            </a:p>
          </p:txBody>
        </p:sp>
        <p:sp>
          <p:nvSpPr>
            <p:cNvPr id="103" name="Line 59"/>
            <p:cNvSpPr>
              <a:spLocks noChangeShapeType="1"/>
            </p:cNvSpPr>
            <p:nvPr/>
          </p:nvSpPr>
          <p:spPr bwMode="auto">
            <a:xfrm>
              <a:off x="6917135" y="4779814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4" name="Line 61"/>
            <p:cNvSpPr>
              <a:spLocks noChangeShapeType="1"/>
            </p:cNvSpPr>
            <p:nvPr/>
          </p:nvSpPr>
          <p:spPr bwMode="auto">
            <a:xfrm>
              <a:off x="6917135" y="4543276"/>
              <a:ext cx="13128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5" name="Rectangle 27"/>
            <p:cNvSpPr>
              <a:spLocks noChangeArrowheads="1"/>
            </p:cNvSpPr>
            <p:nvPr/>
          </p:nvSpPr>
          <p:spPr bwMode="auto">
            <a:xfrm>
              <a:off x="5863631" y="4471988"/>
              <a:ext cx="36512" cy="36036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6" name="Right Brace 222"/>
            <p:cNvSpPr/>
            <p:nvPr/>
          </p:nvSpPr>
          <p:spPr>
            <a:xfrm rot="5400000">
              <a:off x="6845127" y="3861048"/>
              <a:ext cx="360040" cy="266429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7" name="Text Box 58"/>
            <p:cNvSpPr txBox="1">
              <a:spLocks noChangeArrowheads="1"/>
            </p:cNvSpPr>
            <p:nvPr/>
          </p:nvSpPr>
          <p:spPr bwMode="auto">
            <a:xfrm>
              <a:off x="5701010" y="5329955"/>
              <a:ext cx="26495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Compton Transmission Polarimeter</a:t>
              </a:r>
            </a:p>
          </p:txBody>
        </p:sp>
      </p:grpSp>
      <p:grpSp>
        <p:nvGrpSpPr>
          <p:cNvPr id="110" name="Group 2"/>
          <p:cNvGrpSpPr>
            <a:grpSpLocks noChangeAspect="1"/>
          </p:cNvGrpSpPr>
          <p:nvPr/>
        </p:nvGrpSpPr>
        <p:grpSpPr>
          <a:xfrm>
            <a:off x="5242052" y="941866"/>
            <a:ext cx="3713102" cy="2856165"/>
            <a:chOff x="5308144" y="439290"/>
            <a:chExt cx="3835855" cy="2950592"/>
          </a:xfrm>
        </p:grpSpPr>
        <p:grpSp>
          <p:nvGrpSpPr>
            <p:cNvPr id="111" name="Group 224"/>
            <p:cNvGrpSpPr/>
            <p:nvPr/>
          </p:nvGrpSpPr>
          <p:grpSpPr>
            <a:xfrm>
              <a:off x="5308144" y="439290"/>
              <a:ext cx="3835855" cy="2950592"/>
              <a:chOff x="5055786" y="771967"/>
              <a:chExt cx="4034240" cy="2696408"/>
            </a:xfrm>
          </p:grpSpPr>
          <p:grpSp>
            <p:nvGrpSpPr>
              <p:cNvPr id="113" name="Group 225"/>
              <p:cNvGrpSpPr/>
              <p:nvPr/>
            </p:nvGrpSpPr>
            <p:grpSpPr>
              <a:xfrm>
                <a:off x="5055786" y="771967"/>
                <a:ext cx="4034240" cy="2696408"/>
                <a:chOff x="5055786" y="771967"/>
                <a:chExt cx="4034240" cy="2696408"/>
              </a:xfrm>
            </p:grpSpPr>
            <p:pic>
              <p:nvPicPr>
                <p:cNvPr id="116" name="Picture 67" descr="IvsP5pourcent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5786" y="805944"/>
                  <a:ext cx="4034240" cy="26624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7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130" y="1071101"/>
                  <a:ext cx="0" cy="2139305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18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7273525" y="1062925"/>
                  <a:ext cx="0" cy="2122591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19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7299495" y="1594818"/>
                  <a:ext cx="1370035" cy="6840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baseline="-250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6.3 MeV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I</a:t>
                  </a:r>
                  <a:r>
                    <a:rPr lang="en-US" sz="1200" baseline="-25000" dirty="0" err="1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e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µA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T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1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Comic Sans MS"/>
                      <a:ea typeface="ＭＳ Ｐゴシック"/>
                      <a:cs typeface="Comic Sans MS"/>
                    </a:rPr>
                    <a:t> = 1 mm W</a:t>
                  </a:r>
                </a:p>
              </p:txBody>
            </p:sp>
            <p:sp>
              <p:nvSpPr>
                <p:cNvPr id="120" name="TextBox 8"/>
                <p:cNvSpPr txBox="1"/>
                <p:nvPr/>
              </p:nvSpPr>
              <p:spPr>
                <a:xfrm>
                  <a:off x="7947381" y="771967"/>
                  <a:ext cx="782599" cy="253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i="1" dirty="0">
                      <a:solidFill>
                        <a:srgbClr val="000000"/>
                      </a:solidFill>
                      <a:latin typeface="Verdana"/>
                      <a:ea typeface="ＭＳ Ｐゴシック"/>
                      <a:cs typeface="Verdana"/>
                    </a:rPr>
                    <a:t>Geant4</a:t>
                  </a:r>
                </a:p>
              </p:txBody>
            </p:sp>
          </p:grpSp>
          <p:sp>
            <p:nvSpPr>
              <p:cNvPr id="114" name="Line 78"/>
              <p:cNvSpPr>
                <a:spLocks noChangeShapeType="1"/>
              </p:cNvSpPr>
              <p:nvPr/>
            </p:nvSpPr>
            <p:spPr bwMode="auto">
              <a:xfrm>
                <a:off x="6106736" y="2822114"/>
                <a:ext cx="1175184" cy="0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stealth" w="med" len="lg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15" name="Text Box 79"/>
              <p:cNvSpPr txBox="1">
                <a:spLocks noChangeArrowheads="1"/>
              </p:cNvSpPr>
              <p:nvPr/>
            </p:nvSpPr>
            <p:spPr bwMode="auto">
              <a:xfrm>
                <a:off x="6351846" y="2514589"/>
                <a:ext cx="728614" cy="290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8000"/>
                    </a:solidFill>
                    <a:latin typeface="Arial"/>
                    <a:ea typeface="ＭＳ Ｐゴシック"/>
                    <a:cs typeface="+mn-cs"/>
                  </a:rPr>
                  <a:t>PEPPo</a:t>
                </a:r>
                <a:endParaRPr lang="en-US" sz="1200" b="1" dirty="0">
                  <a:solidFill>
                    <a:srgbClr val="008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112" name="Rectangle 111"/>
            <p:cNvSpPr/>
            <p:nvPr/>
          </p:nvSpPr>
          <p:spPr>
            <a:xfrm>
              <a:off x="5715436" y="704588"/>
              <a:ext cx="1987942" cy="254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latin typeface="Microsoft Sans Serif"/>
                  <a:ea typeface="ＭＳ Ｐゴシック"/>
                  <a:cs typeface="Microsoft Sans Serif"/>
                </a:rPr>
                <a:t>J. Dumas, PhD Thesis (2011)</a:t>
              </a:r>
            </a:p>
          </p:txBody>
        </p:sp>
      </p:grpSp>
      <p:sp>
        <p:nvSpPr>
          <p:cNvPr id="122" name="Text Box 112"/>
          <p:cNvSpPr txBox="1">
            <a:spLocks noChangeArrowheads="1"/>
          </p:cNvSpPr>
          <p:nvPr/>
        </p:nvSpPr>
        <p:spPr bwMode="auto">
          <a:xfrm>
            <a:off x="714936" y="5611130"/>
            <a:ext cx="787400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2000" b="1" dirty="0" err="1">
                <a:solidFill>
                  <a:srgbClr val="00B050"/>
                </a:solidFill>
                <a:latin typeface="Arial"/>
                <a:cs typeface="Arial"/>
              </a:rPr>
              <a:t>PEPPo</a:t>
            </a:r>
            <a:r>
              <a:rPr lang="en-US" sz="2000" b="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measured the </a:t>
            </a:r>
            <a:r>
              <a:rPr lang="en-US" sz="2000" b="1" i="1" dirty="0">
                <a:latin typeface="Arial"/>
                <a:cs typeface="Arial"/>
              </a:rPr>
              <a:t>longitudinal polarization transfer</a:t>
            </a:r>
            <a:r>
              <a:rPr lang="en-US" sz="2000" b="1" dirty="0">
                <a:latin typeface="Arial"/>
                <a:cs typeface="Arial"/>
              </a:rPr>
              <a:t> from </a:t>
            </a:r>
            <a:r>
              <a:rPr lang="en-US" sz="2000" b="1" dirty="0">
                <a:solidFill>
                  <a:srgbClr val="1C28FF"/>
                </a:solidFill>
                <a:latin typeface="Arial"/>
                <a:cs typeface="Arial"/>
              </a:rPr>
              <a:t>8.25 MeV/c e</a:t>
            </a:r>
            <a:r>
              <a:rPr lang="en-US" sz="2000" b="1" baseline="30000" dirty="0">
                <a:solidFill>
                  <a:srgbClr val="1C28FF"/>
                </a:solidFill>
                <a:latin typeface="Arial"/>
                <a:cs typeface="Arial"/>
              </a:rPr>
              <a:t>-</a:t>
            </a:r>
            <a:r>
              <a:rPr lang="en-US" sz="2000" b="1" dirty="0">
                <a:solidFill>
                  <a:srgbClr val="1C28FF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to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000" b="1" baseline="30000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in the 3.07-6.25 MeV/c</a:t>
            </a:r>
            <a:r>
              <a:rPr lang="en-US" sz="2000" b="1" dirty="0">
                <a:latin typeface="Arial"/>
                <a:cs typeface="Arial"/>
              </a:rPr>
              <a:t> momentum range.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3" name="Line 54"/>
          <p:cNvSpPr>
            <a:spLocks noChangeShapeType="1"/>
          </p:cNvSpPr>
          <p:nvPr/>
        </p:nvSpPr>
        <p:spPr bwMode="auto">
          <a:xfrm>
            <a:off x="2428369" y="5998643"/>
            <a:ext cx="230161" cy="426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Line 54"/>
          <p:cNvSpPr>
            <a:spLocks noChangeShapeType="1"/>
          </p:cNvSpPr>
          <p:nvPr/>
        </p:nvSpPr>
        <p:spPr bwMode="auto">
          <a:xfrm flipV="1">
            <a:off x="2990699" y="5999070"/>
            <a:ext cx="213029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000000"/>
              </a:solidFill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9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A04BD7-3235-EE48-817F-61E331103C0E}"/>
              </a:ext>
            </a:extLst>
          </p:cNvPr>
          <p:cNvSpPr/>
          <p:nvPr/>
        </p:nvSpPr>
        <p:spPr>
          <a:xfrm>
            <a:off x="2797535" y="86922"/>
            <a:ext cx="3730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CEBAF Accelerator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32CE7-0139-A346-B7DF-8B882F0F7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146048"/>
            <a:ext cx="8273838" cy="50860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F0CEF65-72AD-3B49-88D3-7A2EE6D9CF47}"/>
              </a:ext>
            </a:extLst>
          </p:cNvPr>
          <p:cNvSpPr txBox="1"/>
          <p:nvPr/>
        </p:nvSpPr>
        <p:spPr>
          <a:xfrm>
            <a:off x="110951" y="975971"/>
            <a:ext cx="416864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venir Roman" panose="02000503020000020003" pitchFamily="2" charset="0"/>
                <a:cs typeface="Arial"/>
              </a:rPr>
              <a:t>CW electron beams</a:t>
            </a:r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 to 4 Halls</a:t>
            </a:r>
          </a:p>
          <a:p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Electron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Polarization 85-90%</a:t>
            </a:r>
          </a:p>
          <a:p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Max Energy: </a:t>
            </a:r>
            <a:r>
              <a:rPr lang="en-US" dirty="0">
                <a:solidFill>
                  <a:srgbClr val="008000"/>
                </a:solidFill>
                <a:latin typeface="Avenir Roman" panose="02000503020000020003" pitchFamily="2" charset="0"/>
                <a:cs typeface="Arial"/>
              </a:rPr>
              <a:t>11 </a:t>
            </a:r>
            <a:r>
              <a:rPr lang="en-US" dirty="0" err="1">
                <a:solidFill>
                  <a:srgbClr val="008000"/>
                </a:solidFill>
                <a:latin typeface="Avenir Roman" panose="02000503020000020003" pitchFamily="2" charset="0"/>
                <a:cs typeface="Arial"/>
              </a:rPr>
              <a:t>GeV</a:t>
            </a:r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(ABC) / </a:t>
            </a:r>
            <a:r>
              <a:rPr lang="en-US" dirty="0">
                <a:solidFill>
                  <a:srgbClr val="008000"/>
                </a:solidFill>
                <a:latin typeface="Avenir Roman" panose="02000503020000020003" pitchFamily="2" charset="0"/>
                <a:cs typeface="Arial"/>
              </a:rPr>
              <a:t>12GeV</a:t>
            </a:r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(D)</a:t>
            </a:r>
          </a:p>
          <a:p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Max Current: 85 </a:t>
            </a:r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Symbol" charset="2"/>
              </a:rPr>
              <a:t>m</a:t>
            </a:r>
            <a:r>
              <a:rPr lang="en-US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AB4031-C44D-1D48-87CD-D76C3C87BDC1}"/>
              </a:ext>
            </a:extLst>
          </p:cNvPr>
          <p:cNvSpPr txBox="1">
            <a:spLocks/>
          </p:cNvSpPr>
          <p:nvPr/>
        </p:nvSpPr>
        <p:spPr>
          <a:xfrm>
            <a:off x="5019095" y="5205283"/>
            <a:ext cx="3620503" cy="5714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b="0" dirty="0">
                <a:solidFill>
                  <a:srgbClr val="000000"/>
                </a:solidFill>
                <a:latin typeface="Avenir Roman" panose="02000503020000020003" pitchFamily="2" charset="0"/>
              </a:rPr>
              <a:t>Still working on this graphic !!!</a:t>
            </a:r>
          </a:p>
        </p:txBody>
      </p:sp>
    </p:spTree>
    <p:extLst>
      <p:ext uri="{BB962C8B-B14F-4D97-AF65-F5344CB8AC3E}">
        <p14:creationId xmlns:p14="http://schemas.microsoft.com/office/powerpoint/2010/main" val="393807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607" y="1987240"/>
            <a:ext cx="83352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Roman" panose="02000503020000020003" pitchFamily="2" charset="0"/>
                <a:cs typeface="Arial"/>
              </a:rPr>
              <a:t>Positron physics motivation at Jefferson Lab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Avenir Roman" panose="02000503020000020003" pitchFamily="2" charset="0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Roman" panose="02000503020000020003" pitchFamily="2" charset="0"/>
                <a:cs typeface="Arial"/>
              </a:rPr>
              <a:t>CEBAF Injector </a:t>
            </a:r>
            <a:r>
              <a:rPr lang="en-US" sz="2800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en-US" sz="2800" dirty="0">
                <a:latin typeface="Avenir Roman" panose="02000503020000020003" pitchFamily="2" charset="0"/>
                <a:cs typeface="Arial"/>
              </a:rPr>
              <a:t> Experiment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Avenir Roman" panose="02000503020000020003" pitchFamily="2" charset="0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Roman" panose="02000503020000020003" pitchFamily="2" charset="0"/>
                <a:cs typeface="Arial"/>
              </a:rPr>
              <a:t>Polarized Positron R&amp;D Opportunities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200" dirty="0">
              <a:latin typeface="Avenir Roman" panose="02000503020000020003" pitchFamily="2" charset="0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Roman" panose="02000503020000020003" pitchFamily="2" charset="0"/>
                <a:cs typeface="Arial"/>
              </a:rPr>
              <a:t>Outlook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D5671-EDE4-094B-B862-91AF54FE58C7}"/>
              </a:ext>
            </a:extLst>
          </p:cNvPr>
          <p:cNvSpPr/>
          <p:nvPr/>
        </p:nvSpPr>
        <p:spPr>
          <a:xfrm>
            <a:off x="3675618" y="0"/>
            <a:ext cx="1897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venir Roman" panose="02000503020000020003" pitchFamily="2" charset="0"/>
                <a:cs typeface="Arial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6527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2CD0F9-DA91-294B-9231-7D90574B2BE4}"/>
              </a:ext>
            </a:extLst>
          </p:cNvPr>
          <p:cNvSpPr txBox="1"/>
          <p:nvPr/>
        </p:nvSpPr>
        <p:spPr>
          <a:xfrm>
            <a:off x="104011" y="912848"/>
            <a:ext cx="8723675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 Electrons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have supported some of the highest impact results from the JLab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The strangeness distribution in the nucleon (HAPPEX and G0)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Precision Tests of the Standard Model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Measurement of the neutron skin 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208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Polarization transfer measurement of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for the proton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Unpolarized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positron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provide a key tool for further pushing the precision of electron scattering experiments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Comparison of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with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tests our understanding of two photon effects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positrons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provide essential tool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Unraveling nucleon structure through the measurement of charge-sensitive General Parton Distributions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Expand the nature of these tests (e.g. for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via polarization transfer) </a:t>
            </a:r>
          </a:p>
        </p:txBody>
      </p:sp>
      <p:sp>
        <p:nvSpPr>
          <p:cNvPr id="3" name="Text Box 26">
            <a:extLst>
              <a:ext uri="{FF2B5EF4-FFF2-40B4-BE49-F238E27FC236}">
                <a16:creationId xmlns:a16="http://schemas.microsoft.com/office/drawing/2014/main" id="{D0A6CD7D-053C-D84A-9293-6D19B24EB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900" y="96256"/>
            <a:ext cx="6268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Why</a:t>
            </a:r>
            <a:r>
              <a:rPr kumimoji="0" lang="fr-FR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 </a:t>
            </a:r>
            <a:r>
              <a:rPr kumimoji="0" lang="fr-FR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Polarized</a:t>
            </a:r>
            <a:r>
              <a:rPr kumimoji="0" lang="fr-FR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 Positrons at </a:t>
            </a:r>
            <a:r>
              <a:rPr kumimoji="0" lang="fr-FR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JLab</a:t>
            </a:r>
            <a:r>
              <a:rPr kumimoji="0" lang="fr-FR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rPr>
              <a:t>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D5422-FD03-1741-80BA-56FBB143D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221496"/>
              </p:ext>
            </p:extLst>
          </p:nvPr>
        </p:nvGraphicFramePr>
        <p:xfrm>
          <a:off x="186357" y="1000546"/>
          <a:ext cx="8558981" cy="5206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7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9920">
                  <a:extLst>
                    <a:ext uri="{9D8B030D-6E8A-4147-A177-3AD203B41FA5}">
                      <a16:colId xmlns:a16="http://schemas.microsoft.com/office/drawing/2014/main" val="3564796198"/>
                    </a:ext>
                  </a:extLst>
                </a:gridCol>
                <a:gridCol w="2941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80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Beam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Quality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Electron Beam</a:t>
                      </a:r>
                    </a:p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(Delivered)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Positron</a:t>
                      </a:r>
                      <a:r>
                        <a:rPr lang="en-US" sz="2400" b="1" i="0" baseline="0" dirty="0">
                          <a:latin typeface="Avenir Roman" panose="02000503020000020003" pitchFamily="2" charset="0"/>
                          <a:cs typeface="+mn-cs"/>
                        </a:rPr>
                        <a:t> Beam</a:t>
                      </a:r>
                    </a:p>
                    <a:p>
                      <a:pPr algn="ctr"/>
                      <a:r>
                        <a:rPr lang="en-US" sz="2400" b="1" i="0" baseline="0" dirty="0">
                          <a:latin typeface="Avenir Roman" panose="02000503020000020003" pitchFamily="2" charset="0"/>
                          <a:cs typeface="+mn-cs"/>
                        </a:rPr>
                        <a:t>(Desired)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Average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Intensity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&gt; 200 </a:t>
                      </a:r>
                      <a:r>
                        <a:rPr lang="en-US" sz="2400" dirty="0">
                          <a:solidFill>
                            <a:srgbClr val="1C28FF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A</a:t>
                      </a:r>
                      <a:endParaRPr lang="en-US" sz="2400" b="0" i="0" dirty="0">
                        <a:solidFill>
                          <a:srgbClr val="1C28FF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&gt; 100 </a:t>
                      </a:r>
                      <a:r>
                        <a:rPr lang="en-US" sz="2400" dirty="0" err="1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nA</a:t>
                      </a:r>
                      <a:endParaRPr lang="en-US" sz="2400" dirty="0">
                        <a:solidFill>
                          <a:srgbClr val="1C28FF"/>
                        </a:solidFill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="0" i="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  <a:cs typeface="Arial"/>
                        </a:rPr>
                        <a:t>(5 x 10</a:t>
                      </a:r>
                      <a:r>
                        <a:rPr lang="en-US" sz="2400" b="0" i="0" baseline="300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  <a:cs typeface="Arial"/>
                        </a:rPr>
                        <a:t>11</a:t>
                      </a:r>
                      <a:r>
                        <a:rPr lang="en-US" sz="2400" b="0" i="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  <a:cs typeface="Arial"/>
                        </a:rPr>
                        <a:t> e+/s)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Duty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Factor 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Bunch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Frequency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499 MHz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(or sub-harmonic)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499 MHz</a:t>
                      </a: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(or sub-harmonic)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Polarization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(orientation)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&gt; 89%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(4</a:t>
                      </a:r>
                      <a:r>
                        <a:rPr lang="en-US" sz="2400" dirty="0">
                          <a:latin typeface="Symbol" pitchFamily="2" charset="2"/>
                          <a:cs typeface="Symbol" charset="2"/>
                        </a:rPr>
                        <a:t>p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 control)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28FF"/>
                          </a:solidFill>
                          <a:latin typeface="Avenir Roman" panose="02000503020000020003" pitchFamily="2" charset="0"/>
                        </a:rPr>
                        <a:t>&gt; 50%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(4</a:t>
                      </a:r>
                      <a:r>
                        <a:rPr lang="en-US" sz="2400" dirty="0">
                          <a:latin typeface="Symbol" pitchFamily="2" charset="2"/>
                          <a:cs typeface="Symbol" charset="2"/>
                        </a:rPr>
                        <a:t>p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 control)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Helicity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Rapid reversal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(&gt; 2 kHz)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Rapid reversal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(&gt; 30 Hz)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6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>
            <a:extLst>
              <a:ext uri="{FF2B5EF4-FFF2-40B4-BE49-F238E27FC236}">
                <a16:creationId xmlns:a16="http://schemas.microsoft.com/office/drawing/2014/main" id="{93F0A058-FA77-3A49-86A3-7F69D808F0F0}"/>
              </a:ext>
            </a:extLst>
          </p:cNvPr>
          <p:cNvGrpSpPr/>
          <p:nvPr/>
        </p:nvGrpSpPr>
        <p:grpSpPr>
          <a:xfrm>
            <a:off x="858064" y="1249459"/>
            <a:ext cx="2095446" cy="2801135"/>
            <a:chOff x="466603" y="1194896"/>
            <a:chExt cx="2095446" cy="2801135"/>
          </a:xfrm>
        </p:grpSpPr>
        <p:sp>
          <p:nvSpPr>
            <p:cNvPr id="3" name="Rectangle 23" descr="Trellis">
              <a:extLst>
                <a:ext uri="{FF2B5EF4-FFF2-40B4-BE49-F238E27FC236}">
                  <a16:creationId xmlns:a16="http://schemas.microsoft.com/office/drawing/2014/main" id="{1849149D-276B-8F47-B0FA-4DE3250A2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endParaRPr>
            </a:p>
          </p:txBody>
        </p:sp>
        <p:sp>
          <p:nvSpPr>
            <p:cNvPr id="4" name="Text Box 24">
              <a:extLst>
                <a:ext uri="{FF2B5EF4-FFF2-40B4-BE49-F238E27FC236}">
                  <a16:creationId xmlns:a16="http://schemas.microsoft.com/office/drawing/2014/main" id="{2A7532B1-201E-7B45-8EC6-D7B251EC2A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03" y="3411256"/>
              <a:ext cx="20954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5%, 30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35% @ 780 nm</a:t>
              </a:r>
            </a:p>
          </p:txBody>
        </p:sp>
        <p:sp>
          <p:nvSpPr>
            <p:cNvPr id="5" name="Text Box 25">
              <a:extLst>
                <a:ext uri="{FF2B5EF4-FFF2-40B4-BE49-F238E27FC236}">
                  <a16:creationId xmlns:a16="http://schemas.microsoft.com/office/drawing/2014/main" id="{05DBB844-279E-604B-A170-AFACD1471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349" y="1194896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Bulk GaAs</a:t>
              </a:r>
            </a:p>
          </p:txBody>
        </p:sp>
      </p:grpSp>
      <p:grpSp>
        <p:nvGrpSpPr>
          <p:cNvPr id="6" name="Group 55">
            <a:extLst>
              <a:ext uri="{FF2B5EF4-FFF2-40B4-BE49-F238E27FC236}">
                <a16:creationId xmlns:a16="http://schemas.microsoft.com/office/drawing/2014/main" id="{427D1B5E-32F3-B144-9AD1-032D54ECF938}"/>
              </a:ext>
            </a:extLst>
          </p:cNvPr>
          <p:cNvGrpSpPr/>
          <p:nvPr/>
        </p:nvGrpSpPr>
        <p:grpSpPr>
          <a:xfrm>
            <a:off x="3473737" y="1056900"/>
            <a:ext cx="2146545" cy="3015766"/>
            <a:chOff x="2985626" y="725393"/>
            <a:chExt cx="2146545" cy="3015766"/>
          </a:xfrm>
        </p:grpSpPr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C40D8C16-EE85-7E4C-B822-702A1CE08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726" y="3156384"/>
              <a:ext cx="20954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0.2%, 1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75% @ 850 nm</a:t>
              </a:r>
            </a:p>
          </p:txBody>
        </p:sp>
        <p:sp>
          <p:nvSpPr>
            <p:cNvPr id="8" name="Text Box 31">
              <a:extLst>
                <a:ext uri="{FF2B5EF4-FFF2-40B4-BE49-F238E27FC236}">
                  <a16:creationId xmlns:a16="http://schemas.microsoft.com/office/drawing/2014/main" id="{47372204-5263-9D4C-8F05-B5B828DE2D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Strained GaAs: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GaAs on GaAsP</a:t>
              </a:r>
            </a:p>
          </p:txBody>
        </p:sp>
        <p:grpSp>
          <p:nvGrpSpPr>
            <p:cNvPr id="9" name="Group 51">
              <a:extLst>
                <a:ext uri="{FF2B5EF4-FFF2-40B4-BE49-F238E27FC236}">
                  <a16:creationId xmlns:a16="http://schemas.microsoft.com/office/drawing/2014/main" id="{6C46EE52-62D5-2E4D-9031-BD89F97205E0}"/>
                </a:ext>
              </a:extLst>
            </p:cNvPr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10" name="Line 33">
                <a:extLst>
                  <a:ext uri="{FF2B5EF4-FFF2-40B4-BE49-F238E27FC236}">
                    <a16:creationId xmlns:a16="http://schemas.microsoft.com/office/drawing/2014/main" id="{E93B0566-BC91-5649-8E17-89EAF4AAC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1" name="Rectangle 27" descr="Trellis">
                <a:extLst>
                  <a:ext uri="{FF2B5EF4-FFF2-40B4-BE49-F238E27FC236}">
                    <a16:creationId xmlns:a16="http://schemas.microsoft.com/office/drawing/2014/main" id="{0E6F705D-CEAE-5C42-AEFC-BF603DEEF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2" name="Rectangle 28">
                <a:extLst>
                  <a:ext uri="{FF2B5EF4-FFF2-40B4-BE49-F238E27FC236}">
                    <a16:creationId xmlns:a16="http://schemas.microsoft.com/office/drawing/2014/main" id="{A6C8AAC7-5309-DF4A-A5D9-4165FBE6A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3" name="Rectangle 29">
                <a:extLst>
                  <a:ext uri="{FF2B5EF4-FFF2-40B4-BE49-F238E27FC236}">
                    <a16:creationId xmlns:a16="http://schemas.microsoft.com/office/drawing/2014/main" id="{85A4F28F-627A-6C41-A114-ECD8199A6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4" name="Text Box 34">
                <a:extLst>
                  <a:ext uri="{FF2B5EF4-FFF2-40B4-BE49-F238E27FC236}">
                    <a16:creationId xmlns:a16="http://schemas.microsoft.com/office/drawing/2014/main" id="{1646ADAF-9654-AA49-A049-8493C3D0C7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100 nm</a:t>
                </a:r>
              </a:p>
            </p:txBody>
          </p:sp>
        </p:grpSp>
      </p:grpSp>
      <p:grpSp>
        <p:nvGrpSpPr>
          <p:cNvPr id="15" name="Group 54">
            <a:extLst>
              <a:ext uri="{FF2B5EF4-FFF2-40B4-BE49-F238E27FC236}">
                <a16:creationId xmlns:a16="http://schemas.microsoft.com/office/drawing/2014/main" id="{FD074CE8-810B-AD4A-A0CA-E71CC9DAE07F}"/>
              </a:ext>
            </a:extLst>
          </p:cNvPr>
          <p:cNvGrpSpPr/>
          <p:nvPr/>
        </p:nvGrpSpPr>
        <p:grpSpPr>
          <a:xfrm>
            <a:off x="5689047" y="1086115"/>
            <a:ext cx="3104686" cy="2977807"/>
            <a:chOff x="5107784" y="735405"/>
            <a:chExt cx="3104686" cy="2977807"/>
          </a:xfrm>
        </p:grpSpPr>
        <p:sp>
          <p:nvSpPr>
            <p:cNvPr id="16" name="Text Box 36">
              <a:extLst>
                <a:ext uri="{FF2B5EF4-FFF2-40B4-BE49-F238E27FC236}">
                  <a16:creationId xmlns:a16="http://schemas.microsoft.com/office/drawing/2014/main" id="{177920C6-0A9F-F84F-9AE0-78CB2FC26E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7784" y="735405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Strained Superlattice GaAs: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Layers of GaAs on GaAsP</a:t>
              </a:r>
            </a:p>
          </p:txBody>
        </p:sp>
        <p:sp>
          <p:nvSpPr>
            <p:cNvPr id="17" name="Text Box 37">
              <a:extLst>
                <a:ext uri="{FF2B5EF4-FFF2-40B4-BE49-F238E27FC236}">
                  <a16:creationId xmlns:a16="http://schemas.microsoft.com/office/drawing/2014/main" id="{C0B161E8-8853-6642-907A-007AB7DDB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1748" y="3128437"/>
              <a:ext cx="20954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1%, 6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89% @ 780 nm</a:t>
              </a:r>
            </a:p>
          </p:txBody>
        </p:sp>
        <p:grpSp>
          <p:nvGrpSpPr>
            <p:cNvPr id="18" name="Group 53">
              <a:extLst>
                <a:ext uri="{FF2B5EF4-FFF2-40B4-BE49-F238E27FC236}">
                  <a16:creationId xmlns:a16="http://schemas.microsoft.com/office/drawing/2014/main" id="{8E653D1E-90B4-F44B-84F3-4E756C9DAB74}"/>
                </a:ext>
              </a:extLst>
            </p:cNvPr>
            <p:cNvGrpSpPr/>
            <p:nvPr/>
          </p:nvGrpSpPr>
          <p:grpSpPr>
            <a:xfrm>
              <a:off x="5602156" y="1304061"/>
              <a:ext cx="2232662" cy="1833120"/>
              <a:chOff x="5605968" y="1125745"/>
              <a:chExt cx="2232662" cy="1833120"/>
            </a:xfrm>
          </p:grpSpPr>
          <p:sp>
            <p:nvSpPr>
              <p:cNvPr id="19" name="Rectangle 40" descr="Trellis">
                <a:extLst>
                  <a:ext uri="{FF2B5EF4-FFF2-40B4-BE49-F238E27FC236}">
                    <a16:creationId xmlns:a16="http://schemas.microsoft.com/office/drawing/2014/main" id="{D923C8CB-6B33-4749-A6DA-9C2F91418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0" name="Rectangle 41">
                <a:extLst>
                  <a:ext uri="{FF2B5EF4-FFF2-40B4-BE49-F238E27FC236}">
                    <a16:creationId xmlns:a16="http://schemas.microsoft.com/office/drawing/2014/main" id="{20615C04-D88F-384A-B0AA-AF18703B8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1" name="Line 43">
                <a:extLst>
                  <a:ext uri="{FF2B5EF4-FFF2-40B4-BE49-F238E27FC236}">
                    <a16:creationId xmlns:a16="http://schemas.microsoft.com/office/drawing/2014/main" id="{46898393-1AEA-D444-92F3-2AD45D001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2" name="Text Box 44">
                <a:extLst>
                  <a:ext uri="{FF2B5EF4-FFF2-40B4-BE49-F238E27FC236}">
                    <a16:creationId xmlns:a16="http://schemas.microsoft.com/office/drawing/2014/main" id="{4E6F52C8-6EFD-104B-B22E-535D45E69E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340671" y="1391042"/>
                <a:ext cx="869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100 nm</a:t>
                </a:r>
              </a:p>
            </p:txBody>
          </p:sp>
          <p:sp>
            <p:nvSpPr>
              <p:cNvPr id="23" name="Rectangle 46">
                <a:extLst>
                  <a:ext uri="{FF2B5EF4-FFF2-40B4-BE49-F238E27FC236}">
                    <a16:creationId xmlns:a16="http://schemas.microsoft.com/office/drawing/2014/main" id="{4FAD19EA-A609-294F-A675-8FDCE065E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4" name="Rectangle 47">
                <a:extLst>
                  <a:ext uri="{FF2B5EF4-FFF2-40B4-BE49-F238E27FC236}">
                    <a16:creationId xmlns:a16="http://schemas.microsoft.com/office/drawing/2014/main" id="{D84CE08F-CA68-E843-BEE1-CAD929F4C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5" name="Rectangle 48">
                <a:extLst>
                  <a:ext uri="{FF2B5EF4-FFF2-40B4-BE49-F238E27FC236}">
                    <a16:creationId xmlns:a16="http://schemas.microsoft.com/office/drawing/2014/main" id="{A0EEAA9E-05BD-4D40-BEF8-BE6578D50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6" name="Rectangle 49">
                <a:extLst>
                  <a:ext uri="{FF2B5EF4-FFF2-40B4-BE49-F238E27FC236}">
                    <a16:creationId xmlns:a16="http://schemas.microsoft.com/office/drawing/2014/main" id="{F486063B-F601-EC4F-938B-8206E95F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7" name="Rectangle 50">
                <a:extLst>
                  <a:ext uri="{FF2B5EF4-FFF2-40B4-BE49-F238E27FC236}">
                    <a16:creationId xmlns:a16="http://schemas.microsoft.com/office/drawing/2014/main" id="{4D84B93A-6724-A448-9638-65359EF72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8" name="Rectangle 51">
                <a:extLst>
                  <a:ext uri="{FF2B5EF4-FFF2-40B4-BE49-F238E27FC236}">
                    <a16:creationId xmlns:a16="http://schemas.microsoft.com/office/drawing/2014/main" id="{3B369D72-1548-0B47-B038-036E16E50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29" name="Rectangle 52">
                <a:extLst>
                  <a:ext uri="{FF2B5EF4-FFF2-40B4-BE49-F238E27FC236}">
                    <a16:creationId xmlns:a16="http://schemas.microsoft.com/office/drawing/2014/main" id="{EA70D471-925C-F942-9E67-7E88C9003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0" name="Rectangle 53">
                <a:extLst>
                  <a:ext uri="{FF2B5EF4-FFF2-40B4-BE49-F238E27FC236}">
                    <a16:creationId xmlns:a16="http://schemas.microsoft.com/office/drawing/2014/main" id="{6E3E920B-DD94-464C-AF3E-3FC46C140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1" name="Rectangle 54">
                <a:extLst>
                  <a:ext uri="{FF2B5EF4-FFF2-40B4-BE49-F238E27FC236}">
                    <a16:creationId xmlns:a16="http://schemas.microsoft.com/office/drawing/2014/main" id="{DB317017-5721-5D45-B61C-73ABA2805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2" name="Rectangle 55">
                <a:extLst>
                  <a:ext uri="{FF2B5EF4-FFF2-40B4-BE49-F238E27FC236}">
                    <a16:creationId xmlns:a16="http://schemas.microsoft.com/office/drawing/2014/main" id="{03750DEC-1AD6-0C43-9E41-8246FF23E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3" name="Rectangle 56">
                <a:extLst>
                  <a:ext uri="{FF2B5EF4-FFF2-40B4-BE49-F238E27FC236}">
                    <a16:creationId xmlns:a16="http://schemas.microsoft.com/office/drawing/2014/main" id="{DBFF3EC4-29BF-7F41-A112-4E42D77CA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4" name="Rectangle 57">
                <a:extLst>
                  <a:ext uri="{FF2B5EF4-FFF2-40B4-BE49-F238E27FC236}">
                    <a16:creationId xmlns:a16="http://schemas.microsoft.com/office/drawing/2014/main" id="{602B70DB-22D3-CA45-8EF3-1003E56CB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35" name="Text Box 58">
                <a:extLst>
                  <a:ext uri="{FF2B5EF4-FFF2-40B4-BE49-F238E27FC236}">
                    <a16:creationId xmlns:a16="http://schemas.microsoft.com/office/drawing/2014/main" id="{707D77FF-1185-A241-8F01-E78DB0529A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7126576" y="2013068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14 Layers</a:t>
                </a:r>
              </a:p>
            </p:txBody>
          </p:sp>
        </p:grpSp>
      </p:grpSp>
      <p:sp>
        <p:nvSpPr>
          <p:cNvPr id="36" name="Text Box 99">
            <a:extLst>
              <a:ext uri="{FF2B5EF4-FFF2-40B4-BE49-F238E27FC236}">
                <a16:creationId xmlns:a16="http://schemas.microsoft.com/office/drawing/2014/main" id="{776642D7-636B-654A-93B2-4F84B6E70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568" y="2628553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2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sp>
        <p:nvSpPr>
          <p:cNvPr id="37" name="Text Box 99">
            <a:extLst>
              <a:ext uri="{FF2B5EF4-FFF2-40B4-BE49-F238E27FC236}">
                <a16:creationId xmlns:a16="http://schemas.microsoft.com/office/drawing/2014/main" id="{43ACE82E-1759-3246-8727-5A7D0CDF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9459" y="3084871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350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sp>
        <p:nvSpPr>
          <p:cNvPr id="38" name="Text Box 99">
            <a:extLst>
              <a:ext uri="{FF2B5EF4-FFF2-40B4-BE49-F238E27FC236}">
                <a16:creationId xmlns:a16="http://schemas.microsoft.com/office/drawing/2014/main" id="{1E2E9E38-DBBD-BC40-9667-540FC1851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833" y="2379528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625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140BC16-AB58-544C-8A6F-B1FD1D34F47D}"/>
              </a:ext>
            </a:extLst>
          </p:cNvPr>
          <p:cNvGrpSpPr/>
          <p:nvPr/>
        </p:nvGrpSpPr>
        <p:grpSpPr>
          <a:xfrm>
            <a:off x="76632" y="3843856"/>
            <a:ext cx="9031749" cy="2595205"/>
            <a:chOff x="76632" y="3843856"/>
            <a:chExt cx="9031749" cy="259520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4A6EBCF-E7A6-3446-AA61-AB47DE0C0CAA}"/>
                </a:ext>
              </a:extLst>
            </p:cNvPr>
            <p:cNvSpPr txBox="1"/>
            <p:nvPr/>
          </p:nvSpPr>
          <p:spPr>
            <a:xfrm>
              <a:off x="716119" y="5608064"/>
              <a:ext cx="76642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Figure-of-Merit (P</a:t>
              </a: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2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I) has improved by a factor of 43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over the span of the CEBAF “6 GeV era”</a:t>
              </a:r>
            </a:p>
          </p:txBody>
        </p:sp>
        <p:sp>
          <p:nvSpPr>
            <p:cNvPr id="41" name="Notched Right Arrow 40">
              <a:extLst>
                <a:ext uri="{FF2B5EF4-FFF2-40B4-BE49-F238E27FC236}">
                  <a16:creationId xmlns:a16="http://schemas.microsoft.com/office/drawing/2014/main" id="{9A90C046-D57D-8C44-B5A0-DAB559FF8CA5}"/>
                </a:ext>
              </a:extLst>
            </p:cNvPr>
            <p:cNvSpPr/>
            <p:nvPr/>
          </p:nvSpPr>
          <p:spPr>
            <a:xfrm>
              <a:off x="76632" y="3843856"/>
              <a:ext cx="9031749" cy="1789770"/>
            </a:xfrm>
            <a:prstGeom prst="notchedRightArrow">
              <a:avLst>
                <a:gd name="adj1" fmla="val 55079"/>
                <a:gd name="adj2" fmla="val 17478"/>
              </a:avLst>
            </a:prstGeom>
            <a:gradFill flip="none" rotWithShape="1">
              <a:gsLst>
                <a:gs pos="0">
                  <a:srgbClr val="FF0000"/>
                </a:gs>
                <a:gs pos="81000">
                  <a:srgbClr val="0000FF"/>
                </a:gs>
                <a:gs pos="54000">
                  <a:srgbClr val="00B050"/>
                </a:gs>
                <a:gs pos="29000">
                  <a:srgbClr val="FFC000"/>
                </a:gs>
                <a:gs pos="100000">
                  <a:srgbClr val="7030A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215E3C-FE19-B042-BD68-266215D4ECDB}"/>
                </a:ext>
              </a:extLst>
            </p:cNvPr>
            <p:cNvSpPr txBox="1"/>
            <p:nvPr/>
          </p:nvSpPr>
          <p:spPr>
            <a:xfrm>
              <a:off x="340204" y="4379069"/>
              <a:ext cx="82755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P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35%        35%              75%             75%                  85%           89%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    150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200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</a:t>
              </a:r>
            </a:p>
          </p:txBody>
        </p:sp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2A9C80B5-6366-4347-9C91-2E9238025F63}"/>
                </a:ext>
              </a:extLst>
            </p:cNvPr>
            <p:cNvSpPr/>
            <p:nvPr/>
          </p:nvSpPr>
          <p:spPr>
            <a:xfrm rot="16200000">
              <a:off x="1846683" y="2914429"/>
              <a:ext cx="163582" cy="231751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3778775C-D5D4-BF4D-BDE7-B15AF6A6D492}"/>
                </a:ext>
              </a:extLst>
            </p:cNvPr>
            <p:cNvSpPr/>
            <p:nvPr/>
          </p:nvSpPr>
          <p:spPr>
            <a:xfrm rot="16200000">
              <a:off x="4466447" y="2862975"/>
              <a:ext cx="163581" cy="242042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0CD3632E-09FB-4C47-870C-CF2FAD30B8D2}"/>
                </a:ext>
              </a:extLst>
            </p:cNvPr>
            <p:cNvSpPr/>
            <p:nvPr/>
          </p:nvSpPr>
          <p:spPr>
            <a:xfrm rot="16200000">
              <a:off x="7358658" y="2768031"/>
              <a:ext cx="163582" cy="261031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82D50B4-5095-E540-9E56-66551666D351}"/>
                </a:ext>
              </a:extLst>
            </p:cNvPr>
            <p:cNvSpPr txBox="1"/>
            <p:nvPr/>
          </p:nvSpPr>
          <p:spPr>
            <a:xfrm>
              <a:off x="775715" y="5264294"/>
              <a:ext cx="8135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1995        1998             1999            2000                  2004         2012    2018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A5D7A1A-9A9F-E14F-8A91-1CF6090FD95E}"/>
              </a:ext>
            </a:extLst>
          </p:cNvPr>
          <p:cNvGrpSpPr/>
          <p:nvPr/>
        </p:nvGrpSpPr>
        <p:grpSpPr>
          <a:xfrm>
            <a:off x="578118" y="92348"/>
            <a:ext cx="7790338" cy="523220"/>
            <a:chOff x="578118" y="92348"/>
            <a:chExt cx="7790338" cy="523220"/>
          </a:xfrm>
        </p:grpSpPr>
        <p:sp>
          <p:nvSpPr>
            <p:cNvPr id="39" name="Text Box 26">
              <a:extLst>
                <a:ext uri="{FF2B5EF4-FFF2-40B4-BE49-F238E27FC236}">
                  <a16:creationId xmlns:a16="http://schemas.microsoft.com/office/drawing/2014/main" id="{B388F0D7-3B22-4A43-855D-E10367B24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118" y="92348"/>
              <a:ext cx="77903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JLab’s</a:t>
              </a:r>
              <a:r>
                <a:rPr kumimoji="0" lang="fr-FR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e</a:t>
              </a:r>
              <a:r>
                <a:rPr kumimoji="0" lang="fr-FR" altLang="en-US" sz="280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</a:t>
              </a:r>
              <a:r>
                <a:rPr kumimoji="0" lang="fr-FR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</a:t>
              </a:r>
              <a:r>
                <a:rPr kumimoji="0" lang="fr-FR" alt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Beams</a:t>
              </a:r>
              <a:r>
                <a:rPr kumimoji="0" lang="fr-FR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</a:t>
              </a:r>
              <a:r>
                <a:rPr kumimoji="0" lang="fr-FR" alt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Provide</a:t>
              </a:r>
              <a:r>
                <a:rPr kumimoji="0" lang="fr-FR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the Basis for e</a:t>
              </a:r>
              <a:r>
                <a:rPr kumimoji="0" lang="fr-FR" altLang="en-US" sz="280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+  </a:t>
              </a:r>
              <a:r>
                <a:rPr kumimoji="0" lang="fr-FR" alt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Beams</a:t>
              </a:r>
              <a:endParaRPr kumimoji="0" lang="fr-FR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8" name="Line 54">
              <a:extLst>
                <a:ext uri="{FF2B5EF4-FFF2-40B4-BE49-F238E27FC236}">
                  <a16:creationId xmlns:a16="http://schemas.microsoft.com/office/drawing/2014/main" id="{19952EE9-DD64-F840-B6BD-3399276DD3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36430" y="209195"/>
              <a:ext cx="2336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ＭＳ Ｐゴシック"/>
              </a:endParaRPr>
            </a:p>
          </p:txBody>
        </p:sp>
        <p:sp>
          <p:nvSpPr>
            <p:cNvPr id="53" name="Line 54">
              <a:extLst>
                <a:ext uri="{FF2B5EF4-FFF2-40B4-BE49-F238E27FC236}">
                  <a16:creationId xmlns:a16="http://schemas.microsoft.com/office/drawing/2014/main" id="{087FDB10-7767-DB43-B256-79CB82DCBE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600" y="221873"/>
              <a:ext cx="2336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95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31 at 6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00" y="872385"/>
            <a:ext cx="4215954" cy="7079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7483" y="6132135"/>
            <a:ext cx="644802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b="1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b="1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b="1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b="1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b="1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577483" y="1545996"/>
            <a:ext cx="61112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1100" b="1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E.G. </a:t>
            </a:r>
            <a:r>
              <a:rPr lang="en-US" altLang="en-US" sz="1100" b="1" dirty="0" err="1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Bessonov</a:t>
            </a:r>
            <a:r>
              <a:rPr lang="en-US" altLang="en-US" sz="1100" b="1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, A.A. </a:t>
            </a:r>
            <a:r>
              <a:rPr lang="en-US" altLang="en-US" sz="1100" b="1" dirty="0" err="1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Mikhailichenko</a:t>
            </a:r>
            <a:r>
              <a:rPr lang="en-US" altLang="en-US" sz="1100" b="1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, EPAC (1996)       A.P. </a:t>
            </a:r>
            <a:r>
              <a:rPr lang="en-US" altLang="en-US" sz="1100" b="1" dirty="0" err="1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Potylitsin</a:t>
            </a:r>
            <a:r>
              <a:rPr lang="en-US" altLang="en-US" sz="1100" b="1" dirty="0">
                <a:solidFill>
                  <a:schemeClr val="tx1"/>
                </a:solidFill>
                <a:latin typeface="Avenir Roman" panose="02000503020000020003" pitchFamily="2" charset="0"/>
                <a:cs typeface="Arial"/>
              </a:rPr>
              <a:t>, NIM A398 (1997) 395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643262" y="93525"/>
            <a:ext cx="79396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Polarized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Electrons for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Polarized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Positrons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5486" y="1862770"/>
            <a:ext cx="3787877" cy="4263947"/>
            <a:chOff x="67154" y="1631021"/>
            <a:chExt cx="4504846" cy="4904203"/>
          </a:xfrm>
        </p:grpSpPr>
        <p:pic>
          <p:nvPicPr>
            <p:cNvPr id="9" name="Picture 36" descr="fig20-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713749" y="1631021"/>
              <a:ext cx="3427545" cy="4247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>
                  <a:solidFill>
                    <a:srgbClr val="000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60156" y="1856220"/>
            <a:ext cx="3822780" cy="4234074"/>
            <a:chOff x="4572000" y="1656600"/>
            <a:chExt cx="4504846" cy="4894290"/>
          </a:xfrm>
        </p:grpSpPr>
        <p:pic>
          <p:nvPicPr>
            <p:cNvPr id="14" name="Picture 37" descr="fig20-righ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4593763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88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5405258" y="1656600"/>
              <a:ext cx="3078809" cy="42692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i="1" dirty="0">
                  <a:solidFill>
                    <a:schemeClr val="tx1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2652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">
            <a:extLst>
              <a:ext uri="{FF2B5EF4-FFF2-40B4-BE49-F238E27FC236}">
                <a16:creationId xmlns:a16="http://schemas.microsoft.com/office/drawing/2014/main" id="{3813089E-9A27-F641-9290-231233B4AEBB}"/>
              </a:ext>
            </a:extLst>
          </p:cNvPr>
          <p:cNvGrpSpPr>
            <a:grpSpLocks/>
          </p:cNvGrpSpPr>
          <p:nvPr/>
        </p:nvGrpSpPr>
        <p:grpSpPr bwMode="auto">
          <a:xfrm>
            <a:off x="904247" y="2464435"/>
            <a:ext cx="7162852" cy="3950287"/>
            <a:chOff x="1880915" y="1687828"/>
            <a:chExt cx="7163363" cy="3950466"/>
          </a:xfrm>
        </p:grpSpPr>
        <p:sp>
          <p:nvSpPr>
            <p:cNvPr id="3" name="Rectangle 43">
              <a:extLst>
                <a:ext uri="{FF2B5EF4-FFF2-40B4-BE49-F238E27FC236}">
                  <a16:creationId xmlns:a16="http://schemas.microsoft.com/office/drawing/2014/main" id="{9F247CEE-6A6D-4541-A3DA-4FE9437BE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1516" y="5299725"/>
              <a:ext cx="633276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4" name="Picture 3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CABD01EC-1A08-A546-A2F5-3A6485B7E21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915" y="1687828"/>
              <a:ext cx="5396298" cy="3599865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 Box 35">
            <a:extLst>
              <a:ext uri="{FF2B5EF4-FFF2-40B4-BE49-F238E27FC236}">
                <a16:creationId xmlns:a16="http://schemas.microsoft.com/office/drawing/2014/main" id="{19339C60-E9DF-EB4F-A902-676207033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908635"/>
            <a:ext cx="8562975" cy="1323439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The purpose of the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experiment at the CEBAF Injector was to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the feasibility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of using bremsstrahlung radiation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the efficient production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48F459-DE98-A346-8457-ADCA5E87E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6874811" y="2635814"/>
            <a:ext cx="1887186" cy="327171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0D2E4AC-294A-044A-88AF-F82DF89B8002}"/>
              </a:ext>
            </a:extLst>
          </p:cNvPr>
          <p:cNvGrpSpPr/>
          <p:nvPr/>
        </p:nvGrpSpPr>
        <p:grpSpPr>
          <a:xfrm>
            <a:off x="209550" y="104775"/>
            <a:ext cx="8734425" cy="571499"/>
            <a:chOff x="209550" y="104775"/>
            <a:chExt cx="8734425" cy="571499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5BDE94B4-49DC-6843-AB0A-936B7BB1FCA4}"/>
                </a:ext>
              </a:extLst>
            </p:cNvPr>
            <p:cNvSpPr txBox="1">
              <a:spLocks/>
            </p:cNvSpPr>
            <p:nvPr/>
          </p:nvSpPr>
          <p:spPr>
            <a:xfrm>
              <a:off x="209550" y="104775"/>
              <a:ext cx="8734425" cy="571499"/>
            </a:xfrm>
            <a:prstGeom prst="rect">
              <a:avLst/>
            </a:prstGeom>
          </p:spPr>
          <p:txBody>
            <a:bodyPr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Times" pitchFamily="18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PEPPo Demonstrated Efficient e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+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Production</a:t>
              </a:r>
            </a:p>
          </p:txBody>
        </p:sp>
        <p:sp>
          <p:nvSpPr>
            <p:cNvPr id="9" name="Line 54">
              <a:extLst>
                <a:ext uri="{FF2B5EF4-FFF2-40B4-BE49-F238E27FC236}">
                  <a16:creationId xmlns:a16="http://schemas.microsoft.com/office/drawing/2014/main" id="{2C5AD86E-C3B5-BD4F-A1BC-620DE5A113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26569" y="209195"/>
              <a:ext cx="23360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936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BA2998-4D44-F347-A754-D4B03B05E449}"/>
              </a:ext>
            </a:extLst>
          </p:cNvPr>
          <p:cNvGrpSpPr/>
          <p:nvPr/>
        </p:nvGrpSpPr>
        <p:grpSpPr>
          <a:xfrm>
            <a:off x="255688" y="1067317"/>
            <a:ext cx="3131840" cy="4003656"/>
            <a:chOff x="255688" y="1067317"/>
            <a:chExt cx="3131840" cy="4003656"/>
          </a:xfrm>
        </p:grpSpPr>
        <p:sp>
          <p:nvSpPr>
            <p:cNvPr id="3" name="Text Box 113">
              <a:extLst>
                <a:ext uri="{FF2B5EF4-FFF2-40B4-BE49-F238E27FC236}">
                  <a16:creationId xmlns:a16="http://schemas.microsoft.com/office/drawing/2014/main" id="{63BC0FDA-2F10-8C42-A8FD-480EC8973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88" y="3455146"/>
              <a:ext cx="3131840" cy="161582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3333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1.  BREMSSTRAHLUNG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Tx/>
                <a:buChar char="o"/>
                <a:defRPr/>
              </a:pPr>
              <a:endParaRPr lang="en-US" sz="9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Longitudinal </a:t>
              </a:r>
              <a:r>
                <a:rPr lang="en-US" b="1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produce elliptical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whose circular (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component is </a:t>
              </a:r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proportional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to 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endPara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4" name="Text Box 89">
              <a:extLst>
                <a:ext uri="{FF2B5EF4-FFF2-40B4-BE49-F238E27FC236}">
                  <a16:creationId xmlns:a16="http://schemas.microsoft.com/office/drawing/2014/main" id="{90DC590D-1428-7F42-88BF-9234DBE740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053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5" name="Line 30">
              <a:extLst>
                <a:ext uri="{FF2B5EF4-FFF2-40B4-BE49-F238E27FC236}">
                  <a16:creationId xmlns:a16="http://schemas.microsoft.com/office/drawing/2014/main" id="{4BE660C5-4480-FA4C-B0B7-0266EF97E2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14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" name="Text Box 43">
              <a:extLst>
                <a:ext uri="{FF2B5EF4-FFF2-40B4-BE49-F238E27FC236}">
                  <a16:creationId xmlns:a16="http://schemas.microsoft.com/office/drawing/2014/main" id="{6598AFA3-172B-F04C-A5F6-D3BA11600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8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7" name="Oval 98">
              <a:extLst>
                <a:ext uri="{FF2B5EF4-FFF2-40B4-BE49-F238E27FC236}">
                  <a16:creationId xmlns:a16="http://schemas.microsoft.com/office/drawing/2014/main" id="{6C0B4406-6499-4E48-AA7E-9F484A4C6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18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Text Box 58">
              <a:extLst>
                <a:ext uri="{FF2B5EF4-FFF2-40B4-BE49-F238E27FC236}">
                  <a16:creationId xmlns:a16="http://schemas.microsoft.com/office/drawing/2014/main" id="{42D43446-2868-DB4D-BD02-79E124502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07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9" name="Right Brace 88">
              <a:extLst>
                <a:ext uri="{FF2B5EF4-FFF2-40B4-BE49-F238E27FC236}">
                  <a16:creationId xmlns:a16="http://schemas.microsoft.com/office/drawing/2014/main" id="{ED0BDC42-FB2F-244C-9619-4F5D31A420AB}"/>
                </a:ext>
              </a:extLst>
            </p:cNvPr>
            <p:cNvSpPr/>
            <p:nvPr/>
          </p:nvSpPr>
          <p:spPr>
            <a:xfrm rot="16200000">
              <a:off x="155307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" name="Line 54">
              <a:extLst>
                <a:ext uri="{FF2B5EF4-FFF2-40B4-BE49-F238E27FC236}">
                  <a16:creationId xmlns:a16="http://schemas.microsoft.com/office/drawing/2014/main" id="{2D14DC1B-8481-D84C-AF71-534059A1E5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5644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1" name="Picture 10" descr="Screen shot 2012-03-31 at 6.08.09 AM.png">
              <a:extLst>
                <a:ext uri="{FF2B5EF4-FFF2-40B4-BE49-F238E27FC236}">
                  <a16:creationId xmlns:a16="http://schemas.microsoft.com/office/drawing/2014/main" id="{AEDAE831-992B-604B-95CE-DC34C0837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2397948" y="2118391"/>
              <a:ext cx="402336" cy="5779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1C151A-A59A-BD4A-A9D2-06D0C88FD76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995" y="2592934"/>
              <a:ext cx="211302" cy="201168"/>
            </a:xfrm>
            <a:prstGeom prst="rect">
              <a:avLst/>
            </a:prstGeom>
          </p:spPr>
        </p:pic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06F73227-2EDC-E64F-86C5-FBA4BB2C1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658" y="2231294"/>
              <a:ext cx="621792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4" name="Line 54">
              <a:extLst>
                <a:ext uri="{FF2B5EF4-FFF2-40B4-BE49-F238E27FC236}">
                  <a16:creationId xmlns:a16="http://schemas.microsoft.com/office/drawing/2014/main" id="{A223F80E-3E95-6C47-9ABA-ADFDB2FAA8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3495" y="3917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2F9BED-8E76-114D-B78E-F67F530AA279}"/>
              </a:ext>
            </a:extLst>
          </p:cNvPr>
          <p:cNvGrpSpPr/>
          <p:nvPr/>
        </p:nvGrpSpPr>
        <p:grpSpPr>
          <a:xfrm>
            <a:off x="666048" y="1083372"/>
            <a:ext cx="2403939" cy="2295843"/>
            <a:chOff x="4721005" y="1067317"/>
            <a:chExt cx="2403939" cy="2295843"/>
          </a:xfrm>
        </p:grpSpPr>
        <p:sp>
          <p:nvSpPr>
            <p:cNvPr id="16" name="Text Box 89">
              <a:extLst>
                <a:ext uri="{FF2B5EF4-FFF2-40B4-BE49-F238E27FC236}">
                  <a16:creationId xmlns:a16="http://schemas.microsoft.com/office/drawing/2014/main" id="{00B68432-80B9-D842-868A-C5F4C44BB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946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43E06E3D-574C-2442-BEE6-933F46120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907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8" name="Text Box 43">
              <a:extLst>
                <a:ext uri="{FF2B5EF4-FFF2-40B4-BE49-F238E27FC236}">
                  <a16:creationId xmlns:a16="http://schemas.microsoft.com/office/drawing/2014/main" id="{D6DA6664-602C-004C-8B4E-853C0439C5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841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9" name="Oval 98">
              <a:extLst>
                <a:ext uri="{FF2B5EF4-FFF2-40B4-BE49-F238E27FC236}">
                  <a16:creationId xmlns:a16="http://schemas.microsoft.com/office/drawing/2014/main" id="{5265FB25-C632-534D-AFFD-A29A70754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511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0" name="Text Box 58">
              <a:extLst>
                <a:ext uri="{FF2B5EF4-FFF2-40B4-BE49-F238E27FC236}">
                  <a16:creationId xmlns:a16="http://schemas.microsoft.com/office/drawing/2014/main" id="{7D654352-457E-3744-BB68-8DBEE6173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100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21" name="Right Brace 88">
              <a:extLst>
                <a:ext uri="{FF2B5EF4-FFF2-40B4-BE49-F238E27FC236}">
                  <a16:creationId xmlns:a16="http://schemas.microsoft.com/office/drawing/2014/main" id="{3CCAD7F1-5F29-E148-8787-5FD4EFC070B7}"/>
                </a:ext>
              </a:extLst>
            </p:cNvPr>
            <p:cNvSpPr/>
            <p:nvPr/>
          </p:nvSpPr>
          <p:spPr>
            <a:xfrm rot="16200000">
              <a:off x="561200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2" name="Line 54">
              <a:extLst>
                <a:ext uri="{FF2B5EF4-FFF2-40B4-BE49-F238E27FC236}">
                  <a16:creationId xmlns:a16="http://schemas.microsoft.com/office/drawing/2014/main" id="{A84E80A7-818F-8044-B14B-199E29ABD6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537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3" name="Picture 22" descr="Screen shot 2012-03-31 at 6.08.09 AM.png">
              <a:extLst>
                <a:ext uri="{FF2B5EF4-FFF2-40B4-BE49-F238E27FC236}">
                  <a16:creationId xmlns:a16="http://schemas.microsoft.com/office/drawing/2014/main" id="{F4384348-E188-454A-948A-9CEC87EFC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6456878" y="2118391"/>
              <a:ext cx="402336" cy="57794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CC118E1-0CD4-B44C-B46C-5BE29F6DCDB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3925" y="2592934"/>
              <a:ext cx="274320" cy="201168"/>
            </a:xfrm>
            <a:prstGeom prst="rect">
              <a:avLst/>
            </a:prstGeom>
          </p:spPr>
        </p:pic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B95E1A1B-B096-E648-9693-EDC84E652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588" y="2231294"/>
              <a:ext cx="620094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6CCB827-ADDE-3149-A14B-A772AAC6E735}"/>
                </a:ext>
              </a:extLst>
            </p:cNvPr>
            <p:cNvCxnSpPr/>
            <p:nvPr/>
          </p:nvCxnSpPr>
          <p:spPr bwMode="auto">
            <a:xfrm>
              <a:off x="6768099" y="2695343"/>
              <a:ext cx="266201" cy="7858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1C28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8052B88-585E-B843-8437-C917CDED87E0}"/>
                </a:ext>
              </a:extLst>
            </p:cNvPr>
            <p:cNvCxnSpPr/>
            <p:nvPr/>
          </p:nvCxnSpPr>
          <p:spPr bwMode="auto">
            <a:xfrm flipV="1">
              <a:off x="6771171" y="2648974"/>
              <a:ext cx="261938" cy="46369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 Box 89">
              <a:extLst>
                <a:ext uri="{FF2B5EF4-FFF2-40B4-BE49-F238E27FC236}">
                  <a16:creationId xmlns:a16="http://schemas.microsoft.com/office/drawing/2014/main" id="{B3CCC4D6-8738-5C41-A322-CAF5570962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6284" y="2732201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29" name="Text Box 89">
              <a:extLst>
                <a:ext uri="{FF2B5EF4-FFF2-40B4-BE49-F238E27FC236}">
                  <a16:creationId xmlns:a16="http://schemas.microsoft.com/office/drawing/2014/main" id="{DC26A21A-08FC-1941-A513-2FFB2C55D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460" y="2347604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rPr>
                <a:t>+</a:t>
              </a:r>
            </a:p>
          </p:txBody>
        </p:sp>
        <p:sp>
          <p:nvSpPr>
            <p:cNvPr id="30" name="Line 54">
              <a:extLst>
                <a:ext uri="{FF2B5EF4-FFF2-40B4-BE49-F238E27FC236}">
                  <a16:creationId xmlns:a16="http://schemas.microsoft.com/office/drawing/2014/main" id="{D7E4B592-7EE3-054C-BD15-D8302B8E05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3622" y="2844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1" name="Line 54">
              <a:extLst>
                <a:ext uri="{FF2B5EF4-FFF2-40B4-BE49-F238E27FC236}">
                  <a16:creationId xmlns:a16="http://schemas.microsoft.com/office/drawing/2014/main" id="{42543267-C240-F44A-B43E-EF5472B222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4804" y="243641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D83E1B-4BE3-ED46-9CA7-FFE39DC04064}"/>
              </a:ext>
            </a:extLst>
          </p:cNvPr>
          <p:cNvGrpSpPr/>
          <p:nvPr/>
        </p:nvGrpSpPr>
        <p:grpSpPr>
          <a:xfrm>
            <a:off x="260005" y="3472487"/>
            <a:ext cx="3327400" cy="1892826"/>
            <a:chOff x="4314962" y="3456432"/>
            <a:chExt cx="3327400" cy="189282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8E9B5C-4AE9-B144-96E7-1CCDDECA6CAB}"/>
                </a:ext>
              </a:extLst>
            </p:cNvPr>
            <p:cNvSpPr/>
            <p:nvPr/>
          </p:nvSpPr>
          <p:spPr>
            <a:xfrm>
              <a:off x="4314962" y="3456432"/>
              <a:ext cx="3327400" cy="189282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2. </a:t>
              </a:r>
              <a:r>
                <a:rPr lang="fr-FR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PAIR PRODUCTION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In the </a:t>
              </a:r>
              <a:r>
                <a:rPr lang="en-US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same target</a:t>
              </a: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,</a:t>
              </a:r>
              <a:r>
                <a:rPr lang="en-US" dirty="0"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produce 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 err="1">
                  <a:solidFill>
                    <a:srgbClr val="1C28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pairs and transfer 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into longitudinal (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and transverse polarization averages to zero</a:t>
              </a:r>
            </a:p>
          </p:txBody>
        </p:sp>
        <p:sp>
          <p:nvSpPr>
            <p:cNvPr id="34" name="Line 54">
              <a:extLst>
                <a:ext uri="{FF2B5EF4-FFF2-40B4-BE49-F238E27FC236}">
                  <a16:creationId xmlns:a16="http://schemas.microsoft.com/office/drawing/2014/main" id="{4A629EB9-342E-F442-889D-B9DFD55750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5050" y="4226553"/>
              <a:ext cx="213029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Line 54">
              <a:extLst>
                <a:ext uri="{FF2B5EF4-FFF2-40B4-BE49-F238E27FC236}">
                  <a16:creationId xmlns:a16="http://schemas.microsoft.com/office/drawing/2014/main" id="{8BE3F817-939D-C040-91AE-5C4C6C8BE7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7771" y="4221338"/>
              <a:ext cx="21302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A3BD4FE-165E-FA42-8182-0D0D9A3F7CC4}"/>
              </a:ext>
            </a:extLst>
          </p:cNvPr>
          <p:cNvSpPr/>
          <p:nvPr/>
        </p:nvSpPr>
        <p:spPr>
          <a:xfrm>
            <a:off x="3098263" y="4959167"/>
            <a:ext cx="3327400" cy="13388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3.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Phase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Space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Definition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fr-FR" sz="900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emittance of the positron beam is defined by slits and magnetic fields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37" name="Grouper 344">
            <a:extLst>
              <a:ext uri="{FF2B5EF4-FFF2-40B4-BE49-F238E27FC236}">
                <a16:creationId xmlns:a16="http://schemas.microsoft.com/office/drawing/2014/main" id="{AD16EBBC-CF1B-9941-A19A-E1078DF8BA47}"/>
              </a:ext>
            </a:extLst>
          </p:cNvPr>
          <p:cNvGrpSpPr/>
          <p:nvPr/>
        </p:nvGrpSpPr>
        <p:grpSpPr>
          <a:xfrm>
            <a:off x="3045255" y="1083372"/>
            <a:ext cx="2836862" cy="3782531"/>
            <a:chOff x="2837523" y="1646791"/>
            <a:chExt cx="2836862" cy="3782531"/>
          </a:xfrm>
        </p:grpSpPr>
        <p:grpSp>
          <p:nvGrpSpPr>
            <p:cNvPr id="38" name="Grouper 345">
              <a:extLst>
                <a:ext uri="{FF2B5EF4-FFF2-40B4-BE49-F238E27FC236}">
                  <a16:creationId xmlns:a16="http://schemas.microsoft.com/office/drawing/2014/main" id="{FE57A705-3C1C-724B-8178-0A08785A2CB7}"/>
                </a:ext>
              </a:extLst>
            </p:cNvPr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42" name="Secteurs 349">
                <a:extLst>
                  <a:ext uri="{FF2B5EF4-FFF2-40B4-BE49-F238E27FC236}">
                    <a16:creationId xmlns:a16="http://schemas.microsoft.com/office/drawing/2014/main" id="{485EFC89-953F-9240-89C1-467EAEB8566B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Secteurs 350">
                <a:extLst>
                  <a:ext uri="{FF2B5EF4-FFF2-40B4-BE49-F238E27FC236}">
                    <a16:creationId xmlns:a16="http://schemas.microsoft.com/office/drawing/2014/main" id="{C66FC382-A24A-1E4C-A7EA-94B0942A7802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7F47FC2E-9C62-7444-8D0E-E7D8FB93F6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5" name="Line 33">
                <a:extLst>
                  <a:ext uri="{FF2B5EF4-FFF2-40B4-BE49-F238E27FC236}">
                    <a16:creationId xmlns:a16="http://schemas.microsoft.com/office/drawing/2014/main" id="{D36E190D-9C29-F648-8BF9-6E38B432B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6" name="Line 34">
                <a:extLst>
                  <a:ext uri="{FF2B5EF4-FFF2-40B4-BE49-F238E27FC236}">
                    <a16:creationId xmlns:a16="http://schemas.microsoft.com/office/drawing/2014/main" id="{D22F8690-4492-C240-A39C-B14958385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7" name="Line 38">
                <a:extLst>
                  <a:ext uri="{FF2B5EF4-FFF2-40B4-BE49-F238E27FC236}">
                    <a16:creationId xmlns:a16="http://schemas.microsoft.com/office/drawing/2014/main" id="{04983413-3A85-5248-8A72-BDEE90793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Text Box 45">
                <a:extLst>
                  <a:ext uri="{FF2B5EF4-FFF2-40B4-BE49-F238E27FC236}">
                    <a16:creationId xmlns:a16="http://schemas.microsoft.com/office/drawing/2014/main" id="{4F2C2D82-D5CB-C543-8ED8-6716487151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9" name="Line 49">
                <a:extLst>
                  <a:ext uri="{FF2B5EF4-FFF2-40B4-BE49-F238E27FC236}">
                    <a16:creationId xmlns:a16="http://schemas.microsoft.com/office/drawing/2014/main" id="{05AC8641-2D5D-2544-B7B8-5326C8EC3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81">
                <a:extLst>
                  <a:ext uri="{FF2B5EF4-FFF2-40B4-BE49-F238E27FC236}">
                    <a16:creationId xmlns:a16="http://schemas.microsoft.com/office/drawing/2014/main" id="{889D7227-80D5-CE45-8F2E-4EE96FCBB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Line 82">
                <a:extLst>
                  <a:ext uri="{FF2B5EF4-FFF2-40B4-BE49-F238E27FC236}">
                    <a16:creationId xmlns:a16="http://schemas.microsoft.com/office/drawing/2014/main" id="{36B13EB3-3E0C-7640-A0DC-703011DC0A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2" name="Oval 23">
                <a:extLst>
                  <a:ext uri="{FF2B5EF4-FFF2-40B4-BE49-F238E27FC236}">
                    <a16:creationId xmlns:a16="http://schemas.microsoft.com/office/drawing/2014/main" id="{CF7F4E9C-E5F3-3D46-B3F5-D76321F13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Text Box 48">
                <a:extLst>
                  <a:ext uri="{FF2B5EF4-FFF2-40B4-BE49-F238E27FC236}">
                    <a16:creationId xmlns:a16="http://schemas.microsoft.com/office/drawing/2014/main" id="{8764A4E2-CA7F-4842-B380-46EA16E959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4" name="Line 18">
                <a:extLst>
                  <a:ext uri="{FF2B5EF4-FFF2-40B4-BE49-F238E27FC236}">
                    <a16:creationId xmlns:a16="http://schemas.microsoft.com/office/drawing/2014/main" id="{3781476C-480F-E447-ACF2-BEAE1BFC0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Line 17">
                <a:extLst>
                  <a:ext uri="{FF2B5EF4-FFF2-40B4-BE49-F238E27FC236}">
                    <a16:creationId xmlns:a16="http://schemas.microsoft.com/office/drawing/2014/main" id="{F10513FE-7DF4-F04B-84EB-F28EA732B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Line 33">
                <a:extLst>
                  <a:ext uri="{FF2B5EF4-FFF2-40B4-BE49-F238E27FC236}">
                    <a16:creationId xmlns:a16="http://schemas.microsoft.com/office/drawing/2014/main" id="{4A82A69B-C257-5140-B8C6-20AB280A3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Line 34">
                <a:extLst>
                  <a:ext uri="{FF2B5EF4-FFF2-40B4-BE49-F238E27FC236}">
                    <a16:creationId xmlns:a16="http://schemas.microsoft.com/office/drawing/2014/main" id="{1FA3BC0D-ADBE-9A47-89DE-E644EC434A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8" name="Text Box 47">
                <a:extLst>
                  <a:ext uri="{FF2B5EF4-FFF2-40B4-BE49-F238E27FC236}">
                    <a16:creationId xmlns:a16="http://schemas.microsoft.com/office/drawing/2014/main" id="{AF1A75B4-8D8E-4043-9D2E-9A9EED46D9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9" name="Rectangle 20">
                <a:extLst>
                  <a:ext uri="{FF2B5EF4-FFF2-40B4-BE49-F238E27FC236}">
                    <a16:creationId xmlns:a16="http://schemas.microsoft.com/office/drawing/2014/main" id="{2B6FBE0F-30A5-624F-AFEA-09F792ED4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Rectangle 21">
                <a:extLst>
                  <a:ext uri="{FF2B5EF4-FFF2-40B4-BE49-F238E27FC236}">
                    <a16:creationId xmlns:a16="http://schemas.microsoft.com/office/drawing/2014/main" id="{5676F096-0B69-7342-BF9B-BB544B454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Line 41">
                <a:extLst>
                  <a:ext uri="{FF2B5EF4-FFF2-40B4-BE49-F238E27FC236}">
                    <a16:creationId xmlns:a16="http://schemas.microsoft.com/office/drawing/2014/main" id="{2A0F8DC8-1BF1-6B4E-AA89-6C8D04ABC6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2" name="Line 42">
                <a:extLst>
                  <a:ext uri="{FF2B5EF4-FFF2-40B4-BE49-F238E27FC236}">
                    <a16:creationId xmlns:a16="http://schemas.microsoft.com/office/drawing/2014/main" id="{3395B70F-67F2-F043-9205-A955197CEF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63" name="Group 189">
                <a:extLst>
                  <a:ext uri="{FF2B5EF4-FFF2-40B4-BE49-F238E27FC236}">
                    <a16:creationId xmlns:a16="http://schemas.microsoft.com/office/drawing/2014/main" id="{E3F34192-6CE7-1E46-826B-AA093A95528C}"/>
                  </a:ext>
                </a:extLst>
              </p:cNvPr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76" name="Line 12">
                  <a:extLst>
                    <a:ext uri="{FF2B5EF4-FFF2-40B4-BE49-F238E27FC236}">
                      <a16:creationId xmlns:a16="http://schemas.microsoft.com/office/drawing/2014/main" id="{CA46E639-C4F8-5544-9F53-7BB9732357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77" name="Straight Connector 2">
                  <a:extLst>
                    <a:ext uri="{FF2B5EF4-FFF2-40B4-BE49-F238E27FC236}">
                      <a16:creationId xmlns:a16="http://schemas.microsoft.com/office/drawing/2014/main" id="{CB5ED805-3B89-E34C-9E7F-32008E50EA9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78" name="Straight Connector 58">
                  <a:extLst>
                    <a:ext uri="{FF2B5EF4-FFF2-40B4-BE49-F238E27FC236}">
                      <a16:creationId xmlns:a16="http://schemas.microsoft.com/office/drawing/2014/main" id="{D5569979-EE2E-D243-8D11-40E3C8FE8C9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79" name="Line 33">
                  <a:extLst>
                    <a:ext uri="{FF2B5EF4-FFF2-40B4-BE49-F238E27FC236}">
                      <a16:creationId xmlns:a16="http://schemas.microsoft.com/office/drawing/2014/main" id="{AE6B4BBA-EEA7-B545-B111-D82D3F2DC3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0" name="Line 33">
                  <a:extLst>
                    <a:ext uri="{FF2B5EF4-FFF2-40B4-BE49-F238E27FC236}">
                      <a16:creationId xmlns:a16="http://schemas.microsoft.com/office/drawing/2014/main" id="{32A714F1-194C-AB4D-8BFE-3753C1B2B2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1" name="Line 11">
                  <a:extLst>
                    <a:ext uri="{FF2B5EF4-FFF2-40B4-BE49-F238E27FC236}">
                      <a16:creationId xmlns:a16="http://schemas.microsoft.com/office/drawing/2014/main" id="{2B00CFD9-CC69-A04D-B782-C777272BE4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64" name="Oval 99">
                <a:extLst>
                  <a:ext uri="{FF2B5EF4-FFF2-40B4-BE49-F238E27FC236}">
                    <a16:creationId xmlns:a16="http://schemas.microsoft.com/office/drawing/2014/main" id="{D596EABE-488D-FE48-87AF-CD1188004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5" name="Oval 100">
                <a:extLst>
                  <a:ext uri="{FF2B5EF4-FFF2-40B4-BE49-F238E27FC236}">
                    <a16:creationId xmlns:a16="http://schemas.microsoft.com/office/drawing/2014/main" id="{5AB7C5BD-FA0F-7743-BF87-0422A53A7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6" name="Oval 101">
                <a:extLst>
                  <a:ext uri="{FF2B5EF4-FFF2-40B4-BE49-F238E27FC236}">
                    <a16:creationId xmlns:a16="http://schemas.microsoft.com/office/drawing/2014/main" id="{00B7ECB6-7AF8-E245-94B2-73C0A4E7A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7" name="Line 35">
                <a:extLst>
                  <a:ext uri="{FF2B5EF4-FFF2-40B4-BE49-F238E27FC236}">
                    <a16:creationId xmlns:a16="http://schemas.microsoft.com/office/drawing/2014/main" id="{F6B94C43-2440-1B4F-BD19-A00B2D41B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8" name="Line 36">
                <a:extLst>
                  <a:ext uri="{FF2B5EF4-FFF2-40B4-BE49-F238E27FC236}">
                    <a16:creationId xmlns:a16="http://schemas.microsoft.com/office/drawing/2014/main" id="{F1564789-613E-F145-B67D-D15859083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9" name="Line 39">
                <a:extLst>
                  <a:ext uri="{FF2B5EF4-FFF2-40B4-BE49-F238E27FC236}">
                    <a16:creationId xmlns:a16="http://schemas.microsoft.com/office/drawing/2014/main" id="{BA6E6E99-892F-CB44-8202-281699F43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0" name="Text Box 46">
                <a:extLst>
                  <a:ext uri="{FF2B5EF4-FFF2-40B4-BE49-F238E27FC236}">
                    <a16:creationId xmlns:a16="http://schemas.microsoft.com/office/drawing/2014/main" id="{6B56A451-EEDD-4E4D-9DB2-435BC39036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1" name="Oval 24">
                <a:extLst>
                  <a:ext uri="{FF2B5EF4-FFF2-40B4-BE49-F238E27FC236}">
                    <a16:creationId xmlns:a16="http://schemas.microsoft.com/office/drawing/2014/main" id="{AEEBB957-0A5D-314A-ACC3-EAC7D806D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2" name="Right Brace 199">
                <a:extLst>
                  <a:ext uri="{FF2B5EF4-FFF2-40B4-BE49-F238E27FC236}">
                    <a16:creationId xmlns:a16="http://schemas.microsoft.com/office/drawing/2014/main" id="{4072D633-B3C6-BD42-9F30-6305FADAC6D6}"/>
                  </a:ext>
                </a:extLst>
              </p:cNvPr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73" name="Text Box 58">
                <a:extLst>
                  <a:ext uri="{FF2B5EF4-FFF2-40B4-BE49-F238E27FC236}">
                    <a16:creationId xmlns:a16="http://schemas.microsoft.com/office/drawing/2014/main" id="{F8B8B9D7-CEA0-864F-9648-BA8494384F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 Space Selection</a:t>
                </a:r>
              </a:p>
            </p:txBody>
          </p:sp>
          <p:sp>
            <p:nvSpPr>
              <p:cNvPr id="74" name="Text Box 88">
                <a:extLst>
                  <a:ext uri="{FF2B5EF4-FFF2-40B4-BE49-F238E27FC236}">
                    <a16:creationId xmlns:a16="http://schemas.microsoft.com/office/drawing/2014/main" id="{41B66A24-1745-0E4F-871B-84E2F07146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5" name="Line 54">
                <a:extLst>
                  <a:ext uri="{FF2B5EF4-FFF2-40B4-BE49-F238E27FC236}">
                    <a16:creationId xmlns:a16="http://schemas.microsoft.com/office/drawing/2014/main" id="{67337FE2-97C4-7F49-8A5A-A273CFECE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39" name="Group 159">
              <a:extLst>
                <a:ext uri="{FF2B5EF4-FFF2-40B4-BE49-F238E27FC236}">
                  <a16:creationId xmlns:a16="http://schemas.microsoft.com/office/drawing/2014/main" id="{3731C124-4D49-C74E-9BC6-D221EF4A7F86}"/>
                </a:ext>
              </a:extLst>
            </p:cNvPr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40" name="Line 84">
                <a:extLst>
                  <a:ext uri="{FF2B5EF4-FFF2-40B4-BE49-F238E27FC236}">
                    <a16:creationId xmlns:a16="http://schemas.microsoft.com/office/drawing/2014/main" id="{ADDB73B8-541E-7946-B22C-02789C4CA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Line 85">
                <a:extLst>
                  <a:ext uri="{FF2B5EF4-FFF2-40B4-BE49-F238E27FC236}">
                    <a16:creationId xmlns:a16="http://schemas.microsoft.com/office/drawing/2014/main" id="{ED53C921-1C23-7A47-9042-051E1725F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60FA56F-2997-8D45-BF62-E0AB33A1BCFC}"/>
              </a:ext>
            </a:extLst>
          </p:cNvPr>
          <p:cNvGrpSpPr/>
          <p:nvPr/>
        </p:nvGrpSpPr>
        <p:grpSpPr>
          <a:xfrm>
            <a:off x="2451773" y="3734344"/>
            <a:ext cx="6712144" cy="2702361"/>
            <a:chOff x="2451773" y="3734344"/>
            <a:chExt cx="6712144" cy="2702361"/>
          </a:xfrm>
        </p:grpSpPr>
        <p:grpSp>
          <p:nvGrpSpPr>
            <p:cNvPr id="83" name="Group 211">
              <a:extLst>
                <a:ext uri="{FF2B5EF4-FFF2-40B4-BE49-F238E27FC236}">
                  <a16:creationId xmlns:a16="http://schemas.microsoft.com/office/drawing/2014/main" id="{39F55183-5ECF-994D-9725-0A04B48FE3A2}"/>
                </a:ext>
              </a:extLst>
            </p:cNvPr>
            <p:cNvGrpSpPr/>
            <p:nvPr/>
          </p:nvGrpSpPr>
          <p:grpSpPr>
            <a:xfrm>
              <a:off x="5704477" y="3734344"/>
              <a:ext cx="2706389" cy="1678000"/>
              <a:chOff x="5650906" y="3928954"/>
              <a:chExt cx="2706389" cy="1678000"/>
            </a:xfrm>
          </p:grpSpPr>
          <p:sp>
            <p:nvSpPr>
              <p:cNvPr id="86" name="Rectangle 22">
                <a:extLst>
                  <a:ext uri="{FF2B5EF4-FFF2-40B4-BE49-F238E27FC236}">
                    <a16:creationId xmlns:a16="http://schemas.microsoft.com/office/drawing/2014/main" id="{5EA81A25-D028-BB41-B6D1-5330C36E0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8723" y="4292451"/>
                <a:ext cx="1308100" cy="720725"/>
              </a:xfrm>
              <a:prstGeom prst="rect">
                <a:avLst/>
              </a:prstGeom>
              <a:solidFill>
                <a:srgbClr val="9999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7" name="Text Box 44">
                <a:extLst>
                  <a:ext uri="{FF2B5EF4-FFF2-40B4-BE49-F238E27FC236}">
                    <a16:creationId xmlns:a16="http://schemas.microsoft.com/office/drawing/2014/main" id="{B2ECF8D8-F8A9-D049-BD63-E447047CF2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0906" y="4786313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  <a:r>
                  <a:rPr lang="en-US" sz="1200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  <a:endPara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88" name="Rectangle 50">
                <a:extLst>
                  <a:ext uri="{FF2B5EF4-FFF2-40B4-BE49-F238E27FC236}">
                    <a16:creationId xmlns:a16="http://schemas.microsoft.com/office/drawing/2014/main" id="{DB1EC04D-A944-0A4C-B76C-DE437B8EF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3168" y="4437112"/>
                <a:ext cx="871959" cy="432048"/>
              </a:xfrm>
              <a:prstGeom prst="rect">
                <a:avLst/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9" name="Line 51">
                <a:extLst>
                  <a:ext uri="{FF2B5EF4-FFF2-40B4-BE49-F238E27FC236}">
                    <a16:creationId xmlns:a16="http://schemas.microsoft.com/office/drawing/2014/main" id="{E62B1578-A73E-2145-9EDA-2899E52E4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4936" y="4363452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0" name="Line 52">
                <a:extLst>
                  <a:ext uri="{FF2B5EF4-FFF2-40B4-BE49-F238E27FC236}">
                    <a16:creationId xmlns:a16="http://schemas.microsoft.com/office/drawing/2014/main" id="{2F28C427-4AB0-834D-A856-0694096FF5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241123" y="430058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1" name="Text Box 53">
                <a:extLst>
                  <a:ext uri="{FF2B5EF4-FFF2-40B4-BE49-F238E27FC236}">
                    <a16:creationId xmlns:a16="http://schemas.microsoft.com/office/drawing/2014/main" id="{BDA05739-10BD-0147-833E-038530719E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8263" y="3928954"/>
                <a:ext cx="35939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</a:p>
            </p:txBody>
          </p:sp>
          <p:sp>
            <p:nvSpPr>
              <p:cNvPr id="92" name="Text Box 58">
                <a:extLst>
                  <a:ext uri="{FF2B5EF4-FFF2-40B4-BE49-F238E27FC236}">
                    <a16:creationId xmlns:a16="http://schemas.microsoft.com/office/drawing/2014/main" id="{5EDBB21B-5901-4D4C-AD37-80C8E90A86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3303" y="4483529"/>
                <a:ext cx="131298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Calorimeter</a:t>
                </a:r>
              </a:p>
            </p:txBody>
          </p:sp>
          <p:sp>
            <p:nvSpPr>
              <p:cNvPr id="93" name="Line 59">
                <a:extLst>
                  <a:ext uri="{FF2B5EF4-FFF2-40B4-BE49-F238E27FC236}">
                    <a16:creationId xmlns:a16="http://schemas.microsoft.com/office/drawing/2014/main" id="{4C02796E-5FD4-4C42-8E41-D2F7978464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779814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4" name="Line 61">
                <a:extLst>
                  <a:ext uri="{FF2B5EF4-FFF2-40B4-BE49-F238E27FC236}">
                    <a16:creationId xmlns:a16="http://schemas.microsoft.com/office/drawing/2014/main" id="{F992C312-D2F6-274D-8DC6-077D0A2A1F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543276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5" name="Rectangle 27">
                <a:extLst>
                  <a:ext uri="{FF2B5EF4-FFF2-40B4-BE49-F238E27FC236}">
                    <a16:creationId xmlns:a16="http://schemas.microsoft.com/office/drawing/2014/main" id="{3FCE6723-8295-6C45-AE7E-A2798B0C3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3631" y="4471988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6" name="Right Brace 222">
                <a:extLst>
                  <a:ext uri="{FF2B5EF4-FFF2-40B4-BE49-F238E27FC236}">
                    <a16:creationId xmlns:a16="http://schemas.microsoft.com/office/drawing/2014/main" id="{9C57D2EF-E75E-0D4F-8AF2-C8089DDC60B7}"/>
                  </a:ext>
                </a:extLst>
              </p:cNvPr>
              <p:cNvSpPr/>
              <p:nvPr/>
            </p:nvSpPr>
            <p:spPr>
              <a:xfrm rot="5400000">
                <a:off x="6845127" y="3861048"/>
                <a:ext cx="360040" cy="266429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97" name="Text Box 58">
                <a:extLst>
                  <a:ext uri="{FF2B5EF4-FFF2-40B4-BE49-F238E27FC236}">
                    <a16:creationId xmlns:a16="http://schemas.microsoft.com/office/drawing/2014/main" id="{10083FBE-B9EE-CC4B-B8DB-1F554568BF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1010" y="5329955"/>
                <a:ext cx="264958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Compton Transmission Polarimeter</a:t>
                </a:r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379B522-D219-D34B-81E3-FBB8BD4B1668}"/>
                </a:ext>
              </a:extLst>
            </p:cNvPr>
            <p:cNvSpPr/>
            <p:nvPr/>
          </p:nvSpPr>
          <p:spPr>
            <a:xfrm>
              <a:off x="2451773" y="5374876"/>
              <a:ext cx="6712144" cy="106182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4. COMPTON TRANSMISSION POLARIMETER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convert into polarized </a:t>
              </a:r>
              <a:r>
                <a:rPr lang="en-US" b="1" dirty="0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whose 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transmission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through a polarized iron target (</a:t>
              </a:r>
              <a:r>
                <a:rPr lang="en-US" b="1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depends on 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.P</a:t>
              </a:r>
              <a:r>
                <a:rPr lang="en-US" b="1" baseline="-25000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endParaRPr lang="en-US" b="1" baseline="-25000" dirty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85" name="Line 54">
              <a:extLst>
                <a:ext uri="{FF2B5EF4-FFF2-40B4-BE49-F238E27FC236}">
                  <a16:creationId xmlns:a16="http://schemas.microsoft.com/office/drawing/2014/main" id="{ACA02307-07D1-9744-B0F8-56E78F645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2789" y="587166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98" name="Text Box 26">
            <a:extLst>
              <a:ext uri="{FF2B5EF4-FFF2-40B4-BE49-F238E27FC236}">
                <a16:creationId xmlns:a16="http://schemas.microsoft.com/office/drawing/2014/main" id="{A581DC6A-37BA-8D45-A888-82993060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383" y="52394"/>
            <a:ext cx="5707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PEPPo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: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Principle</a:t>
            </a:r>
            <a:r>
              <a:rPr lang="fr-FR" altLang="en-US" sz="3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 of </a:t>
            </a:r>
            <a:r>
              <a:rPr lang="fr-FR" altLang="en-US" sz="3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Operation</a:t>
            </a:r>
            <a:endParaRPr lang="fr-FR" altLang="en-US" sz="32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6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4648</TotalTime>
  <Words>2412</Words>
  <Application>Microsoft Macintosh PowerPoint</Application>
  <PresentationFormat>On-screen Show (4:3)</PresentationFormat>
  <Paragraphs>357</Paragraphs>
  <Slides>25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ＭＳ Ｐゴシック</vt:lpstr>
      <vt:lpstr>Arial</vt:lpstr>
      <vt:lpstr>Avenir Roman</vt:lpstr>
      <vt:lpstr>avenir-light</vt:lpstr>
      <vt:lpstr>Calibri</vt:lpstr>
      <vt:lpstr>Century Gothic</vt:lpstr>
      <vt:lpstr>Comic Sans MS</vt:lpstr>
      <vt:lpstr>Futura Medium</vt:lpstr>
      <vt:lpstr>Lucida Calligraphy</vt:lpstr>
      <vt:lpstr>Lucida Grande</vt:lpstr>
      <vt:lpstr>Microsoft Sans Serif</vt:lpstr>
      <vt:lpstr>Minion Pro</vt:lpstr>
      <vt:lpstr>Symbol</vt:lpstr>
      <vt:lpstr>Times</vt:lpstr>
      <vt:lpstr>Verdana</vt:lpstr>
      <vt:lpstr>Wingdings</vt:lpstr>
      <vt:lpstr>3_JLab_PowerPoint1</vt:lpstr>
      <vt:lpstr>4_JLab_PowerPoint1</vt:lpstr>
      <vt:lpstr>Equation</vt:lpstr>
      <vt:lpstr>…quation</vt:lpstr>
      <vt:lpstr>Worksheet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LPSC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 Voutier</dc:creator>
  <cp:lastModifiedBy>Microsoft Office User</cp:lastModifiedBy>
  <cp:revision>352</cp:revision>
  <cp:lastPrinted>2016-09-22T13:56:17Z</cp:lastPrinted>
  <dcterms:created xsi:type="dcterms:W3CDTF">2016-05-04T20:36:34Z</dcterms:created>
  <dcterms:modified xsi:type="dcterms:W3CDTF">2018-08-16T20:31:52Z</dcterms:modified>
</cp:coreProperties>
</file>