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8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4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7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1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7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5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3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7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9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6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3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32306-F7ED-4DCA-BBCB-2CCA39A619B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80161-D2A1-4CE6-9117-ADF78D99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Growth and study of Cs-Sb-O on GaAs at UITF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9/23/2021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7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experiments during </a:t>
            </a:r>
            <a:r>
              <a:rPr lang="en-US" dirty="0" err="1" smtClean="0"/>
              <a:t>Jai’s</a:t>
            </a:r>
            <a:r>
              <a:rPr lang="en-US" dirty="0" smtClean="0"/>
              <a:t> visit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0278" y="2213389"/>
            <a:ext cx="76778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2800" dirty="0"/>
              <a:t>Cs </a:t>
            </a:r>
            <a:r>
              <a:rPr lang="en-US" sz="2800" dirty="0" smtClean="0"/>
              <a:t>and NF3 </a:t>
            </a:r>
            <a:r>
              <a:rPr lang="en-US" sz="2800" dirty="0"/>
              <a:t>activation of GaAs </a:t>
            </a:r>
            <a:r>
              <a:rPr lang="en-US" sz="2800" dirty="0" smtClean="0"/>
              <a:t>as </a:t>
            </a:r>
            <a:r>
              <a:rPr lang="en-US" sz="2800" dirty="0"/>
              <a:t>benchmark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Activation of GaAs photocathode with Cs-Sb-O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Study spectral response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Study QE lifetime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997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68512" cy="13255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Steps of Cs-Sb-O growth on GaAs (applicable to UITF version)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36837" y="1241237"/>
            <a:ext cx="60923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Activation of GaAs photocathode with Cs-Sb-O:</a:t>
            </a:r>
          </a:p>
          <a:p>
            <a:r>
              <a:rPr lang="en-US" sz="1200" dirty="0" smtClean="0"/>
              <a:t>-   Heat </a:t>
            </a:r>
            <a:r>
              <a:rPr lang="en-US" sz="1200" dirty="0"/>
              <a:t>clean GaAs </a:t>
            </a:r>
            <a:r>
              <a:rPr lang="en-US" sz="1200" dirty="0" smtClean="0"/>
              <a:t>substrate </a:t>
            </a:r>
            <a:r>
              <a:rPr lang="en-US" sz="1200" dirty="0"/>
              <a:t>for 12 hours and ramp down to 80 °C</a:t>
            </a:r>
          </a:p>
          <a:p>
            <a:r>
              <a:rPr lang="en-US" sz="1200" dirty="0"/>
              <a:t>- </a:t>
            </a:r>
            <a:r>
              <a:rPr lang="en-US" sz="1200" dirty="0" smtClean="0"/>
              <a:t>  Supply current to Sb power supply to warm up </a:t>
            </a:r>
            <a:r>
              <a:rPr lang="en-US" sz="1200" dirty="0"/>
              <a:t>Cs (63 °C) </a:t>
            </a:r>
            <a:r>
              <a:rPr lang="en-US" sz="1200" dirty="0" smtClean="0"/>
              <a:t>and Sb (~ </a:t>
            </a:r>
            <a:r>
              <a:rPr lang="en-US" sz="1200" dirty="0"/>
              <a:t>400 °</a:t>
            </a:r>
            <a:r>
              <a:rPr lang="en-US" sz="1200" dirty="0" smtClean="0"/>
              <a:t>C) sources</a:t>
            </a:r>
            <a:endParaRPr lang="en-US" sz="1200" dirty="0"/>
          </a:p>
          <a:p>
            <a:r>
              <a:rPr lang="en-US" sz="1200" dirty="0"/>
              <a:t>- </a:t>
            </a:r>
            <a:r>
              <a:rPr lang="en-US" sz="1200" dirty="0" smtClean="0"/>
              <a:t>  Use  </a:t>
            </a:r>
            <a:r>
              <a:rPr lang="en-US" sz="1200" dirty="0"/>
              <a:t>the </a:t>
            </a:r>
            <a:r>
              <a:rPr lang="en-US" sz="1200" dirty="0"/>
              <a:t>780 laser </a:t>
            </a:r>
            <a:r>
              <a:rPr lang="en-US" sz="1200" dirty="0" smtClean="0"/>
              <a:t>and monitor </a:t>
            </a:r>
            <a:r>
              <a:rPr lang="en-US" sz="1200" dirty="0"/>
              <a:t>the </a:t>
            </a:r>
            <a:r>
              <a:rPr lang="en-US" sz="1200" dirty="0" smtClean="0"/>
              <a:t>initial photocurrent and its rise during the activation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Bring </a:t>
            </a:r>
            <a:r>
              <a:rPr lang="en-US" sz="1200" dirty="0" smtClean="0"/>
              <a:t>Cs source above the substrate and wait until QE reaches </a:t>
            </a:r>
            <a:r>
              <a:rPr lang="en-US" sz="1200" dirty="0"/>
              <a:t>to 1.2% and then </a:t>
            </a:r>
            <a:r>
              <a:rPr lang="en-US" sz="1200" dirty="0" smtClean="0"/>
              <a:t>start decreasing slowly when bleed O</a:t>
            </a:r>
            <a:r>
              <a:rPr lang="en-US" sz="1200" baseline="-25000" dirty="0"/>
              <a:t>2</a:t>
            </a:r>
            <a:r>
              <a:rPr lang="en-US" sz="1200" dirty="0" smtClean="0"/>
              <a:t> in the chamber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The targeted base pressure should increase </a:t>
            </a:r>
            <a:r>
              <a:rPr lang="en-US" sz="1200" dirty="0"/>
              <a:t>from 2e-9 </a:t>
            </a:r>
            <a:r>
              <a:rPr lang="en-US" sz="1200" dirty="0" err="1" smtClean="0"/>
              <a:t>Torr</a:t>
            </a:r>
            <a:r>
              <a:rPr lang="en-US" sz="1200" dirty="0" smtClean="0"/>
              <a:t> to </a:t>
            </a:r>
            <a:r>
              <a:rPr lang="en-US" sz="1200" dirty="0" smtClean="0"/>
              <a:t>9.9e-9 </a:t>
            </a:r>
            <a:r>
              <a:rPr lang="en-US" sz="1200" dirty="0" err="1"/>
              <a:t>Torr</a:t>
            </a:r>
            <a:r>
              <a:rPr lang="en-US" sz="1200" dirty="0"/>
              <a:t> </a:t>
            </a:r>
            <a:r>
              <a:rPr lang="en-US" sz="1200" dirty="0" smtClean="0"/>
              <a:t>with Oxygen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Keep bleeding O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until QE peaks off  (~1.65</a:t>
            </a:r>
            <a:r>
              <a:rPr lang="en-US" sz="1200" dirty="0"/>
              <a:t>% </a:t>
            </a:r>
            <a:r>
              <a:rPr lang="en-US" sz="1200" dirty="0" smtClean="0"/>
              <a:t>) before </a:t>
            </a:r>
            <a:r>
              <a:rPr lang="en-US" sz="1200" dirty="0"/>
              <a:t>slowing </a:t>
            </a:r>
            <a:r>
              <a:rPr lang="en-US" sz="1200" dirty="0" smtClean="0"/>
              <a:t>down with max pressure within 1.0e-8 </a:t>
            </a:r>
            <a:r>
              <a:rPr lang="en-US" sz="1200" dirty="0" err="1" smtClean="0"/>
              <a:t>Torr</a:t>
            </a:r>
            <a:r>
              <a:rPr lang="en-US" sz="1200" dirty="0" smtClean="0"/>
              <a:t> when </a:t>
            </a:r>
            <a:r>
              <a:rPr lang="en-US" sz="1200" dirty="0" smtClean="0"/>
              <a:t>retract the Cs source (keep it warm) and insert the Sb source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Keep depositing Sb until photocurrent decreases close to initial photocurrent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At this point retract the </a:t>
            </a:r>
            <a:r>
              <a:rPr lang="en-US" sz="1200" dirty="0"/>
              <a:t>Sb </a:t>
            </a:r>
            <a:r>
              <a:rPr lang="en-US" sz="1200" dirty="0" smtClean="0"/>
              <a:t>source and insert Cs source again to get the </a:t>
            </a:r>
            <a:r>
              <a:rPr lang="en-US" sz="1200" dirty="0"/>
              <a:t>photocurrent </a:t>
            </a:r>
            <a:r>
              <a:rPr lang="en-US" sz="1200" dirty="0" smtClean="0"/>
              <a:t>arise  steadily again until QE reaches to ~ </a:t>
            </a:r>
            <a:r>
              <a:rPr lang="en-US" sz="1200" dirty="0"/>
              <a:t>0.25% </a:t>
            </a:r>
            <a:r>
              <a:rPr lang="en-US" sz="1200" dirty="0" smtClean="0"/>
              <a:t> discontinue substrate heating for faster QE rise until it saturates at ~ 0.44% when close the O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leak valve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The </a:t>
            </a:r>
            <a:r>
              <a:rPr lang="en-US" sz="1200" dirty="0"/>
              <a:t>photocurrent increases and reaches its maximum at 0.47</a:t>
            </a:r>
            <a:r>
              <a:rPr lang="en-US" sz="1200" dirty="0" smtClean="0"/>
              <a:t>%. And by this time the substrate temperature would drop to </a:t>
            </a:r>
            <a:r>
              <a:rPr lang="en-US" sz="1200" dirty="0"/>
              <a:t>43 </a:t>
            </a:r>
            <a:r>
              <a:rPr lang="en-US" sz="1200" dirty="0" smtClean="0"/>
              <a:t>°C</a:t>
            </a:r>
            <a:endParaRPr lang="en-US" sz="1200" dirty="0" smtClean="0"/>
          </a:p>
          <a:p>
            <a:pPr marL="171450" indent="-171450">
              <a:buFontTx/>
              <a:buChar char="-"/>
            </a:pPr>
            <a:r>
              <a:rPr lang="en-US" sz="1200" dirty="0" smtClean="0"/>
              <a:t>At </a:t>
            </a:r>
            <a:r>
              <a:rPr lang="en-US" sz="1200" dirty="0"/>
              <a:t>about </a:t>
            </a:r>
            <a:r>
              <a:rPr lang="en-US" sz="1200" dirty="0"/>
              <a:t>40 </a:t>
            </a:r>
            <a:r>
              <a:rPr lang="en-US" sz="1200" dirty="0" smtClean="0"/>
              <a:t>°C ,</a:t>
            </a:r>
            <a:r>
              <a:rPr lang="en-US" sz="1200" dirty="0" smtClean="0"/>
              <a:t> discontinue Cs deposition by retracting </a:t>
            </a:r>
            <a:r>
              <a:rPr lang="en-US" sz="1200" dirty="0"/>
              <a:t>the Cs </a:t>
            </a:r>
            <a:r>
              <a:rPr lang="en-US" sz="1200" dirty="0" smtClean="0"/>
              <a:t>source and switching off power supply. 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After discontinuing QE is expected to show initial decrease followed by increase again up to ~ 0.5</a:t>
            </a:r>
            <a:r>
              <a:rPr lang="en-US" sz="1200" dirty="0"/>
              <a:t>%</a:t>
            </a:r>
          </a:p>
          <a:p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596" y="390917"/>
            <a:ext cx="4880404" cy="24210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82366" y="180459"/>
            <a:ext cx="313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QE @ 780 nm over time (GA12)</a:t>
            </a:r>
          </a:p>
        </p:txBody>
      </p:sp>
    </p:spTree>
    <p:extLst>
      <p:ext uri="{BB962C8B-B14F-4D97-AF65-F5344CB8AC3E}">
        <p14:creationId xmlns:p14="http://schemas.microsoft.com/office/powerpoint/2010/main" val="420993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183" y="2694439"/>
            <a:ext cx="4628949" cy="1325563"/>
          </a:xfrm>
        </p:spPr>
        <p:txBody>
          <a:bodyPr/>
          <a:lstStyle/>
          <a:p>
            <a:r>
              <a:rPr lang="en-US" dirty="0"/>
              <a:t>Back </a:t>
            </a:r>
            <a:r>
              <a:rPr lang="en-US" dirty="0" smtClean="0"/>
              <a:t>up slides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8376"/>
            <a:ext cx="10515600" cy="1325563"/>
          </a:xfrm>
        </p:spPr>
        <p:txBody>
          <a:bodyPr/>
          <a:lstStyle/>
          <a:p>
            <a:r>
              <a:rPr lang="en-US" dirty="0"/>
              <a:t>QE @ 780 nm over time (GA12)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5417" y="2419474"/>
            <a:ext cx="6896393" cy="34166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23657" y="3043848"/>
            <a:ext cx="1160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 </a:t>
            </a:r>
            <a:endParaRPr lang="en-US" dirty="0" smtClean="0"/>
          </a:p>
          <a:p>
            <a:r>
              <a:rPr lang="en-US" dirty="0" smtClean="0"/>
              <a:t>shutter </a:t>
            </a:r>
            <a:r>
              <a:rPr lang="en-US" dirty="0"/>
              <a:t>open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7766" y="2402277"/>
            <a:ext cx="117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SB shutter open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3657" y="4379016"/>
            <a:ext cx="117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 valve open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336771" y="3829668"/>
            <a:ext cx="58188" cy="634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74276" y="3853615"/>
            <a:ext cx="117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 valve Close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48003" y="3627433"/>
            <a:ext cx="1172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Heater off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9531" y="3304267"/>
            <a:ext cx="117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Sb shutter </a:t>
            </a:r>
            <a:r>
              <a:rPr lang="en-US" dirty="0"/>
              <a:t>Close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21584" y="3950598"/>
            <a:ext cx="4453" cy="788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60822" y="4248030"/>
            <a:ext cx="61554" cy="323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32916" y="4182591"/>
            <a:ext cx="117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shutter </a:t>
            </a:r>
            <a:r>
              <a:rPr lang="en-US" dirty="0"/>
              <a:t>Close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7563202" y="4572000"/>
            <a:ext cx="349656" cy="177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727361" y="3737650"/>
            <a:ext cx="429958" cy="51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332318" y="2766831"/>
            <a:ext cx="401472" cy="5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02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68512" cy="13255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Steps followe</a:t>
            </a:r>
            <a:r>
              <a:rPr lang="en-US" sz="2000" dirty="0" smtClean="0"/>
              <a:t>d at Cornell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36837" y="1241237"/>
            <a:ext cx="609238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GaAs (10x10 mm ) was cleaved from (100) wafer</a:t>
            </a:r>
          </a:p>
          <a:p>
            <a:r>
              <a:rPr lang="en-US" sz="1200" dirty="0"/>
              <a:t>Rinsed in IPA, demineralized water, HF 1% (30 sec), demineralized water</a:t>
            </a:r>
          </a:p>
          <a:p>
            <a:r>
              <a:rPr lang="en-US" sz="1200" dirty="0"/>
              <a:t>double bagged in nitrogen and then installed onto a puck</a:t>
            </a:r>
          </a:p>
          <a:p>
            <a:r>
              <a:rPr lang="en-US" sz="1200" dirty="0"/>
              <a:t>loaded into the growth chamber and heated to 10 Amps for about 12 hours</a:t>
            </a:r>
          </a:p>
          <a:p>
            <a:r>
              <a:rPr lang="en-US" sz="1200" dirty="0"/>
              <a:t>heater then was set to 4.5 Amps and the sample is cooling down</a:t>
            </a:r>
          </a:p>
          <a:p>
            <a:r>
              <a:rPr lang="en-US" sz="1200" dirty="0"/>
              <a:t>When the jaw temperature reading was 80 C ramped up the temperatures of Cs and Sb at 63 (set </a:t>
            </a:r>
            <a:r>
              <a:rPr lang="en-US" sz="1200" dirty="0" err="1"/>
              <a:t>poin</a:t>
            </a:r>
            <a:r>
              <a:rPr lang="en-US" sz="1200" dirty="0"/>
              <a:t> 70) and 400 C respectively</a:t>
            </a:r>
          </a:p>
          <a:p>
            <a:r>
              <a:rPr lang="en-US" sz="1200" dirty="0"/>
              <a:t>Connected the 780 laser (about 40 </a:t>
            </a:r>
            <a:r>
              <a:rPr lang="en-US" sz="1200" dirty="0" err="1"/>
              <a:t>uW</a:t>
            </a:r>
            <a:r>
              <a:rPr lang="en-US" sz="1200" dirty="0"/>
              <a:t>) and measured the initial photocurrent</a:t>
            </a:r>
          </a:p>
          <a:p>
            <a:r>
              <a:rPr lang="en-US" sz="1200" dirty="0"/>
              <a:t>photocurrent increases steadily with Cs shutter closed up to 0.5%</a:t>
            </a:r>
          </a:p>
          <a:p>
            <a:r>
              <a:rPr lang="en-US" sz="1200" dirty="0"/>
              <a:t>At T=13500 opened the Cs shutter</a:t>
            </a:r>
          </a:p>
          <a:p>
            <a:r>
              <a:rPr lang="en-US" sz="1200" dirty="0"/>
              <a:t>QE went almost immediately up to 1.2% and then slowly decreased</a:t>
            </a:r>
          </a:p>
          <a:p>
            <a:r>
              <a:rPr lang="en-US" sz="1200" dirty="0"/>
              <a:t>The pressure is 9.9e-9 </a:t>
            </a:r>
            <a:r>
              <a:rPr lang="en-US" sz="1200" dirty="0" err="1"/>
              <a:t>Torr</a:t>
            </a:r>
            <a:r>
              <a:rPr lang="en-US" sz="1200" dirty="0"/>
              <a:t> (with O2) with a base pressure of about 2e-9 </a:t>
            </a:r>
            <a:r>
              <a:rPr lang="en-US" sz="1200" dirty="0" err="1"/>
              <a:t>Torr</a:t>
            </a:r>
            <a:r>
              <a:rPr lang="en-US" sz="1200" dirty="0"/>
              <a:t>.</a:t>
            </a:r>
          </a:p>
          <a:p>
            <a:r>
              <a:rPr lang="en-US" sz="1200" dirty="0"/>
              <a:t>The QE increases, and it reaches 1.65% before slowing down. Saturates at 1.67%.</a:t>
            </a:r>
          </a:p>
          <a:p>
            <a:r>
              <a:rPr lang="en-US" sz="1200" dirty="0"/>
              <a:t>If I open Oxygen further (1.4e-8 </a:t>
            </a:r>
            <a:r>
              <a:rPr lang="en-US" sz="1200" dirty="0" err="1"/>
              <a:t>Torr</a:t>
            </a:r>
            <a:r>
              <a:rPr lang="en-US" sz="1200" dirty="0"/>
              <a:t>), the photocurrent starts decreasing. Optimal P seems to be 1e-8</a:t>
            </a:r>
          </a:p>
          <a:p>
            <a:r>
              <a:rPr lang="en-US" sz="1200" dirty="0"/>
              <a:t>QE status constant at 1.62%. I keep the leak valve open, and I start the Sb layer deposition.</a:t>
            </a:r>
          </a:p>
          <a:p>
            <a:r>
              <a:rPr lang="en-US" sz="1200" dirty="0"/>
              <a:t>I open the Sb shutter at t=16910s</a:t>
            </a:r>
          </a:p>
          <a:p>
            <a:r>
              <a:rPr lang="en-US" sz="1200" dirty="0"/>
              <a:t>The Sb flux (measured as a difference from Cs flux) is 2e12 atoms/cm2/s</a:t>
            </a:r>
          </a:p>
          <a:p>
            <a:r>
              <a:rPr lang="en-US" sz="1200" dirty="0"/>
              <a:t>The photocurrent decreases during </a:t>
            </a:r>
            <a:r>
              <a:rPr lang="en-US" sz="1200" dirty="0" err="1"/>
              <a:t>th</a:t>
            </a:r>
            <a:r>
              <a:rPr lang="en-US" sz="1200" dirty="0"/>
              <a:t> deposition of the Sb layer and at the end (1000 s) reaches 8e-4 (QMB measures about 0.7 nm of Sb)</a:t>
            </a:r>
          </a:p>
          <a:p>
            <a:r>
              <a:rPr lang="en-US" sz="1200" dirty="0"/>
              <a:t>Closing the Sb shutter, the photocurrent starts increasing again</a:t>
            </a:r>
          </a:p>
          <a:p>
            <a:r>
              <a:rPr lang="en-US" sz="1200" dirty="0"/>
              <a:t>At T=22000 photocurrent is steadily increasing with an estimate QE of about 0.25% we decided to switch off the heater to see if we can increase QE faster</a:t>
            </a:r>
          </a:p>
          <a:p>
            <a:r>
              <a:rPr lang="en-US" sz="1200" dirty="0"/>
              <a:t>With cooling, the photocurrent and differential photocurrent grow</a:t>
            </a:r>
          </a:p>
          <a:p>
            <a:r>
              <a:rPr lang="en-US" sz="1200" dirty="0"/>
              <a:t>The photocurrent saturates at QE=0.44%. at T=24950s we close O2.</a:t>
            </a:r>
          </a:p>
          <a:p>
            <a:r>
              <a:rPr lang="en-US" sz="1200" dirty="0"/>
              <a:t>The photocurrent increases and reaches its maximum at 0.47%. The jaw temperature is 43 C.</a:t>
            </a:r>
          </a:p>
          <a:p>
            <a:r>
              <a:rPr lang="en-US" sz="1200" dirty="0"/>
              <a:t>at about T(jaw)=40C I close the Cs shutter. After an initial decrease, photocurrent starts increasing again. The final QE is a little below 0.5%</a:t>
            </a:r>
          </a:p>
          <a:p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596" y="390917"/>
            <a:ext cx="4880404" cy="24210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82366" y="180459"/>
            <a:ext cx="313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QE @ 780 nm over time (GA12)</a:t>
            </a:r>
          </a:p>
        </p:txBody>
      </p:sp>
    </p:spTree>
    <p:extLst>
      <p:ext uri="{BB962C8B-B14F-4D97-AF65-F5344CB8AC3E}">
        <p14:creationId xmlns:p14="http://schemas.microsoft.com/office/powerpoint/2010/main" val="331861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725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Growth and study of Cs-Sb-O on GaAs at UITF</vt:lpstr>
      <vt:lpstr>Plan of experiments during Jai’s visit</vt:lpstr>
      <vt:lpstr>Steps of Cs-Sb-O growth on GaAs (applicable to UITF version)</vt:lpstr>
      <vt:lpstr>Back up slides </vt:lpstr>
      <vt:lpstr>QE @ 780 nm over time (GA12)</vt:lpstr>
      <vt:lpstr>Steps followed at Cornell</vt:lpstr>
    </vt:vector>
  </TitlesOfParts>
  <Company>CLASSE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 K. Bae</dc:creator>
  <cp:lastModifiedBy>Md Abdullah Mamun</cp:lastModifiedBy>
  <cp:revision>19</cp:revision>
  <dcterms:created xsi:type="dcterms:W3CDTF">2020-10-09T16:22:03Z</dcterms:created>
  <dcterms:modified xsi:type="dcterms:W3CDTF">2021-09-23T14:55:04Z</dcterms:modified>
</cp:coreProperties>
</file>