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309" r:id="rId5"/>
    <p:sldId id="398" r:id="rId6"/>
    <p:sldId id="399" r:id="rId7"/>
    <p:sldId id="374" r:id="rId8"/>
    <p:sldId id="379" r:id="rId9"/>
    <p:sldId id="375" r:id="rId10"/>
    <p:sldId id="3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43" autoAdjust="0"/>
    <p:restoredTop sz="96405" autoAdjust="0"/>
  </p:normalViewPr>
  <p:slideViewPr>
    <p:cSldViewPr snapToGrid="0" snapToObjects="1">
      <p:cViewPr varScale="1">
        <p:scale>
          <a:sx n="77" d="100"/>
          <a:sy n="77" d="100"/>
        </p:scale>
        <p:origin x="156" y="75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6, 2025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6, 2025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February 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Helicity Decoder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Thanks to:</a:t>
            </a:r>
          </a:p>
          <a:p>
            <a:r>
              <a:rPr lang="en-US" sz="2800" dirty="0"/>
              <a:t>Chris Cuevas, Ed </a:t>
            </a:r>
            <a:r>
              <a:rPr lang="en-US" sz="2800" dirty="0" err="1"/>
              <a:t>Jastrzembski</a:t>
            </a:r>
            <a:r>
              <a:rPr lang="en-US" sz="2800" dirty="0"/>
              <a:t>, Bryan Moffit, and Paul 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February 6, 2025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D21B6-E37C-447C-BE98-DDEA0367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165" y="1856865"/>
            <a:ext cx="292608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Generator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02" y="966055"/>
            <a:ext cx="5774393" cy="5381694"/>
          </a:xfrm>
        </p:spPr>
        <p:txBody>
          <a:bodyPr>
            <a:noAutofit/>
          </a:bodyPr>
          <a:lstStyle/>
          <a:p>
            <a:r>
              <a:rPr lang="en-US" sz="2000" b="1" dirty="0"/>
              <a:t>Now: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/>
              <a:t>Free Clock Mode at 30 Hz Default, 500 µs </a:t>
            </a:r>
            <a:r>
              <a:rPr lang="en-US" sz="1800" dirty="0" err="1"/>
              <a:t>T_Settle</a:t>
            </a:r>
            <a:r>
              <a:rPr lang="en-US" sz="1800" dirty="0"/>
              <a:t>, 33330 µs </a:t>
            </a:r>
            <a:r>
              <a:rPr lang="en-US" sz="1800" dirty="0" err="1"/>
              <a:t>T_Stable</a:t>
            </a:r>
            <a:endParaRPr lang="en-US" sz="1800" dirty="0"/>
          </a:p>
          <a:p>
            <a:pPr marL="857250" lvl="1" indent="-400050">
              <a:buFont typeface="+mj-lt"/>
              <a:buAutoNum type="romanUcPeriod"/>
            </a:pPr>
            <a:r>
              <a:rPr lang="en-US" sz="1800" dirty="0"/>
              <a:t>Quartet pattern, and 8-window delay.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000" b="1" dirty="0"/>
              <a:t>New Helicity settings for MOLLER: 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dirty="0"/>
              <a:t>Free Clock Mode at 1920 Hz, 10 µs T_Settle, 510.85 µs </a:t>
            </a:r>
            <a:r>
              <a:rPr lang="en-US" dirty="0" err="1"/>
              <a:t>T_Stable</a:t>
            </a:r>
            <a:endParaRPr lang="en-US" dirty="0"/>
          </a:p>
          <a:p>
            <a:pPr marL="1314450" lvl="2" indent="-400050">
              <a:buFont typeface="+mj-lt"/>
              <a:buAutoNum type="romanUcPeriod"/>
            </a:pPr>
            <a:r>
              <a:rPr lang="en-US" dirty="0"/>
              <a:t>64-window patterns: Thue-Morse-64, 16-Quad, 32-Pair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US" sz="1800" dirty="0"/>
          </a:p>
          <a:p>
            <a:pPr marL="914400" lvl="2" indent="0">
              <a:buNone/>
            </a:pPr>
            <a:endParaRPr lang="en-US" sz="23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47993-D98E-7C4C-980E-C4D1519C6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19"/>
          <a:stretch/>
        </p:blipFill>
        <p:spPr>
          <a:xfrm>
            <a:off x="6926237" y="2211675"/>
            <a:ext cx="4771492" cy="38404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F1B937-A4D2-4F95-B4B2-7D90FBDE089E}"/>
              </a:ext>
            </a:extLst>
          </p:cNvPr>
          <p:cNvSpPr/>
          <p:nvPr/>
        </p:nvSpPr>
        <p:spPr>
          <a:xfrm>
            <a:off x="7153962" y="1051789"/>
            <a:ext cx="3966893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000" dirty="0"/>
              <a:t>Board is supported by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Jefferson Lab Fast Electronics Group</a:t>
            </a:r>
          </a:p>
        </p:txBody>
      </p:sp>
    </p:spTree>
    <p:extLst>
      <p:ext uri="{BB962C8B-B14F-4D97-AF65-F5344CB8AC3E}">
        <p14:creationId xmlns:p14="http://schemas.microsoft.com/office/powerpoint/2010/main" val="298108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B4E0-D499-4C9F-997A-661C21C8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Generator Settings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FA71EF-9C9D-4656-8D21-EE4A5A4A3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4" t="1550" r="2239" b="1718"/>
          <a:stretch/>
        </p:blipFill>
        <p:spPr>
          <a:xfrm>
            <a:off x="8669306" y="973297"/>
            <a:ext cx="3028423" cy="520574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9FFE5-7E04-4A62-8B78-6366FB95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39A96C-6695-334D-B1D7-AA28AB1F806F}"/>
              </a:ext>
            </a:extLst>
          </p:cNvPr>
          <p:cNvGrpSpPr/>
          <p:nvPr/>
        </p:nvGrpSpPr>
        <p:grpSpPr>
          <a:xfrm>
            <a:off x="411892" y="1791327"/>
            <a:ext cx="7913641" cy="3612710"/>
            <a:chOff x="3709333" y="1076545"/>
            <a:chExt cx="7913641" cy="36127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3DAC6A-60EE-8646-9287-B14753C91243}"/>
                </a:ext>
              </a:extLst>
            </p:cNvPr>
            <p:cNvGrpSpPr/>
            <p:nvPr/>
          </p:nvGrpSpPr>
          <p:grpSpPr>
            <a:xfrm>
              <a:off x="3709333" y="1076545"/>
              <a:ext cx="7913641" cy="3612710"/>
              <a:chOff x="3709333" y="1076545"/>
              <a:chExt cx="7913641" cy="361271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F80AAC7-2486-B245-A329-D446C25937BE}"/>
                  </a:ext>
                </a:extLst>
              </p:cNvPr>
              <p:cNvGrpSpPr/>
              <p:nvPr/>
            </p:nvGrpSpPr>
            <p:grpSpPr>
              <a:xfrm>
                <a:off x="3709333" y="1076545"/>
                <a:ext cx="7913641" cy="3612710"/>
                <a:chOff x="890629" y="535526"/>
                <a:chExt cx="7913641" cy="3612710"/>
              </a:xfrm>
            </p:grpSpPr>
            <p:grpSp>
              <p:nvGrpSpPr>
                <p:cNvPr id="14" name="Group 602">
                  <a:extLst>
                    <a:ext uri="{FF2B5EF4-FFF2-40B4-BE49-F238E27FC236}">
                      <a16:creationId xmlns:a16="http://schemas.microsoft.com/office/drawing/2014/main" id="{8226B76C-BB98-A64F-B022-5FED3968F3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9030" y="3124200"/>
                  <a:ext cx="914400" cy="549275"/>
                  <a:chOff x="4955" y="3370"/>
                  <a:chExt cx="576" cy="346"/>
                </a:xfrm>
              </p:grpSpPr>
              <p:sp>
                <p:nvSpPr>
                  <p:cNvPr id="83" name="Line 593">
                    <a:extLst>
                      <a:ext uri="{FF2B5EF4-FFF2-40B4-BE49-F238E27FC236}">
                        <a16:creationId xmlns:a16="http://schemas.microsoft.com/office/drawing/2014/main" id="{4DC146BC-1C48-B44B-ABE6-B9E4D2A186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16" y="3543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594">
                    <a:extLst>
                      <a:ext uri="{FF2B5EF4-FFF2-40B4-BE49-F238E27FC236}">
                        <a16:creationId xmlns:a16="http://schemas.microsoft.com/office/drawing/2014/main" id="{B2A1B845-1873-DA46-AC89-CEEACB4C19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6" y="3428"/>
                    <a:ext cx="1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Line 595">
                    <a:extLst>
                      <a:ext uri="{FF2B5EF4-FFF2-40B4-BE49-F238E27FC236}">
                        <a16:creationId xmlns:a16="http://schemas.microsoft.com/office/drawing/2014/main" id="{4BD35243-16D1-AA4B-8666-43E251DDA7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5" y="3658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6" name="Group 597">
                    <a:extLst>
                      <a:ext uri="{FF2B5EF4-FFF2-40B4-BE49-F238E27FC236}">
                        <a16:creationId xmlns:a16="http://schemas.microsoft.com/office/drawing/2014/main" id="{EDFC76B0-29DC-1C4D-82EA-40BC189110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36" y="3370"/>
                    <a:ext cx="380" cy="346"/>
                    <a:chOff x="2477" y="3542"/>
                    <a:chExt cx="288" cy="346"/>
                  </a:xfrm>
                </p:grpSpPr>
                <p:sp>
                  <p:nvSpPr>
                    <p:cNvPr id="89" name="Freeform 598">
                      <a:extLst>
                        <a:ext uri="{FF2B5EF4-FFF2-40B4-BE49-F238E27FC236}">
                          <a16:creationId xmlns:a16="http://schemas.microsoft.com/office/drawing/2014/main" id="{2A395A97-B6B3-2348-BD14-B179FFD27A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7" y="3542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599">
                      <a:extLst>
                        <a:ext uri="{FF2B5EF4-FFF2-40B4-BE49-F238E27FC236}">
                          <a16:creationId xmlns:a16="http://schemas.microsoft.com/office/drawing/2014/main" id="{ABFD6D52-23AC-FD40-B0CA-6F6CB3E4A7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477" y="3715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7" name="Freeform 600">
                    <a:extLst>
                      <a:ext uri="{FF2B5EF4-FFF2-40B4-BE49-F238E27FC236}">
                        <a16:creationId xmlns:a16="http://schemas.microsoft.com/office/drawing/2014/main" id="{91A0A465-7D00-9B48-95EB-67CCF8729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6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601">
                    <a:extLst>
                      <a:ext uri="{FF2B5EF4-FFF2-40B4-BE49-F238E27FC236}">
                        <a16:creationId xmlns:a16="http://schemas.microsoft.com/office/drawing/2014/main" id="{8CE0C8E6-57DC-BC43-8ACC-708F74A88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1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838">
                  <a:extLst>
                    <a:ext uri="{FF2B5EF4-FFF2-40B4-BE49-F238E27FC236}">
                      <a16:creationId xmlns:a16="http://schemas.microsoft.com/office/drawing/2014/main" id="{C799FE01-547A-EF45-9F65-DF57DFBB3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283450" y="1772682"/>
                  <a:ext cx="917575" cy="549275"/>
                  <a:chOff x="3456" y="605"/>
                  <a:chExt cx="578" cy="346"/>
                </a:xfrm>
              </p:grpSpPr>
              <p:grpSp>
                <p:nvGrpSpPr>
                  <p:cNvPr id="73" name="Group 155">
                    <a:extLst>
                      <a:ext uri="{FF2B5EF4-FFF2-40B4-BE49-F238E27FC236}">
                        <a16:creationId xmlns:a16="http://schemas.microsoft.com/office/drawing/2014/main" id="{4C6AAD09-3CA1-8144-A3BF-4EC6CC7131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7" y="605"/>
                    <a:ext cx="577" cy="346"/>
                    <a:chOff x="4262" y="3715"/>
                    <a:chExt cx="577" cy="346"/>
                  </a:xfrm>
                </p:grpSpPr>
                <p:sp>
                  <p:nvSpPr>
                    <p:cNvPr id="75" name="Line 146">
                      <a:extLst>
                        <a:ext uri="{FF2B5EF4-FFF2-40B4-BE49-F238E27FC236}">
                          <a16:creationId xmlns:a16="http://schemas.microsoft.com/office/drawing/2014/main" id="{34AAEAA9-8808-764C-B45C-EBED0527D2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24" y="3888"/>
                      <a:ext cx="11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Line 147">
                      <a:extLst>
                        <a:ext uri="{FF2B5EF4-FFF2-40B4-BE49-F238E27FC236}">
                          <a16:creationId xmlns:a16="http://schemas.microsoft.com/office/drawing/2014/main" id="{8A94D0B9-8956-244D-A6D8-4F1DDC24A7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2" y="3773"/>
                      <a:ext cx="11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148">
                      <a:extLst>
                        <a:ext uri="{FF2B5EF4-FFF2-40B4-BE49-F238E27FC236}">
                          <a16:creationId xmlns:a16="http://schemas.microsoft.com/office/drawing/2014/main" id="{90B64706-9187-2742-92AC-6967FC3C2C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3" y="4003"/>
                      <a:ext cx="11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8" name="Group 149">
                      <a:extLst>
                        <a:ext uri="{FF2B5EF4-FFF2-40B4-BE49-F238E27FC236}">
                          <a16:creationId xmlns:a16="http://schemas.microsoft.com/office/drawing/2014/main" id="{99EEB3C1-4719-3740-8A37-F72355C96F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44" y="3715"/>
                      <a:ext cx="380" cy="346"/>
                      <a:chOff x="2419" y="3542"/>
                      <a:chExt cx="346" cy="346"/>
                    </a:xfrm>
                  </p:grpSpPr>
                  <p:grpSp>
                    <p:nvGrpSpPr>
                      <p:cNvPr id="79" name="Group 150">
                        <a:extLst>
                          <a:ext uri="{FF2B5EF4-FFF2-40B4-BE49-F238E27FC236}">
                            <a16:creationId xmlns:a16="http://schemas.microsoft.com/office/drawing/2014/main" id="{5FF787FE-7D46-9347-933F-738DC3C6B69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9" y="3542"/>
                        <a:ext cx="346" cy="346"/>
                        <a:chOff x="2477" y="3542"/>
                        <a:chExt cx="288" cy="346"/>
                      </a:xfrm>
                    </p:grpSpPr>
                    <p:sp>
                      <p:nvSpPr>
                        <p:cNvPr id="81" name="Freeform 151">
                          <a:extLst>
                            <a:ext uri="{FF2B5EF4-FFF2-40B4-BE49-F238E27FC236}">
                              <a16:creationId xmlns:a16="http://schemas.microsoft.com/office/drawing/2014/main" id="{D5319353-E1E8-E74C-94D1-72443A99D52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7" y="3542"/>
                          <a:ext cx="288" cy="173"/>
                        </a:xfrm>
                        <a:custGeom>
                          <a:avLst/>
                          <a:gdLst>
                            <a:gd name="T0" fmla="*/ 0 w 173"/>
                            <a:gd name="T1" fmla="*/ 0 h 173"/>
                            <a:gd name="T2" fmla="*/ 191 w 173"/>
                            <a:gd name="T3" fmla="*/ 58 h 173"/>
                            <a:gd name="T4" fmla="*/ 288 w 173"/>
                            <a:gd name="T5" fmla="*/ 173 h 17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73" h="173">
                              <a:moveTo>
                                <a:pt x="0" y="0"/>
                              </a:moveTo>
                              <a:cubicBezTo>
                                <a:pt x="43" y="14"/>
                                <a:pt x="86" y="29"/>
                                <a:pt x="115" y="58"/>
                              </a:cubicBezTo>
                              <a:cubicBezTo>
                                <a:pt x="144" y="87"/>
                                <a:pt x="158" y="130"/>
                                <a:pt x="173" y="173"/>
                              </a:cubicBezTo>
                            </a:path>
                          </a:pathLst>
                        </a:custGeom>
                        <a:noFill/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" name="Freeform 152">
                          <a:extLst>
                            <a:ext uri="{FF2B5EF4-FFF2-40B4-BE49-F238E27FC236}">
                              <a16:creationId xmlns:a16="http://schemas.microsoft.com/office/drawing/2014/main" id="{2A76A3D8-770D-8F41-9730-71870E884D3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2477" y="3715"/>
                          <a:ext cx="288" cy="173"/>
                        </a:xfrm>
                        <a:custGeom>
                          <a:avLst/>
                          <a:gdLst>
                            <a:gd name="T0" fmla="*/ 0 w 173"/>
                            <a:gd name="T1" fmla="*/ 0 h 173"/>
                            <a:gd name="T2" fmla="*/ 191 w 173"/>
                            <a:gd name="T3" fmla="*/ 58 h 173"/>
                            <a:gd name="T4" fmla="*/ 288 w 173"/>
                            <a:gd name="T5" fmla="*/ 173 h 17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73" h="173">
                              <a:moveTo>
                                <a:pt x="0" y="0"/>
                              </a:moveTo>
                              <a:cubicBezTo>
                                <a:pt x="43" y="14"/>
                                <a:pt x="86" y="29"/>
                                <a:pt x="115" y="58"/>
                              </a:cubicBezTo>
                              <a:cubicBezTo>
                                <a:pt x="144" y="87"/>
                                <a:pt x="158" y="130"/>
                                <a:pt x="173" y="173"/>
                              </a:cubicBezTo>
                            </a:path>
                          </a:pathLst>
                        </a:custGeom>
                        <a:noFill/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80" name="Freeform 153">
                        <a:extLst>
                          <a:ext uri="{FF2B5EF4-FFF2-40B4-BE49-F238E27FC236}">
                            <a16:creationId xmlns:a16="http://schemas.microsoft.com/office/drawing/2014/main" id="{1ADB16B1-789C-4B46-9B62-2955C9F89F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9" y="3542"/>
                        <a:ext cx="58" cy="346"/>
                      </a:xfrm>
                      <a:custGeom>
                        <a:avLst/>
                        <a:gdLst>
                          <a:gd name="T0" fmla="*/ 0 w 58"/>
                          <a:gd name="T1" fmla="*/ 0 h 346"/>
                          <a:gd name="T2" fmla="*/ 58 w 58"/>
                          <a:gd name="T3" fmla="*/ 173 h 346"/>
                          <a:gd name="T4" fmla="*/ 0 w 58"/>
                          <a:gd name="T5" fmla="*/ 346 h 34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58" h="346">
                            <a:moveTo>
                              <a:pt x="0" y="0"/>
                            </a:moveTo>
                            <a:cubicBezTo>
                              <a:pt x="29" y="57"/>
                              <a:pt x="58" y="115"/>
                              <a:pt x="58" y="173"/>
                            </a:cubicBezTo>
                            <a:cubicBezTo>
                              <a:pt x="58" y="231"/>
                              <a:pt x="29" y="288"/>
                              <a:pt x="0" y="346"/>
                            </a:cubicBez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4" name="Freeform 837">
                    <a:extLst>
                      <a:ext uri="{FF2B5EF4-FFF2-40B4-BE49-F238E27FC236}">
                        <a16:creationId xmlns:a16="http://schemas.microsoft.com/office/drawing/2014/main" id="{42D9B312-ACA5-1448-8769-5EF1685F1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6" y="662"/>
                    <a:ext cx="576" cy="231"/>
                  </a:xfrm>
                  <a:custGeom>
                    <a:avLst/>
                    <a:gdLst>
                      <a:gd name="T0" fmla="*/ 0 w 576"/>
                      <a:gd name="T1" fmla="*/ 0 h 231"/>
                      <a:gd name="T2" fmla="*/ 0 w 576"/>
                      <a:gd name="T3" fmla="*/ 231 h 231"/>
                      <a:gd name="T4" fmla="*/ 576 w 576"/>
                      <a:gd name="T5" fmla="*/ 116 h 231"/>
                      <a:gd name="T6" fmla="*/ 0 w 576"/>
                      <a:gd name="T7" fmla="*/ 0 h 2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6" h="231">
                        <a:moveTo>
                          <a:pt x="0" y="0"/>
                        </a:moveTo>
                        <a:lnTo>
                          <a:pt x="0" y="231"/>
                        </a:lnTo>
                        <a:lnTo>
                          <a:pt x="576" y="1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313">
                  <a:extLst>
                    <a:ext uri="{FF2B5EF4-FFF2-40B4-BE49-F238E27FC236}">
                      <a16:creationId xmlns:a16="http://schemas.microsoft.com/office/drawing/2014/main" id="{3CA1D0F9-E1B7-634C-833E-E092FA7850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7579401" y="2795532"/>
                  <a:ext cx="914400" cy="312738"/>
                  <a:chOff x="288" y="1064"/>
                  <a:chExt cx="576" cy="197"/>
                </a:xfrm>
              </p:grpSpPr>
              <p:grpSp>
                <p:nvGrpSpPr>
                  <p:cNvPr id="64" name="Group 184">
                    <a:extLst>
                      <a:ext uri="{FF2B5EF4-FFF2-40B4-BE49-F238E27FC236}">
                        <a16:creationId xmlns:a16="http://schemas.microsoft.com/office/drawing/2014/main" id="{6CFA0DDA-C663-E14A-A97D-87A4142C14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8" y="1064"/>
                    <a:ext cx="576" cy="197"/>
                    <a:chOff x="403" y="665"/>
                    <a:chExt cx="576" cy="197"/>
                  </a:xfrm>
                </p:grpSpPr>
                <p:grpSp>
                  <p:nvGrpSpPr>
                    <p:cNvPr id="66" name="Group 185">
                      <a:extLst>
                        <a:ext uri="{FF2B5EF4-FFF2-40B4-BE49-F238E27FC236}">
                          <a16:creationId xmlns:a16="http://schemas.microsoft.com/office/drawing/2014/main" id="{4AC9A40D-4023-964F-AC25-3F41E8B816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" y="720"/>
                      <a:ext cx="576" cy="142"/>
                      <a:chOff x="1152" y="893"/>
                      <a:chExt cx="576" cy="142"/>
                    </a:xfrm>
                  </p:grpSpPr>
                  <p:sp>
                    <p:nvSpPr>
                      <p:cNvPr id="68" name="Oval 186">
                        <a:extLst>
                          <a:ext uri="{FF2B5EF4-FFF2-40B4-BE49-F238E27FC236}">
                            <a16:creationId xmlns:a16="http://schemas.microsoft.com/office/drawing/2014/main" id="{27920CAE-DB8D-0C48-AD9C-33114886539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7" y="977"/>
                        <a:ext cx="58" cy="58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69" name="Line 187">
                        <a:extLst>
                          <a:ext uri="{FF2B5EF4-FFF2-40B4-BE49-F238E27FC236}">
                            <a16:creationId xmlns:a16="http://schemas.microsoft.com/office/drawing/2014/main" id="{78D1DB80-AFB2-8143-981D-43E2A837A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13" y="1008"/>
                        <a:ext cx="11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88">
                        <a:extLst>
                          <a:ext uri="{FF2B5EF4-FFF2-40B4-BE49-F238E27FC236}">
                            <a16:creationId xmlns:a16="http://schemas.microsoft.com/office/drawing/2014/main" id="{C9DAFF63-4E45-0746-B8E2-560F88607A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52" y="1008"/>
                        <a:ext cx="115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none" w="med" len="med"/>
                        <a:tailEnd type="arrow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9">
                        <a:extLst>
                          <a:ext uri="{FF2B5EF4-FFF2-40B4-BE49-F238E27FC236}">
                            <a16:creationId xmlns:a16="http://schemas.microsoft.com/office/drawing/2014/main" id="{B8686355-D52B-D342-96B1-7653957422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353" y="893"/>
                        <a:ext cx="230" cy="11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Oval 190">
                        <a:extLst>
                          <a:ext uri="{FF2B5EF4-FFF2-40B4-BE49-F238E27FC236}">
                            <a16:creationId xmlns:a16="http://schemas.microsoft.com/office/drawing/2014/main" id="{3FEDA09B-C335-7B4F-A55D-2A4E996063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5" y="977"/>
                        <a:ext cx="58" cy="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67" name="Text Box 191">
                      <a:extLst>
                        <a:ext uri="{FF2B5EF4-FFF2-40B4-BE49-F238E27FC236}">
                          <a16:creationId xmlns:a16="http://schemas.microsoft.com/office/drawing/2014/main" id="{B496128F-3425-5D47-991D-95902EF63FC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807" y="668"/>
                      <a:ext cx="161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90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1000" dirty="0"/>
                        <a:t>1</a:t>
                      </a:r>
                    </a:p>
                  </p:txBody>
                </p:sp>
              </p:grpSp>
              <p:sp>
                <p:nvSpPr>
                  <p:cNvPr id="65" name="Freeform 311">
                    <a:extLst>
                      <a:ext uri="{FF2B5EF4-FFF2-40B4-BE49-F238E27FC236}">
                        <a16:creationId xmlns:a16="http://schemas.microsoft.com/office/drawing/2014/main" id="{53487195-A5E6-C247-8638-8DD9E11D8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" y="1123"/>
                    <a:ext cx="576" cy="115"/>
                  </a:xfrm>
                  <a:custGeom>
                    <a:avLst/>
                    <a:gdLst>
                      <a:gd name="T0" fmla="*/ 0 w 576"/>
                      <a:gd name="T1" fmla="*/ 115 h 115"/>
                      <a:gd name="T2" fmla="*/ 230 w 576"/>
                      <a:gd name="T3" fmla="*/ 0 h 115"/>
                      <a:gd name="T4" fmla="*/ 576 w 576"/>
                      <a:gd name="T5" fmla="*/ 115 h 115"/>
                      <a:gd name="T6" fmla="*/ 0 w 576"/>
                      <a:gd name="T7" fmla="*/ 115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6" h="115">
                        <a:moveTo>
                          <a:pt x="0" y="115"/>
                        </a:moveTo>
                        <a:lnTo>
                          <a:pt x="230" y="0"/>
                        </a:lnTo>
                        <a:lnTo>
                          <a:pt x="576" y="11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602">
                  <a:extLst>
                    <a:ext uri="{FF2B5EF4-FFF2-40B4-BE49-F238E27FC236}">
                      <a16:creationId xmlns:a16="http://schemas.microsoft.com/office/drawing/2014/main" id="{18CCF94C-57EF-1346-8774-BA8C27B779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86044" y="2405311"/>
                  <a:ext cx="923925" cy="549275"/>
                  <a:chOff x="4949" y="3370"/>
                  <a:chExt cx="582" cy="346"/>
                </a:xfrm>
              </p:grpSpPr>
              <p:sp>
                <p:nvSpPr>
                  <p:cNvPr id="56" name="Line 593">
                    <a:extLst>
                      <a:ext uri="{FF2B5EF4-FFF2-40B4-BE49-F238E27FC236}">
                        <a16:creationId xmlns:a16="http://schemas.microsoft.com/office/drawing/2014/main" id="{F0CFB88E-A3A5-B042-B1FD-73C86AD1FC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16" y="3543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594">
                    <a:extLst>
                      <a:ext uri="{FF2B5EF4-FFF2-40B4-BE49-F238E27FC236}">
                        <a16:creationId xmlns:a16="http://schemas.microsoft.com/office/drawing/2014/main" id="{57B3F7CE-8952-E247-97A6-C7217CE8E2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49" y="3435"/>
                    <a:ext cx="11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595">
                    <a:extLst>
                      <a:ext uri="{FF2B5EF4-FFF2-40B4-BE49-F238E27FC236}">
                        <a16:creationId xmlns:a16="http://schemas.microsoft.com/office/drawing/2014/main" id="{D9873DC3-97D4-8641-9D4F-D2467E623B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5" y="3658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9" name="Group 597">
                    <a:extLst>
                      <a:ext uri="{FF2B5EF4-FFF2-40B4-BE49-F238E27FC236}">
                        <a16:creationId xmlns:a16="http://schemas.microsoft.com/office/drawing/2014/main" id="{2CEDB0E1-3300-C349-A233-D5C2838599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36" y="3370"/>
                    <a:ext cx="380" cy="346"/>
                    <a:chOff x="2477" y="3542"/>
                    <a:chExt cx="288" cy="346"/>
                  </a:xfrm>
                </p:grpSpPr>
                <p:sp>
                  <p:nvSpPr>
                    <p:cNvPr id="62" name="Freeform 598">
                      <a:extLst>
                        <a:ext uri="{FF2B5EF4-FFF2-40B4-BE49-F238E27FC236}">
                          <a16:creationId xmlns:a16="http://schemas.microsoft.com/office/drawing/2014/main" id="{9DF14643-078C-514C-A307-7F1F174A97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7" y="3542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Freeform 599">
                      <a:extLst>
                        <a:ext uri="{FF2B5EF4-FFF2-40B4-BE49-F238E27FC236}">
                          <a16:creationId xmlns:a16="http://schemas.microsoft.com/office/drawing/2014/main" id="{060B5024-D123-8547-B64E-AEA135A0B3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477" y="3715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" name="Freeform 600">
                    <a:extLst>
                      <a:ext uri="{FF2B5EF4-FFF2-40B4-BE49-F238E27FC236}">
                        <a16:creationId xmlns:a16="http://schemas.microsoft.com/office/drawing/2014/main" id="{B0481B6C-ED9A-AA47-9A7A-C1195C3125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6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601">
                    <a:extLst>
                      <a:ext uri="{FF2B5EF4-FFF2-40B4-BE49-F238E27FC236}">
                        <a16:creationId xmlns:a16="http://schemas.microsoft.com/office/drawing/2014/main" id="{2DE62B20-2270-9A41-868E-E4F92FF680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1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602">
                  <a:extLst>
                    <a:ext uri="{FF2B5EF4-FFF2-40B4-BE49-F238E27FC236}">
                      <a16:creationId xmlns:a16="http://schemas.microsoft.com/office/drawing/2014/main" id="{DACD26C1-9E3E-804A-9CBA-3CE2D5578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22082" y="2228295"/>
                  <a:ext cx="915988" cy="549275"/>
                  <a:chOff x="4954" y="3370"/>
                  <a:chExt cx="577" cy="346"/>
                </a:xfrm>
              </p:grpSpPr>
              <p:sp>
                <p:nvSpPr>
                  <p:cNvPr id="48" name="Line 593">
                    <a:extLst>
                      <a:ext uri="{FF2B5EF4-FFF2-40B4-BE49-F238E27FC236}">
                        <a16:creationId xmlns:a16="http://schemas.microsoft.com/office/drawing/2014/main" id="{EA33E783-8329-5740-8D4D-62FF555D77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16" y="3543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594">
                    <a:extLst>
                      <a:ext uri="{FF2B5EF4-FFF2-40B4-BE49-F238E27FC236}">
                        <a16:creationId xmlns:a16="http://schemas.microsoft.com/office/drawing/2014/main" id="{2052EE5D-6E57-5C46-B3D2-02ADD4A7DB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4" y="3428"/>
                    <a:ext cx="11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595">
                    <a:extLst>
                      <a:ext uri="{FF2B5EF4-FFF2-40B4-BE49-F238E27FC236}">
                        <a16:creationId xmlns:a16="http://schemas.microsoft.com/office/drawing/2014/main" id="{103A1D48-95AE-7744-AAFD-C3F22B2E4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5" y="3658"/>
                    <a:ext cx="11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" name="Group 597">
                    <a:extLst>
                      <a:ext uri="{FF2B5EF4-FFF2-40B4-BE49-F238E27FC236}">
                        <a16:creationId xmlns:a16="http://schemas.microsoft.com/office/drawing/2014/main" id="{082F8D04-52EA-9F41-87C2-7B4D75165D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36" y="3370"/>
                    <a:ext cx="380" cy="346"/>
                    <a:chOff x="2477" y="3542"/>
                    <a:chExt cx="288" cy="346"/>
                  </a:xfrm>
                </p:grpSpPr>
                <p:sp>
                  <p:nvSpPr>
                    <p:cNvPr id="54" name="Freeform 598">
                      <a:extLst>
                        <a:ext uri="{FF2B5EF4-FFF2-40B4-BE49-F238E27FC236}">
                          <a16:creationId xmlns:a16="http://schemas.microsoft.com/office/drawing/2014/main" id="{156B659E-8976-0149-89A6-EAC5A947E2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77" y="3542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Freeform 599">
                      <a:extLst>
                        <a:ext uri="{FF2B5EF4-FFF2-40B4-BE49-F238E27FC236}">
                          <a16:creationId xmlns:a16="http://schemas.microsoft.com/office/drawing/2014/main" id="{83A5DB52-64D4-6C40-8B29-2AF2F6C824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2477" y="3715"/>
                      <a:ext cx="288" cy="173"/>
                    </a:xfrm>
                    <a:custGeom>
                      <a:avLst/>
                      <a:gdLst>
                        <a:gd name="T0" fmla="*/ 0 w 173"/>
                        <a:gd name="T1" fmla="*/ 0 h 173"/>
                        <a:gd name="T2" fmla="*/ 191 w 173"/>
                        <a:gd name="T3" fmla="*/ 58 h 173"/>
                        <a:gd name="T4" fmla="*/ 288 w 173"/>
                        <a:gd name="T5" fmla="*/ 173 h 1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73" h="173">
                          <a:moveTo>
                            <a:pt x="0" y="0"/>
                          </a:moveTo>
                          <a:cubicBezTo>
                            <a:pt x="43" y="14"/>
                            <a:pt x="86" y="29"/>
                            <a:pt x="115" y="58"/>
                          </a:cubicBezTo>
                          <a:cubicBezTo>
                            <a:pt x="144" y="87"/>
                            <a:pt x="158" y="130"/>
                            <a:pt x="173" y="1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2" name="Freeform 600">
                    <a:extLst>
                      <a:ext uri="{FF2B5EF4-FFF2-40B4-BE49-F238E27FC236}">
                        <a16:creationId xmlns:a16="http://schemas.microsoft.com/office/drawing/2014/main" id="{39EEE69A-1AE6-2C4F-A716-876A197507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6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601">
                    <a:extLst>
                      <a:ext uri="{FF2B5EF4-FFF2-40B4-BE49-F238E27FC236}">
                        <a16:creationId xmlns:a16="http://schemas.microsoft.com/office/drawing/2014/main" id="{8770AFE7-EF6E-994C-B88E-FC0B85A04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1" y="3370"/>
                    <a:ext cx="64" cy="346"/>
                  </a:xfrm>
                  <a:custGeom>
                    <a:avLst/>
                    <a:gdLst>
                      <a:gd name="T0" fmla="*/ 0 w 58"/>
                      <a:gd name="T1" fmla="*/ 0 h 346"/>
                      <a:gd name="T2" fmla="*/ 64 w 58"/>
                      <a:gd name="T3" fmla="*/ 173 h 346"/>
                      <a:gd name="T4" fmla="*/ 0 w 58"/>
                      <a:gd name="T5" fmla="*/ 346 h 3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8" h="346">
                        <a:moveTo>
                          <a:pt x="0" y="0"/>
                        </a:moveTo>
                        <a:cubicBezTo>
                          <a:pt x="29" y="57"/>
                          <a:pt x="58" y="115"/>
                          <a:pt x="58" y="173"/>
                        </a:cubicBezTo>
                        <a:cubicBezTo>
                          <a:pt x="58" y="231"/>
                          <a:pt x="29" y="288"/>
                          <a:pt x="0" y="34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01B4F04-CF58-2140-8169-159EECAF1712}"/>
                    </a:ext>
                  </a:extLst>
                </p:cNvPr>
                <p:cNvGrpSpPr/>
                <p:nvPr/>
              </p:nvGrpSpPr>
              <p:grpSpPr>
                <a:xfrm>
                  <a:off x="890629" y="1230868"/>
                  <a:ext cx="5395119" cy="369401"/>
                  <a:chOff x="890629" y="1230868"/>
                  <a:chExt cx="5395119" cy="369401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2825E29-BCF0-2B43-8835-1485762049A8}"/>
                      </a:ext>
                    </a:extLst>
                  </p:cNvPr>
                  <p:cNvSpPr/>
                  <p:nvPr/>
                </p:nvSpPr>
                <p:spPr>
                  <a:xfrm>
                    <a:off x="890629" y="1230868"/>
                    <a:ext cx="5395119" cy="3693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E8612B6-D773-734B-874F-900C3C8E7D41}"/>
                      </a:ext>
                    </a:extLst>
                  </p:cNvPr>
                  <p:cNvSpPr txBox="1"/>
                  <p:nvPr/>
                </p:nvSpPr>
                <p:spPr>
                  <a:xfrm>
                    <a:off x="890629" y="1230868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C2B6373-08F0-6E4B-A09B-5EC6446C045E}"/>
                      </a:ext>
                    </a:extLst>
                  </p:cNvPr>
                  <p:cNvSpPr txBox="1"/>
                  <p:nvPr/>
                </p:nvSpPr>
                <p:spPr>
                  <a:xfrm>
                    <a:off x="1315753" y="1230937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29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5B10A5F-4796-D04E-96DC-1D9F71A1C689}"/>
                      </a:ext>
                    </a:extLst>
                  </p:cNvPr>
                  <p:cNvSpPr txBox="1"/>
                  <p:nvPr/>
                </p:nvSpPr>
                <p:spPr>
                  <a:xfrm>
                    <a:off x="1734457" y="1230868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28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6D524C7-CF42-304B-82DA-0BBD7E47CADA}"/>
                      </a:ext>
                    </a:extLst>
                  </p:cNvPr>
                  <p:cNvSpPr txBox="1"/>
                  <p:nvPr/>
                </p:nvSpPr>
                <p:spPr>
                  <a:xfrm>
                    <a:off x="2153404" y="1230868"/>
                    <a:ext cx="41870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27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21586E0-BA3D-4E4B-8CF2-68CBC2218259}"/>
                      </a:ext>
                    </a:extLst>
                  </p:cNvPr>
                  <p:cNvSpPr txBox="1"/>
                  <p:nvPr/>
                </p:nvSpPr>
                <p:spPr>
                  <a:xfrm>
                    <a:off x="2572106" y="1230937"/>
                    <a:ext cx="1875735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               …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741F09D8-F7C9-1C48-A032-D4577E5E01DD}"/>
                      </a:ext>
                    </a:extLst>
                  </p:cNvPr>
                  <p:cNvSpPr txBox="1"/>
                  <p:nvPr/>
                </p:nvSpPr>
                <p:spPr>
                  <a:xfrm>
                    <a:off x="4447843" y="1230937"/>
                    <a:ext cx="40748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  7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26FFAAB3-BF5B-AD49-A801-09FD24AC2F4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2141" y="1230937"/>
                    <a:ext cx="1016080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      …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B186BDF-DC0F-F74E-ABDF-9F1B9664D66C}"/>
                      </a:ext>
                    </a:extLst>
                  </p:cNvPr>
                  <p:cNvSpPr txBox="1"/>
                  <p:nvPr/>
                </p:nvSpPr>
                <p:spPr>
                  <a:xfrm>
                    <a:off x="5868221" y="1230868"/>
                    <a:ext cx="407484" cy="3693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  1</a:t>
                    </a:r>
                  </a:p>
                </p:txBody>
              </p:sp>
            </p:grp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008F5D3-E724-F947-9399-9CB0341AED22}"/>
                    </a:ext>
                  </a:extLst>
                </p:cNvPr>
                <p:cNvCxnSpPr>
                  <a:cxnSpLocks/>
                  <a:stCxn id="40" idx="2"/>
                </p:cNvCxnSpPr>
                <p:nvPr/>
              </p:nvCxnSpPr>
              <p:spPr>
                <a:xfrm>
                  <a:off x="1099981" y="1600200"/>
                  <a:ext cx="0" cy="197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62775846-FB52-B94E-8F62-AC155EB991CF}"/>
                    </a:ext>
                  </a:extLst>
                </p:cNvPr>
                <p:cNvCxnSpPr/>
                <p:nvPr/>
              </p:nvCxnSpPr>
              <p:spPr>
                <a:xfrm>
                  <a:off x="1099981" y="3581400"/>
                  <a:ext cx="425124" cy="1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B6430519-BE47-054E-BAC8-3B5D97848633}"/>
                    </a:ext>
                  </a:extLst>
                </p:cNvPr>
                <p:cNvCxnSpPr>
                  <a:cxnSpLocks/>
                  <a:stCxn id="56" idx="1"/>
                  <a:endCxn id="50" idx="0"/>
                </p:cNvCxnSpPr>
                <p:nvPr/>
              </p:nvCxnSpPr>
              <p:spPr>
                <a:xfrm>
                  <a:off x="3509970" y="2679950"/>
                  <a:ext cx="1313700" cy="5545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78D2590B-16DC-1244-9A8D-ED43D4591F54}"/>
                    </a:ext>
                  </a:extLst>
                </p:cNvPr>
                <p:cNvCxnSpPr>
                  <a:cxnSpLocks/>
                  <a:stCxn id="48" idx="1"/>
                  <a:endCxn id="76" idx="0"/>
                </p:cNvCxnSpPr>
                <p:nvPr/>
              </p:nvCxnSpPr>
              <p:spPr>
                <a:xfrm>
                  <a:off x="5738070" y="2502934"/>
                  <a:ext cx="1821605" cy="1585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7C21DAF3-AEDB-3742-9D79-623E969982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7783" y="2506113"/>
                  <a:ext cx="651760" cy="396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441B007-AE0C-1849-9511-A032C8B75147}"/>
                    </a:ext>
                  </a:extLst>
                </p:cNvPr>
                <p:cNvCxnSpPr>
                  <a:cxnSpLocks/>
                  <a:stCxn id="42" idx="2"/>
                </p:cNvCxnSpPr>
                <p:nvPr/>
              </p:nvCxnSpPr>
              <p:spPr>
                <a:xfrm>
                  <a:off x="1943809" y="1600200"/>
                  <a:ext cx="5853" cy="9208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E2147109-786F-3745-B517-A680632E1A05}"/>
                    </a:ext>
                  </a:extLst>
                </p:cNvPr>
                <p:cNvCxnSpPr>
                  <a:cxnSpLocks/>
                  <a:endCxn id="58" idx="0"/>
                </p:cNvCxnSpPr>
                <p:nvPr/>
              </p:nvCxnSpPr>
              <p:spPr>
                <a:xfrm flipV="1">
                  <a:off x="2417409" y="2862511"/>
                  <a:ext cx="178160" cy="2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D60D090-8262-8841-B385-50CC9F476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7409" y="2862511"/>
                  <a:ext cx="6026" cy="54305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F5DDB75-665B-6841-8C2C-6FAE54692197}"/>
                    </a:ext>
                  </a:extLst>
                </p:cNvPr>
                <p:cNvCxnSpPr>
                  <a:cxnSpLocks/>
                  <a:stCxn id="41" idx="2"/>
                  <a:endCxn id="84" idx="0"/>
                </p:cNvCxnSpPr>
                <p:nvPr/>
              </p:nvCxnSpPr>
              <p:spPr>
                <a:xfrm flipH="1">
                  <a:off x="1510618" y="1600269"/>
                  <a:ext cx="14487" cy="1616006"/>
                </a:xfrm>
                <a:prstGeom prst="line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C3BCC63-DEE3-2446-B0AB-2558550BFFF6}"/>
                    </a:ext>
                  </a:extLst>
                </p:cNvPr>
                <p:cNvCxnSpPr>
                  <a:cxnSpLocks/>
                  <a:stCxn id="45" idx="2"/>
                </p:cNvCxnSpPr>
                <p:nvPr/>
              </p:nvCxnSpPr>
              <p:spPr>
                <a:xfrm>
                  <a:off x="4651585" y="1600269"/>
                  <a:ext cx="0" cy="72351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C64AAE6A-8F11-CD4B-917B-E4B8C8C8EE5B}"/>
                    </a:ext>
                  </a:extLst>
                </p:cNvPr>
                <p:cNvCxnSpPr/>
                <p:nvPr/>
              </p:nvCxnSpPr>
              <p:spPr>
                <a:xfrm>
                  <a:off x="4644677" y="2320369"/>
                  <a:ext cx="21065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8EDB35E6-7EC4-DB43-858B-58B04A8B59E8}"/>
                    </a:ext>
                  </a:extLst>
                </p:cNvPr>
                <p:cNvCxnSpPr/>
                <p:nvPr/>
              </p:nvCxnSpPr>
              <p:spPr>
                <a:xfrm flipH="1">
                  <a:off x="6285749" y="1383268"/>
                  <a:ext cx="1455695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31E4BA-0FBC-4D43-ADAA-AA18EFD619E1}"/>
                    </a:ext>
                  </a:extLst>
                </p:cNvPr>
                <p:cNvCxnSpPr>
                  <a:cxnSpLocks/>
                  <a:endCxn id="74" idx="2"/>
                </p:cNvCxnSpPr>
                <p:nvPr/>
              </p:nvCxnSpPr>
              <p:spPr>
                <a:xfrm flipH="1">
                  <a:off x="7742238" y="1390912"/>
                  <a:ext cx="1" cy="2007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04B77DD0-F47E-1646-80A1-10E19BF6270F}"/>
                    </a:ext>
                  </a:extLst>
                </p:cNvPr>
                <p:cNvCxnSpPr>
                  <a:cxnSpLocks/>
                  <a:stCxn id="47" idx="0"/>
                  <a:endCxn id="36" idx="2"/>
                </p:cNvCxnSpPr>
                <p:nvPr/>
              </p:nvCxnSpPr>
              <p:spPr>
                <a:xfrm flipV="1">
                  <a:off x="6071963" y="904858"/>
                  <a:ext cx="1603" cy="32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F137ABE-0A71-B440-AB46-677A10E06AEB}"/>
                    </a:ext>
                  </a:extLst>
                </p:cNvPr>
                <p:cNvSpPr txBox="1"/>
                <p:nvPr/>
              </p:nvSpPr>
              <p:spPr>
                <a:xfrm>
                  <a:off x="5670399" y="3224906"/>
                  <a:ext cx="313387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Switch</a:t>
                  </a:r>
                </a:p>
                <a:p>
                  <a:r>
                    <a:rPr lang="en-US" dirty="0"/>
                    <a:t>Open: Pseudo-random Patterns</a:t>
                  </a:r>
                </a:p>
                <a:p>
                  <a:r>
                    <a:rPr lang="en-US" dirty="0"/>
                    <a:t>Closed: Toggle Pattern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52A3F0B-C5FC-4A49-966E-809517737891}"/>
                    </a:ext>
                  </a:extLst>
                </p:cNvPr>
                <p:cNvSpPr txBox="1"/>
                <p:nvPr/>
              </p:nvSpPr>
              <p:spPr>
                <a:xfrm>
                  <a:off x="2257958" y="729735"/>
                  <a:ext cx="20738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30-Bit Shift Register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E2758A3-6F0A-1B4E-84DC-B737C08C6E7F}"/>
                    </a:ext>
                  </a:extLst>
                </p:cNvPr>
                <p:cNvSpPr txBox="1"/>
                <p:nvPr/>
              </p:nvSpPr>
              <p:spPr>
                <a:xfrm>
                  <a:off x="4894557" y="535526"/>
                  <a:ext cx="23580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Pseudo-random Bit out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1C08FD4-75CF-1B4F-895C-2F96E7AC0795}"/>
                    </a:ext>
                  </a:extLst>
                </p:cNvPr>
                <p:cNvSpPr txBox="1"/>
                <p:nvPr/>
              </p:nvSpPr>
              <p:spPr>
                <a:xfrm>
                  <a:off x="5497952" y="2532582"/>
                  <a:ext cx="20374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Pseudo-random Bit </a:t>
                  </a:r>
                </a:p>
                <a:p>
                  <a:pPr algn="ctr"/>
                  <a:r>
                    <a:rPr lang="en-US" dirty="0"/>
                    <a:t>(0 or 1)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7C6A1CB-4131-5846-9D6E-8DB284161B15}"/>
                    </a:ext>
                  </a:extLst>
                </p:cNvPr>
                <p:cNvSpPr txBox="1"/>
                <p:nvPr/>
              </p:nvSpPr>
              <p:spPr>
                <a:xfrm>
                  <a:off x="6538548" y="995823"/>
                  <a:ext cx="1024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Shift Left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7E2822-F81E-BF4B-BFCB-A437725D1E34}"/>
                  </a:ext>
                </a:extLst>
              </p:cNvPr>
              <p:cNvSpPr txBox="1"/>
              <p:nvPr/>
            </p:nvSpPr>
            <p:spPr>
              <a:xfrm>
                <a:off x="10325943" y="2454364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OR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253DA0-97F3-E040-BD8E-A05548FD91A9}"/>
                </a:ext>
              </a:extLst>
            </p:cNvPr>
            <p:cNvSpPr txBox="1"/>
            <p:nvPr/>
          </p:nvSpPr>
          <p:spPr>
            <a:xfrm>
              <a:off x="7796351" y="2852056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F91E19-5F1A-F74B-B6BC-B6A63AC27876}"/>
                </a:ext>
              </a:extLst>
            </p:cNvPr>
            <p:cNvSpPr txBox="1"/>
            <p:nvPr/>
          </p:nvSpPr>
          <p:spPr>
            <a:xfrm>
              <a:off x="4483565" y="3740389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E04FF5-A99C-9347-B943-6584707C9671}"/>
                </a:ext>
              </a:extLst>
            </p:cNvPr>
            <p:cNvSpPr txBox="1"/>
            <p:nvPr/>
          </p:nvSpPr>
          <p:spPr>
            <a:xfrm>
              <a:off x="5573317" y="3038940"/>
              <a:ext cx="58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62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BFA-DA3C-4142-B927-3AF5499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Decoder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C208-6EF8-4A04-8A9B-32F39F76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MOLLER fast helicity reversal </a:t>
            </a: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delay reporting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could</a:t>
            </a: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cause mis-identification of real helicity of some of events in counting mode (these are random events), diluting measured asymmetry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dirty="0"/>
              <a:t>Board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developed by: MOLLER Collaboration (Ohio University), Jefferson Lab Fast Electronics Group and Accelerator Division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 be used by all data acquisition systems using helicity signals (parity and non-parity)</a:t>
            </a: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u="sng" dirty="0"/>
              <a:t>Board will not reconstruct real helicity or real </a:t>
            </a:r>
            <a:r>
              <a:rPr lang="en-US" altLang="en-US" sz="2000" b="1" u="sng" dirty="0">
                <a:latin typeface="Arial" panose="020B0604020202020204" pitchFamily="34" charset="0"/>
              </a:rPr>
              <a:t>30-Bit Shift Register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Board has four input signals: T_Settle, Delayed Helicity, Helicity Pattern, and Pair Sync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each counting event: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46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800" spc="-1" dirty="0">
                <a:uFill>
                  <a:solidFill>
                    <a:srgbClr val="FFFFFF"/>
                  </a:solidFill>
                </a:uFill>
                <a:latin typeface="Arial"/>
              </a:rPr>
              <a:t>Now: Delayed Helicity and Pattern are recorded in Rings of helicity-gated SIS3801 Scaler. Offline analysis then attempts to construct real helicity, a complicated process due to delay and randomness of events.</a:t>
            </a:r>
            <a:endParaRPr lang="en-US" sz="18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46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Board: board will keep records of helicities spanning last 30 patterns – to be able to construct 30-bit shift register seed of pseudo-random helicity generator – and position within pattern. And for each event, these records are read along with event. Offline analysis (anytime&gt;n-patterns) will calculate real helicity using helicity predictor. Will be able to correctly identify helicity of every event.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39699-F9C9-4092-A98E-981D6AF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BFA-DA3C-4142-B927-3AF5499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Travel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C208-6EF8-4A04-8A9B-32F39F76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10 µs T_Settle time, travel time from photocathode (Pockels Cell) to Hall target becomes relevant. Also, </a:t>
            </a:r>
            <a:r>
              <a:rPr lang="en-US" sz="2000" dirty="0"/>
              <a:t>time it takes for helicity board signals to propagate to Laser Hut and to Halls.</a:t>
            </a:r>
          </a:p>
          <a:p>
            <a:pPr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dirty="0"/>
              <a:t>It takes electron beam about 4.3 µs per pass to reach Hall</a:t>
            </a:r>
          </a:p>
          <a:p>
            <a:r>
              <a:rPr lang="en-US" sz="2000" dirty="0"/>
              <a:t>Total distance at 5 passes is about 6.5 km</a:t>
            </a:r>
          </a:p>
          <a:p>
            <a:r>
              <a:rPr lang="en-US" sz="2000" dirty="0"/>
              <a:t>Fiber length from Injector Service Building (ISB) IN01B05 to Counting House was measured to be 1705 ft. With n=1.45, it takes 2.5 µs for helicity signals to travel in fibers to Hall DAQ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All these travel times will be accounted for in this new Helicity Decoder Board such that recorded events have correct helicity at Physics Interaction Time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Without Helicity Decoder: Experiment deadtime is </a:t>
            </a:r>
            <a:r>
              <a:rPr lang="en-US" b="1" i="1" dirty="0">
                <a:solidFill>
                  <a:srgbClr val="FF0000"/>
                </a:solidFill>
              </a:rPr>
              <a:t>(4.3 per pass + 10.0)/510.85 </a:t>
            </a:r>
            <a:r>
              <a:rPr lang="en-US" b="1" dirty="0">
                <a:solidFill>
                  <a:srgbClr val="FF0000"/>
                </a:solidFill>
              </a:rPr>
              <a:t>instead of </a:t>
            </a:r>
            <a:r>
              <a:rPr lang="en-US" b="1" i="1" dirty="0">
                <a:solidFill>
                  <a:srgbClr val="FF0000"/>
                </a:solidFill>
              </a:rPr>
              <a:t>10.0/510.85 </a:t>
            </a:r>
          </a:p>
          <a:p>
            <a:endParaRPr lang="en-US" sz="2000" dirty="0"/>
          </a:p>
          <a:p>
            <a:r>
              <a:rPr lang="en-US" sz="2000" dirty="0"/>
              <a:t>Built 20 Production Boards, tested and ready for distribution: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Five in use: 2 MOLLER, 1 Hall B, 1 Hall D, 1 Injector Mott Polarimeter</a:t>
            </a:r>
          </a:p>
          <a:p>
            <a:pPr lvl="1"/>
            <a:r>
              <a:rPr lang="en-US" sz="1800" b="1" dirty="0">
                <a:solidFill>
                  <a:srgbClr val="00B050"/>
                </a:solidFill>
              </a:rPr>
              <a:t>Contact Chris Cuevas to get your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39699-F9C9-4092-A98E-981D6AF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7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 Board I/O and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Input: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T_Settle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Delayed Helicity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Helicity Pattern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Pair Sync</a:t>
            </a:r>
            <a:endParaRPr lang="en-US" strike="sngStrike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External 250 MHz FADC Clock (ECL) – Board has 250 MHz internal clock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Trigger and Sync Signals</a:t>
            </a:r>
          </a:p>
          <a:p>
            <a:r>
              <a:rPr lang="en-US" sz="2400" dirty="0"/>
              <a:t>Output: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Four NIM helicity outputs: T_Settle, Delayed, Pattern and Pair Sync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Data words for each trigger event</a:t>
            </a:r>
          </a:p>
          <a:p>
            <a:r>
              <a:rPr lang="en-US" sz="2400" dirty="0"/>
              <a:t>Add programable common delay (0-32 µs) for input helicity signals:</a:t>
            </a:r>
          </a:p>
          <a:p>
            <a:pPr lvl="1"/>
            <a:r>
              <a:rPr lang="en-US" sz="2200" dirty="0"/>
              <a:t>To fix time delays due to beam travel time and helicity signal distribution to Hall</a:t>
            </a:r>
          </a:p>
          <a:p>
            <a:pPr lvl="1"/>
            <a:r>
              <a:rPr lang="en-US" sz="2200" dirty="0"/>
              <a:t>Will be measured for each board in a specific DAQ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Will sync helicity of beam at Physics Interaction Time in Hall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7D1C2FF-BFE7-4CD3-9519-FA0052682037}"/>
              </a:ext>
            </a:extLst>
          </p:cNvPr>
          <p:cNvSpPr/>
          <p:nvPr/>
        </p:nvSpPr>
        <p:spPr>
          <a:xfrm>
            <a:off x="3856320" y="1739900"/>
            <a:ext cx="1709877" cy="660400"/>
          </a:xfrm>
          <a:prstGeom prst="wedgeRoundRectCallout">
            <a:avLst>
              <a:gd name="adj1" fmla="val -48355"/>
              <a:gd name="adj2" fmla="val 12214"/>
              <a:gd name="adj3" fmla="val 16667"/>
            </a:avLst>
          </a:prstGeom>
          <a:solidFill>
            <a:schemeClr val="bg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NIM or Fiber, programmable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6C8211D-D0F9-49CC-B298-357A9B180B95}"/>
              </a:ext>
            </a:extLst>
          </p:cNvPr>
          <p:cNvSpPr/>
          <p:nvPr/>
        </p:nvSpPr>
        <p:spPr>
          <a:xfrm>
            <a:off x="3378200" y="1473200"/>
            <a:ext cx="333248" cy="11938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4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A258-6863-4CBC-B83B-8A2D0DC8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Programmable Common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EEA-326F-450B-8172-5DDAE3D6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4" y="966055"/>
            <a:ext cx="6276238" cy="2172003"/>
          </a:xfrm>
        </p:spPr>
        <p:txBody>
          <a:bodyPr>
            <a:noAutofit/>
          </a:bodyPr>
          <a:lstStyle/>
          <a:p>
            <a:r>
              <a:rPr lang="en-US" sz="2400" dirty="0"/>
              <a:t>How to set input common time delay:</a:t>
            </a:r>
          </a:p>
          <a:p>
            <a:pPr lvl="1"/>
            <a:r>
              <a:rPr lang="en-US" sz="1800" dirty="0"/>
              <a:t>Helicity Board: 60 Hz Beam Sync (354 µs)</a:t>
            </a:r>
          </a:p>
          <a:p>
            <a:pPr lvl="1"/>
            <a:r>
              <a:rPr lang="en-US" sz="1800" dirty="0"/>
              <a:t>Electron Beam: VL, 60 Hz Beam Sync, 50 ns pulses</a:t>
            </a:r>
          </a:p>
          <a:p>
            <a:pPr lvl="1"/>
            <a:r>
              <a:rPr lang="en-US" sz="1800" dirty="0"/>
              <a:t>First, check relative timing of electron VL Generator and Helicity signal on laser table</a:t>
            </a:r>
          </a:p>
          <a:p>
            <a:pPr lvl="1"/>
            <a:r>
              <a:rPr lang="en-US" sz="1800" dirty="0"/>
              <a:t>Adjust board common delay to match relative timing at laser table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8C7B-2264-42C0-B136-4EA9C40A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6B4D28-5350-4F25-B3AF-80592EA3E95A}"/>
              </a:ext>
            </a:extLst>
          </p:cNvPr>
          <p:cNvGrpSpPr/>
          <p:nvPr/>
        </p:nvGrpSpPr>
        <p:grpSpPr>
          <a:xfrm>
            <a:off x="5383212" y="1810695"/>
            <a:ext cx="6188885" cy="4377378"/>
            <a:chOff x="5408612" y="1476599"/>
            <a:chExt cx="6188885" cy="43773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2517119-509B-4AF4-BD3D-FB236EA9F1D5}"/>
                </a:ext>
              </a:extLst>
            </p:cNvPr>
            <p:cNvGrpSpPr/>
            <p:nvPr/>
          </p:nvGrpSpPr>
          <p:grpSpPr>
            <a:xfrm>
              <a:off x="5408612" y="1476599"/>
              <a:ext cx="6188885" cy="4377378"/>
              <a:chOff x="5408612" y="1476599"/>
              <a:chExt cx="6188885" cy="437737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6547587-0D48-4117-97A3-A5715D2068ED}"/>
                  </a:ext>
                </a:extLst>
              </p:cNvPr>
              <p:cNvGrpSpPr/>
              <p:nvPr/>
            </p:nvGrpSpPr>
            <p:grpSpPr>
              <a:xfrm>
                <a:off x="5408612" y="1476599"/>
                <a:ext cx="6188885" cy="4377378"/>
                <a:chOff x="2794851" y="2120571"/>
                <a:chExt cx="6188885" cy="4377378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7D26F68-4119-489F-9EF9-C00E2681C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4535" y="3659447"/>
                  <a:ext cx="0" cy="241876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B8D5D79-04FF-426B-83F5-A37EFF023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04535" y="2202866"/>
                  <a:ext cx="1067391" cy="387535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422C5787-7B54-4B65-B4C2-3335AE1E55EB}"/>
                    </a:ext>
                  </a:extLst>
                </p:cNvPr>
                <p:cNvSpPr/>
                <p:nvPr/>
              </p:nvSpPr>
              <p:spPr>
                <a:xfrm rot="16200000">
                  <a:off x="7481091" y="4030722"/>
                  <a:ext cx="246885" cy="49377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920CF5E3-9C4C-4A19-A2C3-9DA25ACCD433}"/>
                    </a:ext>
                  </a:extLst>
                </p:cNvPr>
                <p:cNvSpPr txBox="1"/>
                <p:nvPr/>
              </p:nvSpPr>
              <p:spPr>
                <a:xfrm>
                  <a:off x="6759380" y="3713977"/>
                  <a:ext cx="8755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VL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Generator</a:t>
                  </a: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FB6A52C-51F6-44A0-86C1-55AF8DD78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92076" y="2202865"/>
                  <a:ext cx="153460" cy="59180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660C0D7-8C90-4823-98C2-D95D6E110AD2}"/>
                    </a:ext>
                  </a:extLst>
                </p:cNvPr>
                <p:cNvCxnSpPr/>
                <p:nvPr/>
              </p:nvCxnSpPr>
              <p:spPr>
                <a:xfrm rot="5400000">
                  <a:off x="6736306" y="4642179"/>
                  <a:ext cx="3711541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4EDC3B0D-07C2-404F-8193-F67328EE95EA}"/>
                    </a:ext>
                  </a:extLst>
                </p:cNvPr>
                <p:cNvCxnSpPr/>
                <p:nvPr/>
              </p:nvCxnSpPr>
              <p:spPr>
                <a:xfrm>
                  <a:off x="7357650" y="5995917"/>
                  <a:ext cx="493770" cy="1645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1589E22E-A376-4DF6-890D-0CA2CE5731D2}"/>
                    </a:ext>
                  </a:extLst>
                </p:cNvPr>
                <p:cNvCxnSpPr/>
                <p:nvPr/>
              </p:nvCxnSpPr>
              <p:spPr>
                <a:xfrm>
                  <a:off x="8407671" y="2120571"/>
                  <a:ext cx="576065" cy="16459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38" name="Rounded Rectangle 30">
                  <a:extLst>
                    <a:ext uri="{FF2B5EF4-FFF2-40B4-BE49-F238E27FC236}">
                      <a16:creationId xmlns:a16="http://schemas.microsoft.com/office/drawing/2014/main" id="{1A32B6DF-DED7-4437-9D67-E270E75C0036}"/>
                    </a:ext>
                  </a:extLst>
                </p:cNvPr>
                <p:cNvSpPr/>
                <p:nvPr/>
              </p:nvSpPr>
              <p:spPr>
                <a:xfrm rot="900000">
                  <a:off x="7818168" y="4621840"/>
                  <a:ext cx="246885" cy="41147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231736B-BAE1-44F5-BC47-A4AE41D260D4}"/>
                    </a:ext>
                  </a:extLst>
                </p:cNvPr>
                <p:cNvSpPr txBox="1"/>
                <p:nvPr/>
              </p:nvSpPr>
              <p:spPr>
                <a:xfrm>
                  <a:off x="7988278" y="5008376"/>
                  <a:ext cx="579332" cy="526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RTP </a:t>
                  </a:r>
                </a:p>
                <a:p>
                  <a:pPr algn="ctr"/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Cell</a:t>
                  </a:r>
                </a:p>
              </p:txBody>
            </p: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97B2269B-1FD1-4488-A435-FAF9257C827F}"/>
                    </a:ext>
                  </a:extLst>
                </p:cNvPr>
                <p:cNvCxnSpPr>
                  <a:cxnSpLocks/>
                  <a:stCxn id="148" idx="2"/>
                </p:cNvCxnSpPr>
                <p:nvPr/>
              </p:nvCxnSpPr>
              <p:spPr>
                <a:xfrm>
                  <a:off x="3535507" y="6497948"/>
                  <a:ext cx="5056569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452B305-B88B-4210-BB51-FC756409F1C3}"/>
                    </a:ext>
                  </a:extLst>
                </p:cNvPr>
                <p:cNvSpPr/>
                <p:nvPr/>
              </p:nvSpPr>
              <p:spPr>
                <a:xfrm>
                  <a:off x="6508790" y="4801246"/>
                  <a:ext cx="164590" cy="24688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99E308D-E4F7-430A-A585-00CA27FF5C2A}"/>
                    </a:ext>
                  </a:extLst>
                </p:cNvPr>
                <p:cNvSpPr txBox="1"/>
                <p:nvPr/>
              </p:nvSpPr>
              <p:spPr>
                <a:xfrm>
                  <a:off x="3675566" y="3527824"/>
                  <a:ext cx="7457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Delayed</a:t>
                  </a:r>
                </a:p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Helicity</a:t>
                  </a:r>
                </a:p>
                <a:p>
                  <a:pPr algn="ctr"/>
                  <a:r>
                    <a:rPr lang="en-US" sz="1200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Fiber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DC29F19A-F411-4FFC-99DB-E845960CF0CC}"/>
                    </a:ext>
                  </a:extLst>
                </p:cNvPr>
                <p:cNvSpPr txBox="1"/>
                <p:nvPr/>
              </p:nvSpPr>
              <p:spPr>
                <a:xfrm>
                  <a:off x="6324648" y="5098931"/>
                  <a:ext cx="9092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HV Supply</a:t>
                  </a:r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53F70EBC-D76A-451A-8A4B-DFD91C88BC49}"/>
                    </a:ext>
                  </a:extLst>
                </p:cNvPr>
                <p:cNvCxnSpPr>
                  <a:cxnSpLocks/>
                  <a:stCxn id="143" idx="3"/>
                </p:cNvCxnSpPr>
                <p:nvPr/>
              </p:nvCxnSpPr>
              <p:spPr>
                <a:xfrm flipV="1">
                  <a:off x="6673380" y="4923165"/>
                  <a:ext cx="1108807" cy="15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ounded Rectangle 40">
                  <a:extLst>
                    <a:ext uri="{FF2B5EF4-FFF2-40B4-BE49-F238E27FC236}">
                      <a16:creationId xmlns:a16="http://schemas.microsoft.com/office/drawing/2014/main" id="{0BEAE003-FEEA-4857-ABA0-2D24AD8B3615}"/>
                    </a:ext>
                  </a:extLst>
                </p:cNvPr>
                <p:cNvSpPr/>
                <p:nvPr/>
              </p:nvSpPr>
              <p:spPr>
                <a:xfrm>
                  <a:off x="2794851" y="5592702"/>
                  <a:ext cx="1481311" cy="905246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0BBFFC8-EA1A-4944-A0F1-79C6881D5DD8}"/>
                    </a:ext>
                  </a:extLst>
                </p:cNvPr>
                <p:cNvSpPr/>
                <p:nvPr/>
              </p:nvSpPr>
              <p:spPr>
                <a:xfrm>
                  <a:off x="4414718" y="5161181"/>
                  <a:ext cx="913771" cy="90524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6E9FE3DA-BD3E-49B7-9B2D-7067F97CE158}"/>
                    </a:ext>
                  </a:extLst>
                </p:cNvPr>
                <p:cNvSpPr txBox="1"/>
                <p:nvPr/>
              </p:nvSpPr>
              <p:spPr>
                <a:xfrm>
                  <a:off x="3010241" y="5839587"/>
                  <a:ext cx="1089529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CEBAF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0B724A3-3985-4658-8C90-97A0D04C34B3}"/>
                    </a:ext>
                  </a:extLst>
                </p:cNvPr>
                <p:cNvSpPr txBox="1"/>
                <p:nvPr/>
              </p:nvSpPr>
              <p:spPr>
                <a:xfrm>
                  <a:off x="5299551" y="5431001"/>
                  <a:ext cx="645177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Hall</a:t>
                  </a:r>
                </a:p>
              </p:txBody>
            </p: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1279A9D3-4B0D-47A1-8366-3CE1306C0F57}"/>
                    </a:ext>
                  </a:extLst>
                </p:cNvPr>
                <p:cNvCxnSpPr>
                  <a:cxnSpLocks/>
                  <a:stCxn id="196" idx="1"/>
                </p:cNvCxnSpPr>
                <p:nvPr/>
              </p:nvCxnSpPr>
              <p:spPr>
                <a:xfrm flipH="1">
                  <a:off x="3212714" y="3782210"/>
                  <a:ext cx="2121819" cy="618840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Elbow Connector 49">
                  <a:extLst>
                    <a:ext uri="{FF2B5EF4-FFF2-40B4-BE49-F238E27FC236}">
                      <a16:creationId xmlns:a16="http://schemas.microsoft.com/office/drawing/2014/main" id="{A97A3D77-D121-4138-BD80-2737A09F4E3A}"/>
                    </a:ext>
                  </a:extLst>
                </p:cNvPr>
                <p:cNvCxnSpPr>
                  <a:cxnSpLocks/>
                  <a:stCxn id="196" idx="3"/>
                  <a:endCxn id="143" idx="0"/>
                </p:cNvCxnSpPr>
                <p:nvPr/>
              </p:nvCxnSpPr>
              <p:spPr>
                <a:xfrm>
                  <a:off x="6159151" y="3782210"/>
                  <a:ext cx="431934" cy="1019036"/>
                </a:xfrm>
                <a:prstGeom prst="bentConnector2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Rounded Rectangle 68">
                  <a:extLst>
                    <a:ext uri="{FF2B5EF4-FFF2-40B4-BE49-F238E27FC236}">
                      <a16:creationId xmlns:a16="http://schemas.microsoft.com/office/drawing/2014/main" id="{5A6DF081-3BED-4B83-9250-8E223EB7918F}"/>
                    </a:ext>
                  </a:extLst>
                </p:cNvPr>
                <p:cNvSpPr/>
                <p:nvPr/>
              </p:nvSpPr>
              <p:spPr>
                <a:xfrm>
                  <a:off x="8427486" y="2383193"/>
                  <a:ext cx="329180" cy="65836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BC0DE82-D5E4-40B6-BB60-860B973EDB8C}"/>
                    </a:ext>
                  </a:extLst>
                </p:cNvPr>
                <p:cNvCxnSpPr>
                  <a:cxnSpLocks/>
                  <a:stCxn id="148" idx="0"/>
                </p:cNvCxnSpPr>
                <p:nvPr/>
              </p:nvCxnSpPr>
              <p:spPr>
                <a:xfrm>
                  <a:off x="3535507" y="5592702"/>
                  <a:ext cx="1327322" cy="0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14B2FDDA-E125-4823-A1E0-BD1743B61B08}"/>
                    </a:ext>
                  </a:extLst>
                </p:cNvPr>
                <p:cNvSpPr txBox="1"/>
                <p:nvPr/>
              </p:nvSpPr>
              <p:spPr>
                <a:xfrm>
                  <a:off x="4604895" y="5736322"/>
                  <a:ext cx="550478" cy="2492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Target</a:t>
                  </a: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67926625-D000-4877-BC40-9B8D8F3AD5E5}"/>
                    </a:ext>
                  </a:extLst>
                </p:cNvPr>
                <p:cNvSpPr/>
                <p:nvPr/>
              </p:nvSpPr>
              <p:spPr>
                <a:xfrm>
                  <a:off x="4739387" y="5469259"/>
                  <a:ext cx="246885" cy="24688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Hexagon 186">
                  <a:extLst>
                    <a:ext uri="{FF2B5EF4-FFF2-40B4-BE49-F238E27FC236}">
                      <a16:creationId xmlns:a16="http://schemas.microsoft.com/office/drawing/2014/main" id="{00872246-404C-451A-888A-F03D27509587}"/>
                    </a:ext>
                  </a:extLst>
                </p:cNvPr>
                <p:cNvSpPr/>
                <p:nvPr/>
              </p:nvSpPr>
              <p:spPr>
                <a:xfrm>
                  <a:off x="3901257" y="4440570"/>
                  <a:ext cx="493770" cy="411484"/>
                </a:xfrm>
                <a:prstGeom prst="hexag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E70248C0-6D76-4C07-85FD-493ADC82B850}"/>
                    </a:ext>
                  </a:extLst>
                </p:cNvPr>
                <p:cNvSpPr txBox="1"/>
                <p:nvPr/>
              </p:nvSpPr>
              <p:spPr>
                <a:xfrm>
                  <a:off x="3932275" y="4522866"/>
                  <a:ext cx="466282" cy="2492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DAQ</a:t>
                  </a:r>
                </a:p>
              </p:txBody>
            </p: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26E32D1F-1DF0-46DE-A609-3884D2C0286D}"/>
                    </a:ext>
                  </a:extLst>
                </p:cNvPr>
                <p:cNvCxnSpPr>
                  <a:cxnSpLocks/>
                  <a:endCxn id="187" idx="1"/>
                </p:cNvCxnSpPr>
                <p:nvPr/>
              </p:nvCxnSpPr>
              <p:spPr>
                <a:xfrm flipH="1" flipV="1">
                  <a:off x="4292156" y="4852054"/>
                  <a:ext cx="570673" cy="7406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74B5642E-3DF2-4AB9-A859-3D82B4473775}"/>
                    </a:ext>
                  </a:extLst>
                </p:cNvPr>
                <p:cNvSpPr txBox="1"/>
                <p:nvPr/>
              </p:nvSpPr>
              <p:spPr>
                <a:xfrm>
                  <a:off x="5334533" y="3551377"/>
                  <a:ext cx="824618" cy="46166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Helicity Generator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1E9F5F80-43D5-4B86-9BDC-6C1DEB551248}"/>
                    </a:ext>
                  </a:extLst>
                </p:cNvPr>
                <p:cNvSpPr txBox="1"/>
                <p:nvPr/>
              </p:nvSpPr>
              <p:spPr>
                <a:xfrm>
                  <a:off x="4747651" y="3123857"/>
                  <a:ext cx="6799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ISB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08F4529-C335-4746-B038-2E31963F2543}"/>
                    </a:ext>
                  </a:extLst>
                </p:cNvPr>
                <p:cNvSpPr txBox="1"/>
                <p:nvPr/>
              </p:nvSpPr>
              <p:spPr>
                <a:xfrm>
                  <a:off x="5312077" y="2712373"/>
                  <a:ext cx="860190" cy="46166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60 Hz Beam Sync</a:t>
                  </a:r>
                </a:p>
              </p:txBody>
            </p:sp>
          </p:grp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20FB0EB9-2ED4-4535-8730-B42B25D9C391}"/>
                  </a:ext>
                </a:extLst>
              </p:cNvPr>
              <p:cNvCxnSpPr>
                <a:cxnSpLocks/>
                <a:stCxn id="55" idx="2"/>
                <a:endCxn id="196" idx="0"/>
              </p:cNvCxnSpPr>
              <p:nvPr/>
            </p:nvCxnSpPr>
            <p:spPr>
              <a:xfrm>
                <a:off x="8355933" y="2530066"/>
                <a:ext cx="4670" cy="37733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16B3315-43E1-4B0D-8356-A82A5C7AE0D4}"/>
                  </a:ext>
                </a:extLst>
              </p:cNvPr>
              <p:cNvSpPr/>
              <p:nvPr/>
            </p:nvSpPr>
            <p:spPr>
              <a:xfrm>
                <a:off x="5732238" y="3568700"/>
                <a:ext cx="94237" cy="861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A12437B-F417-4AA1-97C7-A086F3E8AF7C}"/>
                  </a:ext>
                </a:extLst>
              </p:cNvPr>
              <p:cNvCxnSpPr>
                <a:cxnSpLocks/>
                <a:stCxn id="80" idx="3"/>
                <a:endCxn id="188" idx="1"/>
              </p:cNvCxnSpPr>
              <p:nvPr/>
            </p:nvCxnSpPr>
            <p:spPr>
              <a:xfrm>
                <a:off x="5826475" y="3999384"/>
                <a:ext cx="719561" cy="416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49">
                <a:extLst>
                  <a:ext uri="{FF2B5EF4-FFF2-40B4-BE49-F238E27FC236}">
                    <a16:creationId xmlns:a16="http://schemas.microsoft.com/office/drawing/2014/main" id="{028EFB93-8D3B-4603-805F-1FBEE92F5253}"/>
                  </a:ext>
                </a:extLst>
              </p:cNvPr>
              <p:cNvCxnSpPr>
                <a:cxnSpLocks/>
                <a:stCxn id="55" idx="3"/>
                <a:endCxn id="123" idx="0"/>
              </p:cNvCxnSpPr>
              <p:nvPr/>
            </p:nvCxnSpPr>
            <p:spPr>
              <a:xfrm>
                <a:off x="8786028" y="2299234"/>
                <a:ext cx="1185382" cy="133440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986432-DDE3-4D62-A5F0-63EA6248804A}"/>
                </a:ext>
              </a:extLst>
            </p:cNvPr>
            <p:cNvSpPr txBox="1"/>
            <p:nvPr/>
          </p:nvSpPr>
          <p:spPr>
            <a:xfrm>
              <a:off x="8583494" y="3513799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Real</a:t>
              </a:r>
            </a:p>
            <a:p>
              <a:pPr algn="ctr"/>
              <a:r>
                <a:rPr 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Helicity</a:t>
              </a:r>
            </a:p>
            <a:p>
              <a:pPr algn="ctr"/>
              <a:r>
                <a:rPr 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Fiber</a:t>
              </a:r>
            </a:p>
          </p:txBody>
        </p:sp>
      </p:grp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73F1C78E-4EEF-4C07-8617-2C22294121A4}"/>
              </a:ext>
            </a:extLst>
          </p:cNvPr>
          <p:cNvSpPr/>
          <p:nvPr/>
        </p:nvSpPr>
        <p:spPr>
          <a:xfrm>
            <a:off x="9858409" y="2452531"/>
            <a:ext cx="998154" cy="838102"/>
          </a:xfrm>
          <a:prstGeom prst="wedgeRoundRectCallout">
            <a:avLst>
              <a:gd name="adj1" fmla="val 17404"/>
              <a:gd name="adj2" fmla="val 13455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Check relative timing</a:t>
            </a:r>
          </a:p>
        </p:txBody>
      </p:sp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3B9DBC3C-6D5B-4EBD-970D-C6363CD54B73}"/>
              </a:ext>
            </a:extLst>
          </p:cNvPr>
          <p:cNvSpPr/>
          <p:nvPr/>
        </p:nvSpPr>
        <p:spPr>
          <a:xfrm>
            <a:off x="1859322" y="3250753"/>
            <a:ext cx="3453028" cy="1462198"/>
          </a:xfrm>
          <a:prstGeom prst="wedgeRoundRectCallout">
            <a:avLst>
              <a:gd name="adj1" fmla="val 59838"/>
              <a:gd name="adj2" fmla="val 9279"/>
              <a:gd name="adj3" fmla="val 16667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Helicity Decoder Board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Check relative timing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C4B5D1-57BE-433F-9EAB-F0E13969F6C6}"/>
              </a:ext>
            </a:extLst>
          </p:cNvPr>
          <p:cNvGrpSpPr/>
          <p:nvPr/>
        </p:nvGrpSpPr>
        <p:grpSpPr>
          <a:xfrm>
            <a:off x="2061716" y="3758494"/>
            <a:ext cx="2145683" cy="800459"/>
            <a:chOff x="2438441" y="3544775"/>
            <a:chExt cx="2145683" cy="800459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ACCBB01-D33C-4C28-89F3-B4EC5BE9F432}"/>
                </a:ext>
              </a:extLst>
            </p:cNvPr>
            <p:cNvCxnSpPr>
              <a:cxnSpLocks/>
            </p:cNvCxnSpPr>
            <p:nvPr/>
          </p:nvCxnSpPr>
          <p:spPr>
            <a:xfrm>
              <a:off x="2441615" y="4345234"/>
              <a:ext cx="21425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AECF6BA-D891-4EEF-A6D4-815F30235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41" y="3544775"/>
              <a:ext cx="0" cy="8002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446B4A75-312E-4680-A3E1-6C324435DDE0}"/>
              </a:ext>
            </a:extLst>
          </p:cNvPr>
          <p:cNvSpPr txBox="1"/>
          <p:nvPr/>
        </p:nvSpPr>
        <p:spPr>
          <a:xfrm>
            <a:off x="5832093" y="4367448"/>
            <a:ext cx="664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Trigger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90EC9A-614A-4336-B44B-CB6CC5366702}"/>
              </a:ext>
            </a:extLst>
          </p:cNvPr>
          <p:cNvGrpSpPr/>
          <p:nvPr/>
        </p:nvGrpSpPr>
        <p:grpSpPr>
          <a:xfrm>
            <a:off x="2183614" y="4230330"/>
            <a:ext cx="545181" cy="317232"/>
            <a:chOff x="822492" y="4961648"/>
            <a:chExt cx="545181" cy="31723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C0ECC2-9388-40A8-9364-4EF749BAD49F}"/>
                </a:ext>
              </a:extLst>
            </p:cNvPr>
            <p:cNvCxnSpPr>
              <a:cxnSpLocks/>
            </p:cNvCxnSpPr>
            <p:nvPr/>
          </p:nvCxnSpPr>
          <p:spPr>
            <a:xfrm>
              <a:off x="822492" y="5276753"/>
              <a:ext cx="18172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8A2E42-E538-4023-AEA5-CB0600C0699A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19" y="4961648"/>
              <a:ext cx="18172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2260A4-071E-4249-86D7-AEA663AFB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6" y="5278880"/>
              <a:ext cx="18172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EE167CE-9856-48B1-8A81-B8EEC58E5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219" y="4965496"/>
              <a:ext cx="0" cy="3112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7180ADD-DDC1-4107-99FF-D8E4DCDFA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5946" y="4961648"/>
              <a:ext cx="0" cy="31125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7A2983-4039-445C-94F6-7867A08ED652}"/>
              </a:ext>
            </a:extLst>
          </p:cNvPr>
          <p:cNvGrpSpPr/>
          <p:nvPr/>
        </p:nvGrpSpPr>
        <p:grpSpPr>
          <a:xfrm>
            <a:off x="2823032" y="4230330"/>
            <a:ext cx="545181" cy="317232"/>
            <a:chOff x="822492" y="4961648"/>
            <a:chExt cx="545181" cy="317232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B846B30-1871-433C-9A54-B25984C29372}"/>
                </a:ext>
              </a:extLst>
            </p:cNvPr>
            <p:cNvCxnSpPr>
              <a:cxnSpLocks/>
            </p:cNvCxnSpPr>
            <p:nvPr/>
          </p:nvCxnSpPr>
          <p:spPr>
            <a:xfrm>
              <a:off x="822492" y="5276753"/>
              <a:ext cx="18172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C348038-6DA0-4312-AE29-5B8481186043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19" y="4961648"/>
              <a:ext cx="18172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05E8D90-0459-479F-817E-6C9C68CA98C6}"/>
                </a:ext>
              </a:extLst>
            </p:cNvPr>
            <p:cNvCxnSpPr>
              <a:cxnSpLocks/>
            </p:cNvCxnSpPr>
            <p:nvPr/>
          </p:nvCxnSpPr>
          <p:spPr>
            <a:xfrm>
              <a:off x="1185946" y="5278880"/>
              <a:ext cx="18172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E9A9A6C-141E-4279-A7F0-B0B03B5C8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219" y="4965496"/>
              <a:ext cx="0" cy="3112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E9B92B4-117A-4E3B-A6AD-93C411BA0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5946" y="4961648"/>
              <a:ext cx="0" cy="3112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92F1B3C-FBF5-4697-B5E6-95C529C5B8C9}"/>
              </a:ext>
            </a:extLst>
          </p:cNvPr>
          <p:cNvCxnSpPr>
            <a:cxnSpLocks/>
          </p:cNvCxnSpPr>
          <p:nvPr/>
        </p:nvCxnSpPr>
        <p:spPr>
          <a:xfrm>
            <a:off x="2365341" y="4385958"/>
            <a:ext cx="639418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Speech Bubble: Rectangle with Corners Rounded 155">
            <a:extLst>
              <a:ext uri="{FF2B5EF4-FFF2-40B4-BE49-F238E27FC236}">
                <a16:creationId xmlns:a16="http://schemas.microsoft.com/office/drawing/2014/main" id="{8E41BB90-42DA-4ECB-8C71-9118459642EC}"/>
              </a:ext>
            </a:extLst>
          </p:cNvPr>
          <p:cNvSpPr/>
          <p:nvPr/>
        </p:nvSpPr>
        <p:spPr>
          <a:xfrm>
            <a:off x="1698287" y="4950977"/>
            <a:ext cx="1709877" cy="994230"/>
          </a:xfrm>
          <a:prstGeom prst="wedgeRoundRectCallout">
            <a:avLst>
              <a:gd name="adj1" fmla="val 8837"/>
              <a:gd name="adj2" fmla="val -101471"/>
              <a:gd name="adj3" fmla="val 16667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Board Common Input Delay (0-32 µs)</a:t>
            </a:r>
          </a:p>
        </p:txBody>
      </p:sp>
    </p:spTree>
    <p:extLst>
      <p:ext uri="{BB962C8B-B14F-4D97-AF65-F5344CB8AC3E}">
        <p14:creationId xmlns:p14="http://schemas.microsoft.com/office/powerpoint/2010/main" val="373997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Widescreen" id="{7B6BC214-CE7D-5C48-9BF6-77FBFE1E69EC}" vid="{7428E7A7-0EE4-AE4F-9C3B-0381D78A7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BF348DB4CC74982E5095F9E466144" ma:contentTypeVersion="6" ma:contentTypeDescription="Create a new document." ma:contentTypeScope="" ma:versionID="8a81a9870f1ed5b661c9196e796439e1">
  <xsd:schema xmlns:xsd="http://www.w3.org/2001/XMLSchema" xmlns:xs="http://www.w3.org/2001/XMLSchema" xmlns:p="http://schemas.microsoft.com/office/2006/metadata/properties" xmlns:ns2="eec11563-4c74-441e-9334-5e5fe4866350" xmlns:ns3="64441346-9626-4035-91f4-a8f8ed249730" targetNamespace="http://schemas.microsoft.com/office/2006/metadata/properties" ma:root="true" ma:fieldsID="89f67020a00a955f4a27e5380304bd53" ns2:_="" ns3:_="">
    <xsd:import namespace="eec11563-4c74-441e-9334-5e5fe4866350"/>
    <xsd:import namespace="64441346-9626-4035-91f4-a8f8ed2497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11563-4c74-441e-9334-5e5fe4866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41346-9626-4035-91f4-a8f8ed2497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6568C8-5867-4186-9BD1-C308953C6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20E66-EE33-4167-8AD3-AD76CE03E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11563-4c74-441e-9334-5e5fe4866350"/>
    <ds:schemaRef ds:uri="64441346-9626-4035-91f4-a8f8ed249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6886C5-95F8-4502-AE6F-2DB831BED65F}">
  <ds:schemaRefs>
    <ds:schemaRef ds:uri="http://purl.org/dc/dcmitype/"/>
    <ds:schemaRef ds:uri="64441346-9626-4035-91f4-a8f8ed249730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ec11563-4c74-441e-9334-5e5fe486635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JeffersonLab_Widescreen(1)</Template>
  <TotalTime>1120</TotalTime>
  <Words>752</Words>
  <Application>Microsoft Office PowerPoint</Application>
  <PresentationFormat>Widescreen</PresentationFormat>
  <Paragraphs>111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.PingFangSC-Regular</vt:lpstr>
      <vt:lpstr>Arial</vt:lpstr>
      <vt:lpstr>Calibri</vt:lpstr>
      <vt:lpstr>Courier New</vt:lpstr>
      <vt:lpstr>PingFangSC-Regular</vt:lpstr>
      <vt:lpstr>Wingdings</vt:lpstr>
      <vt:lpstr>Office Theme</vt:lpstr>
      <vt:lpstr>Helicity Decoder Board</vt:lpstr>
      <vt:lpstr>Helicity Generator Board</vt:lpstr>
      <vt:lpstr>Helicity Generator Settings</vt:lpstr>
      <vt:lpstr>Helicity Decoder Board</vt:lpstr>
      <vt:lpstr>Electron Beam Travel Time</vt:lpstr>
      <vt:lpstr>Decoder Board I/O and Features</vt:lpstr>
      <vt:lpstr>Board Programmable Common Delay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 Suleiman</dc:creator>
  <cp:lastModifiedBy>Riad Suleiman</cp:lastModifiedBy>
  <cp:revision>247</cp:revision>
  <dcterms:created xsi:type="dcterms:W3CDTF">2024-01-20T13:43:33Z</dcterms:created>
  <dcterms:modified xsi:type="dcterms:W3CDTF">2025-02-06T16:35:39Z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0x010100DC1BF348DB4CC74982E5095F9E466144</vt:lpwstr>
  </property>
</Properties>
</file>