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6" r:id="rId2"/>
    <p:sldId id="258" r:id="rId3"/>
    <p:sldId id="361" r:id="rId4"/>
    <p:sldId id="399" r:id="rId5"/>
    <p:sldId id="384" r:id="rId6"/>
    <p:sldId id="383" r:id="rId7"/>
    <p:sldId id="397" r:id="rId8"/>
    <p:sldId id="276" r:id="rId9"/>
    <p:sldId id="27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D79"/>
    <a:srgbClr val="F2F2F2"/>
    <a:srgbClr val="5B9BD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63" autoAdjust="0"/>
    <p:restoredTop sz="92857"/>
  </p:normalViewPr>
  <p:slideViewPr>
    <p:cSldViewPr snapToGrid="0">
      <p:cViewPr>
        <p:scale>
          <a:sx n="57" d="100"/>
          <a:sy n="57" d="100"/>
        </p:scale>
        <p:origin x="146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imes New Roman" panose="02020603050405020304" pitchFamily="18" charset="0"/>
              </a:defRPr>
            </a:lvl1pPr>
          </a:lstStyle>
          <a:p>
            <a:fld id="{16837339-0510-FA47-9C05-741F4D855262}" type="datetimeFigureOut">
              <a:rPr lang="en-US" smtClean="0"/>
              <a:pPr/>
              <a:t>5/14/21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Times New Roman" panose="02020603050405020304" pitchFamily="18" charset="0"/>
              </a:defRPr>
            </a:lvl1pPr>
          </a:lstStyle>
          <a:p>
            <a:fld id="{1FEFCCAE-2DA5-0547-A402-34E83579156F}" type="slidenum">
              <a:rPr lang="en-US" smtClean="0"/>
              <a:pPr/>
              <a:t>‹#›</a:t>
            </a:fld>
            <a:endParaRPr lang="en-US" dirty="0"/>
          </a:p>
        </p:txBody>
      </p:sp>
    </p:spTree>
    <p:extLst>
      <p:ext uri="{BB962C8B-B14F-4D97-AF65-F5344CB8AC3E}">
        <p14:creationId xmlns:p14="http://schemas.microsoft.com/office/powerpoint/2010/main" val="1552718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imes New Roman" panose="02020603050405020304" pitchFamily="18"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dioxane: cosmetics products, cleaning products. Stable. (https://</a:t>
            </a:r>
            <a:r>
              <a:rPr lang="en-US" dirty="0" err="1"/>
              <a:t>www.eurofinsus.com</a:t>
            </a:r>
            <a:r>
              <a:rPr lang="en-US" dirty="0"/>
              <a:t>/environment-testing/testing-services/specialty-services/1-4-dioxane-analysis/)</a:t>
            </a:r>
          </a:p>
          <a:p>
            <a:endParaRPr lang="en-US" dirty="0"/>
          </a:p>
        </p:txBody>
      </p:sp>
      <p:sp>
        <p:nvSpPr>
          <p:cNvPr id="4" name="Slide Number Placeholder 3"/>
          <p:cNvSpPr>
            <a:spLocks noGrp="1"/>
          </p:cNvSpPr>
          <p:nvPr>
            <p:ph type="sldNum" sz="quarter" idx="5"/>
          </p:nvPr>
        </p:nvSpPr>
        <p:spPr/>
        <p:txBody>
          <a:bodyPr/>
          <a:lstStyle/>
          <a:p>
            <a:fld id="{1FEFCCAE-2DA5-0547-A402-34E83579156F}" type="slidenum">
              <a:rPr lang="en-US" smtClean="0"/>
              <a:pPr/>
              <a:t>2</a:t>
            </a:fld>
            <a:endParaRPr lang="en-US" dirty="0"/>
          </a:p>
        </p:txBody>
      </p:sp>
    </p:spTree>
    <p:extLst>
      <p:ext uri="{BB962C8B-B14F-4D97-AF65-F5344CB8AC3E}">
        <p14:creationId xmlns:p14="http://schemas.microsoft.com/office/powerpoint/2010/main" val="545652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The energetic electrons interact with water molecules to produce oxidants and reducers, among which the hydroxyl radical is the main factor to oxide the 1,4 dioxane</a:t>
            </a:r>
          </a:p>
        </p:txBody>
      </p:sp>
      <p:sp>
        <p:nvSpPr>
          <p:cNvPr id="4" name="Slide Number Placeholder 3"/>
          <p:cNvSpPr>
            <a:spLocks noGrp="1"/>
          </p:cNvSpPr>
          <p:nvPr>
            <p:ph type="sldNum" sz="quarter" idx="5"/>
          </p:nvPr>
        </p:nvSpPr>
        <p:spPr/>
        <p:txBody>
          <a:bodyPr/>
          <a:lstStyle/>
          <a:p>
            <a:fld id="{1963C9F5-2DB8-9644-A765-51D64A703046}" type="slidenum">
              <a:rPr lang="en-US" smtClean="0"/>
              <a:t>3</a:t>
            </a:fld>
            <a:endParaRPr lang="en-US"/>
          </a:p>
        </p:txBody>
      </p:sp>
    </p:spTree>
    <p:extLst>
      <p:ext uri="{BB962C8B-B14F-4D97-AF65-F5344CB8AC3E}">
        <p14:creationId xmlns:p14="http://schemas.microsoft.com/office/powerpoint/2010/main" val="134967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reality, the treated water is flowing.</a:t>
            </a:r>
          </a:p>
        </p:txBody>
      </p:sp>
      <p:sp>
        <p:nvSpPr>
          <p:cNvPr id="4" name="Slide Number Placeholder 3"/>
          <p:cNvSpPr>
            <a:spLocks noGrp="1"/>
          </p:cNvSpPr>
          <p:nvPr>
            <p:ph type="sldNum" sz="quarter" idx="5"/>
          </p:nvPr>
        </p:nvSpPr>
        <p:spPr/>
        <p:txBody>
          <a:bodyPr/>
          <a:lstStyle/>
          <a:p>
            <a:fld id="{1FEFCCAE-2DA5-0547-A402-34E83579156F}" type="slidenum">
              <a:rPr lang="en-US" smtClean="0"/>
              <a:pPr/>
              <a:t>4</a:t>
            </a:fld>
            <a:endParaRPr lang="en-US" dirty="0"/>
          </a:p>
        </p:txBody>
      </p:sp>
    </p:spTree>
    <p:extLst>
      <p:ext uri="{BB962C8B-B14F-4D97-AF65-F5344CB8AC3E}">
        <p14:creationId xmlns:p14="http://schemas.microsoft.com/office/powerpoint/2010/main" val="2700538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EFCCAE-2DA5-0547-A402-34E83579156F}" type="slidenum">
              <a:rPr lang="en-US" smtClean="0"/>
              <a:pPr/>
              <a:t>7</a:t>
            </a:fld>
            <a:endParaRPr lang="en-US" dirty="0"/>
          </a:p>
        </p:txBody>
      </p:sp>
    </p:spTree>
    <p:extLst>
      <p:ext uri="{BB962C8B-B14F-4D97-AF65-F5344CB8AC3E}">
        <p14:creationId xmlns:p14="http://schemas.microsoft.com/office/powerpoint/2010/main" val="223257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EFCCAE-2DA5-0547-A402-34E83579156F}" type="slidenum">
              <a:rPr lang="en-US" smtClean="0"/>
              <a:pPr/>
              <a:t>8</a:t>
            </a:fld>
            <a:endParaRPr lang="en-US" dirty="0"/>
          </a:p>
        </p:txBody>
      </p:sp>
    </p:spTree>
    <p:extLst>
      <p:ext uri="{BB962C8B-B14F-4D97-AF65-F5344CB8AC3E}">
        <p14:creationId xmlns:p14="http://schemas.microsoft.com/office/powerpoint/2010/main" val="4035756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41A3BE-2B1A-784E-84C1-9B59EFF90E31}" type="datetime1">
              <a:rPr lang="en-US" smtClean="0"/>
              <a:t>5/14/21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306BB-154C-4129-BC7D-B94BCFDF831D}" type="slidenum">
              <a:rPr lang="en-US" smtClean="0"/>
              <a:t>‹#›</a:t>
            </a:fld>
            <a:endParaRPr lang="en-US"/>
          </a:p>
        </p:txBody>
      </p:sp>
    </p:spTree>
    <p:extLst>
      <p:ext uri="{BB962C8B-B14F-4D97-AF65-F5344CB8AC3E}">
        <p14:creationId xmlns:p14="http://schemas.microsoft.com/office/powerpoint/2010/main" val="2392913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B33764-EFDC-0446-A77D-18DAE3E527D5}" type="datetime1">
              <a:rPr lang="en-US" smtClean="0"/>
              <a:t>5/14/21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306BB-154C-4129-BC7D-B94BCFDF831D}" type="slidenum">
              <a:rPr lang="en-US" smtClean="0"/>
              <a:t>‹#›</a:t>
            </a:fld>
            <a:endParaRPr lang="en-US"/>
          </a:p>
        </p:txBody>
      </p:sp>
    </p:spTree>
    <p:extLst>
      <p:ext uri="{BB962C8B-B14F-4D97-AF65-F5344CB8AC3E}">
        <p14:creationId xmlns:p14="http://schemas.microsoft.com/office/powerpoint/2010/main" val="1031551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B283DC-052E-1847-9DD0-0991E1526269}" type="datetime1">
              <a:rPr lang="en-US" smtClean="0"/>
              <a:t>5/14/21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306BB-154C-4129-BC7D-B94BCFDF831D}" type="slidenum">
              <a:rPr lang="en-US" smtClean="0"/>
              <a:t>‹#›</a:t>
            </a:fld>
            <a:endParaRPr lang="en-US"/>
          </a:p>
        </p:txBody>
      </p:sp>
    </p:spTree>
    <p:extLst>
      <p:ext uri="{BB962C8B-B14F-4D97-AF65-F5344CB8AC3E}">
        <p14:creationId xmlns:p14="http://schemas.microsoft.com/office/powerpoint/2010/main" val="396083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93E4EA-1F7A-8244-B4CB-33C7698D057C}" type="datetime1">
              <a:rPr lang="en-US" smtClean="0"/>
              <a:t>5/14/21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306BB-154C-4129-BC7D-B94BCFDF831D}" type="slidenum">
              <a:rPr lang="en-US" smtClean="0"/>
              <a:t>‹#›</a:t>
            </a:fld>
            <a:endParaRPr lang="en-US"/>
          </a:p>
        </p:txBody>
      </p:sp>
    </p:spTree>
    <p:extLst>
      <p:ext uri="{BB962C8B-B14F-4D97-AF65-F5344CB8AC3E}">
        <p14:creationId xmlns:p14="http://schemas.microsoft.com/office/powerpoint/2010/main" val="3914662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5135AA-4F8B-5F42-AD72-F5FBE498FEB0}" type="datetime1">
              <a:rPr lang="en-US" smtClean="0"/>
              <a:t>5/14/21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306BB-154C-4129-BC7D-B94BCFDF831D}" type="slidenum">
              <a:rPr lang="en-US" smtClean="0"/>
              <a:t>‹#›</a:t>
            </a:fld>
            <a:endParaRPr lang="en-US"/>
          </a:p>
        </p:txBody>
      </p:sp>
    </p:spTree>
    <p:extLst>
      <p:ext uri="{BB962C8B-B14F-4D97-AF65-F5344CB8AC3E}">
        <p14:creationId xmlns:p14="http://schemas.microsoft.com/office/powerpoint/2010/main" val="157674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16554E2-D0B1-D145-AC28-EB5AC0915941}" type="datetime1">
              <a:rPr lang="en-US" smtClean="0"/>
              <a:t>5/14/21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306BB-154C-4129-BC7D-B94BCFDF831D}" type="slidenum">
              <a:rPr lang="en-US" smtClean="0"/>
              <a:t>‹#›</a:t>
            </a:fld>
            <a:endParaRPr lang="en-US"/>
          </a:p>
        </p:txBody>
      </p:sp>
    </p:spTree>
    <p:extLst>
      <p:ext uri="{BB962C8B-B14F-4D97-AF65-F5344CB8AC3E}">
        <p14:creationId xmlns:p14="http://schemas.microsoft.com/office/powerpoint/2010/main" val="2625909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903EB3-ED3F-1042-9CCD-BF7DBAA5864B}" type="datetime1">
              <a:rPr lang="en-US" smtClean="0"/>
              <a:t>5/14/21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4306BB-154C-4129-BC7D-B94BCFDF831D}" type="slidenum">
              <a:rPr lang="en-US" smtClean="0"/>
              <a:t>‹#›</a:t>
            </a:fld>
            <a:endParaRPr lang="en-US"/>
          </a:p>
        </p:txBody>
      </p:sp>
    </p:spTree>
    <p:extLst>
      <p:ext uri="{BB962C8B-B14F-4D97-AF65-F5344CB8AC3E}">
        <p14:creationId xmlns:p14="http://schemas.microsoft.com/office/powerpoint/2010/main" val="1701650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3D9C10-A7D5-FC4A-84F3-6A65B7545845}" type="datetime1">
              <a:rPr lang="en-US" smtClean="0"/>
              <a:t>5/14/21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4306BB-154C-4129-BC7D-B94BCFDF831D}" type="slidenum">
              <a:rPr lang="en-US" smtClean="0"/>
              <a:t>‹#›</a:t>
            </a:fld>
            <a:endParaRPr lang="en-US"/>
          </a:p>
        </p:txBody>
      </p:sp>
    </p:spTree>
    <p:extLst>
      <p:ext uri="{BB962C8B-B14F-4D97-AF65-F5344CB8AC3E}">
        <p14:creationId xmlns:p14="http://schemas.microsoft.com/office/powerpoint/2010/main" val="7937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4FAA2-001A-1D41-8B86-0C690BC8CF67}" type="datetime1">
              <a:rPr lang="en-US" smtClean="0"/>
              <a:t>5/14/21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4306BB-154C-4129-BC7D-B94BCFDF831D}" type="slidenum">
              <a:rPr lang="en-US" smtClean="0"/>
              <a:t>‹#›</a:t>
            </a:fld>
            <a:endParaRPr lang="en-US"/>
          </a:p>
        </p:txBody>
      </p:sp>
    </p:spTree>
    <p:extLst>
      <p:ext uri="{BB962C8B-B14F-4D97-AF65-F5344CB8AC3E}">
        <p14:creationId xmlns:p14="http://schemas.microsoft.com/office/powerpoint/2010/main" val="2389429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71723B-715F-E048-80C8-93601E57E420}" type="datetime1">
              <a:rPr lang="en-US" smtClean="0"/>
              <a:t>5/14/21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306BB-154C-4129-BC7D-B94BCFDF831D}" type="slidenum">
              <a:rPr lang="en-US" smtClean="0"/>
              <a:t>‹#›</a:t>
            </a:fld>
            <a:endParaRPr lang="en-US"/>
          </a:p>
        </p:txBody>
      </p:sp>
    </p:spTree>
    <p:extLst>
      <p:ext uri="{BB962C8B-B14F-4D97-AF65-F5344CB8AC3E}">
        <p14:creationId xmlns:p14="http://schemas.microsoft.com/office/powerpoint/2010/main" val="1007246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F08FD4-4803-CB4E-842C-3EFEC822EB52}" type="datetime1">
              <a:rPr lang="en-US" smtClean="0"/>
              <a:t>5/14/21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306BB-154C-4129-BC7D-B94BCFDF831D}" type="slidenum">
              <a:rPr lang="en-US" smtClean="0"/>
              <a:t>‹#›</a:t>
            </a:fld>
            <a:endParaRPr lang="en-US"/>
          </a:p>
        </p:txBody>
      </p:sp>
    </p:spTree>
    <p:extLst>
      <p:ext uri="{BB962C8B-B14F-4D97-AF65-F5344CB8AC3E}">
        <p14:creationId xmlns:p14="http://schemas.microsoft.com/office/powerpoint/2010/main" val="5650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imes New Roman" panose="02020603050405020304" pitchFamily="18" charset="0"/>
              </a:defRPr>
            </a:lvl1pPr>
          </a:lstStyle>
          <a:p>
            <a:fld id="{90B1ABD5-93FB-EF43-AE56-1A3E8335550E}" type="datetime1">
              <a:rPr lang="en-US" smtClean="0"/>
              <a:t>5/14/21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panose="02020603050405020304" pitchFamily="18" charset="0"/>
              </a:defRPr>
            </a:lvl1pPr>
          </a:lstStyle>
          <a:p>
            <a:fld id="{594306BB-154C-4129-BC7D-B94BCFDF831D}" type="slidenum">
              <a:rPr lang="en-US" smtClean="0"/>
              <a:pPr/>
              <a:t>‹#›</a:t>
            </a:fld>
            <a:endParaRPr lang="en-US" dirty="0"/>
          </a:p>
        </p:txBody>
      </p:sp>
    </p:spTree>
    <p:extLst>
      <p:ext uri="{BB962C8B-B14F-4D97-AF65-F5344CB8AC3E}">
        <p14:creationId xmlns:p14="http://schemas.microsoft.com/office/powerpoint/2010/main" val="4135706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hyperlink" Target="mailto:xli009@odu.ed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tiff"/><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5" Type="http://schemas.openxmlformats.org/officeDocument/2006/relationships/image" Target="../media/image11.tiff"/><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8761" y="369332"/>
            <a:ext cx="11500340" cy="2387600"/>
          </a:xfrm>
        </p:spPr>
        <p:txBody>
          <a:bodyPr>
            <a:normAutofit/>
          </a:bodyPr>
          <a:lstStyle/>
          <a:p>
            <a:r>
              <a:rPr lang="en-US" sz="4400" dirty="0"/>
              <a:t>Design of a 10 MeV Beamline at the Upgraded Injector Test Facility for e-beam Irradiation </a:t>
            </a:r>
          </a:p>
        </p:txBody>
      </p:sp>
      <p:sp>
        <p:nvSpPr>
          <p:cNvPr id="3" name="Subtitle 2"/>
          <p:cNvSpPr>
            <a:spLocks noGrp="1"/>
          </p:cNvSpPr>
          <p:nvPr>
            <p:ph type="subTitle" idx="1"/>
          </p:nvPr>
        </p:nvSpPr>
        <p:spPr>
          <a:xfrm>
            <a:off x="808888" y="3232706"/>
            <a:ext cx="10574217" cy="3255962"/>
          </a:xfrm>
        </p:spPr>
        <p:txBody>
          <a:bodyPr>
            <a:normAutofit/>
          </a:bodyPr>
          <a:lstStyle/>
          <a:p>
            <a:r>
              <a:rPr lang="en-US" dirty="0"/>
              <a:t>Xi Li</a:t>
            </a:r>
            <a:r>
              <a:rPr lang="en-US" baseline="30000" dirty="0"/>
              <a:t>1</a:t>
            </a:r>
            <a:r>
              <a:rPr lang="en-US" dirty="0"/>
              <a:t> (</a:t>
            </a:r>
            <a:r>
              <a:rPr lang="en-US" dirty="0">
                <a:hlinkClick r:id="rId2"/>
              </a:rPr>
              <a:t>xli009@odu.edu</a:t>
            </a:r>
            <a:r>
              <a:rPr lang="en-US" dirty="0"/>
              <a:t>), Fay Hannon</a:t>
            </a:r>
            <a:r>
              <a:rPr lang="en-US" baseline="30000" dirty="0"/>
              <a:t>2</a:t>
            </a:r>
            <a:r>
              <a:rPr lang="en-US" dirty="0"/>
              <a:t>, Helmut Baumgart</a:t>
            </a:r>
            <a:r>
              <a:rPr lang="en-US" baseline="30000" dirty="0"/>
              <a:t>1,3</a:t>
            </a:r>
            <a:r>
              <a:rPr lang="en-US" dirty="0"/>
              <a:t>, </a:t>
            </a:r>
          </a:p>
          <a:p>
            <a:r>
              <a:rPr lang="en-US" dirty="0"/>
              <a:t>Gianluigi Ciovati</a:t>
            </a:r>
            <a:r>
              <a:rPr lang="en-US" baseline="30000" dirty="0"/>
              <a:t>2</a:t>
            </a:r>
            <a:r>
              <a:rPr lang="en-US" dirty="0"/>
              <a:t>, </a:t>
            </a:r>
            <a:r>
              <a:rPr lang="en-US" dirty="0" err="1"/>
              <a:t>Shaoheng</a:t>
            </a:r>
            <a:r>
              <a:rPr lang="en-US" dirty="0"/>
              <a:t> Wang</a:t>
            </a:r>
            <a:r>
              <a:rPr lang="en-US" baseline="30000" dirty="0"/>
              <a:t>2</a:t>
            </a:r>
            <a:r>
              <a:rPr lang="en-US" dirty="0"/>
              <a:t>.</a:t>
            </a:r>
          </a:p>
          <a:p>
            <a:pPr algn="l"/>
            <a:r>
              <a:rPr lang="en-US" dirty="0"/>
              <a:t>1 Department of Electrical and Computer Engineering, Old Dominion University, Norfolk, VA 23529.</a:t>
            </a:r>
          </a:p>
          <a:p>
            <a:pPr algn="l"/>
            <a:r>
              <a:rPr lang="en-US" dirty="0"/>
              <a:t>2 Thomas Jefferson National Accelerator Facility, Newport News, VA 23606</a:t>
            </a:r>
          </a:p>
          <a:p>
            <a:pPr algn="l"/>
            <a:r>
              <a:rPr lang="en-US" dirty="0"/>
              <a:t>3 The Applied Research Center at Thomas Jefferson National Accelerator Facility, Newport News, VA 23606</a:t>
            </a:r>
          </a:p>
        </p:txBody>
      </p:sp>
      <p:sp>
        <p:nvSpPr>
          <p:cNvPr id="4" name="Rectangle 3">
            <a:extLst>
              <a:ext uri="{FF2B5EF4-FFF2-40B4-BE49-F238E27FC236}">
                <a16:creationId xmlns:a16="http://schemas.microsoft.com/office/drawing/2014/main" id="{6F4FDF75-DF60-FA41-9853-42129FF1F38C}"/>
              </a:ext>
            </a:extLst>
          </p:cNvPr>
          <p:cNvSpPr/>
          <p:nvPr/>
        </p:nvSpPr>
        <p:spPr>
          <a:xfrm>
            <a:off x="3092930" y="233640"/>
            <a:ext cx="7712881" cy="369332"/>
          </a:xfrm>
          <a:prstGeom prst="rect">
            <a:avLst/>
          </a:prstGeom>
          <a:solidFill>
            <a:schemeClr val="accent1">
              <a:lumMod val="40000"/>
              <a:lumOff val="60000"/>
            </a:schemeClr>
          </a:solidFill>
        </p:spPr>
        <p:txBody>
          <a:bodyPr wrap="none">
            <a:spAutoFit/>
          </a:bodyPr>
          <a:lstStyle/>
          <a:p>
            <a:r>
              <a:rPr lang="en-US" dirty="0"/>
              <a:t>12th International Particle Accelerator Conference - IPAC’21, May 24 – 28, 2021.</a:t>
            </a:r>
          </a:p>
        </p:txBody>
      </p:sp>
      <p:pic>
        <p:nvPicPr>
          <p:cNvPr id="5" name="Picture 817" descr="Seal_Blue">
            <a:extLst>
              <a:ext uri="{FF2B5EF4-FFF2-40B4-BE49-F238E27FC236}">
                <a16:creationId xmlns:a16="http://schemas.microsoft.com/office/drawing/2014/main" id="{4863F2F2-6D46-BF41-B8E3-DAF8625DB8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4" y="19014"/>
            <a:ext cx="800254" cy="79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13" descr="ARC_Blue">
            <a:extLst>
              <a:ext uri="{FF2B5EF4-FFF2-40B4-BE49-F238E27FC236}">
                <a16:creationId xmlns:a16="http://schemas.microsoft.com/office/drawing/2014/main" id="{53894D0C-BF96-2241-83D8-022090CA8A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941" y="19014"/>
            <a:ext cx="1216707" cy="77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D469C4A-A045-A34E-ABBF-1E6DE12F01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2386" y="6251343"/>
            <a:ext cx="1720202" cy="557060"/>
          </a:xfrm>
          <a:prstGeom prst="rect">
            <a:avLst/>
          </a:prstGeom>
        </p:spPr>
      </p:pic>
      <p:pic>
        <p:nvPicPr>
          <p:cNvPr id="9" name="Picture 8">
            <a:extLst>
              <a:ext uri="{FF2B5EF4-FFF2-40B4-BE49-F238E27FC236}">
                <a16:creationId xmlns:a16="http://schemas.microsoft.com/office/drawing/2014/main" id="{CA7E2AF5-1F17-324A-9554-780EC60936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04070" y="6507682"/>
            <a:ext cx="407283" cy="273532"/>
          </a:xfrm>
          <a:prstGeom prst="rect">
            <a:avLst/>
          </a:prstGeom>
        </p:spPr>
      </p:pic>
      <p:pic>
        <p:nvPicPr>
          <p:cNvPr id="10" name="Picture 9">
            <a:extLst>
              <a:ext uri="{FF2B5EF4-FFF2-40B4-BE49-F238E27FC236}">
                <a16:creationId xmlns:a16="http://schemas.microsoft.com/office/drawing/2014/main" id="{5C5B9936-8B97-2D42-92DE-3F8985FC14F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74574" y="6498255"/>
            <a:ext cx="1629561" cy="273531"/>
          </a:xfrm>
          <a:prstGeom prst="rect">
            <a:avLst/>
          </a:prstGeom>
        </p:spPr>
      </p:pic>
    </p:spTree>
    <p:extLst>
      <p:ext uri="{BB962C8B-B14F-4D97-AF65-F5344CB8AC3E}">
        <p14:creationId xmlns:p14="http://schemas.microsoft.com/office/powerpoint/2010/main" val="1753215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55A24F-CBE7-484C-A40F-5A6DE347B493}"/>
              </a:ext>
            </a:extLst>
          </p:cNvPr>
          <p:cNvSpPr/>
          <p:nvPr/>
        </p:nvSpPr>
        <p:spPr>
          <a:xfrm>
            <a:off x="6070679" y="1297974"/>
            <a:ext cx="6121321" cy="2363468"/>
          </a:xfrm>
          <a:prstGeom prst="rect">
            <a:avLst/>
          </a:prstGeom>
        </p:spPr>
        <p:txBody>
          <a:bodyPr wrap="square">
            <a:spAutoFit/>
          </a:bodyPr>
          <a:lstStyle/>
          <a:p>
            <a:pPr algn="just">
              <a:lnSpc>
                <a:spcPct val="107000"/>
              </a:lnSpc>
              <a:spcAft>
                <a:spcPts val="800"/>
              </a:spcAft>
            </a:pPr>
            <a:r>
              <a:rPr lang="en-US" dirty="0">
                <a:latin typeface="Times New Roman" panose="02020603050405020304" pitchFamily="18" charset="0"/>
                <a:ea typeface="SimSun" panose="02010600030101010101" pitchFamily="2" charset="-122"/>
                <a:cs typeface="Times New Roman" panose="02020603050405020304" pitchFamily="18" charset="0"/>
              </a:rPr>
              <a:t>Pollutants in wastewater</a:t>
            </a:r>
          </a:p>
          <a:p>
            <a:pPr marL="285750" indent="-285750" algn="just">
              <a:lnSpc>
                <a:spcPct val="107000"/>
              </a:lnSpc>
              <a:spcAft>
                <a:spcPts val="800"/>
              </a:spcAft>
              <a:buFont typeface="Arial" panose="020B0604020202020204" pitchFamily="34" charset="0"/>
              <a:buChar char="•"/>
            </a:pPr>
            <a:r>
              <a:rPr lang="en-US" dirty="0">
                <a:latin typeface="Times New Roman" panose="02020603050405020304" pitchFamily="18" charset="0"/>
                <a:ea typeface="SimSun" panose="02010600030101010101" pitchFamily="2" charset="-122"/>
                <a:cs typeface="Times New Roman" panose="02020603050405020304" pitchFamily="18" charset="0"/>
              </a:rPr>
              <a:t>Micro-organisms, bacterial, viral, </a:t>
            </a:r>
            <a:r>
              <a:rPr lang="en-US" dirty="0" err="1">
                <a:latin typeface="Times New Roman" panose="02020603050405020304" pitchFamily="18" charset="0"/>
                <a:ea typeface="SimSun" panose="02010600030101010101" pitchFamily="2" charset="-122"/>
                <a:cs typeface="Times New Roman" panose="02020603050405020304" pitchFamily="18" charset="0"/>
              </a:rPr>
              <a:t>phatogen</a:t>
            </a:r>
            <a:r>
              <a:rPr lang="en-US" dirty="0">
                <a:latin typeface="Times New Roman" panose="02020603050405020304" pitchFamily="18" charset="0"/>
                <a:ea typeface="SimSun" panose="02010600030101010101" pitchFamily="2" charset="-122"/>
                <a:cs typeface="Times New Roman" panose="02020603050405020304" pitchFamily="18" charset="0"/>
              </a:rPr>
              <a:t>.</a:t>
            </a:r>
          </a:p>
          <a:p>
            <a:pPr marL="285750" indent="-285750" algn="just">
              <a:lnSpc>
                <a:spcPct val="107000"/>
              </a:lnSpc>
              <a:spcAft>
                <a:spcPts val="800"/>
              </a:spcAft>
              <a:buFont typeface="Arial" panose="020B0604020202020204" pitchFamily="34" charset="0"/>
              <a:buChar char="•"/>
            </a:pPr>
            <a:r>
              <a:rPr lang="en-US" dirty="0">
                <a:latin typeface="Times New Roman" panose="02020603050405020304" pitchFamily="18" charset="0"/>
                <a:ea typeface="SimSun" panose="02010600030101010101" pitchFamily="2" charset="-122"/>
                <a:cs typeface="Times New Roman" panose="02020603050405020304" pitchFamily="18" charset="0"/>
              </a:rPr>
              <a:t>Metal,  toxic chemicals.</a:t>
            </a:r>
          </a:p>
          <a:p>
            <a:pPr marL="285750" indent="-285750" algn="just">
              <a:lnSpc>
                <a:spcPct val="107000"/>
              </a:lnSpc>
              <a:spcAft>
                <a:spcPts val="800"/>
              </a:spcAft>
              <a:buFont typeface="Arial" panose="020B0604020202020204" pitchFamily="34" charset="0"/>
              <a:buChar char="•"/>
            </a:pPr>
            <a:r>
              <a:rPr lang="en-US" dirty="0">
                <a:latin typeface="Times New Roman" panose="02020603050405020304" pitchFamily="18" charset="0"/>
                <a:ea typeface="SimSun" panose="02010600030101010101" pitchFamily="2" charset="-122"/>
                <a:cs typeface="Times New Roman" panose="02020603050405020304" pitchFamily="18" charset="0"/>
              </a:rPr>
              <a:t>Manufactured organic compounds..</a:t>
            </a:r>
          </a:p>
          <a:p>
            <a:pPr marL="742950" lvl="1" indent="-285750" algn="just">
              <a:lnSpc>
                <a:spcPct val="107000"/>
              </a:lnSpc>
              <a:spcAft>
                <a:spcPts val="800"/>
              </a:spcAft>
              <a:buFont typeface="Arial" panose="020B0604020202020204" pitchFamily="34" charset="0"/>
              <a:buChar char="•"/>
            </a:pPr>
            <a:r>
              <a:rPr lang="en-US"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1,4 dioxane</a:t>
            </a:r>
            <a:r>
              <a:rPr lang="en-US" dirty="0">
                <a:latin typeface="Times New Roman" panose="02020603050405020304" pitchFamily="18" charset="0"/>
                <a:ea typeface="SimSun" panose="02010600030101010101" pitchFamily="2" charset="-122"/>
                <a:cs typeface="Times New Roman" panose="02020603050405020304" pitchFamily="18" charset="0"/>
              </a:rPr>
              <a:t> </a:t>
            </a:r>
          </a:p>
          <a:p>
            <a:pPr marL="742950" lvl="1" indent="-285750" algn="just">
              <a:lnSpc>
                <a:spcPct val="107000"/>
              </a:lnSpc>
              <a:spcAft>
                <a:spcPts val="800"/>
              </a:spcAft>
              <a:buFont typeface="Arial" panose="020B0604020202020204" pitchFamily="34" charset="0"/>
              <a:buChar char="•"/>
            </a:pPr>
            <a:r>
              <a:rPr lang="en-US"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PFAS (Perfluoroalkyl and Polyfluoroalkyl Substances).</a:t>
            </a:r>
          </a:p>
        </p:txBody>
      </p:sp>
      <p:pic>
        <p:nvPicPr>
          <p:cNvPr id="5" name="Picture 2" descr="1,4-Dioxane - Wikipedia">
            <a:extLst>
              <a:ext uri="{FF2B5EF4-FFF2-40B4-BE49-F238E27FC236}">
                <a16:creationId xmlns:a16="http://schemas.microsoft.com/office/drawing/2014/main" id="{17F435C4-C243-DD44-8CD2-B581A5562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9017" y="2385991"/>
            <a:ext cx="1025348" cy="8855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69CCA4C-F136-454E-8A5D-547AFA091E34}"/>
              </a:ext>
            </a:extLst>
          </p:cNvPr>
          <p:cNvSpPr txBox="1"/>
          <p:nvPr/>
        </p:nvSpPr>
        <p:spPr>
          <a:xfrm>
            <a:off x="5998206" y="3704579"/>
            <a:ext cx="5216159" cy="646331"/>
          </a:xfrm>
          <a:prstGeom prst="rect">
            <a:avLst/>
          </a:prstGeom>
          <a:noFill/>
        </p:spPr>
        <p:txBody>
          <a:bodyPr wrap="square" rtlCol="0">
            <a:spAutoFit/>
          </a:bodyPr>
          <a:lstStyle/>
          <a:p>
            <a:pPr marL="285750" indent="-285750">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Miscible in water and difficult to be removed by the conventional treatment methods.</a:t>
            </a:r>
            <a:endParaRPr lang="en-US" baseline="-25000" dirty="0">
              <a:latin typeface="Times New Roman" panose="02020603050405020304" pitchFamily="18" charset="0"/>
              <a:cs typeface="Times New Roman" panose="02020603050405020304" pitchFamily="18" charset="0"/>
            </a:endParaRPr>
          </a:p>
        </p:txBody>
      </p:sp>
      <p:sp>
        <p:nvSpPr>
          <p:cNvPr id="37" name="Rectangle 36">
            <a:extLst>
              <a:ext uri="{FF2B5EF4-FFF2-40B4-BE49-F238E27FC236}">
                <a16:creationId xmlns:a16="http://schemas.microsoft.com/office/drawing/2014/main" id="{F99FAC32-6BE0-5D4E-A103-F0EB7CF600DA}"/>
              </a:ext>
            </a:extLst>
          </p:cNvPr>
          <p:cNvSpPr/>
          <p:nvPr/>
        </p:nvSpPr>
        <p:spPr>
          <a:xfrm>
            <a:off x="9160461" y="8279469"/>
            <a:ext cx="6329965" cy="369332"/>
          </a:xfrm>
          <a:prstGeom prst="rect">
            <a:avLst/>
          </a:prstGeom>
        </p:spPr>
        <p:txBody>
          <a:bodyPr wrap="square">
            <a:spAutoFit/>
          </a:bodyPr>
          <a:lstStyle/>
          <a:p>
            <a:r>
              <a:rPr lang="de-DE" sz="900" dirty="0">
                <a:solidFill>
                  <a:prstClr val="black"/>
                </a:solidFill>
                <a:latin typeface="Times New Roman" panose="02020603050405020304" pitchFamily="18" charset="0"/>
                <a:ea typeface="SimSun" panose="02010600030101010101" pitchFamily="2" charset="-122"/>
              </a:rPr>
              <a:t>Charles N. </a:t>
            </a:r>
            <a:r>
              <a:rPr lang="de-DE" sz="900" dirty="0" err="1">
                <a:solidFill>
                  <a:prstClr val="black"/>
                </a:solidFill>
                <a:latin typeface="Times New Roman" panose="02020603050405020304" pitchFamily="18" charset="0"/>
                <a:ea typeface="SimSun" panose="02010600030101010101" pitchFamily="2" charset="-122"/>
              </a:rPr>
              <a:t>Kurucz</a:t>
            </a:r>
            <a:r>
              <a:rPr lang="de-DE" sz="900" dirty="0">
                <a:solidFill>
                  <a:prstClr val="black"/>
                </a:solidFill>
                <a:latin typeface="Times New Roman" panose="02020603050405020304" pitchFamily="18" charset="0"/>
                <a:ea typeface="SimSun" panose="02010600030101010101" pitchFamily="2" charset="-122"/>
              </a:rPr>
              <a:t>, et al. </a:t>
            </a:r>
            <a:r>
              <a:rPr lang="en-US" sz="900" dirty="0">
                <a:solidFill>
                  <a:prstClr val="black"/>
                </a:solidFill>
                <a:latin typeface="Times New Roman" panose="02020603050405020304" pitchFamily="18" charset="0"/>
                <a:ea typeface="SimSun" panose="02010600030101010101" pitchFamily="2" charset="-122"/>
              </a:rPr>
              <a:t>Full-scale electron beam treatment of hazardous wastes – effectiveness and costs, in High energy electron beam irradiation of water, wastewater and sludge. Advances in Nuclear Science and Technology. Vol. 22.  p1-43.</a:t>
            </a:r>
          </a:p>
        </p:txBody>
      </p:sp>
      <p:sp>
        <p:nvSpPr>
          <p:cNvPr id="26" name="TextBox 25">
            <a:extLst>
              <a:ext uri="{FF2B5EF4-FFF2-40B4-BE49-F238E27FC236}">
                <a16:creationId xmlns:a16="http://schemas.microsoft.com/office/drawing/2014/main" id="{35EE17AD-4862-4242-B8FC-5667FE536CE3}"/>
              </a:ext>
            </a:extLst>
          </p:cNvPr>
          <p:cNvSpPr txBox="1"/>
          <p:nvPr/>
        </p:nvSpPr>
        <p:spPr>
          <a:xfrm>
            <a:off x="6095999" y="5208440"/>
            <a:ext cx="6121321" cy="92333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0070C0"/>
                </a:solidFill>
              </a:rPr>
              <a:t>Versatile, non-selective for kinds of pollutants</a:t>
            </a:r>
          </a:p>
          <a:p>
            <a:pPr marL="285750" indent="-285750">
              <a:buFont typeface="Arial" panose="020B0604020202020204" pitchFamily="34" charset="0"/>
              <a:buChar char="•"/>
            </a:pPr>
            <a:r>
              <a:rPr lang="en-US" dirty="0">
                <a:solidFill>
                  <a:srgbClr val="0070C0"/>
                </a:solidFill>
              </a:rPr>
              <a:t>Effective and efficient, large-scale treatment with less time.</a:t>
            </a:r>
          </a:p>
          <a:p>
            <a:pPr marL="285750" indent="-285750">
              <a:buFont typeface="Arial" panose="020B0604020202020204" pitchFamily="34" charset="0"/>
              <a:buChar char="•"/>
            </a:pPr>
            <a:r>
              <a:rPr lang="en-US" dirty="0">
                <a:solidFill>
                  <a:srgbClr val="0070C0"/>
                </a:solidFill>
              </a:rPr>
              <a:t>Risk-free, absence of extra chemicals or radioactive risks.</a:t>
            </a:r>
          </a:p>
        </p:txBody>
      </p:sp>
      <p:sp>
        <p:nvSpPr>
          <p:cNvPr id="36" name="Slide Number Placeholder 5">
            <a:extLst>
              <a:ext uri="{FF2B5EF4-FFF2-40B4-BE49-F238E27FC236}">
                <a16:creationId xmlns:a16="http://schemas.microsoft.com/office/drawing/2014/main" id="{4AC83763-37DE-AC4B-BAF8-B20115A353EA}"/>
              </a:ext>
            </a:extLst>
          </p:cNvPr>
          <p:cNvSpPr>
            <a:spLocks noGrp="1"/>
          </p:cNvSpPr>
          <p:nvPr>
            <p:ph type="sldNum" sz="quarter" idx="12"/>
          </p:nvPr>
        </p:nvSpPr>
        <p:spPr>
          <a:xfrm>
            <a:off x="8382000" y="6356350"/>
            <a:ext cx="2743200" cy="365125"/>
          </a:xfrm>
        </p:spPr>
        <p:txBody>
          <a:bodyPr/>
          <a:lstStyle/>
          <a:p>
            <a:fld id="{EF9F9ED2-7DB6-5844-8BB6-FB65174D6158}" type="slidenum">
              <a:rPr lang="en-US" smtClean="0"/>
              <a:t>2</a:t>
            </a:fld>
            <a:endParaRPr lang="en-US"/>
          </a:p>
        </p:txBody>
      </p:sp>
      <p:sp>
        <p:nvSpPr>
          <p:cNvPr id="13" name="Rectangle 12">
            <a:extLst>
              <a:ext uri="{FF2B5EF4-FFF2-40B4-BE49-F238E27FC236}">
                <a16:creationId xmlns:a16="http://schemas.microsoft.com/office/drawing/2014/main" id="{A4E623E7-F792-724D-86A4-7881421A6C39}"/>
              </a:ext>
            </a:extLst>
          </p:cNvPr>
          <p:cNvSpPr/>
          <p:nvPr/>
        </p:nvSpPr>
        <p:spPr>
          <a:xfrm>
            <a:off x="5752403" y="4479030"/>
            <a:ext cx="5707763" cy="665054"/>
          </a:xfrm>
          <a:prstGeom prst="rect">
            <a:avLst/>
          </a:prstGeom>
        </p:spPr>
        <p:txBody>
          <a:bodyPr wrap="square">
            <a:spAutoFit/>
          </a:bodyPr>
          <a:lstStyle/>
          <a:p>
            <a:pPr algn="just">
              <a:lnSpc>
                <a:spcPct val="107000"/>
              </a:lnSpc>
              <a:spcAft>
                <a:spcPts val="800"/>
              </a:spcAft>
            </a:pPr>
            <a:r>
              <a:rPr lang="en-US"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EB (electron beam) irradiation </a:t>
            </a:r>
            <a:r>
              <a:rPr lang="en-US" dirty="0">
                <a:solidFill>
                  <a:prstClr val="black"/>
                </a:solidFill>
                <a:latin typeface="Times New Roman" panose="02020603050405020304" pitchFamily="18" charset="0"/>
                <a:ea typeface="SimSun" panose="02010600030101010101" pitchFamily="2" charset="-122"/>
                <a:cs typeface="Times New Roman" panose="02020603050405020304" pitchFamily="18" charset="0"/>
              </a:rPr>
              <a:t>is proven to be the most suitable method to remove them.</a:t>
            </a:r>
          </a:p>
        </p:txBody>
      </p:sp>
      <p:sp>
        <p:nvSpPr>
          <p:cNvPr id="24" name="Title 2">
            <a:extLst>
              <a:ext uri="{FF2B5EF4-FFF2-40B4-BE49-F238E27FC236}">
                <a16:creationId xmlns:a16="http://schemas.microsoft.com/office/drawing/2014/main" id="{154B5AF7-51E2-DF45-9C13-777757DB5554}"/>
              </a:ext>
            </a:extLst>
          </p:cNvPr>
          <p:cNvSpPr txBox="1">
            <a:spLocks/>
          </p:cNvSpPr>
          <p:nvPr/>
        </p:nvSpPr>
        <p:spPr>
          <a:xfrm>
            <a:off x="305754" y="731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Times New Roman" panose="02020603050405020304" pitchFamily="18" charset="0"/>
                <a:ea typeface="+mj-ea"/>
                <a:cs typeface="+mj-cs"/>
              </a:defRPr>
            </a:lvl1pPr>
          </a:lstStyle>
          <a:p>
            <a:r>
              <a:rPr lang="en-US" sz="3600" dirty="0"/>
              <a:t>EB irradiation for wastewater treatment</a:t>
            </a:r>
          </a:p>
        </p:txBody>
      </p:sp>
      <p:pic>
        <p:nvPicPr>
          <p:cNvPr id="27" name="Picture 2">
            <a:extLst>
              <a:ext uri="{FF2B5EF4-FFF2-40B4-BE49-F238E27FC236}">
                <a16:creationId xmlns:a16="http://schemas.microsoft.com/office/drawing/2014/main" id="{B4A27A8D-12B1-1C49-B695-E1930BB04F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461" y="3271537"/>
            <a:ext cx="3330684" cy="3092982"/>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79A499A1-EDEE-3549-985B-5370DCEED032}"/>
              </a:ext>
            </a:extLst>
          </p:cNvPr>
          <p:cNvSpPr/>
          <p:nvPr/>
        </p:nvSpPr>
        <p:spPr>
          <a:xfrm>
            <a:off x="143648" y="6523021"/>
            <a:ext cx="6096000" cy="230832"/>
          </a:xfrm>
          <a:prstGeom prst="rect">
            <a:avLst/>
          </a:prstGeom>
        </p:spPr>
        <p:txBody>
          <a:bodyPr wrap="square">
            <a:spAutoFit/>
          </a:bodyPr>
          <a:lstStyle/>
          <a:p>
            <a:r>
              <a:rPr lang="de-DE" sz="900" dirty="0">
                <a:latin typeface="Times New Roman" panose="02020603050405020304" pitchFamily="18" charset="0"/>
                <a:ea typeface="SimSun" panose="02010600030101010101" pitchFamily="2" charset="-122"/>
              </a:rPr>
              <a:t>https://</a:t>
            </a:r>
            <a:r>
              <a:rPr lang="de-DE" sz="900" dirty="0" err="1">
                <a:latin typeface="Times New Roman" panose="02020603050405020304" pitchFamily="18" charset="0"/>
                <a:ea typeface="SimSun" panose="02010600030101010101" pitchFamily="2" charset="-122"/>
              </a:rPr>
              <a:t>www.chesapeakequarterly.net</a:t>
            </a:r>
            <a:r>
              <a:rPr lang="de-DE" sz="900" dirty="0">
                <a:latin typeface="Times New Roman" panose="02020603050405020304" pitchFamily="18" charset="0"/>
                <a:ea typeface="SimSun" panose="02010600030101010101" pitchFamily="2" charset="-122"/>
              </a:rPr>
              <a:t>/</a:t>
            </a:r>
            <a:r>
              <a:rPr lang="de-DE" sz="900" dirty="0" err="1">
                <a:latin typeface="Times New Roman" panose="02020603050405020304" pitchFamily="18" charset="0"/>
                <a:ea typeface="SimSun" panose="02010600030101010101" pitchFamily="2" charset="-122"/>
              </a:rPr>
              <a:t>sealevel</a:t>
            </a:r>
            <a:r>
              <a:rPr lang="de-DE" sz="900" dirty="0">
                <a:latin typeface="Times New Roman" panose="02020603050405020304" pitchFamily="18" charset="0"/>
                <a:ea typeface="SimSun" panose="02010600030101010101" pitchFamily="2" charset="-122"/>
              </a:rPr>
              <a:t>/main2/</a:t>
            </a:r>
            <a:endParaRPr lang="en-US" sz="900" dirty="0">
              <a:latin typeface="Times New Roman" panose="02020603050405020304" pitchFamily="18" charset="0"/>
            </a:endParaRPr>
          </a:p>
        </p:txBody>
      </p:sp>
      <p:sp>
        <p:nvSpPr>
          <p:cNvPr id="11" name="Rectangle 10">
            <a:extLst>
              <a:ext uri="{FF2B5EF4-FFF2-40B4-BE49-F238E27FC236}">
                <a16:creationId xmlns:a16="http://schemas.microsoft.com/office/drawing/2014/main" id="{4E244FA6-B867-5547-AFA9-A5A2C93703A3}"/>
              </a:ext>
            </a:extLst>
          </p:cNvPr>
          <p:cNvSpPr/>
          <p:nvPr/>
        </p:nvSpPr>
        <p:spPr>
          <a:xfrm>
            <a:off x="676122" y="1215846"/>
            <a:ext cx="4861078" cy="2055691"/>
          </a:xfrm>
          <a:prstGeom prst="rect">
            <a:avLst/>
          </a:prstGeom>
        </p:spPr>
        <p:txBody>
          <a:bodyPr wrap="square">
            <a:spAutoFit/>
          </a:bodyPr>
          <a:lstStyle/>
          <a:p>
            <a:pPr algn="just">
              <a:lnSpc>
                <a:spcPct val="107000"/>
              </a:lnSpc>
              <a:spcAft>
                <a:spcPts val="800"/>
              </a:spcAft>
            </a:pPr>
            <a:r>
              <a:rPr lang="en-US" dirty="0">
                <a:latin typeface="Times New Roman" panose="02020603050405020304" pitchFamily="18" charset="0"/>
                <a:ea typeface="SimSun" panose="02010600030101010101" pitchFamily="2" charset="-122"/>
                <a:cs typeface="Times New Roman" panose="02020603050405020304" pitchFamily="18" charset="0"/>
              </a:rPr>
              <a:t>Restoration of the Chesapeake Bay Land subsidence program</a:t>
            </a:r>
          </a:p>
          <a:p>
            <a:pPr marL="285750" indent="-285750" algn="just">
              <a:lnSpc>
                <a:spcPct val="107000"/>
              </a:lnSpc>
              <a:spcAft>
                <a:spcPts val="800"/>
              </a:spcAft>
              <a:buFont typeface="Arial" panose="020B0604020202020204" pitchFamily="34" charset="0"/>
              <a:buChar char="•"/>
            </a:pPr>
            <a:r>
              <a:rPr lang="en-US" dirty="0">
                <a:latin typeface="Times New Roman" panose="02020603050405020304" pitchFamily="18" charset="0"/>
                <a:ea typeface="SimSun" panose="02010600030101010101" pitchFamily="2" charset="-122"/>
                <a:cs typeface="Times New Roman" panose="02020603050405020304" pitchFamily="18" charset="0"/>
              </a:rPr>
              <a:t>Treat the wastewater to the drinking water level and send it to the water aquifer to slow down and stop the sand sinking. </a:t>
            </a:r>
          </a:p>
          <a:p>
            <a:pPr algn="just">
              <a:lnSpc>
                <a:spcPct val="107000"/>
              </a:lnSpc>
              <a:spcAft>
                <a:spcPts val="800"/>
              </a:spcAft>
            </a:pPr>
            <a:r>
              <a:rPr lang="en-US" dirty="0">
                <a:latin typeface="Times New Roman" panose="02020603050405020304" pitchFamily="18" charset="0"/>
                <a:ea typeface="SimSun" panose="02010600030101010101" pitchFamily="2" charset="-122"/>
                <a:cs typeface="Times New Roman" panose="02020603050405020304" pitchFamily="18" charset="0"/>
              </a:rPr>
              <a:t>by HRSD (Hampton roads sanitation district).</a:t>
            </a:r>
          </a:p>
        </p:txBody>
      </p:sp>
      <p:sp>
        <p:nvSpPr>
          <p:cNvPr id="12" name="Down Arrow 11">
            <a:extLst>
              <a:ext uri="{FF2B5EF4-FFF2-40B4-BE49-F238E27FC236}">
                <a16:creationId xmlns:a16="http://schemas.microsoft.com/office/drawing/2014/main" id="{A49CDB85-5F72-8247-9CB4-365340E870B8}"/>
              </a:ext>
            </a:extLst>
          </p:cNvPr>
          <p:cNvSpPr/>
          <p:nvPr/>
        </p:nvSpPr>
        <p:spPr>
          <a:xfrm>
            <a:off x="6502400" y="2828764"/>
            <a:ext cx="101600" cy="961406"/>
          </a:xfrm>
          <a:prstGeom prst="downArrow">
            <a:avLst/>
          </a:prstGeom>
          <a:solidFill>
            <a:srgbClr val="E97D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8695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kev plan 3-15-16.jpg">
            <a:extLst>
              <a:ext uri="{FF2B5EF4-FFF2-40B4-BE49-F238E27FC236}">
                <a16:creationId xmlns:a16="http://schemas.microsoft.com/office/drawing/2014/main" id="{EE08F685-CEA4-3048-A844-C5D7F85C958C}"/>
              </a:ext>
            </a:extLst>
          </p:cNvPr>
          <p:cNvPicPr>
            <a:picLocks noChangeAspect="1"/>
          </p:cNvPicPr>
          <p:nvPr/>
        </p:nvPicPr>
        <p:blipFill rotWithShape="1">
          <a:blip r:embed="rId3">
            <a:extLst>
              <a:ext uri="{28A0092B-C50C-407E-A947-70E740481C1C}">
                <a14:useLocalDpi xmlns:a14="http://schemas.microsoft.com/office/drawing/2010/main" val="0"/>
              </a:ext>
            </a:extLst>
          </a:blip>
          <a:srcRect l="10922" t="16535" r="16148" b="12529"/>
          <a:stretch/>
        </p:blipFill>
        <p:spPr>
          <a:xfrm>
            <a:off x="666711" y="4480555"/>
            <a:ext cx="9057691" cy="1618974"/>
          </a:xfrm>
          <a:prstGeom prst="rect">
            <a:avLst/>
          </a:prstGeom>
        </p:spPr>
      </p:pic>
      <mc:AlternateContent xmlns:mc="http://schemas.openxmlformats.org/markup-compatibility/2006">
        <mc:Choice xmlns:a14="http://schemas.microsoft.com/office/drawing/2010/main" Requires="a14">
          <p:sp>
            <p:nvSpPr>
              <p:cNvPr id="37" name="Rounded Rectangle 36">
                <a:extLst>
                  <a:ext uri="{FF2B5EF4-FFF2-40B4-BE49-F238E27FC236}">
                    <a16:creationId xmlns:a16="http://schemas.microsoft.com/office/drawing/2014/main" id="{410F630C-FFBA-3A4F-B10F-8E66E49BD9E2}"/>
                  </a:ext>
                </a:extLst>
              </p:cNvPr>
              <p:cNvSpPr/>
              <p:nvPr/>
            </p:nvSpPr>
            <p:spPr>
              <a:xfrm>
                <a:off x="2843072" y="3486247"/>
                <a:ext cx="5486745" cy="739351"/>
              </a:xfrm>
              <a:prstGeom prst="roundRect">
                <a:avLst/>
              </a:prstGeom>
              <a:ln>
                <a:solidFill>
                  <a:srgbClr val="00B0F0"/>
                </a:solidFill>
              </a:ln>
            </p:spPr>
            <p:txBody>
              <a:bodyPr wrap="square">
                <a:spAutoFit/>
              </a:bodyPr>
              <a:lstStyle/>
              <a:p>
                <a:r>
                  <a:rPr lang="en-US" dirty="0">
                    <a:latin typeface="Times New Roman" panose="02020603050405020304" pitchFamily="18" charset="0"/>
                    <a:ea typeface="DengXian"/>
                    <a:cs typeface="Times New Roman" panose="02020603050405020304" pitchFamily="18" charset="0"/>
                  </a:rPr>
                  <a:t>Radius ~ 25 mm</a:t>
                </a:r>
              </a:p>
              <a:p>
                <a:r>
                  <a:rPr lang="en-US" dirty="0">
                    <a:latin typeface="Times New Roman" panose="02020603050405020304" pitchFamily="18" charset="0"/>
                    <a:ea typeface="DengXian"/>
                    <a:cs typeface="Times New Roman" panose="02020603050405020304" pitchFamily="18" charset="0"/>
                  </a:rPr>
                  <a:t>Transverse: Gaussian distribution, </a:t>
                </a:r>
                <a14:m>
                  <m:oMath xmlns:m="http://schemas.openxmlformats.org/officeDocument/2006/math">
                    <m:sSub>
                      <m:sSubPr>
                        <m:ctrlPr>
                          <a:rPr lang="en-US" i="1" smtClean="0">
                            <a:latin typeface="Cambria Math" panose="02040503050406030204" pitchFamily="18" charset="0"/>
                            <a:ea typeface="DengXian"/>
                            <a:cs typeface="Times New Roman" panose="02020603050405020304" pitchFamily="18" charset="0"/>
                          </a:rPr>
                        </m:ctrlPr>
                      </m:sSubPr>
                      <m:e>
                        <m:r>
                          <a:rPr lang="en-US" i="1" smtClean="0">
                            <a:latin typeface="Cambria Math" panose="02040503050406030204" pitchFamily="18" charset="0"/>
                            <a:ea typeface="Cambria Math" panose="02040503050406030204" pitchFamily="18" charset="0"/>
                            <a:cs typeface="Times New Roman" panose="02020603050405020304" pitchFamily="18" charset="0"/>
                          </a:rPr>
                          <m:t>𝜎</m:t>
                        </m:r>
                      </m:e>
                      <m:sub>
                        <m:r>
                          <a:rPr lang="en-US" b="0" i="1" smtClean="0">
                            <a:latin typeface="Cambria Math" panose="02040503050406030204" pitchFamily="18" charset="0"/>
                            <a:ea typeface="DengXian"/>
                            <a:cs typeface="Times New Roman" panose="02020603050405020304" pitchFamily="18" charset="0"/>
                          </a:rPr>
                          <m:t>𝑥</m:t>
                        </m:r>
                      </m:sub>
                    </m:sSub>
                    <m:r>
                      <a:rPr lang="en-US" b="0" i="1" smtClean="0">
                        <a:latin typeface="Cambria Math" panose="02040503050406030204" pitchFamily="18" charset="0"/>
                        <a:ea typeface="DengXian"/>
                        <a:cs typeface="Times New Roman" panose="02020603050405020304" pitchFamily="18" charset="0"/>
                      </a:rPr>
                      <m:t>, </m:t>
                    </m:r>
                    <m:sSub>
                      <m:sSubPr>
                        <m:ctrlPr>
                          <a:rPr lang="en-US" i="1">
                            <a:latin typeface="Cambria Math" panose="02040503050406030204" pitchFamily="18" charset="0"/>
                            <a:ea typeface="DengXian"/>
                            <a:cs typeface="Times New Roman" panose="02020603050405020304" pitchFamily="18" charset="0"/>
                          </a:rPr>
                        </m:ctrlPr>
                      </m:sSubPr>
                      <m:e>
                        <m:r>
                          <a:rPr lang="en-US" i="1">
                            <a:latin typeface="Cambria Math" panose="02040503050406030204" pitchFamily="18" charset="0"/>
                            <a:ea typeface="Cambria Math" panose="02040503050406030204" pitchFamily="18" charset="0"/>
                            <a:cs typeface="Times New Roman" panose="02020603050405020304" pitchFamily="18" charset="0"/>
                          </a:rPr>
                          <m:t>𝜎</m:t>
                        </m:r>
                      </m:e>
                      <m:sub>
                        <m:r>
                          <a:rPr lang="en-US" b="0" i="1" smtClean="0">
                            <a:latin typeface="Cambria Math" panose="02040503050406030204" pitchFamily="18" charset="0"/>
                            <a:ea typeface="Cambria Math" panose="02040503050406030204" pitchFamily="18" charset="0"/>
                            <a:cs typeface="Times New Roman" panose="02020603050405020304" pitchFamily="18" charset="0"/>
                          </a:rPr>
                          <m:t>𝑦</m:t>
                        </m:r>
                      </m:sub>
                    </m:sSub>
                    <m:r>
                      <a:rPr lang="en-US" b="0" i="1" smtClean="0">
                        <a:latin typeface="Cambria Math" panose="02040503050406030204" pitchFamily="18" charset="0"/>
                        <a:ea typeface="DengXian"/>
                        <a:cs typeface="Times New Roman" panose="02020603050405020304" pitchFamily="18" charset="0"/>
                      </a:rPr>
                      <m:t>=8.3 </m:t>
                    </m:r>
                    <m:r>
                      <a:rPr lang="en-US" b="0" i="1" smtClean="0">
                        <a:latin typeface="Cambria Math" panose="02040503050406030204" pitchFamily="18" charset="0"/>
                        <a:ea typeface="DengXian"/>
                        <a:cs typeface="Times New Roman" panose="02020603050405020304" pitchFamily="18" charset="0"/>
                      </a:rPr>
                      <m:t>𝑚𝑚</m:t>
                    </m:r>
                    <m:r>
                      <a:rPr lang="en-US" b="0" i="1" smtClean="0">
                        <a:latin typeface="Cambria Math" panose="02040503050406030204" pitchFamily="18" charset="0"/>
                        <a:ea typeface="DengXian"/>
                        <a:cs typeface="Times New Roman" panose="02020603050405020304" pitchFamily="18" charset="0"/>
                      </a:rPr>
                      <m:t>.</m:t>
                    </m:r>
                  </m:oMath>
                </a14:m>
                <a:endParaRPr lang="en-US" b="0" dirty="0">
                  <a:latin typeface="Times New Roman" panose="02020603050405020304" pitchFamily="18" charset="0"/>
                  <a:ea typeface="DengXian"/>
                  <a:cs typeface="Times New Roman" panose="02020603050405020304" pitchFamily="18" charset="0"/>
                </a:endParaRPr>
              </a:p>
            </p:txBody>
          </p:sp>
        </mc:Choice>
        <mc:Fallback>
          <p:sp>
            <p:nvSpPr>
              <p:cNvPr id="37" name="Rounded Rectangle 36">
                <a:extLst>
                  <a:ext uri="{FF2B5EF4-FFF2-40B4-BE49-F238E27FC236}">
                    <a16:creationId xmlns:a16="http://schemas.microsoft.com/office/drawing/2014/main" id="{410F630C-FFBA-3A4F-B10F-8E66E49BD9E2}"/>
                  </a:ext>
                </a:extLst>
              </p:cNvPr>
              <p:cNvSpPr>
                <a:spLocks noRot="1" noChangeAspect="1" noMove="1" noResize="1" noEditPoints="1" noAdjustHandles="1" noChangeArrowheads="1" noChangeShapeType="1" noTextEdit="1"/>
              </p:cNvSpPr>
              <p:nvPr/>
            </p:nvSpPr>
            <p:spPr>
              <a:xfrm>
                <a:off x="2843072" y="3486247"/>
                <a:ext cx="5486745" cy="739351"/>
              </a:xfrm>
              <a:prstGeom prst="roundRect">
                <a:avLst/>
              </a:prstGeom>
              <a:blipFill>
                <a:blip r:embed="rId4"/>
                <a:stretch>
                  <a:fillRect l="-230" b="-3333"/>
                </a:stretch>
              </a:blipFill>
              <a:ln>
                <a:solidFill>
                  <a:srgbClr val="00B0F0"/>
                </a:solidFill>
              </a:ln>
            </p:spPr>
            <p:txBody>
              <a:bodyPr/>
              <a:lstStyle/>
              <a:p>
                <a:r>
                  <a:rPr lang="en-US">
                    <a:noFill/>
                  </a:rPr>
                  <a:t> </a:t>
                </a:r>
              </a:p>
            </p:txBody>
          </p:sp>
        </mc:Fallback>
      </mc:AlternateContent>
      <p:sp>
        <p:nvSpPr>
          <p:cNvPr id="8" name="TextBox 7">
            <a:extLst>
              <a:ext uri="{FF2B5EF4-FFF2-40B4-BE49-F238E27FC236}">
                <a16:creationId xmlns:a16="http://schemas.microsoft.com/office/drawing/2014/main" id="{F0C711C7-76FD-5B45-9BAA-97FB606970B3}"/>
              </a:ext>
            </a:extLst>
          </p:cNvPr>
          <p:cNvSpPr txBox="1"/>
          <p:nvPr/>
        </p:nvSpPr>
        <p:spPr>
          <a:xfrm>
            <a:off x="226132" y="6311681"/>
            <a:ext cx="3430747" cy="230832"/>
          </a:xfrm>
          <a:prstGeom prst="rect">
            <a:avLst/>
          </a:prstGeom>
          <a:noFill/>
        </p:spPr>
        <p:txBody>
          <a:bodyPr wrap="none" rtlCol="0">
            <a:spAutoFit/>
          </a:bodyPr>
          <a:lstStyle/>
          <a:p>
            <a:r>
              <a:rPr lang="en-US" sz="900" dirty="0">
                <a:latin typeface="Times New Roman" panose="02020603050405020304" pitchFamily="18" charset="0"/>
              </a:rPr>
              <a:t>Joe </a:t>
            </a:r>
            <a:r>
              <a:rPr lang="en-US" sz="900" dirty="0" err="1">
                <a:latin typeface="Times New Roman" panose="02020603050405020304" pitchFamily="18" charset="0"/>
              </a:rPr>
              <a:t>Grames</a:t>
            </a:r>
            <a:r>
              <a:rPr lang="en-US" sz="900" dirty="0">
                <a:latin typeface="Times New Roman" panose="02020603050405020304" pitchFamily="18" charset="0"/>
              </a:rPr>
              <a:t>, UITF optics overview, March 2016. Jefferson lab report.</a:t>
            </a:r>
          </a:p>
        </p:txBody>
      </p:sp>
      <p:sp>
        <p:nvSpPr>
          <p:cNvPr id="16" name="TextBox 15">
            <a:extLst>
              <a:ext uri="{FF2B5EF4-FFF2-40B4-BE49-F238E27FC236}">
                <a16:creationId xmlns:a16="http://schemas.microsoft.com/office/drawing/2014/main" id="{0AB5E4BE-DF0D-C641-8EB3-40FBD5E2933D}"/>
              </a:ext>
            </a:extLst>
          </p:cNvPr>
          <p:cNvSpPr txBox="1"/>
          <p:nvPr/>
        </p:nvSpPr>
        <p:spPr>
          <a:xfrm>
            <a:off x="2644931" y="5829870"/>
            <a:ext cx="6607578" cy="369332"/>
          </a:xfrm>
          <a:prstGeom prst="rect">
            <a:avLst/>
          </a:prstGeom>
          <a:noFill/>
        </p:spPr>
        <p:txBody>
          <a:bodyPr wrap="none" rtlCol="0">
            <a:spAutoFit/>
          </a:bodyPr>
          <a:lstStyle/>
          <a:p>
            <a:r>
              <a:rPr lang="en-US" dirty="0">
                <a:latin typeface="Times New Roman" panose="02020603050405020304" pitchFamily="18" charset="0"/>
              </a:rPr>
              <a:t>UITF (Upgraded injector test facility) in Jefferson lab. keV beamline.</a:t>
            </a:r>
          </a:p>
        </p:txBody>
      </p:sp>
      <p:sp>
        <p:nvSpPr>
          <p:cNvPr id="18" name="TextBox 17">
            <a:extLst>
              <a:ext uri="{FF2B5EF4-FFF2-40B4-BE49-F238E27FC236}">
                <a16:creationId xmlns:a16="http://schemas.microsoft.com/office/drawing/2014/main" id="{173F124C-04C3-C943-BBED-BB8A8FEA86E5}"/>
              </a:ext>
            </a:extLst>
          </p:cNvPr>
          <p:cNvSpPr txBox="1"/>
          <p:nvPr/>
        </p:nvSpPr>
        <p:spPr>
          <a:xfrm>
            <a:off x="1318397" y="4642362"/>
            <a:ext cx="1422184" cy="369332"/>
          </a:xfrm>
          <a:prstGeom prst="rect">
            <a:avLst/>
          </a:prstGeom>
          <a:noFill/>
        </p:spPr>
        <p:txBody>
          <a:bodyPr wrap="none" rtlCol="0">
            <a:spAutoFit/>
          </a:bodyPr>
          <a:lstStyle/>
          <a:p>
            <a:r>
              <a:rPr lang="en-US" dirty="0">
                <a:latin typeface="Times New Roman" panose="02020603050405020304" pitchFamily="18" charset="0"/>
              </a:rPr>
              <a:t>Electron Gun</a:t>
            </a:r>
          </a:p>
        </p:txBody>
      </p:sp>
      <p:sp>
        <p:nvSpPr>
          <p:cNvPr id="6" name="Slide Number Placeholder 5">
            <a:extLst>
              <a:ext uri="{FF2B5EF4-FFF2-40B4-BE49-F238E27FC236}">
                <a16:creationId xmlns:a16="http://schemas.microsoft.com/office/drawing/2014/main" id="{C8FB05A5-F893-6C4D-9F85-EF1810F71EA6}"/>
              </a:ext>
            </a:extLst>
          </p:cNvPr>
          <p:cNvSpPr>
            <a:spLocks noGrp="1"/>
          </p:cNvSpPr>
          <p:nvPr>
            <p:ph type="sldNum" sz="quarter" idx="12"/>
          </p:nvPr>
        </p:nvSpPr>
        <p:spPr>
          <a:xfrm>
            <a:off x="8382000" y="6356350"/>
            <a:ext cx="2743200" cy="365125"/>
          </a:xfrm>
        </p:spPr>
        <p:txBody>
          <a:bodyPr/>
          <a:lstStyle/>
          <a:p>
            <a:fld id="{EF9F9ED2-7DB6-5844-8BB6-FB65174D6158}" type="slidenum">
              <a:rPr lang="en-US" smtClean="0"/>
              <a:t>3</a:t>
            </a:fld>
            <a:endParaRPr lang="en-US"/>
          </a:p>
        </p:txBody>
      </p:sp>
      <p:cxnSp>
        <p:nvCxnSpPr>
          <p:cNvPr id="22" name="Straight Arrow Connector 21">
            <a:extLst>
              <a:ext uri="{FF2B5EF4-FFF2-40B4-BE49-F238E27FC236}">
                <a16:creationId xmlns:a16="http://schemas.microsoft.com/office/drawing/2014/main" id="{9E50FE84-E99D-F24B-BC77-F3E7EA54C620}"/>
              </a:ext>
            </a:extLst>
          </p:cNvPr>
          <p:cNvCxnSpPr>
            <a:cxnSpLocks/>
          </p:cNvCxnSpPr>
          <p:nvPr/>
        </p:nvCxnSpPr>
        <p:spPr>
          <a:xfrm>
            <a:off x="2271823" y="5381562"/>
            <a:ext cx="6629245" cy="0"/>
          </a:xfrm>
          <a:prstGeom prst="straightConnector1">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30" name="Picture 29">
            <a:extLst>
              <a:ext uri="{FF2B5EF4-FFF2-40B4-BE49-F238E27FC236}">
                <a16:creationId xmlns:a16="http://schemas.microsoft.com/office/drawing/2014/main" id="{45302E0A-E6FB-844E-87FE-A4B778469B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2911" y="4152480"/>
            <a:ext cx="1859216" cy="2049104"/>
          </a:xfrm>
          <a:prstGeom prst="rect">
            <a:avLst/>
          </a:prstGeom>
        </p:spPr>
      </p:pic>
      <p:sp>
        <p:nvSpPr>
          <p:cNvPr id="33" name="Rectangle 32">
            <a:extLst>
              <a:ext uri="{FF2B5EF4-FFF2-40B4-BE49-F238E27FC236}">
                <a16:creationId xmlns:a16="http://schemas.microsoft.com/office/drawing/2014/main" id="{5A97BC56-86C9-6943-B929-26D30092499B}"/>
              </a:ext>
            </a:extLst>
          </p:cNvPr>
          <p:cNvSpPr/>
          <p:nvPr/>
        </p:nvSpPr>
        <p:spPr>
          <a:xfrm>
            <a:off x="805038" y="1120968"/>
            <a:ext cx="7902943" cy="646331"/>
          </a:xfrm>
          <a:prstGeom prst="rect">
            <a:avLst/>
          </a:prstGeom>
        </p:spPr>
        <p:txBody>
          <a:bodyPr wrap="square">
            <a:spAutoFit/>
          </a:bodyPr>
          <a:lstStyle/>
          <a:p>
            <a:r>
              <a:rPr lang="en-US" dirty="0">
                <a:latin typeface="Times New Roman" panose="02020603050405020304" pitchFamily="18" charset="0"/>
                <a:ea typeface="DengXian"/>
                <a:cs typeface="Times New Roman" panose="02020603050405020304" pitchFamily="18" charset="0"/>
              </a:rPr>
              <a:t>Facility: UITF at Jefferson lab.     Energy: 8 MeV (Max: 10 MeV)</a:t>
            </a:r>
          </a:p>
          <a:p>
            <a:r>
              <a:rPr lang="en-US" dirty="0">
                <a:latin typeface="Times New Roman" panose="02020603050405020304" pitchFamily="18" charset="0"/>
                <a:ea typeface="DengXian"/>
                <a:cs typeface="Times New Roman" panose="02020603050405020304" pitchFamily="18" charset="0"/>
              </a:rPr>
              <a:t>Current: 100 </a:t>
            </a:r>
            <a:r>
              <a:rPr lang="en-US" dirty="0" err="1">
                <a:latin typeface="Times New Roman" panose="02020603050405020304" pitchFamily="18" charset="0"/>
                <a:ea typeface="DengXian"/>
                <a:cs typeface="Times New Roman" panose="02020603050405020304" pitchFamily="18" charset="0"/>
              </a:rPr>
              <a:t>nA</a:t>
            </a:r>
            <a:r>
              <a:rPr lang="en-US" dirty="0">
                <a:latin typeface="Times New Roman" panose="02020603050405020304" pitchFamily="18" charset="0"/>
                <a:ea typeface="DengXian"/>
                <a:cs typeface="Times New Roman" panose="02020603050405020304" pitchFamily="18" charset="0"/>
              </a:rPr>
              <a:t> (CW)</a:t>
            </a:r>
            <a:endParaRPr lang="en-US" dirty="0"/>
          </a:p>
        </p:txBody>
      </p:sp>
      <p:sp>
        <p:nvSpPr>
          <p:cNvPr id="38" name="TextBox 37">
            <a:extLst>
              <a:ext uri="{FF2B5EF4-FFF2-40B4-BE49-F238E27FC236}">
                <a16:creationId xmlns:a16="http://schemas.microsoft.com/office/drawing/2014/main" id="{8ECC5773-5639-4943-8B70-7B0F9B6A2F3C}"/>
              </a:ext>
            </a:extLst>
          </p:cNvPr>
          <p:cNvSpPr txBox="1"/>
          <p:nvPr/>
        </p:nvSpPr>
        <p:spPr>
          <a:xfrm>
            <a:off x="8646633" y="2867402"/>
            <a:ext cx="1970476" cy="923330"/>
          </a:xfrm>
          <a:prstGeom prst="rect">
            <a:avLst/>
          </a:prstGeom>
          <a:solidFill>
            <a:schemeClr val="bg1"/>
          </a:solidFill>
        </p:spPr>
        <p:txBody>
          <a:bodyPr wrap="none" rtlCol="0">
            <a:spAutoFit/>
          </a:bodyPr>
          <a:lstStyle/>
          <a:p>
            <a:r>
              <a:rPr lang="en-US" dirty="0"/>
              <a:t>Depth: 4 cm,  </a:t>
            </a:r>
          </a:p>
          <a:p>
            <a:r>
              <a:rPr lang="en-US" dirty="0"/>
              <a:t>volume: 75 </a:t>
            </a:r>
            <a:r>
              <a:rPr lang="en-US" dirty="0" err="1"/>
              <a:t>mL.</a:t>
            </a:r>
            <a:r>
              <a:rPr lang="en-US" dirty="0"/>
              <a:t> </a:t>
            </a:r>
          </a:p>
          <a:p>
            <a:r>
              <a:rPr lang="en-US" dirty="0"/>
              <a:t>-&gt; radius: ~2.43 cm</a:t>
            </a:r>
          </a:p>
        </p:txBody>
      </p:sp>
      <p:cxnSp>
        <p:nvCxnSpPr>
          <p:cNvPr id="40" name="Straight Arrow Connector 39">
            <a:extLst>
              <a:ext uri="{FF2B5EF4-FFF2-40B4-BE49-F238E27FC236}">
                <a16:creationId xmlns:a16="http://schemas.microsoft.com/office/drawing/2014/main" id="{4FFFB177-4D5A-E44E-8C19-0C8A8ED88698}"/>
              </a:ext>
            </a:extLst>
          </p:cNvPr>
          <p:cNvCxnSpPr>
            <a:cxnSpLocks/>
          </p:cNvCxnSpPr>
          <p:nvPr/>
        </p:nvCxnSpPr>
        <p:spPr>
          <a:xfrm flipV="1">
            <a:off x="2895794" y="4416558"/>
            <a:ext cx="0" cy="99258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53AC87C-5547-C049-AEDB-D83D7E4F349B}"/>
              </a:ext>
            </a:extLst>
          </p:cNvPr>
          <p:cNvCxnSpPr>
            <a:cxnSpLocks/>
          </p:cNvCxnSpPr>
          <p:nvPr/>
        </p:nvCxnSpPr>
        <p:spPr>
          <a:xfrm flipH="1">
            <a:off x="2499065" y="5447950"/>
            <a:ext cx="368220" cy="6515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0C3E963-DA4F-3E4D-A833-2689AFBEDEF9}"/>
              </a:ext>
            </a:extLst>
          </p:cNvPr>
          <p:cNvSpPr txBox="1"/>
          <p:nvPr/>
        </p:nvSpPr>
        <p:spPr>
          <a:xfrm>
            <a:off x="2775650" y="4198483"/>
            <a:ext cx="300082" cy="369332"/>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x</a:t>
            </a:r>
          </a:p>
        </p:txBody>
      </p:sp>
      <p:sp>
        <p:nvSpPr>
          <p:cNvPr id="43" name="TextBox 42">
            <a:extLst>
              <a:ext uri="{FF2B5EF4-FFF2-40B4-BE49-F238E27FC236}">
                <a16:creationId xmlns:a16="http://schemas.microsoft.com/office/drawing/2014/main" id="{9A8E16E6-5994-6A47-85B0-9DBEDC62FBA4}"/>
              </a:ext>
            </a:extLst>
          </p:cNvPr>
          <p:cNvSpPr txBox="1"/>
          <p:nvPr/>
        </p:nvSpPr>
        <p:spPr>
          <a:xfrm>
            <a:off x="2238441" y="5851462"/>
            <a:ext cx="300082" cy="369332"/>
          </a:xfrm>
          <a:prstGeom prst="rect">
            <a:avLst/>
          </a:prstGeom>
          <a:noFill/>
        </p:spPr>
        <p:txBody>
          <a:bodyPr wrap="none" rtlCol="0">
            <a:spAutoFit/>
          </a:bodyPr>
          <a:lstStyle/>
          <a:p>
            <a:pPr algn="l"/>
            <a:r>
              <a:rPr lang="en-US" dirty="0">
                <a:latin typeface="Times New Roman" panose="02020603050405020304" pitchFamily="18" charset="0"/>
                <a:cs typeface="Times New Roman" panose="02020603050405020304" pitchFamily="18" charset="0"/>
              </a:rPr>
              <a:t>y</a:t>
            </a:r>
          </a:p>
        </p:txBody>
      </p:sp>
      <p:pic>
        <p:nvPicPr>
          <p:cNvPr id="23" name="Picture 22" descr="A picture containing graphical user interface&#10;&#10;Description automatically generated">
            <a:extLst>
              <a:ext uri="{FF2B5EF4-FFF2-40B4-BE49-F238E27FC236}">
                <a16:creationId xmlns:a16="http://schemas.microsoft.com/office/drawing/2014/main" id="{7C1D0254-864C-7C44-B92F-B74E40B342CC}"/>
              </a:ext>
            </a:extLst>
          </p:cNvPr>
          <p:cNvPicPr/>
          <p:nvPr/>
        </p:nvPicPr>
        <p:blipFill>
          <a:blip r:embed="rId6"/>
          <a:stretch>
            <a:fillRect/>
          </a:stretch>
        </p:blipFill>
        <p:spPr>
          <a:xfrm>
            <a:off x="805038" y="1884139"/>
            <a:ext cx="9548012" cy="1651636"/>
          </a:xfrm>
          <a:prstGeom prst="rect">
            <a:avLst/>
          </a:prstGeom>
        </p:spPr>
      </p:pic>
      <p:sp>
        <p:nvSpPr>
          <p:cNvPr id="3" name="Title 2">
            <a:extLst>
              <a:ext uri="{FF2B5EF4-FFF2-40B4-BE49-F238E27FC236}">
                <a16:creationId xmlns:a16="http://schemas.microsoft.com/office/drawing/2014/main" id="{23304530-CE62-E74E-833E-6AD2FC4F1B99}"/>
              </a:ext>
            </a:extLst>
          </p:cNvPr>
          <p:cNvSpPr>
            <a:spLocks noGrp="1"/>
          </p:cNvSpPr>
          <p:nvPr>
            <p:ph type="title"/>
          </p:nvPr>
        </p:nvSpPr>
        <p:spPr>
          <a:xfrm>
            <a:off x="305754" y="73127"/>
            <a:ext cx="10515600" cy="1325563"/>
          </a:xfrm>
        </p:spPr>
        <p:txBody>
          <a:bodyPr>
            <a:normAutofit/>
          </a:bodyPr>
          <a:lstStyle/>
          <a:p>
            <a:r>
              <a:rPr lang="en-US" sz="3600" dirty="0"/>
              <a:t>UITF wastewater beamline at </a:t>
            </a:r>
            <a:r>
              <a:rPr lang="en-US" sz="3600" dirty="0" err="1"/>
              <a:t>Jlab</a:t>
            </a:r>
            <a:endParaRPr lang="en-US" sz="3600" dirty="0"/>
          </a:p>
        </p:txBody>
      </p:sp>
    </p:spTree>
    <p:extLst>
      <p:ext uri="{BB962C8B-B14F-4D97-AF65-F5344CB8AC3E}">
        <p14:creationId xmlns:p14="http://schemas.microsoft.com/office/powerpoint/2010/main" val="569702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F989CE9-EC0B-1145-8FA3-19152743F185}"/>
              </a:ext>
            </a:extLst>
          </p:cNvPr>
          <p:cNvSpPr txBox="1"/>
          <p:nvPr/>
        </p:nvSpPr>
        <p:spPr>
          <a:xfrm>
            <a:off x="5048546" y="1535372"/>
            <a:ext cx="3824247" cy="369332"/>
          </a:xfrm>
          <a:prstGeom prst="rect">
            <a:avLst/>
          </a:prstGeom>
          <a:noFill/>
        </p:spPr>
        <p:txBody>
          <a:bodyPr wrap="square" rtlCol="0">
            <a:spAutoFit/>
          </a:bodyPr>
          <a:lstStyle/>
          <a:p>
            <a:pPr algn="just"/>
            <a:r>
              <a:rPr lang="en-US" dirty="0">
                <a:latin typeface="Times New Roman" panose="02020603050405020304" pitchFamily="18" charset="0"/>
                <a:cs typeface="Times New Roman" panose="02020603050405020304" pitchFamily="18" charset="0"/>
              </a:rPr>
              <a:t>GPT simulation: 5000 macro particles.</a:t>
            </a:r>
          </a:p>
        </p:txBody>
      </p:sp>
      <p:sp>
        <p:nvSpPr>
          <p:cNvPr id="19" name="Slide Number Placeholder 18">
            <a:extLst>
              <a:ext uri="{FF2B5EF4-FFF2-40B4-BE49-F238E27FC236}">
                <a16:creationId xmlns:a16="http://schemas.microsoft.com/office/drawing/2014/main" id="{33AF92ED-57FA-2044-BE39-FA75BDF2F564}"/>
              </a:ext>
            </a:extLst>
          </p:cNvPr>
          <p:cNvSpPr>
            <a:spLocks noGrp="1"/>
          </p:cNvSpPr>
          <p:nvPr>
            <p:ph type="sldNum" sz="quarter" idx="12"/>
          </p:nvPr>
        </p:nvSpPr>
        <p:spPr/>
        <p:txBody>
          <a:bodyPr/>
          <a:lstStyle/>
          <a:p>
            <a:fld id="{594306BB-154C-4129-BC7D-B94BCFDF831D}" type="slidenum">
              <a:rPr lang="en-US" smtClean="0">
                <a:cs typeface="Times New Roman" panose="02020603050405020304" pitchFamily="18" charset="0"/>
              </a:rPr>
              <a:t>4</a:t>
            </a:fld>
            <a:endParaRPr lang="en-US">
              <a:cs typeface="Times New Roman" panose="02020603050405020304" pitchFamily="18" charset="0"/>
            </a:endParaRPr>
          </a:p>
        </p:txBody>
      </p:sp>
      <p:pic>
        <p:nvPicPr>
          <p:cNvPr id="20" name="Picture 19">
            <a:extLst>
              <a:ext uri="{FF2B5EF4-FFF2-40B4-BE49-F238E27FC236}">
                <a16:creationId xmlns:a16="http://schemas.microsoft.com/office/drawing/2014/main" id="{4F1D6AF0-E6AA-234D-BFAF-A773603BBC1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884" y="1904704"/>
            <a:ext cx="4445462" cy="3342812"/>
          </a:xfrm>
          <a:prstGeom prst="rect">
            <a:avLst/>
          </a:prstGeom>
          <a:noFill/>
          <a:ln>
            <a:noFill/>
          </a:ln>
        </p:spPr>
      </p:pic>
      <p:sp>
        <p:nvSpPr>
          <p:cNvPr id="2" name="TextBox 1">
            <a:extLst>
              <a:ext uri="{FF2B5EF4-FFF2-40B4-BE49-F238E27FC236}">
                <a16:creationId xmlns:a16="http://schemas.microsoft.com/office/drawing/2014/main" id="{3BE67F7E-0CE6-A145-BD78-A3DBF277D253}"/>
              </a:ext>
            </a:extLst>
          </p:cNvPr>
          <p:cNvSpPr txBox="1"/>
          <p:nvPr/>
        </p:nvSpPr>
        <p:spPr>
          <a:xfrm>
            <a:off x="1072382" y="1499647"/>
            <a:ext cx="304147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Transverse spatial distribution.</a:t>
            </a:r>
          </a:p>
        </p:txBody>
      </p:sp>
      <mc:AlternateContent xmlns:mc="http://schemas.openxmlformats.org/markup-compatibility/2006">
        <mc:Choice xmlns:a14="http://schemas.microsoft.com/office/drawing/2010/main" Requires="a14">
          <p:graphicFrame>
            <p:nvGraphicFramePr>
              <p:cNvPr id="5" name="Table 7">
                <a:extLst>
                  <a:ext uri="{FF2B5EF4-FFF2-40B4-BE49-F238E27FC236}">
                    <a16:creationId xmlns:a16="http://schemas.microsoft.com/office/drawing/2014/main" id="{BDA51646-46FC-844C-B33F-AE283C0C4254}"/>
                  </a:ext>
                </a:extLst>
              </p:cNvPr>
              <p:cNvGraphicFramePr>
                <a:graphicFrameLocks noGrp="1"/>
              </p:cNvGraphicFramePr>
              <p:nvPr>
                <p:extLst>
                  <p:ext uri="{D42A27DB-BD31-4B8C-83A1-F6EECF244321}">
                    <p14:modId xmlns:p14="http://schemas.microsoft.com/office/powerpoint/2010/main" val="1308795676"/>
                  </p:ext>
                </p:extLst>
              </p:nvPr>
            </p:nvGraphicFramePr>
            <p:xfrm>
              <a:off x="4807726" y="1992564"/>
              <a:ext cx="7051635" cy="2872872"/>
            </p:xfrm>
            <a:graphic>
              <a:graphicData uri="http://schemas.openxmlformats.org/drawingml/2006/table">
                <a:tbl>
                  <a:tblPr firstRow="1" bandRow="1">
                    <a:tableStyleId>{5C22544A-7EE6-4342-B048-85BDC9FD1C3A}</a:tableStyleId>
                  </a:tblPr>
                  <a:tblGrid>
                    <a:gridCol w="2360043">
                      <a:extLst>
                        <a:ext uri="{9D8B030D-6E8A-4147-A177-3AD203B41FA5}">
                          <a16:colId xmlns:a16="http://schemas.microsoft.com/office/drawing/2014/main" val="1731987848"/>
                        </a:ext>
                      </a:extLst>
                    </a:gridCol>
                    <a:gridCol w="2345796">
                      <a:extLst>
                        <a:ext uri="{9D8B030D-6E8A-4147-A177-3AD203B41FA5}">
                          <a16:colId xmlns:a16="http://schemas.microsoft.com/office/drawing/2014/main" val="3917371637"/>
                        </a:ext>
                      </a:extLst>
                    </a:gridCol>
                    <a:gridCol w="2345796">
                      <a:extLst>
                        <a:ext uri="{9D8B030D-6E8A-4147-A177-3AD203B41FA5}">
                          <a16:colId xmlns:a16="http://schemas.microsoft.com/office/drawing/2014/main" val="847016277"/>
                        </a:ext>
                      </a:extLst>
                    </a:gridCol>
                  </a:tblGrid>
                  <a:tr h="229866">
                    <a:tc>
                      <a:txBody>
                        <a:bodyPr/>
                        <a:lstStyle/>
                        <a:p>
                          <a:r>
                            <a:rPr lang="en-US" dirty="0"/>
                            <a:t>Parameter name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88182017"/>
                      </a:ext>
                    </a:extLst>
                  </a:tr>
                  <a:tr h="417852">
                    <a:tc>
                      <a:txBody>
                        <a:bodyPr/>
                        <a:lstStyle/>
                        <a:p>
                          <a:r>
                            <a:rPr lang="en-US" dirty="0"/>
                            <a:t>Photocathode</a:t>
                          </a:r>
                        </a:p>
                      </a:txBody>
                      <a:tcPr/>
                    </a:tc>
                    <a:tc>
                      <a:txBody>
                        <a:bodyPr/>
                        <a:lstStyle/>
                        <a:p>
                          <a:r>
                            <a:rPr lang="en-US" dirty="0"/>
                            <a:t>GaAs</a:t>
                          </a:r>
                        </a:p>
                      </a:txBody>
                      <a:tcPr/>
                    </a:tc>
                    <a:tc>
                      <a:txBody>
                        <a:bodyPr/>
                        <a:lstStyle/>
                        <a:p>
                          <a:endParaRPr lang="en-US" dirty="0"/>
                        </a:p>
                      </a:txBody>
                      <a:tcPr/>
                    </a:tc>
                    <a:extLst>
                      <a:ext uri="{0D108BD9-81ED-4DB2-BD59-A6C34878D82A}">
                        <a16:rowId xmlns:a16="http://schemas.microsoft.com/office/drawing/2014/main" val="3387850902"/>
                      </a:ext>
                    </a:extLst>
                  </a:tr>
                  <a:tr h="417852">
                    <a:tc>
                      <a:txBody>
                        <a:bodyPr/>
                        <a:lstStyle/>
                        <a:p>
                          <a:r>
                            <a:rPr lang="en-US" dirty="0"/>
                            <a:t>MTE</a:t>
                          </a:r>
                        </a:p>
                      </a:txBody>
                      <a:tcPr/>
                    </a:tc>
                    <a:tc>
                      <a:txBody>
                        <a:bodyPr/>
                        <a:lstStyle/>
                        <a:p>
                          <a:r>
                            <a:rPr lang="en-US" dirty="0"/>
                            <a:t>0.04 eV (@780 nm)</a:t>
                          </a:r>
                        </a:p>
                      </a:txBody>
                      <a:tcPr/>
                    </a:tc>
                    <a:tc>
                      <a:txBody>
                        <a:bodyPr/>
                        <a:lstStyle/>
                        <a:p>
                          <a:endParaRPr lang="en-US" dirty="0"/>
                        </a:p>
                      </a:txBody>
                      <a:tcPr/>
                    </a:tc>
                    <a:extLst>
                      <a:ext uri="{0D108BD9-81ED-4DB2-BD59-A6C34878D82A}">
                        <a16:rowId xmlns:a16="http://schemas.microsoft.com/office/drawing/2014/main" val="2096807389"/>
                      </a:ext>
                    </a:extLst>
                  </a:tr>
                  <a:tr h="417852">
                    <a:tc>
                      <a:txBody>
                        <a:bodyPr/>
                        <a:lstStyle/>
                        <a:p>
                          <a:r>
                            <a:rPr lang="en-US" dirty="0"/>
                            <a:t>Kinetic energy</a:t>
                          </a:r>
                        </a:p>
                      </a:txBody>
                      <a:tcPr/>
                    </a:tc>
                    <a:tc>
                      <a:txBody>
                        <a:bodyPr/>
                        <a:lstStyle/>
                        <a:p>
                          <a:r>
                            <a:rPr lang="en-US" dirty="0"/>
                            <a:t>3/2 * MTE</a:t>
                          </a:r>
                        </a:p>
                      </a:txBody>
                      <a:tcPr/>
                    </a:tc>
                    <a:tc>
                      <a:txBody>
                        <a:bodyPr/>
                        <a:lstStyle/>
                        <a:p>
                          <a:r>
                            <a:rPr lang="en-US" dirty="0"/>
                            <a:t>Uniform distribution</a:t>
                          </a:r>
                        </a:p>
                      </a:txBody>
                      <a:tcPr/>
                    </a:tc>
                    <a:extLst>
                      <a:ext uri="{0D108BD9-81ED-4DB2-BD59-A6C34878D82A}">
                        <a16:rowId xmlns:a16="http://schemas.microsoft.com/office/drawing/2014/main" val="3942402113"/>
                      </a:ext>
                    </a:extLst>
                  </a:tr>
                  <a:tr h="417852">
                    <a:tc>
                      <a:txBody>
                        <a:bodyPr/>
                        <a:lstStyle/>
                        <a:p>
                          <a:r>
                            <a:rPr lang="en-US" dirty="0"/>
                            <a:t>Bunch charge</a:t>
                          </a:r>
                        </a:p>
                      </a:txBody>
                      <a:tcPr/>
                    </a:tc>
                    <a:tc>
                      <a:txBody>
                        <a:bodyPr/>
                        <a:lstStyle/>
                        <a:p>
                          <a:r>
                            <a:rPr lang="en-US" dirty="0"/>
                            <a:t>-1.33e-16 C</a:t>
                          </a:r>
                        </a:p>
                      </a:txBody>
                      <a:tcPr/>
                    </a:tc>
                    <a:tc>
                      <a:txBody>
                        <a:bodyPr/>
                        <a:lstStyle/>
                        <a:p>
                          <a:r>
                            <a:rPr lang="en-US" dirty="0"/>
                            <a:t>100 </a:t>
                          </a:r>
                          <a:r>
                            <a:rPr lang="en-US" dirty="0" err="1"/>
                            <a:t>nA</a:t>
                          </a:r>
                          <a:r>
                            <a:rPr lang="en-US" dirty="0"/>
                            <a:t>, CW mode.</a:t>
                          </a:r>
                        </a:p>
                      </a:txBody>
                      <a:tcPr/>
                    </a:tc>
                    <a:extLst>
                      <a:ext uri="{0D108BD9-81ED-4DB2-BD59-A6C34878D82A}">
                        <a16:rowId xmlns:a16="http://schemas.microsoft.com/office/drawing/2014/main" val="2706094128"/>
                      </a:ext>
                    </a:extLst>
                  </a:tr>
                  <a:tr h="417852">
                    <a:tc>
                      <a:txBody>
                        <a:bodyPr/>
                        <a:lstStyle/>
                        <a:p>
                          <a:r>
                            <a:rPr lang="en-US" dirty="0"/>
                            <a:t>Beam size</a:t>
                          </a:r>
                        </a:p>
                      </a:txBody>
                      <a:tcPr/>
                    </a:tc>
                    <a:tc>
                      <a:txBody>
                        <a:bodyPr/>
                        <a:lstStyle/>
                        <a:p>
                          <a:r>
                            <a:rPr lang="en-US" dirty="0"/>
                            <a:t>0.425 mm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𝑥</m:t>
                                  </m:r>
                                </m:sub>
                              </m:sSub>
                            </m:oMath>
                          </a14:m>
                          <a:r>
                            <a:rPr lang="en-US" dirty="0"/>
                            <a:t>)</a:t>
                          </a:r>
                        </a:p>
                      </a:txBody>
                      <a:tcPr/>
                    </a:tc>
                    <a:tc>
                      <a:txBody>
                        <a:bodyPr/>
                        <a:lstStyle/>
                        <a:p>
                          <a:r>
                            <a:rPr lang="en-US" dirty="0"/>
                            <a:t>3 cutoff, Gaussian.</a:t>
                          </a:r>
                        </a:p>
                      </a:txBody>
                      <a:tcPr/>
                    </a:tc>
                    <a:extLst>
                      <a:ext uri="{0D108BD9-81ED-4DB2-BD59-A6C34878D82A}">
                        <a16:rowId xmlns:a16="http://schemas.microsoft.com/office/drawing/2014/main" val="2921959903"/>
                      </a:ext>
                    </a:extLst>
                  </a:tr>
                  <a:tr h="417852">
                    <a:tc>
                      <a:txBody>
                        <a:bodyPr/>
                        <a:lstStyle/>
                        <a:p>
                          <a:r>
                            <a:rPr lang="en-US" dirty="0"/>
                            <a:t>Bunch length</a:t>
                          </a:r>
                        </a:p>
                      </a:txBody>
                      <a:tcPr/>
                    </a:tc>
                    <a:tc>
                      <a:txBody>
                        <a:bodyPr/>
                        <a:lstStyle/>
                        <a:p>
                          <a:r>
                            <a:rPr lang="en-US" dirty="0"/>
                            <a:t>~14.86 </a:t>
                          </a:r>
                          <a:r>
                            <a:rPr lang="en-US" dirty="0" err="1"/>
                            <a:t>ps</a:t>
                          </a:r>
                          <a:r>
                            <a:rPr lang="en-US" dirty="0"/>
                            <a:t>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𝑡</m:t>
                                  </m:r>
                                </m:sub>
                              </m:sSub>
                            </m:oMath>
                          </a14:m>
                          <a:r>
                            <a:rPr lang="en-US" dirty="0"/>
                            <a:t>)</a:t>
                          </a:r>
                        </a:p>
                      </a:txBody>
                      <a:tcPr/>
                    </a:tc>
                    <a:tc>
                      <a:txBody>
                        <a:bodyPr/>
                        <a:lstStyle/>
                        <a:p>
                          <a:r>
                            <a:rPr lang="en-US" dirty="0"/>
                            <a:t>4 cutoff, Gaussian.</a:t>
                          </a:r>
                        </a:p>
                      </a:txBody>
                      <a:tcPr/>
                    </a:tc>
                    <a:extLst>
                      <a:ext uri="{0D108BD9-81ED-4DB2-BD59-A6C34878D82A}">
                        <a16:rowId xmlns:a16="http://schemas.microsoft.com/office/drawing/2014/main" val="90874594"/>
                      </a:ext>
                    </a:extLst>
                  </a:tr>
                </a:tbl>
              </a:graphicData>
            </a:graphic>
          </p:graphicFrame>
        </mc:Choice>
        <mc:Fallback>
          <p:graphicFrame>
            <p:nvGraphicFramePr>
              <p:cNvPr id="5" name="Table 7">
                <a:extLst>
                  <a:ext uri="{FF2B5EF4-FFF2-40B4-BE49-F238E27FC236}">
                    <a16:creationId xmlns:a16="http://schemas.microsoft.com/office/drawing/2014/main" id="{BDA51646-46FC-844C-B33F-AE283C0C4254}"/>
                  </a:ext>
                </a:extLst>
              </p:cNvPr>
              <p:cNvGraphicFramePr>
                <a:graphicFrameLocks noGrp="1"/>
              </p:cNvGraphicFramePr>
              <p:nvPr>
                <p:extLst>
                  <p:ext uri="{D42A27DB-BD31-4B8C-83A1-F6EECF244321}">
                    <p14:modId xmlns:p14="http://schemas.microsoft.com/office/powerpoint/2010/main" val="1308795676"/>
                  </p:ext>
                </p:extLst>
              </p:nvPr>
            </p:nvGraphicFramePr>
            <p:xfrm>
              <a:off x="4807726" y="1992564"/>
              <a:ext cx="7051635" cy="2872872"/>
            </p:xfrm>
            <a:graphic>
              <a:graphicData uri="http://schemas.openxmlformats.org/drawingml/2006/table">
                <a:tbl>
                  <a:tblPr firstRow="1" bandRow="1">
                    <a:tableStyleId>{5C22544A-7EE6-4342-B048-85BDC9FD1C3A}</a:tableStyleId>
                  </a:tblPr>
                  <a:tblGrid>
                    <a:gridCol w="2360043">
                      <a:extLst>
                        <a:ext uri="{9D8B030D-6E8A-4147-A177-3AD203B41FA5}">
                          <a16:colId xmlns:a16="http://schemas.microsoft.com/office/drawing/2014/main" val="1731987848"/>
                        </a:ext>
                      </a:extLst>
                    </a:gridCol>
                    <a:gridCol w="2345796">
                      <a:extLst>
                        <a:ext uri="{9D8B030D-6E8A-4147-A177-3AD203B41FA5}">
                          <a16:colId xmlns:a16="http://schemas.microsoft.com/office/drawing/2014/main" val="3917371637"/>
                        </a:ext>
                      </a:extLst>
                    </a:gridCol>
                    <a:gridCol w="2345796">
                      <a:extLst>
                        <a:ext uri="{9D8B030D-6E8A-4147-A177-3AD203B41FA5}">
                          <a16:colId xmlns:a16="http://schemas.microsoft.com/office/drawing/2014/main" val="847016277"/>
                        </a:ext>
                      </a:extLst>
                    </a:gridCol>
                  </a:tblGrid>
                  <a:tr h="365760">
                    <a:tc>
                      <a:txBody>
                        <a:bodyPr/>
                        <a:lstStyle/>
                        <a:p>
                          <a:r>
                            <a:rPr lang="en-US" dirty="0"/>
                            <a:t>Parameter name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88182017"/>
                      </a:ext>
                    </a:extLst>
                  </a:tr>
                  <a:tr h="417852">
                    <a:tc>
                      <a:txBody>
                        <a:bodyPr/>
                        <a:lstStyle/>
                        <a:p>
                          <a:r>
                            <a:rPr lang="en-US" dirty="0"/>
                            <a:t>Photocathode</a:t>
                          </a:r>
                        </a:p>
                      </a:txBody>
                      <a:tcPr/>
                    </a:tc>
                    <a:tc>
                      <a:txBody>
                        <a:bodyPr/>
                        <a:lstStyle/>
                        <a:p>
                          <a:r>
                            <a:rPr lang="en-US" dirty="0"/>
                            <a:t>GaAs</a:t>
                          </a:r>
                        </a:p>
                      </a:txBody>
                      <a:tcPr/>
                    </a:tc>
                    <a:tc>
                      <a:txBody>
                        <a:bodyPr/>
                        <a:lstStyle/>
                        <a:p>
                          <a:endParaRPr lang="en-US" dirty="0"/>
                        </a:p>
                      </a:txBody>
                      <a:tcPr/>
                    </a:tc>
                    <a:extLst>
                      <a:ext uri="{0D108BD9-81ED-4DB2-BD59-A6C34878D82A}">
                        <a16:rowId xmlns:a16="http://schemas.microsoft.com/office/drawing/2014/main" val="3387850902"/>
                      </a:ext>
                    </a:extLst>
                  </a:tr>
                  <a:tr h="417852">
                    <a:tc>
                      <a:txBody>
                        <a:bodyPr/>
                        <a:lstStyle/>
                        <a:p>
                          <a:r>
                            <a:rPr lang="en-US" dirty="0"/>
                            <a:t>MTE</a:t>
                          </a:r>
                        </a:p>
                      </a:txBody>
                      <a:tcPr/>
                    </a:tc>
                    <a:tc>
                      <a:txBody>
                        <a:bodyPr/>
                        <a:lstStyle/>
                        <a:p>
                          <a:r>
                            <a:rPr lang="en-US" dirty="0"/>
                            <a:t>0.04 eV (@780 nm)</a:t>
                          </a:r>
                        </a:p>
                      </a:txBody>
                      <a:tcPr/>
                    </a:tc>
                    <a:tc>
                      <a:txBody>
                        <a:bodyPr/>
                        <a:lstStyle/>
                        <a:p>
                          <a:endParaRPr lang="en-US" dirty="0"/>
                        </a:p>
                      </a:txBody>
                      <a:tcPr/>
                    </a:tc>
                    <a:extLst>
                      <a:ext uri="{0D108BD9-81ED-4DB2-BD59-A6C34878D82A}">
                        <a16:rowId xmlns:a16="http://schemas.microsoft.com/office/drawing/2014/main" val="2096807389"/>
                      </a:ext>
                    </a:extLst>
                  </a:tr>
                  <a:tr h="417852">
                    <a:tc>
                      <a:txBody>
                        <a:bodyPr/>
                        <a:lstStyle/>
                        <a:p>
                          <a:r>
                            <a:rPr lang="en-US" dirty="0"/>
                            <a:t>Kinetic energy</a:t>
                          </a:r>
                        </a:p>
                      </a:txBody>
                      <a:tcPr/>
                    </a:tc>
                    <a:tc>
                      <a:txBody>
                        <a:bodyPr/>
                        <a:lstStyle/>
                        <a:p>
                          <a:r>
                            <a:rPr lang="en-US" dirty="0"/>
                            <a:t>3/2 * MTE</a:t>
                          </a:r>
                        </a:p>
                      </a:txBody>
                      <a:tcPr/>
                    </a:tc>
                    <a:tc>
                      <a:txBody>
                        <a:bodyPr/>
                        <a:lstStyle/>
                        <a:p>
                          <a:r>
                            <a:rPr lang="en-US" dirty="0"/>
                            <a:t>Uniform distribution</a:t>
                          </a:r>
                        </a:p>
                      </a:txBody>
                      <a:tcPr/>
                    </a:tc>
                    <a:extLst>
                      <a:ext uri="{0D108BD9-81ED-4DB2-BD59-A6C34878D82A}">
                        <a16:rowId xmlns:a16="http://schemas.microsoft.com/office/drawing/2014/main" val="3942402113"/>
                      </a:ext>
                    </a:extLst>
                  </a:tr>
                  <a:tr h="417852">
                    <a:tc>
                      <a:txBody>
                        <a:bodyPr/>
                        <a:lstStyle/>
                        <a:p>
                          <a:r>
                            <a:rPr lang="en-US" dirty="0"/>
                            <a:t>Bunch charge</a:t>
                          </a:r>
                        </a:p>
                      </a:txBody>
                      <a:tcPr/>
                    </a:tc>
                    <a:tc>
                      <a:txBody>
                        <a:bodyPr/>
                        <a:lstStyle/>
                        <a:p>
                          <a:r>
                            <a:rPr lang="en-US" dirty="0"/>
                            <a:t>-1.33e-16 C</a:t>
                          </a:r>
                        </a:p>
                      </a:txBody>
                      <a:tcPr/>
                    </a:tc>
                    <a:tc>
                      <a:txBody>
                        <a:bodyPr/>
                        <a:lstStyle/>
                        <a:p>
                          <a:r>
                            <a:rPr lang="en-US" dirty="0"/>
                            <a:t>100 </a:t>
                          </a:r>
                          <a:r>
                            <a:rPr lang="en-US" dirty="0" err="1"/>
                            <a:t>nA</a:t>
                          </a:r>
                          <a:r>
                            <a:rPr lang="en-US" dirty="0"/>
                            <a:t>, CW mode.</a:t>
                          </a:r>
                        </a:p>
                      </a:txBody>
                      <a:tcPr/>
                    </a:tc>
                    <a:extLst>
                      <a:ext uri="{0D108BD9-81ED-4DB2-BD59-A6C34878D82A}">
                        <a16:rowId xmlns:a16="http://schemas.microsoft.com/office/drawing/2014/main" val="2706094128"/>
                      </a:ext>
                    </a:extLst>
                  </a:tr>
                  <a:tr h="417852">
                    <a:tc>
                      <a:txBody>
                        <a:bodyPr/>
                        <a:lstStyle/>
                        <a:p>
                          <a:r>
                            <a:rPr lang="en-US" dirty="0"/>
                            <a:t>Beam size</a:t>
                          </a:r>
                        </a:p>
                      </a:txBody>
                      <a:tcPr/>
                    </a:tc>
                    <a:tc>
                      <a:txBody>
                        <a:bodyPr/>
                        <a:lstStyle/>
                        <a:p>
                          <a:endParaRPr lang="en-US"/>
                        </a:p>
                      </a:txBody>
                      <a:tcPr>
                        <a:blipFill>
                          <a:blip r:embed="rId4"/>
                          <a:stretch>
                            <a:fillRect l="-101081" t="-496970" r="-101622" b="-109091"/>
                          </a:stretch>
                        </a:blipFill>
                      </a:tcPr>
                    </a:tc>
                    <a:tc>
                      <a:txBody>
                        <a:bodyPr/>
                        <a:lstStyle/>
                        <a:p>
                          <a:r>
                            <a:rPr lang="en-US" dirty="0"/>
                            <a:t>3 cutoff, Gaussian.</a:t>
                          </a:r>
                        </a:p>
                      </a:txBody>
                      <a:tcPr/>
                    </a:tc>
                    <a:extLst>
                      <a:ext uri="{0D108BD9-81ED-4DB2-BD59-A6C34878D82A}">
                        <a16:rowId xmlns:a16="http://schemas.microsoft.com/office/drawing/2014/main" val="2921959903"/>
                      </a:ext>
                    </a:extLst>
                  </a:tr>
                  <a:tr h="417852">
                    <a:tc>
                      <a:txBody>
                        <a:bodyPr/>
                        <a:lstStyle/>
                        <a:p>
                          <a:r>
                            <a:rPr lang="en-US" dirty="0"/>
                            <a:t>Bunch length</a:t>
                          </a:r>
                        </a:p>
                      </a:txBody>
                      <a:tcPr/>
                    </a:tc>
                    <a:tc>
                      <a:txBody>
                        <a:bodyPr/>
                        <a:lstStyle/>
                        <a:p>
                          <a:endParaRPr lang="en-US"/>
                        </a:p>
                      </a:txBody>
                      <a:tcPr>
                        <a:blipFill>
                          <a:blip r:embed="rId4"/>
                          <a:stretch>
                            <a:fillRect l="-101081" t="-596970" r="-101622" b="-9091"/>
                          </a:stretch>
                        </a:blipFill>
                      </a:tcPr>
                    </a:tc>
                    <a:tc>
                      <a:txBody>
                        <a:bodyPr/>
                        <a:lstStyle/>
                        <a:p>
                          <a:r>
                            <a:rPr lang="en-US" dirty="0"/>
                            <a:t>4 cutoff, Gaussian.</a:t>
                          </a:r>
                        </a:p>
                      </a:txBody>
                      <a:tcPr/>
                    </a:tc>
                    <a:extLst>
                      <a:ext uri="{0D108BD9-81ED-4DB2-BD59-A6C34878D82A}">
                        <a16:rowId xmlns:a16="http://schemas.microsoft.com/office/drawing/2014/main" val="90874594"/>
                      </a:ext>
                    </a:extLst>
                  </a:tr>
                </a:tbl>
              </a:graphicData>
            </a:graphic>
          </p:graphicFrame>
        </mc:Fallback>
      </mc:AlternateContent>
      <p:sp>
        <p:nvSpPr>
          <p:cNvPr id="22" name="Title 2">
            <a:extLst>
              <a:ext uri="{FF2B5EF4-FFF2-40B4-BE49-F238E27FC236}">
                <a16:creationId xmlns:a16="http://schemas.microsoft.com/office/drawing/2014/main" id="{448E08FF-1E98-2747-84ED-00C09373F218}"/>
              </a:ext>
            </a:extLst>
          </p:cNvPr>
          <p:cNvSpPr txBox="1">
            <a:spLocks/>
          </p:cNvSpPr>
          <p:nvPr/>
        </p:nvSpPr>
        <p:spPr>
          <a:xfrm>
            <a:off x="305754" y="731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Times New Roman" panose="02020603050405020304" pitchFamily="18" charset="0"/>
                <a:ea typeface="+mj-ea"/>
                <a:cs typeface="+mj-cs"/>
              </a:defRPr>
            </a:lvl1pPr>
          </a:lstStyle>
          <a:p>
            <a:r>
              <a:rPr lang="en-US" sz="3600" dirty="0"/>
              <a:t>Electron beam initial parameters</a:t>
            </a:r>
          </a:p>
        </p:txBody>
      </p:sp>
      <p:sp>
        <p:nvSpPr>
          <p:cNvPr id="23" name="TextBox 22">
            <a:extLst>
              <a:ext uri="{FF2B5EF4-FFF2-40B4-BE49-F238E27FC236}">
                <a16:creationId xmlns:a16="http://schemas.microsoft.com/office/drawing/2014/main" id="{36C88AA4-CC15-1E4C-84DF-2441BC1E044D}"/>
              </a:ext>
            </a:extLst>
          </p:cNvPr>
          <p:cNvSpPr txBox="1"/>
          <p:nvPr/>
        </p:nvSpPr>
        <p:spPr>
          <a:xfrm>
            <a:off x="4302165" y="5435286"/>
            <a:ext cx="7557196" cy="369332"/>
          </a:xfrm>
          <a:prstGeom prst="rect">
            <a:avLst/>
          </a:prstGeom>
          <a:noFill/>
        </p:spPr>
        <p:txBody>
          <a:bodyPr wrap="square" rtlCol="0">
            <a:spAutoFit/>
          </a:bodyPr>
          <a:lstStyle/>
          <a:p>
            <a:pPr marL="285750" indent="-285750" algn="just">
              <a:buFont typeface="Wingdings" pitchFamily="2" charset="2"/>
              <a:buChar char="ü"/>
            </a:pPr>
            <a:r>
              <a:rPr lang="en-US" dirty="0">
                <a:latin typeface="Times New Roman" panose="02020603050405020304" pitchFamily="18" charset="0"/>
                <a:cs typeface="Times New Roman" panose="02020603050405020304" pitchFamily="18" charset="0"/>
              </a:rPr>
              <a:t>The electrons are assumed to be emitted uniformly from the photocathode.</a:t>
            </a:r>
          </a:p>
        </p:txBody>
      </p:sp>
    </p:spTree>
    <p:extLst>
      <p:ext uri="{BB962C8B-B14F-4D97-AF65-F5344CB8AC3E}">
        <p14:creationId xmlns:p14="http://schemas.microsoft.com/office/powerpoint/2010/main" val="4260159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83BC896E-6E7A-634F-9778-2A7F1C7E7448}"/>
                  </a:ext>
                </a:extLst>
              </p:cNvPr>
              <p:cNvSpPr txBox="1"/>
              <p:nvPr/>
            </p:nvSpPr>
            <p:spPr>
              <a:xfrm>
                <a:off x="684846" y="5246707"/>
                <a:ext cx="10007600" cy="646331"/>
              </a:xfrm>
              <a:prstGeom prst="rect">
                <a:avLst/>
              </a:prstGeom>
              <a:noFill/>
            </p:spPr>
            <p:txBody>
              <a:bodyPr wrap="square" rtlCol="0">
                <a:spAutoFit/>
              </a:bodyPr>
              <a:lstStyle/>
              <a:p>
                <a:pPr marL="285750" indent="-285750" algn="just">
                  <a:buFont typeface="Wingdings" pitchFamily="2" charset="2"/>
                  <a:buChar char="ü"/>
                </a:pPr>
                <a:r>
                  <a:rPr lang="en-US" dirty="0">
                    <a:latin typeface="Times New Roman" panose="02020603050405020304" pitchFamily="18" charset="0"/>
                    <a:cs typeface="Times New Roman" panose="02020603050405020304" pitchFamily="18" charset="0"/>
                  </a:rPr>
                  <a:t>The electron beam is accelerated to 8 MeV after the 2 cavities with the crest energy phases. The energy spread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i="1" smtClean="0">
                            <a:latin typeface="Cambria Math" panose="02040503050406030204" pitchFamily="18" charset="0"/>
                            <a:ea typeface="Cambria Math" panose="02040503050406030204" pitchFamily="18" charset="0"/>
                            <a:cs typeface="Times New Roman" panose="02020603050405020304" pitchFamily="18" charset="0"/>
                          </a:rPr>
                          <m:t>𝜎</m:t>
                        </m:r>
                      </m:e>
                      <m:sub>
                        <m:r>
                          <a:rPr lang="en-US" b="0" i="1" smtClean="0">
                            <a:latin typeface="Cambria Math" panose="02040503050406030204" pitchFamily="18" charset="0"/>
                            <a:cs typeface="Times New Roman" panose="02020603050405020304" pitchFamily="18" charset="0"/>
                          </a:rPr>
                          <m:t>𝐸</m:t>
                        </m:r>
                      </m:sub>
                    </m:sSub>
                  </m:oMath>
                </a14:m>
                <a:r>
                  <a:rPr lang="en-US" dirty="0">
                    <a:latin typeface="Times New Roman" panose="02020603050405020304" pitchFamily="18" charset="0"/>
                    <a:cs typeface="Times New Roman" panose="02020603050405020304" pitchFamily="18" charset="0"/>
                  </a:rPr>
                  <a:t> is around 75 keV when the acceleration is not at the crest energy.</a:t>
                </a:r>
              </a:p>
            </p:txBody>
          </p:sp>
        </mc:Choice>
        <mc:Fallback>
          <p:sp>
            <p:nvSpPr>
              <p:cNvPr id="11" name="TextBox 10">
                <a:extLst>
                  <a:ext uri="{FF2B5EF4-FFF2-40B4-BE49-F238E27FC236}">
                    <a16:creationId xmlns:a16="http://schemas.microsoft.com/office/drawing/2014/main" id="{83BC896E-6E7A-634F-9778-2A7F1C7E7448}"/>
                  </a:ext>
                </a:extLst>
              </p:cNvPr>
              <p:cNvSpPr txBox="1">
                <a:spLocks noRot="1" noChangeAspect="1" noMove="1" noResize="1" noEditPoints="1" noAdjustHandles="1" noChangeArrowheads="1" noChangeShapeType="1" noTextEdit="1"/>
              </p:cNvSpPr>
              <p:nvPr/>
            </p:nvSpPr>
            <p:spPr>
              <a:xfrm>
                <a:off x="684846" y="5246707"/>
                <a:ext cx="10007600" cy="646331"/>
              </a:xfrm>
              <a:prstGeom prst="rect">
                <a:avLst/>
              </a:prstGeom>
              <a:blipFill>
                <a:blip r:embed="rId2"/>
                <a:stretch>
                  <a:fillRect l="-380" t="-5769" r="-507" b="-11538"/>
                </a:stretch>
              </a:blipFill>
            </p:spPr>
            <p:txBody>
              <a:bodyPr/>
              <a:lstStyle/>
              <a:p>
                <a:r>
                  <a:rPr lang="en-US">
                    <a:noFill/>
                  </a:rPr>
                  <a:t> </a:t>
                </a:r>
              </a:p>
            </p:txBody>
          </p:sp>
        </mc:Fallback>
      </mc:AlternateContent>
      <p:sp>
        <p:nvSpPr>
          <p:cNvPr id="7" name="Slide Number Placeholder 6">
            <a:extLst>
              <a:ext uri="{FF2B5EF4-FFF2-40B4-BE49-F238E27FC236}">
                <a16:creationId xmlns:a16="http://schemas.microsoft.com/office/drawing/2014/main" id="{D812BDDE-4598-AD4A-A6B0-681DEA6CCBB1}"/>
              </a:ext>
            </a:extLst>
          </p:cNvPr>
          <p:cNvSpPr>
            <a:spLocks noGrp="1"/>
          </p:cNvSpPr>
          <p:nvPr>
            <p:ph type="sldNum" sz="quarter" idx="12"/>
          </p:nvPr>
        </p:nvSpPr>
        <p:spPr/>
        <p:txBody>
          <a:bodyPr/>
          <a:lstStyle/>
          <a:p>
            <a:fld id="{594306BB-154C-4129-BC7D-B94BCFDF831D}" type="slidenum">
              <a:rPr lang="en-US" smtClean="0"/>
              <a:t>5</a:t>
            </a:fld>
            <a:endParaRPr lang="en-US" dirty="0"/>
          </a:p>
        </p:txBody>
      </p:sp>
      <p:sp>
        <p:nvSpPr>
          <p:cNvPr id="14" name="Title 2">
            <a:extLst>
              <a:ext uri="{FF2B5EF4-FFF2-40B4-BE49-F238E27FC236}">
                <a16:creationId xmlns:a16="http://schemas.microsoft.com/office/drawing/2014/main" id="{94AA0375-F677-A143-A107-8906765ECA75}"/>
              </a:ext>
            </a:extLst>
          </p:cNvPr>
          <p:cNvSpPr txBox="1">
            <a:spLocks/>
          </p:cNvSpPr>
          <p:nvPr/>
        </p:nvSpPr>
        <p:spPr>
          <a:xfrm>
            <a:off x="305754" y="731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Times New Roman" panose="02020603050405020304" pitchFamily="18" charset="0"/>
                <a:ea typeface="+mj-ea"/>
                <a:cs typeface="+mj-cs"/>
              </a:defRPr>
            </a:lvl1pPr>
          </a:lstStyle>
          <a:p>
            <a:r>
              <a:rPr lang="en-US" sz="3600" dirty="0"/>
              <a:t>SRF acceleration</a:t>
            </a:r>
          </a:p>
        </p:txBody>
      </p:sp>
      <p:pic>
        <p:nvPicPr>
          <p:cNvPr id="15" name="Picture 14">
            <a:extLst>
              <a:ext uri="{FF2B5EF4-FFF2-40B4-BE49-F238E27FC236}">
                <a16:creationId xmlns:a16="http://schemas.microsoft.com/office/drawing/2014/main" id="{0EAA6BA7-B97D-BC4C-A707-EF729E24080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 y="1851251"/>
            <a:ext cx="3987634" cy="2997200"/>
          </a:xfrm>
          <a:prstGeom prst="rect">
            <a:avLst/>
          </a:prstGeom>
          <a:noFill/>
          <a:ln>
            <a:noFill/>
          </a:ln>
        </p:spPr>
      </p:pic>
      <p:pic>
        <p:nvPicPr>
          <p:cNvPr id="16" name="Picture 15">
            <a:extLst>
              <a:ext uri="{FF2B5EF4-FFF2-40B4-BE49-F238E27FC236}">
                <a16:creationId xmlns:a16="http://schemas.microsoft.com/office/drawing/2014/main" id="{652A0F2C-51E4-9047-9754-35F17EAC972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634" y="1791028"/>
            <a:ext cx="4147698" cy="3117646"/>
          </a:xfrm>
          <a:prstGeom prst="rect">
            <a:avLst/>
          </a:prstGeom>
          <a:noFill/>
          <a:ln>
            <a:noFill/>
          </a:ln>
        </p:spPr>
      </p:pic>
      <p:sp>
        <p:nvSpPr>
          <p:cNvPr id="17" name="TextBox 16">
            <a:extLst>
              <a:ext uri="{FF2B5EF4-FFF2-40B4-BE49-F238E27FC236}">
                <a16:creationId xmlns:a16="http://schemas.microsoft.com/office/drawing/2014/main" id="{E83EB829-F346-AB45-9939-33C8D6B46794}"/>
              </a:ext>
            </a:extLst>
          </p:cNvPr>
          <p:cNvSpPr txBox="1"/>
          <p:nvPr/>
        </p:nvSpPr>
        <p:spPr>
          <a:xfrm>
            <a:off x="684846" y="1088987"/>
            <a:ext cx="5883021" cy="646331"/>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2-cell cavity: 0.333 MeV energy gain, 169 degree phase shift.</a:t>
            </a:r>
          </a:p>
          <a:p>
            <a:r>
              <a:rPr lang="en-US" dirty="0">
                <a:latin typeface="Times New Roman" panose="02020603050405020304" pitchFamily="18" charset="0"/>
                <a:cs typeface="Times New Roman" panose="02020603050405020304" pitchFamily="18" charset="0"/>
              </a:rPr>
              <a:t>7-cell cavity: ~7.5 MeV energy gain,  234 degree phase shift.</a:t>
            </a:r>
          </a:p>
        </p:txBody>
      </p:sp>
      <p:pic>
        <p:nvPicPr>
          <p:cNvPr id="18" name="Picture 17">
            <a:extLst>
              <a:ext uri="{FF2B5EF4-FFF2-40B4-BE49-F238E27FC236}">
                <a16:creationId xmlns:a16="http://schemas.microsoft.com/office/drawing/2014/main" id="{56338380-80C3-8448-A4AC-5F50CF4EB6F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9132" y="1791028"/>
            <a:ext cx="4456318" cy="3214896"/>
          </a:xfrm>
          <a:prstGeom prst="rect">
            <a:avLst/>
          </a:prstGeom>
          <a:noFill/>
          <a:ln>
            <a:noFill/>
          </a:ln>
        </p:spPr>
      </p:pic>
    </p:spTree>
    <p:extLst>
      <p:ext uri="{BB962C8B-B14F-4D97-AF65-F5344CB8AC3E}">
        <p14:creationId xmlns:p14="http://schemas.microsoft.com/office/powerpoint/2010/main" val="1256829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C028B25-F7F2-2B41-A8BF-70AE1AF38C44}"/>
              </a:ext>
            </a:extLst>
          </p:cNvPr>
          <p:cNvSpPr/>
          <p:nvPr/>
        </p:nvSpPr>
        <p:spPr>
          <a:xfrm>
            <a:off x="577381" y="5634630"/>
            <a:ext cx="10515600" cy="923330"/>
          </a:xfrm>
          <a:prstGeom prst="rect">
            <a:avLst/>
          </a:prstGeom>
        </p:spPr>
        <p:txBody>
          <a:bodyPr wrap="square">
            <a:spAutoFit/>
          </a:bodyPr>
          <a:lstStyle/>
          <a:p>
            <a:pPr marL="285750" indent="-285750" algn="just">
              <a:buFont typeface="Wingdings" pitchFamily="2" charset="2"/>
              <a:buChar char="ü"/>
            </a:pPr>
            <a:r>
              <a:rPr lang="en-US" dirty="0">
                <a:latin typeface="Times New Roman" panose="02020603050405020304" pitchFamily="18" charset="0"/>
                <a:ea typeface="DengXian"/>
                <a:cs typeface="Times New Roman" panose="02020603050405020304" pitchFamily="18" charset="0"/>
              </a:rPr>
              <a:t>The optimum position of the solenoid is between 20 to 20.5 m, which is simulated by a fixed peak magnetic strength on axis. The quadrupoles are adjusted to let the beam radius of 𝜎 ~ 1.1 - 1.2 mm at the entrance of the solenoid.</a:t>
            </a:r>
          </a:p>
        </p:txBody>
      </p:sp>
      <p:sp>
        <p:nvSpPr>
          <p:cNvPr id="24" name="Slide Number Placeholder 23">
            <a:extLst>
              <a:ext uri="{FF2B5EF4-FFF2-40B4-BE49-F238E27FC236}">
                <a16:creationId xmlns:a16="http://schemas.microsoft.com/office/drawing/2014/main" id="{12C0FFC2-BA00-434D-B8ED-DB41A0B1A6B5}"/>
              </a:ext>
            </a:extLst>
          </p:cNvPr>
          <p:cNvSpPr>
            <a:spLocks noGrp="1"/>
          </p:cNvSpPr>
          <p:nvPr>
            <p:ph type="sldNum" sz="quarter" idx="12"/>
          </p:nvPr>
        </p:nvSpPr>
        <p:spPr/>
        <p:txBody>
          <a:bodyPr/>
          <a:lstStyle/>
          <a:p>
            <a:fld id="{594306BB-154C-4129-BC7D-B94BCFDF831D}" type="slidenum">
              <a:rPr lang="en-US" smtClean="0"/>
              <a:t>6</a:t>
            </a:fld>
            <a:endParaRPr lang="en-US"/>
          </a:p>
        </p:txBody>
      </p:sp>
      <p:sp>
        <p:nvSpPr>
          <p:cNvPr id="26" name="Title 2">
            <a:extLst>
              <a:ext uri="{FF2B5EF4-FFF2-40B4-BE49-F238E27FC236}">
                <a16:creationId xmlns:a16="http://schemas.microsoft.com/office/drawing/2014/main" id="{7B549ECD-55E8-5545-88BD-0E8E097C8E8B}"/>
              </a:ext>
            </a:extLst>
          </p:cNvPr>
          <p:cNvSpPr txBox="1">
            <a:spLocks/>
          </p:cNvSpPr>
          <p:nvPr/>
        </p:nvSpPr>
        <p:spPr>
          <a:xfrm>
            <a:off x="305754" y="731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Times New Roman" panose="02020603050405020304" pitchFamily="18" charset="0"/>
                <a:ea typeface="+mj-ea"/>
                <a:cs typeface="+mj-cs"/>
              </a:defRPr>
            </a:lvl1pPr>
          </a:lstStyle>
          <a:p>
            <a:r>
              <a:rPr lang="en-US" sz="3600"/>
              <a:t>Defocusing solenoid</a:t>
            </a:r>
            <a:endParaRPr lang="en-US" sz="3600" dirty="0"/>
          </a:p>
        </p:txBody>
      </p:sp>
      <p:pic>
        <p:nvPicPr>
          <p:cNvPr id="27" name="Picture 26">
            <a:extLst>
              <a:ext uri="{FF2B5EF4-FFF2-40B4-BE49-F238E27FC236}">
                <a16:creationId xmlns:a16="http://schemas.microsoft.com/office/drawing/2014/main" id="{5AA9B09D-368D-E94C-B963-FB3CB059913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1508" y="2110738"/>
            <a:ext cx="4307346" cy="3237844"/>
          </a:xfrm>
          <a:prstGeom prst="rect">
            <a:avLst/>
          </a:prstGeom>
          <a:noFill/>
          <a:ln>
            <a:noFill/>
          </a:ln>
        </p:spPr>
      </p:pic>
      <p:pic>
        <p:nvPicPr>
          <p:cNvPr id="28" name="Picture 27">
            <a:extLst>
              <a:ext uri="{FF2B5EF4-FFF2-40B4-BE49-F238E27FC236}">
                <a16:creationId xmlns:a16="http://schemas.microsoft.com/office/drawing/2014/main" id="{AE828A35-B6C4-A443-9D5D-E17BDA3741F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9654" y="2236098"/>
            <a:ext cx="3974302" cy="2987124"/>
          </a:xfrm>
          <a:prstGeom prst="rect">
            <a:avLst/>
          </a:prstGeom>
          <a:noFill/>
          <a:ln>
            <a:noFill/>
          </a:ln>
        </p:spPr>
      </p:pic>
      <p:pic>
        <p:nvPicPr>
          <p:cNvPr id="29" name="Picture 28" descr="A picture containing indoor, table, bicycle, sitting&#10;&#10;Description automatically generated">
            <a:extLst>
              <a:ext uri="{FF2B5EF4-FFF2-40B4-BE49-F238E27FC236}">
                <a16:creationId xmlns:a16="http://schemas.microsoft.com/office/drawing/2014/main" id="{B8A19BDA-47F1-FD4E-8AFB-3C75AAA6273E}"/>
              </a:ext>
            </a:extLst>
          </p:cNvPr>
          <p:cNvPicPr/>
          <p:nvPr/>
        </p:nvPicPr>
        <p:blipFill rotWithShape="1">
          <a:blip r:embed="rId4" cstate="print">
            <a:extLst>
              <a:ext uri="{28A0092B-C50C-407E-A947-70E740481C1C}">
                <a14:useLocalDpi xmlns:a14="http://schemas.microsoft.com/office/drawing/2010/main" val="0"/>
              </a:ext>
            </a:extLst>
          </a:blip>
          <a:srcRect l="2708" t="19373" r="19383" b="23446"/>
          <a:stretch/>
        </p:blipFill>
        <p:spPr bwMode="auto">
          <a:xfrm>
            <a:off x="462925" y="2371230"/>
            <a:ext cx="2913952" cy="2851992"/>
          </a:xfrm>
          <a:prstGeom prst="rect">
            <a:avLst/>
          </a:prstGeom>
          <a:ln>
            <a:noFill/>
          </a:ln>
          <a:extLst>
            <a:ext uri="{53640926-AAD7-44D8-BBD7-CCE9431645EC}">
              <a14:shadowObscured xmlns:a14="http://schemas.microsoft.com/office/drawing/2010/main"/>
            </a:ext>
          </a:extLst>
        </p:spPr>
      </p:pic>
      <p:pic>
        <p:nvPicPr>
          <p:cNvPr id="30" name="Picture 29" descr="A picture containing graphical user interface&#10;&#10;Description automatically generated">
            <a:extLst>
              <a:ext uri="{FF2B5EF4-FFF2-40B4-BE49-F238E27FC236}">
                <a16:creationId xmlns:a16="http://schemas.microsoft.com/office/drawing/2014/main" id="{A99DCEBD-BEDA-D34E-B64A-EA9F60074C82}"/>
              </a:ext>
            </a:extLst>
          </p:cNvPr>
          <p:cNvPicPr/>
          <p:nvPr/>
        </p:nvPicPr>
        <p:blipFill>
          <a:blip r:embed="rId5"/>
          <a:stretch>
            <a:fillRect/>
          </a:stretch>
        </p:blipFill>
        <p:spPr>
          <a:xfrm>
            <a:off x="4519196" y="921378"/>
            <a:ext cx="7040916" cy="1217954"/>
          </a:xfrm>
          <a:prstGeom prst="rect">
            <a:avLst/>
          </a:prstGeom>
        </p:spPr>
      </p:pic>
      <p:sp>
        <p:nvSpPr>
          <p:cNvPr id="9" name="Rectangle 8">
            <a:extLst>
              <a:ext uri="{FF2B5EF4-FFF2-40B4-BE49-F238E27FC236}">
                <a16:creationId xmlns:a16="http://schemas.microsoft.com/office/drawing/2014/main" id="{91B0999D-E138-F04E-909A-6BB8C6EFCEC9}"/>
              </a:ext>
            </a:extLst>
          </p:cNvPr>
          <p:cNvSpPr/>
          <p:nvPr/>
        </p:nvSpPr>
        <p:spPr>
          <a:xfrm>
            <a:off x="7988854" y="735908"/>
            <a:ext cx="2582502" cy="10928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053A4DC-8EBF-D44C-A167-1F26F1B386FC}"/>
              </a:ext>
            </a:extLst>
          </p:cNvPr>
          <p:cNvSpPr txBox="1"/>
          <p:nvPr/>
        </p:nvSpPr>
        <p:spPr>
          <a:xfrm>
            <a:off x="639905" y="1315406"/>
            <a:ext cx="2890535"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Quads and solenoid magnets</a:t>
            </a:r>
          </a:p>
        </p:txBody>
      </p:sp>
    </p:spTree>
    <p:extLst>
      <p:ext uri="{BB962C8B-B14F-4D97-AF65-F5344CB8AC3E}">
        <p14:creationId xmlns:p14="http://schemas.microsoft.com/office/powerpoint/2010/main" val="114904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41EF9ED-891B-FE44-BDD9-D43E2B3C6071}"/>
              </a:ext>
            </a:extLst>
          </p:cNvPr>
          <p:cNvSpPr>
            <a:spLocks noGrp="1"/>
          </p:cNvSpPr>
          <p:nvPr>
            <p:ph type="sldNum" sz="quarter" idx="12"/>
          </p:nvPr>
        </p:nvSpPr>
        <p:spPr/>
        <p:txBody>
          <a:bodyPr/>
          <a:lstStyle/>
          <a:p>
            <a:fld id="{594306BB-154C-4129-BC7D-B94BCFDF831D}" type="slidenum">
              <a:rPr lang="en-US" smtClean="0"/>
              <a:t>7</a:t>
            </a:fld>
            <a:endParaRPr lang="en-US"/>
          </a:p>
        </p:txBody>
      </p:sp>
      <p:sp>
        <p:nvSpPr>
          <p:cNvPr id="22" name="Title 2">
            <a:extLst>
              <a:ext uri="{FF2B5EF4-FFF2-40B4-BE49-F238E27FC236}">
                <a16:creationId xmlns:a16="http://schemas.microsoft.com/office/drawing/2014/main" id="{38E5C065-6ED4-064F-9314-9C6AFF4212BC}"/>
              </a:ext>
            </a:extLst>
          </p:cNvPr>
          <p:cNvSpPr txBox="1">
            <a:spLocks/>
          </p:cNvSpPr>
          <p:nvPr/>
        </p:nvSpPr>
        <p:spPr>
          <a:xfrm>
            <a:off x="305754" y="7312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Times New Roman" panose="02020603050405020304" pitchFamily="18" charset="0"/>
                <a:ea typeface="+mj-ea"/>
                <a:cs typeface="+mj-cs"/>
              </a:defRPr>
            </a:lvl1pPr>
          </a:lstStyle>
          <a:p>
            <a:r>
              <a:rPr lang="en-US" sz="3600" dirty="0"/>
              <a:t>Beam envelope</a:t>
            </a:r>
          </a:p>
        </p:txBody>
      </p:sp>
      <p:pic>
        <p:nvPicPr>
          <p:cNvPr id="23" name="Picture 22">
            <a:extLst>
              <a:ext uri="{FF2B5EF4-FFF2-40B4-BE49-F238E27FC236}">
                <a16:creationId xmlns:a16="http://schemas.microsoft.com/office/drawing/2014/main" id="{CA9D41F5-BB19-4B4F-8240-8F146B64D7D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9594" y="1239558"/>
            <a:ext cx="5824206" cy="4378884"/>
          </a:xfrm>
          <a:prstGeom prst="rect">
            <a:avLst/>
          </a:prstGeom>
          <a:noFill/>
          <a:ln>
            <a:noFill/>
          </a:ln>
        </p:spPr>
      </p:pic>
      <mc:AlternateContent xmlns:mc="http://schemas.openxmlformats.org/markup-compatibility/2006">
        <mc:Choice xmlns:a14="http://schemas.microsoft.com/office/drawing/2010/main" Requires="a14">
          <p:graphicFrame>
            <p:nvGraphicFramePr>
              <p:cNvPr id="24" name="Table 7">
                <a:extLst>
                  <a:ext uri="{FF2B5EF4-FFF2-40B4-BE49-F238E27FC236}">
                    <a16:creationId xmlns:a16="http://schemas.microsoft.com/office/drawing/2014/main" id="{36B20710-2B63-9C4E-A3FD-D5A3B8E17B41}"/>
                  </a:ext>
                </a:extLst>
              </p:cNvPr>
              <p:cNvGraphicFramePr>
                <a:graphicFrameLocks noGrp="1"/>
              </p:cNvGraphicFramePr>
              <p:nvPr>
                <p:extLst>
                  <p:ext uri="{D42A27DB-BD31-4B8C-83A1-F6EECF244321}">
                    <p14:modId xmlns:p14="http://schemas.microsoft.com/office/powerpoint/2010/main" val="2290615694"/>
                  </p:ext>
                </p:extLst>
              </p:nvPr>
            </p:nvGraphicFramePr>
            <p:xfrm>
              <a:off x="651417" y="1618124"/>
              <a:ext cx="4188213" cy="2259396"/>
            </p:xfrm>
            <a:graphic>
              <a:graphicData uri="http://schemas.openxmlformats.org/drawingml/2006/table">
                <a:tbl>
                  <a:tblPr firstRow="1" bandRow="1">
                    <a:tableStyleId>{5C22544A-7EE6-4342-B048-85BDC9FD1C3A}</a:tableStyleId>
                  </a:tblPr>
                  <a:tblGrid>
                    <a:gridCol w="2100446">
                      <a:extLst>
                        <a:ext uri="{9D8B030D-6E8A-4147-A177-3AD203B41FA5}">
                          <a16:colId xmlns:a16="http://schemas.microsoft.com/office/drawing/2014/main" val="1731987848"/>
                        </a:ext>
                      </a:extLst>
                    </a:gridCol>
                    <a:gridCol w="2087767">
                      <a:extLst>
                        <a:ext uri="{9D8B030D-6E8A-4147-A177-3AD203B41FA5}">
                          <a16:colId xmlns:a16="http://schemas.microsoft.com/office/drawing/2014/main" val="3917371637"/>
                        </a:ext>
                      </a:extLst>
                    </a:gridCol>
                  </a:tblGrid>
                  <a:tr h="229866">
                    <a:tc gridSpan="2">
                      <a:txBody>
                        <a:bodyPr/>
                        <a:lstStyle/>
                        <a:p>
                          <a:r>
                            <a:rPr lang="en-US" dirty="0"/>
                            <a:t>Parameters at the end of the beamline</a:t>
                          </a:r>
                        </a:p>
                      </a:txBody>
                      <a:tcPr/>
                    </a:tc>
                    <a:tc hMerge="1">
                      <a:txBody>
                        <a:bodyPr/>
                        <a:lstStyle/>
                        <a:p>
                          <a:endParaRPr lang="en-US" dirty="0"/>
                        </a:p>
                      </a:txBody>
                      <a:tcPr/>
                    </a:tc>
                    <a:extLst>
                      <a:ext uri="{0D108BD9-81ED-4DB2-BD59-A6C34878D82A}">
                        <a16:rowId xmlns:a16="http://schemas.microsoft.com/office/drawing/2014/main" val="1388182017"/>
                      </a:ext>
                    </a:extLst>
                  </a:tr>
                  <a:tr h="417852">
                    <a:tc>
                      <a:txBody>
                        <a:bodyPr/>
                        <a:lstStyle/>
                        <a:p>
                          <a:r>
                            <a:rPr lang="en-US" dirty="0"/>
                            <a:t>Electron energy</a:t>
                          </a:r>
                        </a:p>
                      </a:txBody>
                      <a:tcPr/>
                    </a:tc>
                    <a:tc>
                      <a:txBody>
                        <a:bodyPr/>
                        <a:lstStyle/>
                        <a:p>
                          <a:r>
                            <a:rPr lang="en-US" dirty="0"/>
                            <a:t>8 MeV</a:t>
                          </a:r>
                        </a:p>
                      </a:txBody>
                      <a:tcPr/>
                    </a:tc>
                    <a:extLst>
                      <a:ext uri="{0D108BD9-81ED-4DB2-BD59-A6C34878D82A}">
                        <a16:rowId xmlns:a16="http://schemas.microsoft.com/office/drawing/2014/main" val="3387850902"/>
                      </a:ext>
                    </a:extLst>
                  </a:tr>
                  <a:tr h="417852">
                    <a:tc>
                      <a:txBody>
                        <a:bodyPr/>
                        <a:lstStyle/>
                        <a:p>
                          <a:r>
                            <a:rPr lang="en-US" dirty="0"/>
                            <a:t>Energy spread</a:t>
                          </a:r>
                        </a:p>
                      </a:txBody>
                      <a:tcPr/>
                    </a:tc>
                    <a:tc>
                      <a:txBody>
                        <a:bodyPr/>
                        <a:lstStyle/>
                        <a:p>
                          <a:r>
                            <a:rPr lang="en-US" dirty="0"/>
                            <a:t>&lt; 75 keV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𝐸</m:t>
                                  </m:r>
                                </m:sub>
                              </m:sSub>
                            </m:oMath>
                          </a14:m>
                          <a:r>
                            <a:rPr lang="en-US" dirty="0"/>
                            <a:t>)</a:t>
                          </a:r>
                        </a:p>
                      </a:txBody>
                      <a:tcPr/>
                    </a:tc>
                    <a:extLst>
                      <a:ext uri="{0D108BD9-81ED-4DB2-BD59-A6C34878D82A}">
                        <a16:rowId xmlns:a16="http://schemas.microsoft.com/office/drawing/2014/main" val="2096807389"/>
                      </a:ext>
                    </a:extLst>
                  </a:tr>
                  <a:tr h="417852">
                    <a:tc>
                      <a:txBody>
                        <a:bodyPr/>
                        <a:lstStyle/>
                        <a:p>
                          <a:r>
                            <a:rPr lang="en-US" dirty="0"/>
                            <a:t>Transverse maximum radius</a:t>
                          </a:r>
                        </a:p>
                      </a:txBody>
                      <a:tcPr/>
                    </a:tc>
                    <a:tc>
                      <a:txBody>
                        <a:bodyPr/>
                        <a:lstStyle/>
                        <a:p>
                          <a:r>
                            <a:rPr lang="en-US" dirty="0"/>
                            <a:t>~25 mm</a:t>
                          </a:r>
                        </a:p>
                      </a:txBody>
                      <a:tcPr/>
                    </a:tc>
                    <a:extLst>
                      <a:ext uri="{0D108BD9-81ED-4DB2-BD59-A6C34878D82A}">
                        <a16:rowId xmlns:a16="http://schemas.microsoft.com/office/drawing/2014/main" val="2706094128"/>
                      </a:ext>
                    </a:extLst>
                  </a:tr>
                  <a:tr h="417852">
                    <a:tc>
                      <a:txBody>
                        <a:bodyPr/>
                        <a:lstStyle/>
                        <a:p>
                          <a:r>
                            <a:rPr lang="en-US" dirty="0"/>
                            <a:t>Beam size</a:t>
                          </a:r>
                        </a:p>
                      </a:txBody>
                      <a:tcPr/>
                    </a:tc>
                    <a:tc>
                      <a:txBody>
                        <a:bodyPr/>
                        <a:lstStyle/>
                        <a:p>
                          <a:r>
                            <a:rPr lang="en-US" dirty="0"/>
                            <a:t>8 - 9 mm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rPr>
                                    <m:t>𝑥</m:t>
                                  </m:r>
                                </m:sub>
                              </m:sSub>
                            </m:oMath>
                          </a14:m>
                          <a:r>
                            <a:rPr lang="en-US" dirty="0"/>
                            <a:t>)</a:t>
                          </a:r>
                        </a:p>
                      </a:txBody>
                      <a:tcPr/>
                    </a:tc>
                    <a:extLst>
                      <a:ext uri="{0D108BD9-81ED-4DB2-BD59-A6C34878D82A}">
                        <a16:rowId xmlns:a16="http://schemas.microsoft.com/office/drawing/2014/main" val="2921959903"/>
                      </a:ext>
                    </a:extLst>
                  </a:tr>
                </a:tbl>
              </a:graphicData>
            </a:graphic>
          </p:graphicFrame>
        </mc:Choice>
        <mc:Fallback>
          <p:graphicFrame>
            <p:nvGraphicFramePr>
              <p:cNvPr id="24" name="Table 7">
                <a:extLst>
                  <a:ext uri="{FF2B5EF4-FFF2-40B4-BE49-F238E27FC236}">
                    <a16:creationId xmlns:a16="http://schemas.microsoft.com/office/drawing/2014/main" id="{36B20710-2B63-9C4E-A3FD-D5A3B8E17B41}"/>
                  </a:ext>
                </a:extLst>
              </p:cNvPr>
              <p:cNvGraphicFramePr>
                <a:graphicFrameLocks noGrp="1"/>
              </p:cNvGraphicFramePr>
              <p:nvPr>
                <p:extLst>
                  <p:ext uri="{D42A27DB-BD31-4B8C-83A1-F6EECF244321}">
                    <p14:modId xmlns:p14="http://schemas.microsoft.com/office/powerpoint/2010/main" val="2290615694"/>
                  </p:ext>
                </p:extLst>
              </p:nvPr>
            </p:nvGraphicFramePr>
            <p:xfrm>
              <a:off x="651417" y="1618124"/>
              <a:ext cx="4188213" cy="2259396"/>
            </p:xfrm>
            <a:graphic>
              <a:graphicData uri="http://schemas.openxmlformats.org/drawingml/2006/table">
                <a:tbl>
                  <a:tblPr firstRow="1" bandRow="1">
                    <a:tableStyleId>{5C22544A-7EE6-4342-B048-85BDC9FD1C3A}</a:tableStyleId>
                  </a:tblPr>
                  <a:tblGrid>
                    <a:gridCol w="2100446">
                      <a:extLst>
                        <a:ext uri="{9D8B030D-6E8A-4147-A177-3AD203B41FA5}">
                          <a16:colId xmlns:a16="http://schemas.microsoft.com/office/drawing/2014/main" val="1731987848"/>
                        </a:ext>
                      </a:extLst>
                    </a:gridCol>
                    <a:gridCol w="2087767">
                      <a:extLst>
                        <a:ext uri="{9D8B030D-6E8A-4147-A177-3AD203B41FA5}">
                          <a16:colId xmlns:a16="http://schemas.microsoft.com/office/drawing/2014/main" val="3917371637"/>
                        </a:ext>
                      </a:extLst>
                    </a:gridCol>
                  </a:tblGrid>
                  <a:tr h="365760">
                    <a:tc gridSpan="2">
                      <a:txBody>
                        <a:bodyPr/>
                        <a:lstStyle/>
                        <a:p>
                          <a:r>
                            <a:rPr lang="en-US" dirty="0"/>
                            <a:t>Parameters at the end of the beamline</a:t>
                          </a:r>
                        </a:p>
                      </a:txBody>
                      <a:tcPr/>
                    </a:tc>
                    <a:tc hMerge="1">
                      <a:txBody>
                        <a:bodyPr/>
                        <a:lstStyle/>
                        <a:p>
                          <a:endParaRPr lang="en-US" dirty="0"/>
                        </a:p>
                      </a:txBody>
                      <a:tcPr/>
                    </a:tc>
                    <a:extLst>
                      <a:ext uri="{0D108BD9-81ED-4DB2-BD59-A6C34878D82A}">
                        <a16:rowId xmlns:a16="http://schemas.microsoft.com/office/drawing/2014/main" val="1388182017"/>
                      </a:ext>
                    </a:extLst>
                  </a:tr>
                  <a:tr h="417852">
                    <a:tc>
                      <a:txBody>
                        <a:bodyPr/>
                        <a:lstStyle/>
                        <a:p>
                          <a:r>
                            <a:rPr lang="en-US" dirty="0"/>
                            <a:t>Electron energy</a:t>
                          </a:r>
                        </a:p>
                      </a:txBody>
                      <a:tcPr/>
                    </a:tc>
                    <a:tc>
                      <a:txBody>
                        <a:bodyPr/>
                        <a:lstStyle/>
                        <a:p>
                          <a:r>
                            <a:rPr lang="en-US" dirty="0"/>
                            <a:t>8 MeV</a:t>
                          </a:r>
                        </a:p>
                      </a:txBody>
                      <a:tcPr/>
                    </a:tc>
                    <a:extLst>
                      <a:ext uri="{0D108BD9-81ED-4DB2-BD59-A6C34878D82A}">
                        <a16:rowId xmlns:a16="http://schemas.microsoft.com/office/drawing/2014/main" val="3387850902"/>
                      </a:ext>
                    </a:extLst>
                  </a:tr>
                  <a:tr h="417852">
                    <a:tc>
                      <a:txBody>
                        <a:bodyPr/>
                        <a:lstStyle/>
                        <a:p>
                          <a:r>
                            <a:rPr lang="en-US" dirty="0"/>
                            <a:t>Energy spread</a:t>
                          </a:r>
                        </a:p>
                      </a:txBody>
                      <a:tcPr/>
                    </a:tc>
                    <a:tc>
                      <a:txBody>
                        <a:bodyPr/>
                        <a:lstStyle/>
                        <a:p>
                          <a:endParaRPr lang="en-US"/>
                        </a:p>
                      </a:txBody>
                      <a:tcPr>
                        <a:blipFill>
                          <a:blip r:embed="rId4"/>
                          <a:stretch>
                            <a:fillRect l="-101212" t="-193939" r="-1212" b="-266667"/>
                          </a:stretch>
                        </a:blipFill>
                      </a:tcPr>
                    </a:tc>
                    <a:extLst>
                      <a:ext uri="{0D108BD9-81ED-4DB2-BD59-A6C34878D82A}">
                        <a16:rowId xmlns:a16="http://schemas.microsoft.com/office/drawing/2014/main" val="2096807389"/>
                      </a:ext>
                    </a:extLst>
                  </a:tr>
                  <a:tr h="640080">
                    <a:tc>
                      <a:txBody>
                        <a:bodyPr/>
                        <a:lstStyle/>
                        <a:p>
                          <a:r>
                            <a:rPr lang="en-US" dirty="0"/>
                            <a:t>Transverse maximum radius</a:t>
                          </a:r>
                        </a:p>
                      </a:txBody>
                      <a:tcPr/>
                    </a:tc>
                    <a:tc>
                      <a:txBody>
                        <a:bodyPr/>
                        <a:lstStyle/>
                        <a:p>
                          <a:r>
                            <a:rPr lang="en-US" dirty="0"/>
                            <a:t>~25 mm</a:t>
                          </a:r>
                        </a:p>
                      </a:txBody>
                      <a:tcPr/>
                    </a:tc>
                    <a:extLst>
                      <a:ext uri="{0D108BD9-81ED-4DB2-BD59-A6C34878D82A}">
                        <a16:rowId xmlns:a16="http://schemas.microsoft.com/office/drawing/2014/main" val="2706094128"/>
                      </a:ext>
                    </a:extLst>
                  </a:tr>
                  <a:tr h="417852">
                    <a:tc>
                      <a:txBody>
                        <a:bodyPr/>
                        <a:lstStyle/>
                        <a:p>
                          <a:r>
                            <a:rPr lang="en-US" dirty="0"/>
                            <a:t>Beam size</a:t>
                          </a:r>
                        </a:p>
                      </a:txBody>
                      <a:tcPr/>
                    </a:tc>
                    <a:tc>
                      <a:txBody>
                        <a:bodyPr/>
                        <a:lstStyle/>
                        <a:p>
                          <a:endParaRPr lang="en-US"/>
                        </a:p>
                      </a:txBody>
                      <a:tcPr>
                        <a:blipFill>
                          <a:blip r:embed="rId4"/>
                          <a:stretch>
                            <a:fillRect l="-101212" t="-448485" r="-1212" b="-12121"/>
                          </a:stretch>
                        </a:blipFill>
                      </a:tcPr>
                    </a:tc>
                    <a:extLst>
                      <a:ext uri="{0D108BD9-81ED-4DB2-BD59-A6C34878D82A}">
                        <a16:rowId xmlns:a16="http://schemas.microsoft.com/office/drawing/2014/main" val="2921959903"/>
                      </a:ext>
                    </a:extLst>
                  </a:tr>
                </a:tbl>
              </a:graphicData>
            </a:graphic>
          </p:graphicFrame>
        </mc:Fallback>
      </mc:AlternateContent>
      <p:sp>
        <p:nvSpPr>
          <p:cNvPr id="25" name="Rectangle 24">
            <a:extLst>
              <a:ext uri="{FF2B5EF4-FFF2-40B4-BE49-F238E27FC236}">
                <a16:creationId xmlns:a16="http://schemas.microsoft.com/office/drawing/2014/main" id="{69E7FB83-2573-7543-8D8F-836126BA82E4}"/>
              </a:ext>
            </a:extLst>
          </p:cNvPr>
          <p:cNvSpPr/>
          <p:nvPr/>
        </p:nvSpPr>
        <p:spPr>
          <a:xfrm>
            <a:off x="606813" y="4291685"/>
            <a:ext cx="4427494" cy="1477328"/>
          </a:xfrm>
          <a:prstGeom prst="rect">
            <a:avLst/>
          </a:prstGeom>
        </p:spPr>
        <p:txBody>
          <a:bodyPr wrap="square">
            <a:spAutoFit/>
          </a:bodyPr>
          <a:lstStyle/>
          <a:p>
            <a:pPr marL="285750" indent="-285750" algn="just">
              <a:buFont typeface="Wingdings" pitchFamily="2" charset="2"/>
              <a:buChar char="ü"/>
            </a:pPr>
            <a:r>
              <a:rPr lang="en-US" dirty="0">
                <a:latin typeface="Times New Roman" panose="02020603050405020304" pitchFamily="18" charset="0"/>
                <a:ea typeface="DengXian"/>
                <a:cs typeface="Times New Roman" panose="02020603050405020304" pitchFamily="18" charset="0"/>
              </a:rPr>
              <a:t>With space charge effect considered, the beam size at the end of the beamline is increasing with the beam current or bunch charge increasing, while it does not  affect the beam envelop under 100 </a:t>
            </a:r>
            <a:r>
              <a:rPr lang="en-US" dirty="0" err="1">
                <a:latin typeface="Times New Roman" panose="02020603050405020304" pitchFamily="18" charset="0"/>
                <a:ea typeface="DengXian"/>
                <a:cs typeface="Times New Roman" panose="02020603050405020304" pitchFamily="18" charset="0"/>
              </a:rPr>
              <a:t>nA</a:t>
            </a:r>
            <a:r>
              <a:rPr lang="en-US" dirty="0">
                <a:latin typeface="Times New Roman" panose="02020603050405020304" pitchFamily="18" charset="0"/>
                <a:ea typeface="DengXian"/>
                <a:cs typeface="Times New Roman" panose="02020603050405020304" pitchFamily="18" charset="0"/>
              </a:rPr>
              <a:t> current.</a:t>
            </a:r>
          </a:p>
        </p:txBody>
      </p:sp>
      <p:sp>
        <p:nvSpPr>
          <p:cNvPr id="26" name="TextBox 25">
            <a:extLst>
              <a:ext uri="{FF2B5EF4-FFF2-40B4-BE49-F238E27FC236}">
                <a16:creationId xmlns:a16="http://schemas.microsoft.com/office/drawing/2014/main" id="{9D0A246F-011C-BC43-A8E5-3DF1D7EA8BD9}"/>
              </a:ext>
            </a:extLst>
          </p:cNvPr>
          <p:cNvSpPr txBox="1"/>
          <p:nvPr/>
        </p:nvSpPr>
        <p:spPr>
          <a:xfrm>
            <a:off x="684846" y="1088987"/>
            <a:ext cx="4427494"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Space charge effect with higher beam current.</a:t>
            </a:r>
          </a:p>
        </p:txBody>
      </p:sp>
    </p:spTree>
    <p:extLst>
      <p:ext uri="{BB962C8B-B14F-4D97-AF65-F5344CB8AC3E}">
        <p14:creationId xmlns:p14="http://schemas.microsoft.com/office/powerpoint/2010/main" val="1927687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9D811-144B-AB43-A468-21290D099B41}"/>
              </a:ext>
            </a:extLst>
          </p:cNvPr>
          <p:cNvSpPr>
            <a:spLocks noGrp="1"/>
          </p:cNvSpPr>
          <p:nvPr>
            <p:ph type="title"/>
          </p:nvPr>
        </p:nvSpPr>
        <p:spPr>
          <a:xfrm>
            <a:off x="304800" y="0"/>
            <a:ext cx="10515600" cy="1325563"/>
          </a:xfrm>
        </p:spPr>
        <p:txBody>
          <a:bodyPr/>
          <a:lstStyle/>
          <a:p>
            <a:r>
              <a:rPr lang="en-US" dirty="0"/>
              <a:t>Conclusions and outlook</a:t>
            </a:r>
          </a:p>
        </p:txBody>
      </p:sp>
      <p:sp>
        <p:nvSpPr>
          <p:cNvPr id="3" name="Content Placeholder 2">
            <a:extLst>
              <a:ext uri="{FF2B5EF4-FFF2-40B4-BE49-F238E27FC236}">
                <a16:creationId xmlns:a16="http://schemas.microsoft.com/office/drawing/2014/main" id="{CEBD48B0-23DF-AA41-AD7D-33200FAB834A}"/>
              </a:ext>
            </a:extLst>
          </p:cNvPr>
          <p:cNvSpPr>
            <a:spLocks noGrp="1"/>
          </p:cNvSpPr>
          <p:nvPr>
            <p:ph idx="1"/>
          </p:nvPr>
        </p:nvSpPr>
        <p:spPr>
          <a:xfrm>
            <a:off x="685800" y="1095374"/>
            <a:ext cx="10668000" cy="5626101"/>
          </a:xfrm>
        </p:spPr>
        <p:txBody>
          <a:bodyPr>
            <a:normAutofit/>
          </a:bodyPr>
          <a:lstStyle/>
          <a:p>
            <a:pPr algn="just"/>
            <a:r>
              <a:rPr lang="en-US" dirty="0"/>
              <a:t>With the ability to remediate kinds of organic compounds, bacteria, virials and other pollutants in the wastewater, </a:t>
            </a:r>
            <a:r>
              <a:rPr lang="en-US" b="1" dirty="0"/>
              <a:t>EB irradiation is versatile </a:t>
            </a:r>
            <a:r>
              <a:rPr lang="en-US" dirty="0"/>
              <a:t>and prospective for the wastewater treatment. </a:t>
            </a:r>
          </a:p>
          <a:p>
            <a:pPr algn="just"/>
            <a:r>
              <a:rPr lang="en-US" dirty="0"/>
              <a:t>Based on the UITF at Jefferson lab, the EB wastewater treatment beamline is designed and achieved successfully with </a:t>
            </a:r>
            <a:r>
              <a:rPr lang="en-US" b="1" dirty="0"/>
              <a:t>8 MeV </a:t>
            </a:r>
            <a:r>
              <a:rPr lang="en-US" dirty="0"/>
              <a:t>electron energy and </a:t>
            </a:r>
            <a:r>
              <a:rPr lang="en-US" b="1" dirty="0"/>
              <a:t>0.8 cm to 0.9 cm </a:t>
            </a:r>
            <a:r>
              <a:rPr lang="en-US" dirty="0"/>
              <a:t>statistic transverse radius. </a:t>
            </a:r>
          </a:p>
          <a:p>
            <a:pPr algn="just"/>
            <a:r>
              <a:rPr lang="en-US" dirty="0"/>
              <a:t>The principle for a big beam size is utilizing a high magnetic strength solenoid to to </a:t>
            </a:r>
            <a:r>
              <a:rPr lang="en-US" b="1" dirty="0"/>
              <a:t>over focus t</a:t>
            </a:r>
            <a:r>
              <a:rPr lang="en-US" dirty="0"/>
              <a:t>he electron beam and blow it up. Despite that there is no necessity to worry about the space charge effect under the 100 </a:t>
            </a:r>
            <a:r>
              <a:rPr lang="en-US" dirty="0" err="1"/>
              <a:t>nA</a:t>
            </a:r>
            <a:r>
              <a:rPr lang="en-US" dirty="0"/>
              <a:t> beam current, knowledge about the influences from it will help understand the beamline operation.</a:t>
            </a:r>
          </a:p>
          <a:p>
            <a:pPr algn="just"/>
            <a:r>
              <a:rPr lang="en-US" dirty="0"/>
              <a:t>For further study, the beamline will be installed, commissioned and run for the wastewater sample irradiation. </a:t>
            </a:r>
          </a:p>
        </p:txBody>
      </p:sp>
      <p:sp>
        <p:nvSpPr>
          <p:cNvPr id="4" name="Slide Number Placeholder 3">
            <a:extLst>
              <a:ext uri="{FF2B5EF4-FFF2-40B4-BE49-F238E27FC236}">
                <a16:creationId xmlns:a16="http://schemas.microsoft.com/office/drawing/2014/main" id="{7DECEE59-4FB9-5C41-A219-866FAC7D8D38}"/>
              </a:ext>
            </a:extLst>
          </p:cNvPr>
          <p:cNvSpPr>
            <a:spLocks noGrp="1"/>
          </p:cNvSpPr>
          <p:nvPr>
            <p:ph type="sldNum" sz="quarter" idx="12"/>
          </p:nvPr>
        </p:nvSpPr>
        <p:spPr/>
        <p:txBody>
          <a:bodyPr/>
          <a:lstStyle/>
          <a:p>
            <a:fld id="{594306BB-154C-4129-BC7D-B94BCFDF831D}" type="slidenum">
              <a:rPr lang="en-US" smtClean="0"/>
              <a:t>8</a:t>
            </a:fld>
            <a:endParaRPr lang="en-US"/>
          </a:p>
        </p:txBody>
      </p:sp>
    </p:spTree>
    <p:extLst>
      <p:ext uri="{BB962C8B-B14F-4D97-AF65-F5344CB8AC3E}">
        <p14:creationId xmlns:p14="http://schemas.microsoft.com/office/powerpoint/2010/main" val="2859275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02E88-0A2A-2D40-8053-D180184FBC7D}"/>
              </a:ext>
            </a:extLst>
          </p:cNvPr>
          <p:cNvSpPr>
            <a:spLocks noGrp="1"/>
          </p:cNvSpPr>
          <p:nvPr>
            <p:ph type="ctrTitle"/>
          </p:nvPr>
        </p:nvSpPr>
        <p:spPr>
          <a:xfrm>
            <a:off x="1524000" y="1648934"/>
            <a:ext cx="9144000" cy="1705981"/>
          </a:xfrm>
        </p:spPr>
        <p:txBody>
          <a:bodyPr/>
          <a:lstStyle/>
          <a:p>
            <a:r>
              <a:rPr lang="en-US" dirty="0"/>
              <a:t>Thank you!</a:t>
            </a:r>
          </a:p>
        </p:txBody>
      </p:sp>
      <p:sp>
        <p:nvSpPr>
          <p:cNvPr id="3" name="Rectangle 2">
            <a:extLst>
              <a:ext uri="{FF2B5EF4-FFF2-40B4-BE49-F238E27FC236}">
                <a16:creationId xmlns:a16="http://schemas.microsoft.com/office/drawing/2014/main" id="{9BEC068E-92A5-DE48-90A5-2DBEF3FC1BF0}"/>
              </a:ext>
            </a:extLst>
          </p:cNvPr>
          <p:cNvSpPr/>
          <p:nvPr/>
        </p:nvSpPr>
        <p:spPr>
          <a:xfrm>
            <a:off x="1148680" y="3429000"/>
            <a:ext cx="10106100" cy="1508105"/>
          </a:xfrm>
          <a:prstGeom prst="rect">
            <a:avLst/>
          </a:prstGeom>
        </p:spPr>
        <p:txBody>
          <a:bodyPr wrap="none">
            <a:spAutoFit/>
          </a:bodyPr>
          <a:lstStyle/>
          <a:p>
            <a:pPr algn="ctr"/>
            <a:r>
              <a:rPr lang="en-US" altLang="zh-CN" sz="2800" dirty="0">
                <a:latin typeface="Times New Roman" panose="02020603050405020304" pitchFamily="18" charset="0"/>
                <a:cs typeface="Times New Roman" panose="02020603050405020304" pitchFamily="18" charset="0"/>
              </a:rPr>
              <a:t>Design of a 10 MeV Beamline at the Upgraded Injector Test Facility </a:t>
            </a:r>
          </a:p>
          <a:p>
            <a:pPr algn="ctr"/>
            <a:r>
              <a:rPr lang="en-US" altLang="zh-CN" sz="2800" dirty="0">
                <a:latin typeface="Times New Roman" panose="02020603050405020304" pitchFamily="18" charset="0"/>
                <a:cs typeface="Times New Roman" panose="02020603050405020304" pitchFamily="18" charset="0"/>
              </a:rPr>
              <a:t>for e-beam Irradiation </a:t>
            </a:r>
          </a:p>
          <a:p>
            <a:pPr algn="ctr"/>
            <a:r>
              <a:rPr lang="en-US" dirty="0">
                <a:latin typeface="Times New Roman" panose="02020603050405020304" pitchFamily="18" charset="0"/>
                <a:cs typeface="Times New Roman" panose="02020603050405020304" pitchFamily="18" charset="0"/>
              </a:rPr>
              <a:t>Xi Li (xli009@odu.edu), Fay Hannon, </a:t>
            </a:r>
          </a:p>
          <a:p>
            <a:pPr algn="ctr"/>
            <a:r>
              <a:rPr lang="en-US" dirty="0">
                <a:latin typeface="Times New Roman" panose="02020603050405020304" pitchFamily="18" charset="0"/>
                <a:cs typeface="Times New Roman" panose="02020603050405020304" pitchFamily="18" charset="0"/>
              </a:rPr>
              <a:t>Helmut Baumgart, Gianluigi </a:t>
            </a:r>
            <a:r>
              <a:rPr lang="en-US" dirty="0" err="1">
                <a:latin typeface="Times New Roman" panose="02020603050405020304" pitchFamily="18" charset="0"/>
                <a:cs typeface="Times New Roman" panose="02020603050405020304" pitchFamily="18" charset="0"/>
              </a:rPr>
              <a:t>Ciovati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Shaoheng</a:t>
            </a:r>
            <a:r>
              <a:rPr lang="en-US" dirty="0">
                <a:latin typeface="Times New Roman" panose="02020603050405020304" pitchFamily="18" charset="0"/>
                <a:cs typeface="Times New Roman" panose="02020603050405020304" pitchFamily="18" charset="0"/>
              </a:rPr>
              <a:t> Wang. </a:t>
            </a:r>
          </a:p>
        </p:txBody>
      </p:sp>
      <p:pic>
        <p:nvPicPr>
          <p:cNvPr id="5" name="Picture 817" descr="Seal_Blue">
            <a:extLst>
              <a:ext uri="{FF2B5EF4-FFF2-40B4-BE49-F238E27FC236}">
                <a16:creationId xmlns:a16="http://schemas.microsoft.com/office/drawing/2014/main" id="{2F57FCCF-A8D3-9441-A5EA-F08BC421ED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4" y="19014"/>
            <a:ext cx="800254" cy="79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13" descr="ARC_Blue">
            <a:extLst>
              <a:ext uri="{FF2B5EF4-FFF2-40B4-BE49-F238E27FC236}">
                <a16:creationId xmlns:a16="http://schemas.microsoft.com/office/drawing/2014/main" id="{76529285-11C5-714E-BD81-A55B2C1D3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941" y="19014"/>
            <a:ext cx="1216707" cy="77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F1F1428-C9E8-B64F-8E3C-584B5110D6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386" y="6251343"/>
            <a:ext cx="1720202" cy="557060"/>
          </a:xfrm>
          <a:prstGeom prst="rect">
            <a:avLst/>
          </a:prstGeom>
        </p:spPr>
      </p:pic>
      <p:pic>
        <p:nvPicPr>
          <p:cNvPr id="8" name="Picture 7">
            <a:extLst>
              <a:ext uri="{FF2B5EF4-FFF2-40B4-BE49-F238E27FC236}">
                <a16:creationId xmlns:a16="http://schemas.microsoft.com/office/drawing/2014/main" id="{D988A44F-9A64-C343-8AC5-35B7713470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04070" y="6507682"/>
            <a:ext cx="407283" cy="273532"/>
          </a:xfrm>
          <a:prstGeom prst="rect">
            <a:avLst/>
          </a:prstGeom>
        </p:spPr>
      </p:pic>
      <p:pic>
        <p:nvPicPr>
          <p:cNvPr id="9" name="Picture 8">
            <a:extLst>
              <a:ext uri="{FF2B5EF4-FFF2-40B4-BE49-F238E27FC236}">
                <a16:creationId xmlns:a16="http://schemas.microsoft.com/office/drawing/2014/main" id="{ADBD66CA-8C75-8540-B22B-C15DBFB605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4574" y="6498255"/>
            <a:ext cx="1629561" cy="273531"/>
          </a:xfrm>
          <a:prstGeom prst="rect">
            <a:avLst/>
          </a:prstGeom>
        </p:spPr>
      </p:pic>
      <p:sp>
        <p:nvSpPr>
          <p:cNvPr id="11" name="Rectangle 10">
            <a:extLst>
              <a:ext uri="{FF2B5EF4-FFF2-40B4-BE49-F238E27FC236}">
                <a16:creationId xmlns:a16="http://schemas.microsoft.com/office/drawing/2014/main" id="{5EA62877-A502-9848-9E95-E3E98DC24FEE}"/>
              </a:ext>
            </a:extLst>
          </p:cNvPr>
          <p:cNvSpPr/>
          <p:nvPr/>
        </p:nvSpPr>
        <p:spPr>
          <a:xfrm>
            <a:off x="3092930" y="233640"/>
            <a:ext cx="7712881" cy="369332"/>
          </a:xfrm>
          <a:prstGeom prst="rect">
            <a:avLst/>
          </a:prstGeom>
          <a:solidFill>
            <a:schemeClr val="accent1">
              <a:lumMod val="40000"/>
              <a:lumOff val="60000"/>
            </a:schemeClr>
          </a:solidFill>
        </p:spPr>
        <p:txBody>
          <a:bodyPr wrap="none">
            <a:spAutoFit/>
          </a:bodyPr>
          <a:lstStyle/>
          <a:p>
            <a:r>
              <a:rPr lang="en-US" dirty="0"/>
              <a:t>12th International Particle Accelerator Conference - IPAC’21, May 24 – 28, 2021.</a:t>
            </a:r>
          </a:p>
        </p:txBody>
      </p:sp>
    </p:spTree>
    <p:extLst>
      <p:ext uri="{BB962C8B-B14F-4D97-AF65-F5344CB8AC3E}">
        <p14:creationId xmlns:p14="http://schemas.microsoft.com/office/powerpoint/2010/main" val="2073945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10917</TotalTime>
  <Words>940</Words>
  <Application>Microsoft Macintosh PowerPoint</Application>
  <PresentationFormat>Widescreen</PresentationFormat>
  <Paragraphs>103</Paragraphs>
  <Slides>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Cambria Math</vt:lpstr>
      <vt:lpstr>Courier New</vt:lpstr>
      <vt:lpstr>Times New Roman</vt:lpstr>
      <vt:lpstr>Wingdings</vt:lpstr>
      <vt:lpstr>Office Theme</vt:lpstr>
      <vt:lpstr>Design of a 10 MeV Beamline at the Upgraded Injector Test Facility for e-beam Irradiation </vt:lpstr>
      <vt:lpstr>PowerPoint Presentation</vt:lpstr>
      <vt:lpstr>UITF wastewater beamline at Jlab</vt:lpstr>
      <vt:lpstr>PowerPoint Presentation</vt:lpstr>
      <vt:lpstr>PowerPoint Presentation</vt:lpstr>
      <vt:lpstr>PowerPoint Presentation</vt:lpstr>
      <vt:lpstr>PowerPoint Presentation</vt:lpstr>
      <vt:lpstr>Conclusions and outlook</vt:lpstr>
      <vt:lpstr>Thank you!</vt:lpstr>
    </vt:vector>
  </TitlesOfParts>
  <Company>JLAB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dc:title>
  <dc:creator>Xi Li</dc:creator>
  <cp:lastModifiedBy>Li, Xi</cp:lastModifiedBy>
  <cp:revision>328</cp:revision>
  <dcterms:created xsi:type="dcterms:W3CDTF">2020-11-03T12:59:49Z</dcterms:created>
  <dcterms:modified xsi:type="dcterms:W3CDTF">2021-05-15T03:04:15Z</dcterms:modified>
</cp:coreProperties>
</file>