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2"/>
  </p:notesMasterIdLst>
  <p:sldIdLst>
    <p:sldId id="309" r:id="rId2"/>
    <p:sldId id="342" r:id="rId3"/>
    <p:sldId id="308" r:id="rId4"/>
    <p:sldId id="343" r:id="rId5"/>
    <p:sldId id="314" r:id="rId6"/>
    <p:sldId id="344" r:id="rId7"/>
    <p:sldId id="316" r:id="rId8"/>
    <p:sldId id="319" r:id="rId9"/>
    <p:sldId id="321" r:id="rId10"/>
    <p:sldId id="332" r:id="rId11"/>
    <p:sldId id="334" r:id="rId12"/>
    <p:sldId id="311" r:id="rId13"/>
    <p:sldId id="333" r:id="rId14"/>
    <p:sldId id="338" r:id="rId15"/>
    <p:sldId id="335" r:id="rId16"/>
    <p:sldId id="336" r:id="rId17"/>
    <p:sldId id="337" r:id="rId18"/>
    <p:sldId id="349" r:id="rId19"/>
    <p:sldId id="339" r:id="rId20"/>
    <p:sldId id="340" r:id="rId21"/>
    <p:sldId id="341" r:id="rId22"/>
    <p:sldId id="328" r:id="rId23"/>
    <p:sldId id="345" r:id="rId24"/>
    <p:sldId id="346" r:id="rId25"/>
    <p:sldId id="347" r:id="rId26"/>
    <p:sldId id="331" r:id="rId27"/>
    <p:sldId id="353" r:id="rId28"/>
    <p:sldId id="350" r:id="rId29"/>
    <p:sldId id="351" r:id="rId30"/>
    <p:sldId id="35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088"/>
    <a:srgbClr val="1C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03" d="100"/>
          <a:sy n="103" d="100"/>
        </p:scale>
        <p:origin x="1216" y="17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gi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pPr algn="ctr"/>
            <a:r>
              <a:rPr lang="en-US" sz="3600" dirty="0"/>
              <a:t>Polarized Positrons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US-Japan Collaboration Meeting</a:t>
            </a:r>
          </a:p>
          <a:p>
            <a:pPr algn="ctr"/>
            <a:r>
              <a:rPr lang="en-US" sz="1800" dirty="0"/>
              <a:t>February 25,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470400" y="1408809"/>
            <a:ext cx="77215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lectrons for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sitrons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at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Jefferson Lab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</a:p>
          <a:p>
            <a:pPr lvl="1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ILC, CLIC,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R&amp;D Topics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8881" y="1497709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257428" y="5159899"/>
            <a:ext cx="7903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Carlos Hernandez-Garcia, Matt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 for Injectors and Sources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411892" y="4442173"/>
            <a:ext cx="650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60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</a:t>
            </a:r>
            <a:r>
              <a:rPr lang="fr-FR" dirty="0" err="1"/>
              <a:t>FoM</a:t>
            </a:r>
            <a:r>
              <a:rPr lang="fr-FR" dirty="0"/>
              <a:t> (</a:t>
            </a:r>
            <a:r>
              <a:rPr lang="fr-FR" b="1" u="sng" dirty="0"/>
              <a:t>60%</a:t>
            </a:r>
            <a:r>
              <a:rPr lang="fr-FR" u="sng" dirty="0"/>
              <a:t>, </a:t>
            </a:r>
            <a:r>
              <a:rPr lang="fr-FR" b="1" u="sng" dirty="0"/>
              <a:t>100 </a:t>
            </a:r>
            <a:r>
              <a:rPr lang="fr-FR" b="1" u="sng" dirty="0" err="1"/>
              <a:t>nA</a:t>
            </a:r>
            <a:r>
              <a:rPr lang="fr-FR" dirty="0"/>
              <a:t>).</a:t>
            </a:r>
          </a:p>
          <a:p>
            <a:pPr algn="ctr">
              <a:buClr>
                <a:srgbClr val="0000FF"/>
              </a:buClr>
            </a:pPr>
            <a:endParaRPr lang="fr-FR" dirty="0"/>
          </a:p>
          <a:p>
            <a:pPr algn="ctr">
              <a:buClr>
                <a:srgbClr val="FF0000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flux (</a:t>
            </a:r>
            <a:r>
              <a:rPr lang="fr-FR" u="sng" dirty="0"/>
              <a:t>&gt; </a:t>
            </a:r>
            <a:r>
              <a:rPr lang="fr-FR" b="1" u="sng" dirty="0"/>
              <a:t>1 </a:t>
            </a:r>
            <a:r>
              <a:rPr lang="fr-FR" b="1" u="sng" dirty="0">
                <a:latin typeface="Symbol" pitchFamily="2" charset="2"/>
              </a:rPr>
              <a:t>m</a:t>
            </a:r>
            <a:r>
              <a:rPr lang="fr-FR" b="1" u="sng" dirty="0"/>
              <a:t>A</a:t>
            </a:r>
            <a:r>
              <a:rPr lang="fr-FR" dirty="0"/>
              <a:t>).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12 GeV CEBAF: Low Energy (123 MeV) with High Current + Modest Bunch Charge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A45E1-D573-A04B-8932-B8DE971721FD}"/>
              </a:ext>
            </a:extLst>
          </p:cNvPr>
          <p:cNvSpPr txBox="1"/>
          <p:nvPr/>
        </p:nvSpPr>
        <p:spPr>
          <a:xfrm>
            <a:off x="1745315" y="5562476"/>
            <a:ext cx="441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Positron source should have tunability</a:t>
            </a:r>
          </a:p>
          <a:p>
            <a:pPr algn="ctr"/>
            <a:r>
              <a:rPr lang="en-US" sz="2000" dirty="0"/>
              <a:t>to optimize for Intensity or Polarization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6760D-97BF-E94A-A5BD-443C11C101FA}"/>
              </a:ext>
            </a:extLst>
          </p:cNvPr>
          <p:cNvSpPr txBox="1"/>
          <p:nvPr/>
        </p:nvSpPr>
        <p:spPr>
          <a:xfrm rot="16200000">
            <a:off x="7597558" y="5047175"/>
            <a:ext cx="336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Sz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4" y="855593"/>
            <a:ext cx="6396817" cy="2696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CC6FFC7-9093-0A49-A456-6A8BBBD18EAD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9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JLEIC bunch pattern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11284" cy="2071354"/>
            <a:chOff x="169227" y="850540"/>
            <a:chExt cx="8612005" cy="207141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(DF=100%)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841" y="2358706"/>
              <a:ext cx="1433391" cy="563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0.2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342404-30A4-6640-9541-8523B505BE74}"/>
              </a:ext>
            </a:extLst>
          </p:cNvPr>
          <p:cNvGrpSpPr/>
          <p:nvPr/>
        </p:nvGrpSpPr>
        <p:grpSpPr>
          <a:xfrm>
            <a:off x="323388" y="1397953"/>
            <a:ext cx="7315712" cy="4392035"/>
            <a:chOff x="323388" y="1397953"/>
            <a:chExt cx="7315712" cy="4392035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E71AFC56-6691-8D47-89C0-752C9E08DD2B}"/>
                </a:ext>
              </a:extLst>
            </p:cNvPr>
            <p:cNvSpPr/>
            <p:nvPr/>
          </p:nvSpPr>
          <p:spPr bwMode="auto">
            <a:xfrm>
              <a:off x="2225528" y="2060824"/>
              <a:ext cx="984250" cy="557214"/>
            </a:xfrm>
            <a:prstGeom prst="blockArc">
              <a:avLst>
                <a:gd name="adj1" fmla="val 9020828"/>
                <a:gd name="adj2" fmla="val 1289892"/>
                <a:gd name="adj3" fmla="val 10447"/>
              </a:avLst>
            </a:prstGeom>
            <a:solidFill>
              <a:srgbClr val="00B050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88" y="2809910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2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CFFAB2-ACC6-FF43-88B1-09A4423F4E90}"/>
                </a:ext>
              </a:extLst>
            </p:cNvPr>
            <p:cNvSpPr/>
            <p:nvPr/>
          </p:nvSpPr>
          <p:spPr>
            <a:xfrm>
              <a:off x="2325243" y="483595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DC2D45-723E-B74A-BB35-855E63F8678B}"/>
                </a:ext>
              </a:extLst>
            </p:cNvPr>
            <p:cNvSpPr/>
            <p:nvPr/>
          </p:nvSpPr>
          <p:spPr>
            <a:xfrm>
              <a:off x="4142831" y="4835952"/>
              <a:ext cx="1600641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0A5504-FE9A-BC4D-8383-02A66E593964}"/>
                </a:ext>
              </a:extLst>
            </p:cNvPr>
            <p:cNvSpPr/>
            <p:nvPr/>
          </p:nvSpPr>
          <p:spPr>
            <a:xfrm>
              <a:off x="4142831" y="4368153"/>
              <a:ext cx="1673507" cy="40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DDAA8B6-A889-1642-BF95-73B2BDCCD328}"/>
                </a:ext>
              </a:extLst>
            </p:cNvPr>
            <p:cNvSpPr/>
            <p:nvPr/>
          </p:nvSpPr>
          <p:spPr>
            <a:xfrm>
              <a:off x="1646086" y="1397953"/>
              <a:ext cx="4195260" cy="2150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A582AA-9680-254C-81FB-BFE9CD41E42C}"/>
                </a:ext>
              </a:extLst>
            </p:cNvPr>
            <p:cNvCxnSpPr/>
            <p:nvPr/>
          </p:nvCxnSpPr>
          <p:spPr>
            <a:xfrm>
              <a:off x="1646086" y="2583114"/>
              <a:ext cx="419526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7231C47-B5CD-EF40-B860-5CC82D2F5970}"/>
                </a:ext>
              </a:extLst>
            </p:cNvPr>
            <p:cNvSpPr/>
            <p:nvPr/>
          </p:nvSpPr>
          <p:spPr>
            <a:xfrm>
              <a:off x="2325243" y="4344814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2B5259-7C88-C04D-B474-38C80A6FD437}"/>
                </a:ext>
              </a:extLst>
            </p:cNvPr>
            <p:cNvSpPr/>
            <p:nvPr/>
          </p:nvSpPr>
          <p:spPr>
            <a:xfrm>
              <a:off x="2325243" y="533434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879CE9-58A1-8C4D-A534-46B1BABC3F7E}"/>
                </a:ext>
              </a:extLst>
            </p:cNvPr>
            <p:cNvSpPr/>
            <p:nvPr/>
          </p:nvSpPr>
          <p:spPr>
            <a:xfrm>
              <a:off x="4142831" y="5337502"/>
              <a:ext cx="1618246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EFC971-7609-DF4F-BB4A-932CA27414C6}"/>
                </a:ext>
              </a:extLst>
            </p:cNvPr>
            <p:cNvSpPr/>
            <p:nvPr/>
          </p:nvSpPr>
          <p:spPr>
            <a:xfrm>
              <a:off x="5882537" y="4344533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Times" pitchFamily="2" charset="0"/>
                </a:rPr>
                <a:t>Polarized Electron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GaAs Polarized Electron Source Parameters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6687A-58DF-2E44-B64C-BB40814EA93B}"/>
              </a:ext>
            </a:extLst>
          </p:cNvPr>
          <p:cNvSpPr/>
          <p:nvPr/>
        </p:nvSpPr>
        <p:spPr>
          <a:xfrm>
            <a:off x="3200400" y="4978400"/>
            <a:ext cx="812800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E4F-D6E7-6F43-A7BD-1552222A65E4}"/>
              </a:ext>
            </a:extLst>
          </p:cNvPr>
          <p:cNvSpPr/>
          <p:nvPr/>
        </p:nvSpPr>
        <p:spPr>
          <a:xfrm>
            <a:off x="8475344" y="4978400"/>
            <a:ext cx="1697355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1FB7D-9E12-394A-AD7B-EA44294BBB73}"/>
              </a:ext>
            </a:extLst>
          </p:cNvPr>
          <p:cNvSpPr/>
          <p:nvPr/>
        </p:nvSpPr>
        <p:spPr>
          <a:xfrm>
            <a:off x="3200400" y="3352800"/>
            <a:ext cx="812800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DDE8B-1079-764D-92DC-F23068427B86}"/>
              </a:ext>
            </a:extLst>
          </p:cNvPr>
          <p:cNvSpPr/>
          <p:nvPr/>
        </p:nvSpPr>
        <p:spPr>
          <a:xfrm>
            <a:off x="8475343" y="3352800"/>
            <a:ext cx="1697355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0ECA6F-FDBA-284A-A704-BBE9B5070CE7}"/>
              </a:ext>
            </a:extLst>
          </p:cNvPr>
          <p:cNvSpPr/>
          <p:nvPr/>
        </p:nvSpPr>
        <p:spPr>
          <a:xfrm>
            <a:off x="3200400" y="2235098"/>
            <a:ext cx="812800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8C5D09-5FC1-5545-8884-D71CC68F3B31}"/>
              </a:ext>
            </a:extLst>
          </p:cNvPr>
          <p:cNvSpPr/>
          <p:nvPr/>
        </p:nvSpPr>
        <p:spPr>
          <a:xfrm>
            <a:off x="8475342" y="2248632"/>
            <a:ext cx="1697355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E1A8FE-3C4B-5C45-BB28-5F5CD6F028DD}"/>
              </a:ext>
            </a:extLst>
          </p:cNvPr>
          <p:cNvSpPr/>
          <p:nvPr/>
        </p:nvSpPr>
        <p:spPr>
          <a:xfrm>
            <a:off x="96932" y="2248632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3F9352-909C-DF4D-9136-9B39C14C01B8}"/>
              </a:ext>
            </a:extLst>
          </p:cNvPr>
          <p:cNvSpPr/>
          <p:nvPr/>
        </p:nvSpPr>
        <p:spPr>
          <a:xfrm>
            <a:off x="96932" y="4978996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8B2C-E5C7-2547-A787-C7BD74DC5E93}"/>
              </a:ext>
            </a:extLst>
          </p:cNvPr>
          <p:cNvSpPr/>
          <p:nvPr/>
        </p:nvSpPr>
        <p:spPr>
          <a:xfrm>
            <a:off x="96932" y="3341063"/>
            <a:ext cx="2255106" cy="57043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39EF0B-85F8-5F4B-9F42-EA25B78A1DB4}"/>
              </a:ext>
            </a:extLst>
          </p:cNvPr>
          <p:cNvSpPr/>
          <p:nvPr/>
        </p:nvSpPr>
        <p:spPr>
          <a:xfrm>
            <a:off x="8472236" y="977342"/>
            <a:ext cx="1697355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0655DC-E925-AB43-AC21-B6AF82FBF9F0}"/>
              </a:ext>
            </a:extLst>
          </p:cNvPr>
          <p:cNvSpPr/>
          <p:nvPr/>
        </p:nvSpPr>
        <p:spPr>
          <a:xfrm>
            <a:off x="3200400" y="977342"/>
            <a:ext cx="812800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906AAF-2423-5D4E-A6FD-2EC19DE194B0}"/>
              </a:ext>
            </a:extLst>
          </p:cNvPr>
          <p:cNvSpPr/>
          <p:nvPr/>
        </p:nvSpPr>
        <p:spPr>
          <a:xfrm>
            <a:off x="96932" y="976561"/>
            <a:ext cx="2255106" cy="4048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9" r="7678"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5" r="8297"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AD5FD7-D936-9148-BAEB-64D8E8B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" r="8667"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7A99-EB8A-C44F-83B1-0DE4C310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0682D-3BFA-F842-922A-FFB7F66C76BB}"/>
              </a:ext>
            </a:extLst>
          </p:cNvPr>
          <p:cNvSpPr txBox="1"/>
          <p:nvPr/>
        </p:nvSpPr>
        <p:spPr>
          <a:xfrm>
            <a:off x="103884" y="848896"/>
            <a:ext cx="117351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Option for High Energy Physics Colliders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Collaborating with KEK to evaluate the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as applied to ILC design parameters.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Voltage Polarized Electron Source (&gt;400kV)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Extending the capability for reliably applying very high voltage w/o field emission or breakdown to a GaAs polarized source for high bunch charge (</a:t>
            </a:r>
            <a:r>
              <a:rPr lang="en-US" sz="2000" dirty="0" err="1">
                <a:latin typeface="Avenir Roman" panose="02000503020000020003" pitchFamily="2" charset="0"/>
              </a:rPr>
              <a:t>nC</a:t>
            </a:r>
            <a:r>
              <a:rPr lang="en-US" sz="2000" dirty="0">
                <a:latin typeface="Avenir Roman" panose="02000503020000020003" pitchFamily="2" charset="0"/>
              </a:rPr>
              <a:t>) operation (</a:t>
            </a:r>
            <a:r>
              <a:rPr lang="en-US" sz="2000" i="1" dirty="0">
                <a:latin typeface="Avenir Roman" panose="02000503020000020003" pitchFamily="2" charset="0"/>
              </a:rPr>
              <a:t>R&amp;D activity of Carlos Hernandez-Garcia, CIS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Current Polarized Electron Source (&gt;10 mA)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Mitigating the QE degradation of GaAs in high voltage </a:t>
            </a:r>
            <a:r>
              <a:rPr lang="en-US" sz="2000" dirty="0" err="1">
                <a:latin typeface="Avenir Roman" panose="02000503020000020003" pitchFamily="2" charset="0"/>
              </a:rPr>
              <a:t>photogun</a:t>
            </a:r>
            <a:r>
              <a:rPr lang="en-US" sz="2000" dirty="0">
                <a:latin typeface="Avenir Roman" panose="02000503020000020003" pitchFamily="2" charset="0"/>
              </a:rPr>
              <a:t> to achieve &gt;1000C charge lifetime at mA current (</a:t>
            </a:r>
            <a:r>
              <a:rPr lang="en-US" sz="2000" i="1" dirty="0">
                <a:latin typeface="Avenir Roman" panose="02000503020000020003" pitchFamily="2" charset="0"/>
              </a:rPr>
              <a:t>PhD thesis work of Josh </a:t>
            </a:r>
            <a:r>
              <a:rPr lang="en-US" sz="2000" i="1" dirty="0" err="1">
                <a:latin typeface="Avenir Roman" panose="02000503020000020003" pitchFamily="2" charset="0"/>
              </a:rPr>
              <a:t>Yoskowitz</a:t>
            </a:r>
            <a:r>
              <a:rPr lang="en-US" sz="2000" i="1" dirty="0">
                <a:latin typeface="Avenir Roman" panose="02000503020000020003" pitchFamily="2" charset="0"/>
              </a:rPr>
              <a:t>, Old Dominion University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Evaluating DBR/GaAs photocathodes that exhibit very high quantum efficiency (&gt;5%)</a:t>
            </a:r>
          </a:p>
          <a:p>
            <a:pPr lvl="1"/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Polarized Positron Collection Experiment (</a:t>
            </a: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II)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Designing, building and testing a positron beam collection system to optimized to achieve a new metric of spin polarized source luminosity.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Collaborating with P3 (IN2P3, CERN, Orsay, Mainz) to develop low energy high power polarized production system.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Developing proposal for new PhD student on this topic.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EA0BA-A6C9-6244-A452-EF24C4AAF6CC}"/>
              </a:ext>
            </a:extLst>
          </p:cNvPr>
          <p:cNvSpPr/>
          <p:nvPr/>
        </p:nvSpPr>
        <p:spPr>
          <a:xfrm>
            <a:off x="103884" y="829646"/>
            <a:ext cx="11850693" cy="2269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1C9894A-0FA3-2745-B53E-D93DC09CB72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32562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78134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82719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4336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FB5B9-BC28-564D-8871-9E2AAB1482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72D69-6ED6-934B-8323-CF1875DF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C23E2-D704-2642-B8E3-497CCF51AA23}"/>
              </a:ext>
            </a:extLst>
          </p:cNvPr>
          <p:cNvSpPr txBox="1"/>
          <p:nvPr/>
        </p:nvSpPr>
        <p:spPr>
          <a:xfrm>
            <a:off x="6235699" y="1049392"/>
            <a:ext cx="4843505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&gt;85% (90%)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Two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4.5 kW plants @ 2.1 K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E029A-2AB6-CF43-AB10-E75EA16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CEBAF @ 12 GeV</a:t>
            </a:r>
          </a:p>
        </p:txBody>
      </p:sp>
    </p:spTree>
    <p:extLst>
      <p:ext uri="{BB962C8B-B14F-4D97-AF65-F5344CB8AC3E}">
        <p14:creationId xmlns:p14="http://schemas.microsoft.com/office/powerpoint/2010/main" val="387785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B2624-0BFE-EA4A-8DA3-148A1B4C63FC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CAF9D-DB1A-2C44-9C62-1E701103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D2C0-99AA-6D4B-9EFD-E568A700456B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High Voltage (200-350 kV) Inverted Insulator Photo-guns</a:t>
            </a:r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 (GTS)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7F3-3FD8-1946-AC85-E55D4AB5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voltages present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6388-2B9E-BA4E-AE0D-48192292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4615"/>
            <a:ext cx="8531351" cy="2426369"/>
          </a:xfrm>
        </p:spPr>
        <p:txBody>
          <a:bodyPr/>
          <a:lstStyle/>
          <a:p>
            <a:r>
              <a:rPr lang="en-US" dirty="0"/>
              <a:t>The 350 kV FEL vent-bake gun is based on large cylindrical insulators</a:t>
            </a:r>
          </a:p>
          <a:p>
            <a:r>
              <a:rPr lang="en-US" dirty="0"/>
              <a:t>Demonstrated 10 mA with with ~500 Coulombs 1/e lifetime</a:t>
            </a:r>
          </a:p>
          <a:p>
            <a:r>
              <a:rPr lang="en-US" dirty="0"/>
              <a:t>Takes about 4 weeks to replace a </a:t>
            </a:r>
            <a:r>
              <a:rPr lang="en-US" dirty="0" err="1"/>
              <a:t>photocahode</a:t>
            </a:r>
            <a:r>
              <a:rPr lang="en-US" dirty="0"/>
              <a:t> (no load-lock)</a:t>
            </a:r>
          </a:p>
          <a:p>
            <a:r>
              <a:rPr lang="en-US" dirty="0"/>
              <a:t>Requires large SF6 filled tank to connect with high voltage power supply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6CAB1-5083-1945-B602-BDBF6F20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FC5D0-F3FC-3C4B-AF2C-110710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70A66-3F25-2D4A-ADFC-4D8445B8EBC7}"/>
              </a:ext>
            </a:extLst>
          </p:cNvPr>
          <p:cNvGrpSpPr/>
          <p:nvPr/>
        </p:nvGrpSpPr>
        <p:grpSpPr>
          <a:xfrm>
            <a:off x="5010912" y="2926080"/>
            <a:ext cx="6775704" cy="3758184"/>
            <a:chOff x="136525" y="1676401"/>
            <a:chExt cx="9007475" cy="4493813"/>
          </a:xfrm>
        </p:grpSpPr>
        <p:pic>
          <p:nvPicPr>
            <p:cNvPr id="7" name="Picture 5" descr="gun scan">
              <a:extLst>
                <a:ext uri="{FF2B5EF4-FFF2-40B4-BE49-F238E27FC236}">
                  <a16:creationId xmlns:a16="http://schemas.microsoft.com/office/drawing/2014/main" id="{7B9953F2-C50C-9446-BC2B-F48D3945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25" y="1676401"/>
              <a:ext cx="6781800" cy="383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7BCC9788-369C-B94F-9537-63E47300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24" y="2286001"/>
              <a:ext cx="140353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Electrodes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9A4FF04-BC79-F649-9014-3F7EC73CF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514600"/>
              <a:ext cx="21140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Vacuum chamber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6F92C3D-E8F7-B946-8513-42E094EBF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325" y="2514600"/>
              <a:ext cx="22806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Ceramic stand-offs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1D38A98-374B-774C-B737-7D0F5D4BB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2438400"/>
              <a:ext cx="1752944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Corona shield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19D27A0-392C-D24A-839B-42255E5FB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3" y="5257802"/>
              <a:ext cx="21641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High voltage feed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574036C-B1C8-7941-9095-632E70B6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725" y="5410203"/>
              <a:ext cx="2911360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 (3) 1000 l/s NEG pumps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73E860AE-2647-1C48-A15B-347858813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999" y="1881188"/>
              <a:ext cx="2586144" cy="624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>
                  <a:latin typeface="+mj-lt"/>
                </a:rPr>
                <a:t>RGA, extractor gauge</a:t>
              </a:r>
            </a:p>
            <a:p>
              <a:pPr eaLnBrk="0" hangingPunct="0"/>
              <a:r>
                <a:rPr lang="en-US" altLang="en-US" sz="1200" dirty="0">
                  <a:latin typeface="+mj-lt"/>
                </a:rPr>
                <a:t>and leak valve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E151FA16-5F8E-7840-9CA0-2CE68045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4" y="4419600"/>
              <a:ext cx="17180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</a:t>
              </a: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9EC34236-4214-874C-B320-0EEC9BD4F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325" y="3886201"/>
              <a:ext cx="609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5E9DA547-2DF8-B64E-929D-8F17173CA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5" y="2514601"/>
              <a:ext cx="381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78CF69A4-1143-A544-9FEB-155D67D621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0725" y="2514601"/>
              <a:ext cx="762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61FA1A1B-39AD-C94A-85AD-86F3CECAAD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98925" y="2819401"/>
              <a:ext cx="152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FEEA93D5-FAD4-934E-B2E8-F031B051A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8525" y="2819401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734CBE93-481E-224A-9B9D-76D2C2D0A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0525" y="4648201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F021B571-5A61-A94B-A9B3-981FE8E4D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24" y="2895599"/>
              <a:ext cx="1539876" cy="87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 retractor mechanism</a:t>
              </a: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6F9C69C4-CAFA-D14F-BD69-0F4EA942FC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2667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05411E57-7623-D24A-A803-374634558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3124201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F0D6D9E7-CF70-414C-B23C-E9E5C629C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943601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7EBF5226-4A7B-D340-B1F9-3B16E50A3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564" y="5837238"/>
              <a:ext cx="841801" cy="332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+mj-lt"/>
                </a:rPr>
                <a:t>80 cm</a:t>
              </a:r>
            </a:p>
          </p:txBody>
        </p:sp>
        <p:sp>
          <p:nvSpPr>
            <p:cNvPr id="27" name="Text Box 37">
              <a:extLst>
                <a:ext uri="{FF2B5EF4-FFF2-40B4-BE49-F238E27FC236}">
                  <a16:creationId xmlns:a16="http://schemas.microsoft.com/office/drawing/2014/main" id="{75F5C2A5-5F01-E74B-AF73-B2611E7F4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871787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28" name="Line 38">
              <a:extLst>
                <a:ext uri="{FF2B5EF4-FFF2-40B4-BE49-F238E27FC236}">
                  <a16:creationId xmlns:a16="http://schemas.microsoft.com/office/drawing/2014/main" id="{B9BD92F0-C024-0D4C-87B8-055025F1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988" y="3057526"/>
              <a:ext cx="579438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Text Box 39">
              <a:extLst>
                <a:ext uri="{FF2B5EF4-FFF2-40B4-BE49-F238E27FC236}">
                  <a16:creationId xmlns:a16="http://schemas.microsoft.com/office/drawing/2014/main" id="{4049502F-BB65-254F-A4C5-FFBE764EC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8888" y="4833936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63383412-6F3A-994D-BD13-E9F66329B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2463" y="4746626"/>
              <a:ext cx="663575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69F51100-9037-3F46-AB3F-CE3C9B3A7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275" y="3379788"/>
              <a:ext cx="708025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Text Box 43">
              <a:extLst>
                <a:ext uri="{FF2B5EF4-FFF2-40B4-BE49-F238E27FC236}">
                  <a16:creationId xmlns:a16="http://schemas.microsoft.com/office/drawing/2014/main" id="{6DE9CC58-29A8-F242-AD47-5D839AA5A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362" y="3243262"/>
              <a:ext cx="99768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Anode</a:t>
              </a:r>
            </a:p>
          </p:txBody>
        </p:sp>
      </p:grpSp>
      <p:pic>
        <p:nvPicPr>
          <p:cNvPr id="33" name="Picture 20" descr="FEL Gun in Cleanroom small version">
            <a:extLst>
              <a:ext uri="{FF2B5EF4-FFF2-40B4-BE49-F238E27FC236}">
                <a16:creationId xmlns:a16="http://schemas.microsoft.com/office/drawing/2014/main" id="{4F073499-5A3B-4446-9981-61AB3309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" y="3993252"/>
            <a:ext cx="4645671" cy="2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5">
            <a:extLst>
              <a:ext uri="{FF2B5EF4-FFF2-40B4-BE49-F238E27FC236}">
                <a16:creationId xmlns:a16="http://schemas.microsoft.com/office/drawing/2014/main" id="{C0DE2615-D60A-3846-B449-640F25C0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2" y="810694"/>
            <a:ext cx="3505644" cy="2618413"/>
          </a:xfrm>
          <a:prstGeom prst="rect">
            <a:avLst/>
          </a:prstGeom>
        </p:spPr>
      </p:pic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802D27B1-2EC4-0A42-AC1D-9F47E7FFD53F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4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E6B-D49E-0E4D-8B1B-98D2862A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quest for higher voltage inverted insulator guns using cables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6F5AD-8B9A-D543-BDA7-CDDF7814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44A18-15C4-3A43-9C0E-C8295DC3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17F5C0-A5B0-CD4A-A86C-7681FECD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57" b="20945"/>
          <a:stretch/>
        </p:blipFill>
        <p:spPr>
          <a:xfrm>
            <a:off x="2368295" y="3302078"/>
            <a:ext cx="7562089" cy="3555922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441BAD-62A7-4C43-934D-23CBD041F2B8}"/>
              </a:ext>
            </a:extLst>
          </p:cNvPr>
          <p:cNvSpPr txBox="1">
            <a:spLocks/>
          </p:cNvSpPr>
          <p:nvPr/>
        </p:nvSpPr>
        <p:spPr bwMode="auto">
          <a:xfrm>
            <a:off x="852202" y="142301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A9468-4563-CE4E-A8EF-742A67A59875}"/>
              </a:ext>
            </a:extLst>
          </p:cNvPr>
          <p:cNvSpPr txBox="1"/>
          <p:nvPr/>
        </p:nvSpPr>
        <p:spPr>
          <a:xfrm>
            <a:off x="3767399" y="861582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GTS Gun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43D928-BB0A-914C-A932-FE92641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549077" y="2423383"/>
            <a:ext cx="2265436" cy="19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C8686CE-5ED3-884B-A58A-21AB8F52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49" y="1315929"/>
            <a:ext cx="2651120" cy="25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2DC74-B4B4-5F4C-BF15-F41398FC04FC}"/>
              </a:ext>
            </a:extLst>
          </p:cNvPr>
          <p:cNvSpPr txBox="1"/>
          <p:nvPr/>
        </p:nvSpPr>
        <p:spPr>
          <a:xfrm>
            <a:off x="7879151" y="849390"/>
            <a:ext cx="4422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next step: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400 kV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R&amp;D !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618B1B-57FB-6C41-8DB3-6BEF2BADD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9546336" y="1252728"/>
            <a:ext cx="2645664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5E593-E864-164D-A004-51B3CA91076B}"/>
              </a:ext>
            </a:extLst>
          </p:cNvPr>
          <p:cNvSpPr txBox="1"/>
          <p:nvPr/>
        </p:nvSpPr>
        <p:spPr>
          <a:xfrm>
            <a:off x="3099816" y="6190488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R28 200kV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CFCFA-8FE5-1B47-ABBC-828D0EB7CF1C}"/>
              </a:ext>
            </a:extLst>
          </p:cNvPr>
          <p:cNvSpPr txBox="1"/>
          <p:nvPr/>
        </p:nvSpPr>
        <p:spPr>
          <a:xfrm>
            <a:off x="5108448" y="6178296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R30 300kV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914409-8DE1-EC42-B923-557D9D41BB5B}"/>
              </a:ext>
            </a:extLst>
          </p:cNvPr>
          <p:cNvSpPr txBox="1"/>
          <p:nvPr/>
        </p:nvSpPr>
        <p:spPr>
          <a:xfrm>
            <a:off x="8619745" y="6077712"/>
            <a:ext cx="1109472" cy="6463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R350, 400kV ?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2D9361-6EAC-8D4D-91F0-D0EA2B6AE523}"/>
              </a:ext>
            </a:extLst>
          </p:cNvPr>
          <p:cNvCxnSpPr>
            <a:cxnSpLocks/>
          </p:cNvCxnSpPr>
          <p:nvPr/>
        </p:nvCxnSpPr>
        <p:spPr>
          <a:xfrm>
            <a:off x="6528816" y="4517136"/>
            <a:ext cx="0" cy="1316736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BAC725-6B4E-744B-BD88-0E7C47D25F89}"/>
              </a:ext>
            </a:extLst>
          </p:cNvPr>
          <p:cNvSpPr txBox="1"/>
          <p:nvPr/>
        </p:nvSpPr>
        <p:spPr>
          <a:xfrm rot="16200000">
            <a:off x="6114287" y="5026152"/>
            <a:ext cx="5725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12"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8A60-0E23-924F-89B9-6572D9A7159C}"/>
              </a:ext>
            </a:extLst>
          </p:cNvPr>
          <p:cNvSpPr txBox="1"/>
          <p:nvPr/>
        </p:nvSpPr>
        <p:spPr>
          <a:xfrm rot="19353483">
            <a:off x="9509760" y="2816351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CONCEPT !</a:t>
            </a:r>
          </a:p>
        </p:txBody>
      </p:sp>
    </p:spTree>
    <p:extLst>
      <p:ext uri="{BB962C8B-B14F-4D97-AF65-F5344CB8AC3E}">
        <p14:creationId xmlns:p14="http://schemas.microsoft.com/office/powerpoint/2010/main" val="288649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6A2-0BEC-3B47-9E04-296FEFF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step: our 400kV R&amp;D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6337D-18AC-BC41-A824-986F8870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0ADB8-060E-A344-A74D-1AF30E14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C309A3-CEDA-9D42-A08F-3547E3A3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8101584" y="557784"/>
            <a:ext cx="2188464" cy="285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B9CBB-34C6-6F4D-A78C-996A7BE2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408" y="758952"/>
            <a:ext cx="2069592" cy="275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ABB65-CA0F-5C44-B5E5-00C61A3A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83699" y="4449699"/>
            <a:ext cx="2752344" cy="20642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02D232B-ED54-2543-8EB9-DE117288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2368" r="42557" b="18787"/>
          <a:stretch/>
        </p:blipFill>
        <p:spPr bwMode="auto">
          <a:xfrm rot="5400000">
            <a:off x="7209865" y="3943089"/>
            <a:ext cx="2578965" cy="27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713-D731-594E-B8B8-59334199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077043" cy="271897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Can the commercial plugs and receptacles be operated at 400kV sustained for days?</a:t>
            </a:r>
          </a:p>
          <a:p>
            <a:r>
              <a:rPr lang="en-US" sz="2000" dirty="0"/>
              <a:t>What is the highest voltage limit before breakdown? </a:t>
            </a:r>
          </a:p>
          <a:p>
            <a:r>
              <a:rPr lang="en-US" sz="2000" dirty="0"/>
              <a:t>Design coupling between large insulator and R350 cable plug </a:t>
            </a:r>
          </a:p>
          <a:p>
            <a:pPr lvl="1"/>
            <a:r>
              <a:rPr lang="en-US" sz="1800" dirty="0"/>
              <a:t>(</a:t>
            </a:r>
            <a:r>
              <a:rPr lang="en-US" sz="1600" i="1" dirty="0"/>
              <a:t>spinoff: partner with industry to design new conical insulator to mate with commercial R350 cable plug as done now for 200kV and 300kV</a:t>
            </a:r>
            <a:r>
              <a:rPr lang="en-US" sz="1800" dirty="0"/>
              <a:t>)</a:t>
            </a:r>
          </a:p>
          <a:p>
            <a:r>
              <a:rPr lang="en-US" sz="2000" dirty="0"/>
              <a:t>Test all of this in SF6-filled chamber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EDC8B2-66C7-CB41-8843-265EE2858584}"/>
              </a:ext>
            </a:extLst>
          </p:cNvPr>
          <p:cNvSpPr txBox="1">
            <a:spLocks/>
          </p:cNvSpPr>
          <p:nvPr/>
        </p:nvSpPr>
        <p:spPr>
          <a:xfrm>
            <a:off x="152813" y="3962239"/>
            <a:ext cx="3431635" cy="231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r>
              <a:rPr lang="en-US" sz="2000" dirty="0"/>
              <a:t>Design electrode and triple junction shields</a:t>
            </a:r>
          </a:p>
          <a:p>
            <a:r>
              <a:rPr lang="en-US" sz="2000" dirty="0"/>
              <a:t>Build and test in vacuum, likely will need larger chamber to keep gradient &lt; 10 MV/m at 450kV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E60D2C-39DF-3F44-A80E-E9F017A8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80" y="3995928"/>
            <a:ext cx="3413760" cy="2560320"/>
          </a:xfrm>
          <a:prstGeom prst="rect">
            <a:avLst/>
          </a:prstGeom>
        </p:spPr>
      </p:pic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1BCBC08-2C7B-7B47-A774-056AF00CD767}"/>
              </a:ext>
            </a:extLst>
          </p:cNvPr>
          <p:cNvSpPr/>
          <p:nvPr/>
        </p:nvSpPr>
        <p:spPr>
          <a:xfrm>
            <a:off x="10972800" y="3108960"/>
            <a:ext cx="539496" cy="130759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D499637-D5BA-0045-8D61-F158B1E53816}"/>
              </a:ext>
            </a:extLst>
          </p:cNvPr>
          <p:cNvSpPr/>
          <p:nvPr/>
        </p:nvSpPr>
        <p:spPr>
          <a:xfrm>
            <a:off x="8988552" y="4901184"/>
            <a:ext cx="1755648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01BFCAC-9486-D14E-B6A4-478A73BE2970}"/>
              </a:ext>
            </a:extLst>
          </p:cNvPr>
          <p:cNvSpPr/>
          <p:nvPr/>
        </p:nvSpPr>
        <p:spPr>
          <a:xfrm rot="981660">
            <a:off x="6927850" y="5339210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DCD109C-233D-984C-9E82-ECB4B2DB3522}"/>
              </a:ext>
            </a:extLst>
          </p:cNvPr>
          <p:cNvSpPr/>
          <p:nvPr/>
        </p:nvSpPr>
        <p:spPr>
          <a:xfrm>
            <a:off x="7424928" y="914400"/>
            <a:ext cx="658368" cy="253288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584A-9C27-7D40-8521-E5C06B98AA51}"/>
              </a:ext>
            </a:extLst>
          </p:cNvPr>
          <p:cNvSpPr txBox="1"/>
          <p:nvPr/>
        </p:nvSpPr>
        <p:spPr>
          <a:xfrm>
            <a:off x="246887" y="3813048"/>
            <a:ext cx="305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Success? Then: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18664-B8B1-9C47-A46D-E3D7B0CBB873}"/>
              </a:ext>
            </a:extLst>
          </p:cNvPr>
          <p:cNvSpPr txBox="1"/>
          <p:nvPr/>
        </p:nvSpPr>
        <p:spPr>
          <a:xfrm>
            <a:off x="3529584" y="6035039"/>
            <a:ext cx="3414268" cy="52322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 panose="03050602040202020205" pitchFamily="66" charset="77"/>
              </a:rPr>
              <a:t>Our HV chamber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E2637D4-4A84-664B-9847-D614222D0EB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3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0" y="966193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both high energy </a:t>
            </a:r>
            <a:r>
              <a:rPr lang="en-US" sz="2400" b="1" dirty="0">
                <a:latin typeface="Avenir Roman" panose="02000503020000020003" pitchFamily="2" charset="0"/>
              </a:rPr>
              <a:t>polarized and unpolarized positron beams at CEBAF 12 GeV</a:t>
            </a:r>
            <a:r>
              <a:rPr lang="en-US" sz="2400" dirty="0">
                <a:latin typeface="Avenir Roman" panose="02000503020000020003" pitchFamily="2" charset="0"/>
              </a:rPr>
              <a:t>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latin typeface="Avenir Roman" panose="02000503020000020003" pitchFamily="2" charset="0"/>
              </a:rPr>
              <a:t>PEPPo</a:t>
            </a:r>
            <a:r>
              <a:rPr lang="en-US" sz="2400" b="1" dirty="0">
                <a:latin typeface="Avenir Roman" panose="02000503020000020003" pitchFamily="2" charset="0"/>
              </a:rPr>
              <a:t> demonstrated high positron polarization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b="1" dirty="0">
                <a:latin typeface="Avenir Roman" panose="02000503020000020003" pitchFamily="2" charset="0"/>
              </a:rPr>
              <a:t>from polarized electrons </a:t>
            </a:r>
            <a:r>
              <a:rPr lang="en-US" sz="2400" dirty="0">
                <a:latin typeface="Avenir Roman" panose="02000503020000020003" pitchFamily="2" charset="0"/>
              </a:rPr>
              <a:t>at low energy w/ small footprint (cost, energy, radioactivity), extensible to high energy.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positron beams for both CEBAF (CW,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mA)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JLEIC (pulsed,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A) with tunability on intensity and polarization. 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is promising to develop a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400 kV polarized source based on the inverted insulator geometry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necessary for &gt;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Can the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the ILC electron driven positron source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turn a “no polarization” scheme into a “polarization scheme”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even for a later upgrade?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7CFA8-37E0-E245-956C-2E3F66208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222" y="2940908"/>
            <a:ext cx="3410465" cy="691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3303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B4ABE-6DDA-7C4B-B19D-14062DB5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6BF4CE-E0FF-5C43-A001-3113A726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74C6AE2-5FF5-154B-ABDE-EC31A2CB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27" y="996005"/>
            <a:ext cx="4816338" cy="326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E7C6E6-6C75-CD49-950B-6B6A649D3E88}"/>
              </a:ext>
            </a:extLst>
          </p:cNvPr>
          <p:cNvSpPr/>
          <p:nvPr/>
        </p:nvSpPr>
        <p:spPr>
          <a:xfrm>
            <a:off x="1" y="79214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Guns – high bunch charge means managing gradients inside/outside the vacuum chamber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4E7CA9-EA97-7E46-A8B1-64522572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2" y="4491863"/>
            <a:ext cx="2262457" cy="2001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DDDD73-6442-1148-819D-2B022F2D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310" y="4194864"/>
            <a:ext cx="2556262" cy="2298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F34466-5A70-A44C-8297-BC79E1378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18" y="1448363"/>
            <a:ext cx="1484795" cy="823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B3F5CC-70F5-B04C-81AE-7001A1B78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304" y="4194864"/>
            <a:ext cx="2446098" cy="23917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9B2AB3-66F3-844C-BEBB-08C6AF23BE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55"/>
          <a:stretch/>
        </p:blipFill>
        <p:spPr>
          <a:xfrm>
            <a:off x="9100554" y="2557668"/>
            <a:ext cx="2700123" cy="39096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57F2B6-F8F7-FD4F-B5CD-DA59CA9A5565}"/>
              </a:ext>
            </a:extLst>
          </p:cNvPr>
          <p:cNvSpPr txBox="1"/>
          <p:nvPr/>
        </p:nvSpPr>
        <p:spPr>
          <a:xfrm>
            <a:off x="4918665" y="1348923"/>
            <a:ext cx="6882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gradient on vacuum side (triple point, shed, beam effects)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gradient on the air side (linearity, breakdown, charging)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gradient on electrodes (FE, gas desorption, x-rays)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954D45-DE16-824A-84EF-345F53153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181" y="2402420"/>
            <a:ext cx="2422663" cy="9331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5A2FEF-43CE-C841-954C-5D28BAA5D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3180" y="3320213"/>
            <a:ext cx="2422663" cy="6905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CD53FB-841B-CE4C-869F-A0C67CBDD44B}"/>
              </a:ext>
            </a:extLst>
          </p:cNvPr>
          <p:cNvCxnSpPr/>
          <p:nvPr/>
        </p:nvCxnSpPr>
        <p:spPr>
          <a:xfrm>
            <a:off x="866899" y="2272253"/>
            <a:ext cx="352697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42B3B7E-C838-2543-90A2-19C9BE30714C}"/>
              </a:ext>
            </a:extLst>
          </p:cNvPr>
          <p:cNvSpPr txBox="1"/>
          <p:nvPr/>
        </p:nvSpPr>
        <p:spPr>
          <a:xfrm>
            <a:off x="4483931" y="210678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6CF85-BB5B-6F49-A9DA-0A6A0C875E77}"/>
              </a:ext>
            </a:extLst>
          </p:cNvPr>
          <p:cNvSpPr txBox="1"/>
          <p:nvPr/>
        </p:nvSpPr>
        <p:spPr>
          <a:xfrm>
            <a:off x="1227436" y="64886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“150kV Gun”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EC744E-B92D-DE4D-9E18-B495A8CF43EA}"/>
              </a:ext>
            </a:extLst>
          </p:cNvPr>
          <p:cNvSpPr txBox="1"/>
          <p:nvPr/>
        </p:nvSpPr>
        <p:spPr>
          <a:xfrm>
            <a:off x="6669352" y="6488668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“300 kV Gun”</a:t>
            </a:r>
          </a:p>
        </p:txBody>
      </p:sp>
    </p:spTree>
    <p:extLst>
      <p:ext uri="{BB962C8B-B14F-4D97-AF65-F5344CB8AC3E}">
        <p14:creationId xmlns:p14="http://schemas.microsoft.com/office/powerpoint/2010/main" val="2539795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BF9C4-EF57-EB4E-B1E8-FAC8E0F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9C00DD-6CD9-7D41-945C-CEDE9C67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0F5DB-C2BD-B248-B9A8-CA4353749CCF}"/>
              </a:ext>
            </a:extLst>
          </p:cNvPr>
          <p:cNvSpPr/>
          <p:nvPr/>
        </p:nvSpPr>
        <p:spPr>
          <a:xfrm>
            <a:off x="89296" y="782819"/>
            <a:ext cx="11807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Polarized Photocathodes – generation of high peak current and limitations</a:t>
            </a:r>
          </a:p>
        </p:txBody>
      </p:sp>
      <p:sp>
        <p:nvSpPr>
          <p:cNvPr id="65" name="Text Box 6">
            <a:extLst>
              <a:ext uri="{FF2B5EF4-FFF2-40B4-BE49-F238E27FC236}">
                <a16:creationId xmlns:a16="http://schemas.microsoft.com/office/drawing/2014/main" id="{2751A1C7-C653-6D4B-AFC1-8806DFAD8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76" y="1192084"/>
            <a:ext cx="10600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dirty="0"/>
              <a:t>Surface Charge Limit (Surface Photovoltage Effect), reduces NEA of GaAs: Photoelectrons trapped near GaAs surface produce opposing field that reduces NEA resulting in QE reduction at high laser power (LP).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CAB129-0144-3543-A8EE-EE94BB74B83A}"/>
              </a:ext>
            </a:extLst>
          </p:cNvPr>
          <p:cNvGrpSpPr/>
          <p:nvPr/>
        </p:nvGrpSpPr>
        <p:grpSpPr>
          <a:xfrm>
            <a:off x="773271" y="1779857"/>
            <a:ext cx="10068900" cy="1999994"/>
            <a:chOff x="540733" y="4398492"/>
            <a:chExt cx="10068900" cy="228073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E383C26-8C4A-BC4B-AC63-019DCE9C8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7696" y="4621039"/>
              <a:ext cx="2145222" cy="67421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03CBDA5-694F-5646-99AD-3AEDD9322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5381" y="4398492"/>
              <a:ext cx="2285239" cy="209868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AA35A7B-D340-874E-92EC-D1E3C3647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33" y="4418494"/>
              <a:ext cx="3039852" cy="2260730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D8305C3-5DAD-AB4E-97C8-59E13E65A61C}"/>
                </a:ext>
              </a:extLst>
            </p:cNvPr>
            <p:cNvSpPr/>
            <p:nvPr/>
          </p:nvSpPr>
          <p:spPr>
            <a:xfrm>
              <a:off x="6984381" y="5763743"/>
              <a:ext cx="3625252" cy="456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cs typeface="Times New Roman" pitchFamily="18" charset="0"/>
                </a:rPr>
                <a:t>Higher Gun HV suppresses SCL!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734951B-D259-3D49-80A2-6B0802479851}"/>
              </a:ext>
            </a:extLst>
          </p:cNvPr>
          <p:cNvGrpSpPr/>
          <p:nvPr/>
        </p:nvGrpSpPr>
        <p:grpSpPr>
          <a:xfrm>
            <a:off x="137037" y="3936365"/>
            <a:ext cx="11712285" cy="2350616"/>
            <a:chOff x="267681" y="1244484"/>
            <a:chExt cx="11712285" cy="235061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647674B-A6AD-EA42-BC4C-12F8F5900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7851" y="1259370"/>
              <a:ext cx="2719457" cy="233573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1D29559-BF53-2D4F-AE40-9903E270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4300" y="1244484"/>
              <a:ext cx="2685666" cy="2259158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319056F-6D35-C04F-8AB0-B8A91369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681" y="1335255"/>
              <a:ext cx="5570815" cy="2168387"/>
            </a:xfrm>
            <a:prstGeom prst="rect">
              <a:avLst/>
            </a:prstGeom>
          </p:spPr>
        </p:pic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3B1B7A20-E46D-DB4B-AE7A-2DF454A9E7A3}"/>
                </a:ext>
              </a:extLst>
            </p:cNvPr>
            <p:cNvSpPr/>
            <p:nvPr/>
          </p:nvSpPr>
          <p:spPr>
            <a:xfrm>
              <a:off x="5994944" y="2104112"/>
              <a:ext cx="808867" cy="6891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077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Impact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411892" y="1009379"/>
            <a:ext cx="1056081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of the proton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4F8C1-602E-1641-81C9-3F3B6AFD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6" y="2656833"/>
            <a:ext cx="7068065" cy="38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F3C06-0166-0847-9F23-AC5D6D97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7A6B8-FB85-2340-A17E-0EBC3025ECC2}"/>
              </a:ext>
            </a:extLst>
          </p:cNvPr>
          <p:cNvSpPr/>
          <p:nvPr/>
        </p:nvSpPr>
        <p:spPr>
          <a:xfrm>
            <a:off x="0" y="4052719"/>
            <a:ext cx="7912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Lasers – high peak power short pulse </a:t>
            </a:r>
            <a:r>
              <a:rPr lang="en-US" sz="2400" dirty="0" err="1"/>
              <a:t>rf</a:t>
            </a:r>
            <a:r>
              <a:rPr lang="en-US" sz="2400" dirty="0"/>
              <a:t>-synchronized lasers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32212B-7CED-3B4F-B43D-9AA92153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9A5BD-2D04-1943-95A9-46A10F47ED9F}"/>
              </a:ext>
            </a:extLst>
          </p:cNvPr>
          <p:cNvSpPr txBox="1"/>
          <p:nvPr/>
        </p:nvSpPr>
        <p:spPr>
          <a:xfrm>
            <a:off x="0" y="841057"/>
            <a:ext cx="880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Beam – managing every electron counts for photocathode lifetime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8F8DB7-D509-C442-88B9-DE0CE3E0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67" y="1658384"/>
            <a:ext cx="4503472" cy="2171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3D96F-DA10-4E4C-94A4-0D8FACF7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2" b="68221"/>
          <a:stretch/>
        </p:blipFill>
        <p:spPr>
          <a:xfrm>
            <a:off x="5977811" y="1475515"/>
            <a:ext cx="4928160" cy="246990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68BF48-AE28-6740-97C5-6AEA2CB8F58D}"/>
              </a:ext>
            </a:extLst>
          </p:cNvPr>
          <p:cNvCxnSpPr>
            <a:cxnSpLocks/>
          </p:cNvCxnSpPr>
          <p:nvPr/>
        </p:nvCxnSpPr>
        <p:spPr>
          <a:xfrm>
            <a:off x="8486731" y="1844847"/>
            <a:ext cx="1793475" cy="1553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6B078E-55E1-1C44-B364-0406B6934589}"/>
              </a:ext>
            </a:extLst>
          </p:cNvPr>
          <p:cNvSpPr/>
          <p:nvPr/>
        </p:nvSpPr>
        <p:spPr>
          <a:xfrm>
            <a:off x="445671" y="1234182"/>
            <a:ext cx="10460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Accounting for loss at the ppm level is significant, and becomes increasingly challenging with bunch charge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3816C5-CB10-0247-B2CA-46BED05873D1}"/>
              </a:ext>
            </a:extLst>
          </p:cNvPr>
          <p:cNvSpPr/>
          <p:nvPr/>
        </p:nvSpPr>
        <p:spPr>
          <a:xfrm>
            <a:off x="558858" y="4509846"/>
            <a:ext cx="1093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Digital gain switching provided CEBAF with 250 MHz and 32 MHz rep rate beam; the lower rep rate can be exploited for UITF and phase locking can be investigated to have option at CEBAF for many rep rates</a:t>
            </a: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AF8A3D1B-6512-FC42-B70A-FBEA8754C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20" t="11032" r="5284" b="29069"/>
          <a:stretch/>
        </p:blipFill>
        <p:spPr>
          <a:xfrm>
            <a:off x="1738704" y="5156177"/>
            <a:ext cx="2965818" cy="1512410"/>
          </a:xfr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E8AA96D2-39C5-514F-9FCC-956D32538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20" y="5180745"/>
            <a:ext cx="2539522" cy="15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DA22-3914-AE45-A652-BC9DB701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40759"/>
            <a:ext cx="11285837" cy="487490"/>
          </a:xfrm>
        </p:spPr>
        <p:txBody>
          <a:bodyPr/>
          <a:lstStyle/>
          <a:p>
            <a:r>
              <a:rPr lang="en-US" i="1" dirty="0"/>
              <a:t>Polarized Positron Beams at Jefferson Lab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BE052-5A15-D945-85FF-8F8F6B990E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A7361-7D07-2342-AF0D-6D34414B1974}"/>
              </a:ext>
            </a:extLst>
          </p:cNvPr>
          <p:cNvSpPr/>
          <p:nvPr/>
        </p:nvSpPr>
        <p:spPr>
          <a:xfrm>
            <a:off x="350262" y="862934"/>
            <a:ext cx="8600303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lvl="0" defTabSz="457200">
              <a:defRPr/>
            </a:pPr>
            <a:endParaRPr lang="en-US" sz="900" dirty="0">
              <a:solidFill>
                <a:srgbClr val="000000"/>
              </a:solidFill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lang="en-US" sz="2400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lang="en-US" sz="2400" b="1" dirty="0"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50119-3F1B-4D4E-A5C3-C0C81385A5A5}"/>
              </a:ext>
            </a:extLst>
          </p:cNvPr>
          <p:cNvSpPr txBox="1"/>
          <p:nvPr/>
        </p:nvSpPr>
        <p:spPr>
          <a:xfrm>
            <a:off x="4226011" y="3466513"/>
            <a:ext cx="7661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Jefferson Lab Positron Working Group (formed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120 members 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(&gt;90% are Users), and growing…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“</a:t>
            </a:r>
            <a:r>
              <a:rPr lang="en-US" i="1" dirty="0">
                <a:latin typeface="Avenir Roman" panose="02000503020000020003" pitchFamily="2" charset="0"/>
                <a:cs typeface="Arial"/>
              </a:rPr>
              <a:t>Physics Program with Positron Beams at CEBAF 12 GeV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“ (July 2018)</a:t>
            </a:r>
            <a:endParaRPr lang="en-US" i="1" dirty="0">
              <a:latin typeface="Avenir Roman" panose="02000503020000020003" pitchFamily="2" charset="0"/>
            </a:endParaRPr>
          </a:p>
          <a:p>
            <a:endParaRPr lang="en-US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Avenir Roman" panose="02000503020000020003" pitchFamily="2" charset="0"/>
              </a:rPr>
              <a:t>PAC Response</a:t>
            </a:r>
            <a:r>
              <a:rPr lang="en-US" i="1" dirty="0">
                <a:latin typeface="Avenir Roman" panose="02000503020000020003" pitchFamily="2" charset="0"/>
              </a:rPr>
              <a:t>: </a:t>
            </a:r>
            <a:r>
              <a:rPr lang="en-US" i="1" dirty="0">
                <a:solidFill>
                  <a:srgbClr val="FF0000"/>
                </a:solidFill>
                <a:latin typeface="Avenir Roman" panose="02000503020000020003" pitchFamily="2" charset="0"/>
              </a:rPr>
              <a:t>“These measurements all have significant physics interest. The proposers should carefully evaluate feasibility and present the best case possible in a future proposal.”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27003-D05C-244C-A5F3-AD52529D9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3" r="14843" b="47557"/>
          <a:stretch/>
        </p:blipFill>
        <p:spPr>
          <a:xfrm>
            <a:off x="750886" y="3443181"/>
            <a:ext cx="3310509" cy="263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553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Exploit Spin Transfer of Electromagnetic Shower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2" y="1236152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488173" y="599310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33965" y="1195671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FFC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458241" y="1226407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1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D33088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237948" y="2186794"/>
            <a:ext cx="2487276" cy="202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73297-8866-F94D-9BC7-53EACCFBBB8E}"/>
              </a:ext>
            </a:extLst>
          </p:cNvPr>
          <p:cNvSpPr txBox="1"/>
          <p:nvPr/>
        </p:nvSpPr>
        <p:spPr>
          <a:xfrm>
            <a:off x="173622" y="4462027"/>
            <a:ext cx="422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Longitudinal spin polarization passes from </a:t>
            </a:r>
            <a:r>
              <a:rPr lang="en-US" dirty="0">
                <a:solidFill>
                  <a:srgbClr val="1C28FF"/>
                </a:solidFill>
              </a:rPr>
              <a:t>incident electron beam </a:t>
            </a:r>
            <a:r>
              <a:rPr lang="en-US" dirty="0"/>
              <a:t>to </a:t>
            </a:r>
            <a:r>
              <a:rPr lang="en-US" dirty="0">
                <a:solidFill>
                  <a:srgbClr val="FFC000"/>
                </a:solidFill>
              </a:rPr>
              <a:t>bremsstrahlung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to </a:t>
            </a:r>
            <a:r>
              <a:rPr lang="en-US" dirty="0">
                <a:solidFill>
                  <a:srgbClr val="D33088"/>
                </a:solidFill>
              </a:rPr>
              <a:t>outgoing pair-produced positrons </a:t>
            </a:r>
            <a:r>
              <a:rPr lang="en-US" dirty="0"/>
              <a:t>in the electromagnetic shower.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F201A9-CBEE-6040-8DB2-CB328B7E2085}"/>
              </a:ext>
            </a:extLst>
          </p:cNvPr>
          <p:cNvSpPr/>
          <p:nvPr/>
        </p:nvSpPr>
        <p:spPr>
          <a:xfrm>
            <a:off x="4833965" y="1074200"/>
            <a:ext cx="7127374" cy="5193216"/>
          </a:xfrm>
          <a:prstGeom prst="roundRect">
            <a:avLst/>
          </a:prstGeom>
          <a:solidFill>
            <a:schemeClr val="accent2">
              <a:lumMod val="9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F9B590-2B7D-F240-8769-4F69BF8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Principle of Operation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9BA22-30E8-674F-B9A5-DADC995CB4DE}"/>
              </a:ext>
            </a:extLst>
          </p:cNvPr>
          <p:cNvGrpSpPr/>
          <p:nvPr/>
        </p:nvGrpSpPr>
        <p:grpSpPr>
          <a:xfrm>
            <a:off x="1747031" y="1002003"/>
            <a:ext cx="3131840" cy="4003656"/>
            <a:chOff x="255688" y="1067317"/>
            <a:chExt cx="3131840" cy="4003656"/>
          </a:xfrm>
        </p:grpSpPr>
        <p:sp>
          <p:nvSpPr>
            <p:cNvPr id="6" name="Text Box 113">
              <a:extLst>
                <a:ext uri="{FF2B5EF4-FFF2-40B4-BE49-F238E27FC236}">
                  <a16:creationId xmlns:a16="http://schemas.microsoft.com/office/drawing/2014/main" id="{E7936B19-3D49-FF42-9F78-8EFC7563B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Text Box 89">
              <a:extLst>
                <a:ext uri="{FF2B5EF4-FFF2-40B4-BE49-F238E27FC236}">
                  <a16:creationId xmlns:a16="http://schemas.microsoft.com/office/drawing/2014/main" id="{08A8F445-5A6B-EC42-8633-15E1E6F5C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8" name="Line 30">
              <a:extLst>
                <a:ext uri="{FF2B5EF4-FFF2-40B4-BE49-F238E27FC236}">
                  <a16:creationId xmlns:a16="http://schemas.microsoft.com/office/drawing/2014/main" id="{79A53C63-9735-0F41-A4D8-4EE71A90A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Text Box 43">
              <a:extLst>
                <a:ext uri="{FF2B5EF4-FFF2-40B4-BE49-F238E27FC236}">
                  <a16:creationId xmlns:a16="http://schemas.microsoft.com/office/drawing/2014/main" id="{C602A69B-B234-C247-8B87-1F959EFF9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0" name="Oval 98">
              <a:extLst>
                <a:ext uri="{FF2B5EF4-FFF2-40B4-BE49-F238E27FC236}">
                  <a16:creationId xmlns:a16="http://schemas.microsoft.com/office/drawing/2014/main" id="{13FE429B-0E6D-194B-91D9-9852BF8D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Text Box 58">
              <a:extLst>
                <a:ext uri="{FF2B5EF4-FFF2-40B4-BE49-F238E27FC236}">
                  <a16:creationId xmlns:a16="http://schemas.microsoft.com/office/drawing/2014/main" id="{5473B509-3FCC-AA47-99C7-CA6B94E29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12" name="Right Brace 88">
              <a:extLst>
                <a:ext uri="{FF2B5EF4-FFF2-40B4-BE49-F238E27FC236}">
                  <a16:creationId xmlns:a16="http://schemas.microsoft.com/office/drawing/2014/main" id="{D457EE89-0655-5746-8DD5-2E6FA2A201F3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Line 54">
              <a:extLst>
                <a:ext uri="{FF2B5EF4-FFF2-40B4-BE49-F238E27FC236}">
                  <a16:creationId xmlns:a16="http://schemas.microsoft.com/office/drawing/2014/main" id="{EEAA5A86-5516-424A-A5E1-1B05D661A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CC3A235A-95ED-2442-AD03-23616E457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BFD51F-0BDA-AB4C-AA6C-12F1FF8EEE3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C883364F-6018-1141-9BEE-524CFF634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62D382CF-CF65-8B49-A555-89EB9EDC2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70A0B2-C3D5-B04C-9EBD-2FB8896A3735}"/>
              </a:ext>
            </a:extLst>
          </p:cNvPr>
          <p:cNvGrpSpPr/>
          <p:nvPr/>
        </p:nvGrpSpPr>
        <p:grpSpPr>
          <a:xfrm>
            <a:off x="2157391" y="1018058"/>
            <a:ext cx="2403939" cy="2295843"/>
            <a:chOff x="4721005" y="1067317"/>
            <a:chExt cx="2403939" cy="2295843"/>
          </a:xfrm>
        </p:grpSpPr>
        <p:sp>
          <p:nvSpPr>
            <p:cNvPr id="19" name="Text Box 89">
              <a:extLst>
                <a:ext uri="{FF2B5EF4-FFF2-40B4-BE49-F238E27FC236}">
                  <a16:creationId xmlns:a16="http://schemas.microsoft.com/office/drawing/2014/main" id="{32995D1E-363A-1847-9A2B-38B741097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0" name="Line 30">
              <a:extLst>
                <a:ext uri="{FF2B5EF4-FFF2-40B4-BE49-F238E27FC236}">
                  <a16:creationId xmlns:a16="http://schemas.microsoft.com/office/drawing/2014/main" id="{2F581C6A-AB01-F54C-B50D-A8975C0A3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Text Box 43">
              <a:extLst>
                <a:ext uri="{FF2B5EF4-FFF2-40B4-BE49-F238E27FC236}">
                  <a16:creationId xmlns:a16="http://schemas.microsoft.com/office/drawing/2014/main" id="{4CCB7111-E846-1945-B653-02B7B846D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2" name="Oval 98">
              <a:extLst>
                <a:ext uri="{FF2B5EF4-FFF2-40B4-BE49-F238E27FC236}">
                  <a16:creationId xmlns:a16="http://schemas.microsoft.com/office/drawing/2014/main" id="{9E76C808-BE5D-B04A-B9CF-FBCB00BB9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Text Box 58">
              <a:extLst>
                <a:ext uri="{FF2B5EF4-FFF2-40B4-BE49-F238E27FC236}">
                  <a16:creationId xmlns:a16="http://schemas.microsoft.com/office/drawing/2014/main" id="{25AA52DE-2ECA-4742-90FE-6EF48E3E6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4" name="Right Brace 88">
              <a:extLst>
                <a:ext uri="{FF2B5EF4-FFF2-40B4-BE49-F238E27FC236}">
                  <a16:creationId xmlns:a16="http://schemas.microsoft.com/office/drawing/2014/main" id="{A77BC051-148D-814D-91DA-7274192E5725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5" name="Line 54">
              <a:extLst>
                <a:ext uri="{FF2B5EF4-FFF2-40B4-BE49-F238E27FC236}">
                  <a16:creationId xmlns:a16="http://schemas.microsoft.com/office/drawing/2014/main" id="{625EB524-347D-E140-9126-D13F2ADEB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6" name="Picture 25" descr="Screen shot 2012-03-31 at 6.08.09 AM.png">
              <a:extLst>
                <a:ext uri="{FF2B5EF4-FFF2-40B4-BE49-F238E27FC236}">
                  <a16:creationId xmlns:a16="http://schemas.microsoft.com/office/drawing/2014/main" id="{5B9EABB4-3A1C-D54A-898D-098FDFCC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FE230E-15D8-9B42-B17C-2DBC45752A6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314AED17-1183-834C-B904-6E3C31C8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8CF3E39-757E-164B-A74A-9C8F9B267632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9D2C8C-D467-5044-B91D-D244D2159D76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Text Box 89">
              <a:extLst>
                <a:ext uri="{FF2B5EF4-FFF2-40B4-BE49-F238E27FC236}">
                  <a16:creationId xmlns:a16="http://schemas.microsoft.com/office/drawing/2014/main" id="{5C8FD6EF-5007-7B45-9160-49BB2E319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32" name="Text Box 89">
              <a:extLst>
                <a:ext uri="{FF2B5EF4-FFF2-40B4-BE49-F238E27FC236}">
                  <a16:creationId xmlns:a16="http://schemas.microsoft.com/office/drawing/2014/main" id="{AE4933D0-4639-FF4B-8D35-D27B60554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3" name="Line 54">
              <a:extLst>
                <a:ext uri="{FF2B5EF4-FFF2-40B4-BE49-F238E27FC236}">
                  <a16:creationId xmlns:a16="http://schemas.microsoft.com/office/drawing/2014/main" id="{FFCB1773-0064-074E-9571-596CF0C3E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3FCBB736-8EF5-4A46-A978-AECBE2695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F57423-E492-A04A-822A-C69E390CCE2B}"/>
              </a:ext>
            </a:extLst>
          </p:cNvPr>
          <p:cNvGrpSpPr/>
          <p:nvPr/>
        </p:nvGrpSpPr>
        <p:grpSpPr>
          <a:xfrm>
            <a:off x="1751348" y="3407173"/>
            <a:ext cx="3327400" cy="1892826"/>
            <a:chOff x="4314962" y="3456432"/>
            <a:chExt cx="3327400" cy="18928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328716-0262-A94C-91A5-34B1B66A8FD5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7" name="Line 54">
              <a:extLst>
                <a:ext uri="{FF2B5EF4-FFF2-40B4-BE49-F238E27FC236}">
                  <a16:creationId xmlns:a16="http://schemas.microsoft.com/office/drawing/2014/main" id="{EB868B2E-57B6-8D40-89E2-03A0F34D0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8" name="Line 54">
              <a:extLst>
                <a:ext uri="{FF2B5EF4-FFF2-40B4-BE49-F238E27FC236}">
                  <a16:creationId xmlns:a16="http://schemas.microsoft.com/office/drawing/2014/main" id="{E8C114F1-D529-904C-B010-71A196392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53C01DF-E674-5C4B-92D0-911A6412B953}"/>
              </a:ext>
            </a:extLst>
          </p:cNvPr>
          <p:cNvSpPr/>
          <p:nvPr/>
        </p:nvSpPr>
        <p:spPr>
          <a:xfrm>
            <a:off x="4589606" y="4893853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40" name="Grouper 344">
            <a:extLst>
              <a:ext uri="{FF2B5EF4-FFF2-40B4-BE49-F238E27FC236}">
                <a16:creationId xmlns:a16="http://schemas.microsoft.com/office/drawing/2014/main" id="{87C84ABE-1D3D-A441-A4D4-91C689C2BCE4}"/>
              </a:ext>
            </a:extLst>
          </p:cNvPr>
          <p:cNvGrpSpPr/>
          <p:nvPr/>
        </p:nvGrpSpPr>
        <p:grpSpPr>
          <a:xfrm>
            <a:off x="4536598" y="1018058"/>
            <a:ext cx="2836862" cy="3782531"/>
            <a:chOff x="2837523" y="1646791"/>
            <a:chExt cx="2836862" cy="3782531"/>
          </a:xfrm>
        </p:grpSpPr>
        <p:grpSp>
          <p:nvGrpSpPr>
            <p:cNvPr id="41" name="Grouper 345">
              <a:extLst>
                <a:ext uri="{FF2B5EF4-FFF2-40B4-BE49-F238E27FC236}">
                  <a16:creationId xmlns:a16="http://schemas.microsoft.com/office/drawing/2014/main" id="{BC95FE21-9D58-B94E-BBA6-E1A7E61AE674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5" name="Secteurs 349">
                <a:extLst>
                  <a:ext uri="{FF2B5EF4-FFF2-40B4-BE49-F238E27FC236}">
                    <a16:creationId xmlns:a16="http://schemas.microsoft.com/office/drawing/2014/main" id="{8B825FAD-9857-874F-B1B5-740F2B7105AD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Secteurs 350">
                <a:extLst>
                  <a:ext uri="{FF2B5EF4-FFF2-40B4-BE49-F238E27FC236}">
                    <a16:creationId xmlns:a16="http://schemas.microsoft.com/office/drawing/2014/main" id="{E228D1FD-FD8B-2C40-9159-91E717180EF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id="{F6795DEF-2B18-5B4D-886D-CE0005810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3">
                <a:extLst>
                  <a:ext uri="{FF2B5EF4-FFF2-40B4-BE49-F238E27FC236}">
                    <a16:creationId xmlns:a16="http://schemas.microsoft.com/office/drawing/2014/main" id="{B0046A17-CF81-4A44-8040-9CC067EC8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4">
                <a:extLst>
                  <a:ext uri="{FF2B5EF4-FFF2-40B4-BE49-F238E27FC236}">
                    <a16:creationId xmlns:a16="http://schemas.microsoft.com/office/drawing/2014/main" id="{E35FAD27-F692-4449-8829-79AD4A82B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66F636C3-E0B3-C147-98C5-DA638C508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5">
                <a:extLst>
                  <a:ext uri="{FF2B5EF4-FFF2-40B4-BE49-F238E27FC236}">
                    <a16:creationId xmlns:a16="http://schemas.microsoft.com/office/drawing/2014/main" id="{0C84EA88-2356-F742-82E3-4C1CD6D0DE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2" name="Line 49">
                <a:extLst>
                  <a:ext uri="{FF2B5EF4-FFF2-40B4-BE49-F238E27FC236}">
                    <a16:creationId xmlns:a16="http://schemas.microsoft.com/office/drawing/2014/main" id="{1B041CA1-5408-7340-8116-DC4840698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Line 81">
                <a:extLst>
                  <a:ext uri="{FF2B5EF4-FFF2-40B4-BE49-F238E27FC236}">
                    <a16:creationId xmlns:a16="http://schemas.microsoft.com/office/drawing/2014/main" id="{92B72B8A-7E32-5D49-8EFF-E8C224D86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Line 82">
                <a:extLst>
                  <a:ext uri="{FF2B5EF4-FFF2-40B4-BE49-F238E27FC236}">
                    <a16:creationId xmlns:a16="http://schemas.microsoft.com/office/drawing/2014/main" id="{E05FBCA6-642D-4145-865D-9C80D9613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Oval 23">
                <a:extLst>
                  <a:ext uri="{FF2B5EF4-FFF2-40B4-BE49-F238E27FC236}">
                    <a16:creationId xmlns:a16="http://schemas.microsoft.com/office/drawing/2014/main" id="{2811BEE3-466B-8845-AC08-30B8601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Text Box 48">
                <a:extLst>
                  <a:ext uri="{FF2B5EF4-FFF2-40B4-BE49-F238E27FC236}">
                    <a16:creationId xmlns:a16="http://schemas.microsoft.com/office/drawing/2014/main" id="{19C0E6A1-B249-134E-A41E-1B143AA49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7" name="Line 18">
                <a:extLst>
                  <a:ext uri="{FF2B5EF4-FFF2-40B4-BE49-F238E27FC236}">
                    <a16:creationId xmlns:a16="http://schemas.microsoft.com/office/drawing/2014/main" id="{3137AC53-FA6A-CE4B-BCA4-D176A0E1C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Line 17">
                <a:extLst>
                  <a:ext uri="{FF2B5EF4-FFF2-40B4-BE49-F238E27FC236}">
                    <a16:creationId xmlns:a16="http://schemas.microsoft.com/office/drawing/2014/main" id="{77C18F0C-EA98-7A40-978A-11F6959D6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Line 33">
                <a:extLst>
                  <a:ext uri="{FF2B5EF4-FFF2-40B4-BE49-F238E27FC236}">
                    <a16:creationId xmlns:a16="http://schemas.microsoft.com/office/drawing/2014/main" id="{47E98DB2-0B80-1942-850E-314C5EA0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Line 34">
                <a:extLst>
                  <a:ext uri="{FF2B5EF4-FFF2-40B4-BE49-F238E27FC236}">
                    <a16:creationId xmlns:a16="http://schemas.microsoft.com/office/drawing/2014/main" id="{65E7AAF6-AA2A-BF4E-8617-0101E9348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Text Box 47">
                <a:extLst>
                  <a:ext uri="{FF2B5EF4-FFF2-40B4-BE49-F238E27FC236}">
                    <a16:creationId xmlns:a16="http://schemas.microsoft.com/office/drawing/2014/main" id="{5D6A9F27-60D0-6640-BB8C-A9BAE9316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2" name="Rectangle 20">
                <a:extLst>
                  <a:ext uri="{FF2B5EF4-FFF2-40B4-BE49-F238E27FC236}">
                    <a16:creationId xmlns:a16="http://schemas.microsoft.com/office/drawing/2014/main" id="{A5C93271-0A5A-344B-8218-64260C0A8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FBC82EBE-313F-0741-ADAA-932C3C3FB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Line 41">
                <a:extLst>
                  <a:ext uri="{FF2B5EF4-FFF2-40B4-BE49-F238E27FC236}">
                    <a16:creationId xmlns:a16="http://schemas.microsoft.com/office/drawing/2014/main" id="{F7B6EF85-E0ED-B046-9FDA-97B84BFDB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Line 42">
                <a:extLst>
                  <a:ext uri="{FF2B5EF4-FFF2-40B4-BE49-F238E27FC236}">
                    <a16:creationId xmlns:a16="http://schemas.microsoft.com/office/drawing/2014/main" id="{448EC9A0-3A80-A84E-A6E1-2317AB44C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6" name="Group 189">
                <a:extLst>
                  <a:ext uri="{FF2B5EF4-FFF2-40B4-BE49-F238E27FC236}">
                    <a16:creationId xmlns:a16="http://schemas.microsoft.com/office/drawing/2014/main" id="{BBA5DDE5-1380-A240-A8F8-38A780D1ABCE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9" name="Line 12">
                  <a:extLst>
                    <a:ext uri="{FF2B5EF4-FFF2-40B4-BE49-F238E27FC236}">
                      <a16:creationId xmlns:a16="http://schemas.microsoft.com/office/drawing/2014/main" id="{25438014-DE91-3640-94DA-1B7F0D112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80" name="Straight Connector 2">
                  <a:extLst>
                    <a:ext uri="{FF2B5EF4-FFF2-40B4-BE49-F238E27FC236}">
                      <a16:creationId xmlns:a16="http://schemas.microsoft.com/office/drawing/2014/main" id="{608E09DB-44AE-CB4E-BF7E-E006EB62FD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81" name="Straight Connector 58">
                  <a:extLst>
                    <a:ext uri="{FF2B5EF4-FFF2-40B4-BE49-F238E27FC236}">
                      <a16:creationId xmlns:a16="http://schemas.microsoft.com/office/drawing/2014/main" id="{DC64C95F-57F8-FC4E-8337-1611A937E36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82" name="Line 33">
                  <a:extLst>
                    <a:ext uri="{FF2B5EF4-FFF2-40B4-BE49-F238E27FC236}">
                      <a16:creationId xmlns:a16="http://schemas.microsoft.com/office/drawing/2014/main" id="{38223FA9-256C-E448-B056-159C4842D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3" name="Line 33">
                  <a:extLst>
                    <a:ext uri="{FF2B5EF4-FFF2-40B4-BE49-F238E27FC236}">
                      <a16:creationId xmlns:a16="http://schemas.microsoft.com/office/drawing/2014/main" id="{DF37B6A9-3312-2947-90C7-682D831E4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4" name="Line 11">
                  <a:extLst>
                    <a:ext uri="{FF2B5EF4-FFF2-40B4-BE49-F238E27FC236}">
                      <a16:creationId xmlns:a16="http://schemas.microsoft.com/office/drawing/2014/main" id="{CBF466EA-2484-4140-AADF-E95CE0179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7" name="Oval 99">
                <a:extLst>
                  <a:ext uri="{FF2B5EF4-FFF2-40B4-BE49-F238E27FC236}">
                    <a16:creationId xmlns:a16="http://schemas.microsoft.com/office/drawing/2014/main" id="{03FD1619-8E45-E344-899A-709E88C59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Oval 100">
                <a:extLst>
                  <a:ext uri="{FF2B5EF4-FFF2-40B4-BE49-F238E27FC236}">
                    <a16:creationId xmlns:a16="http://schemas.microsoft.com/office/drawing/2014/main" id="{E65D0089-4EBA-1B4D-B7C3-6AEE493D9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Oval 101">
                <a:extLst>
                  <a:ext uri="{FF2B5EF4-FFF2-40B4-BE49-F238E27FC236}">
                    <a16:creationId xmlns:a16="http://schemas.microsoft.com/office/drawing/2014/main" id="{E5D6ACE3-9FDF-A547-AC68-61D7C77D6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Line 35">
                <a:extLst>
                  <a:ext uri="{FF2B5EF4-FFF2-40B4-BE49-F238E27FC236}">
                    <a16:creationId xmlns:a16="http://schemas.microsoft.com/office/drawing/2014/main" id="{F608E382-BEC9-E84E-979F-095C5D379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Line 36">
                <a:extLst>
                  <a:ext uri="{FF2B5EF4-FFF2-40B4-BE49-F238E27FC236}">
                    <a16:creationId xmlns:a16="http://schemas.microsoft.com/office/drawing/2014/main" id="{055AA119-5FA2-9144-B703-00DCC8752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Line 39">
                <a:extLst>
                  <a:ext uri="{FF2B5EF4-FFF2-40B4-BE49-F238E27FC236}">
                    <a16:creationId xmlns:a16="http://schemas.microsoft.com/office/drawing/2014/main" id="{72E48323-376D-AE4D-9B0E-4DDEA824D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Text Box 46">
                <a:extLst>
                  <a:ext uri="{FF2B5EF4-FFF2-40B4-BE49-F238E27FC236}">
                    <a16:creationId xmlns:a16="http://schemas.microsoft.com/office/drawing/2014/main" id="{54FBE6FA-6288-354A-94B0-F3EB60001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4" name="Oval 24">
                <a:extLst>
                  <a:ext uri="{FF2B5EF4-FFF2-40B4-BE49-F238E27FC236}">
                    <a16:creationId xmlns:a16="http://schemas.microsoft.com/office/drawing/2014/main" id="{6C98DB58-F01A-984C-A456-EC78056BD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5" name="Right Brace 199">
                <a:extLst>
                  <a:ext uri="{FF2B5EF4-FFF2-40B4-BE49-F238E27FC236}">
                    <a16:creationId xmlns:a16="http://schemas.microsoft.com/office/drawing/2014/main" id="{8D5A2BE0-B520-2E42-9AE9-6888C0185D1A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6" name="Text Box 58">
                <a:extLst>
                  <a:ext uri="{FF2B5EF4-FFF2-40B4-BE49-F238E27FC236}">
                    <a16:creationId xmlns:a16="http://schemas.microsoft.com/office/drawing/2014/main" id="{70C0818A-1973-4748-BDF6-E104A17C2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7" name="Text Box 88">
                <a:extLst>
                  <a:ext uri="{FF2B5EF4-FFF2-40B4-BE49-F238E27FC236}">
                    <a16:creationId xmlns:a16="http://schemas.microsoft.com/office/drawing/2014/main" id="{EECD2915-978D-2649-9E4B-BF234F73EF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8" name="Line 54">
                <a:extLst>
                  <a:ext uri="{FF2B5EF4-FFF2-40B4-BE49-F238E27FC236}">
                    <a16:creationId xmlns:a16="http://schemas.microsoft.com/office/drawing/2014/main" id="{9D0E89C9-6ACA-FE4E-B859-F4F67806D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42" name="Group 159">
              <a:extLst>
                <a:ext uri="{FF2B5EF4-FFF2-40B4-BE49-F238E27FC236}">
                  <a16:creationId xmlns:a16="http://schemas.microsoft.com/office/drawing/2014/main" id="{8D57F1ED-0D4D-824A-937C-51222A65734F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3" name="Line 84">
                <a:extLst>
                  <a:ext uri="{FF2B5EF4-FFF2-40B4-BE49-F238E27FC236}">
                    <a16:creationId xmlns:a16="http://schemas.microsoft.com/office/drawing/2014/main" id="{0D011C72-E14D-914F-9859-D60514229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351AD291-E6A7-F741-A1FA-09B393D8A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614C619-B1FA-1F47-82B6-FADE23A76151}"/>
              </a:ext>
            </a:extLst>
          </p:cNvPr>
          <p:cNvGrpSpPr/>
          <p:nvPr/>
        </p:nvGrpSpPr>
        <p:grpSpPr>
          <a:xfrm>
            <a:off x="3943116" y="3669030"/>
            <a:ext cx="6712144" cy="2702361"/>
            <a:chOff x="2451773" y="3734344"/>
            <a:chExt cx="6712144" cy="2702361"/>
          </a:xfrm>
        </p:grpSpPr>
        <p:grpSp>
          <p:nvGrpSpPr>
            <p:cNvPr id="86" name="Group 211">
              <a:extLst>
                <a:ext uri="{FF2B5EF4-FFF2-40B4-BE49-F238E27FC236}">
                  <a16:creationId xmlns:a16="http://schemas.microsoft.com/office/drawing/2014/main" id="{82F6DC6D-BA33-5047-A2AC-ABDC935FA737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id="{6DC1A093-B6B2-0545-B491-AEF745DF2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Text Box 44">
                <a:extLst>
                  <a:ext uri="{FF2B5EF4-FFF2-40B4-BE49-F238E27FC236}">
                    <a16:creationId xmlns:a16="http://schemas.microsoft.com/office/drawing/2014/main" id="{35979837-7B5E-F944-97EC-148E32016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91" name="Rectangle 50">
                <a:extLst>
                  <a:ext uri="{FF2B5EF4-FFF2-40B4-BE49-F238E27FC236}">
                    <a16:creationId xmlns:a16="http://schemas.microsoft.com/office/drawing/2014/main" id="{C74E0801-ABB8-144F-AE25-BF6C60788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2" name="Line 51">
                <a:extLst>
                  <a:ext uri="{FF2B5EF4-FFF2-40B4-BE49-F238E27FC236}">
                    <a16:creationId xmlns:a16="http://schemas.microsoft.com/office/drawing/2014/main" id="{ADFF1843-E618-EC4D-BB03-EE6730C60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Line 52">
                <a:extLst>
                  <a:ext uri="{FF2B5EF4-FFF2-40B4-BE49-F238E27FC236}">
                    <a16:creationId xmlns:a16="http://schemas.microsoft.com/office/drawing/2014/main" id="{A973EA77-7F8B-B64B-A2B8-F2ACB3E5C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Text Box 53">
                <a:extLst>
                  <a:ext uri="{FF2B5EF4-FFF2-40B4-BE49-F238E27FC236}">
                    <a16:creationId xmlns:a16="http://schemas.microsoft.com/office/drawing/2014/main" id="{D8DB4323-955C-AD4F-B150-7A9EABAAF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5" name="Text Box 58">
                <a:extLst>
                  <a:ext uri="{FF2B5EF4-FFF2-40B4-BE49-F238E27FC236}">
                    <a16:creationId xmlns:a16="http://schemas.microsoft.com/office/drawing/2014/main" id="{6A658819-6BFF-D74A-97E2-C79BF787F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6" name="Line 59">
                <a:extLst>
                  <a:ext uri="{FF2B5EF4-FFF2-40B4-BE49-F238E27FC236}">
                    <a16:creationId xmlns:a16="http://schemas.microsoft.com/office/drawing/2014/main" id="{5C1D439D-AB26-6E45-89AE-69831DB51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Line 61">
                <a:extLst>
                  <a:ext uri="{FF2B5EF4-FFF2-40B4-BE49-F238E27FC236}">
                    <a16:creationId xmlns:a16="http://schemas.microsoft.com/office/drawing/2014/main" id="{5CB780C8-1719-F943-ABE4-0A7293984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27">
                <a:extLst>
                  <a:ext uri="{FF2B5EF4-FFF2-40B4-BE49-F238E27FC236}">
                    <a16:creationId xmlns:a16="http://schemas.microsoft.com/office/drawing/2014/main" id="{59E9088B-12B8-B345-9336-581CBFEDA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ight Brace 222">
                <a:extLst>
                  <a:ext uri="{FF2B5EF4-FFF2-40B4-BE49-F238E27FC236}">
                    <a16:creationId xmlns:a16="http://schemas.microsoft.com/office/drawing/2014/main" id="{78DA2690-24CC-6548-A5F9-EC035D5E03A4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00" name="Text Box 58">
                <a:extLst>
                  <a:ext uri="{FF2B5EF4-FFF2-40B4-BE49-F238E27FC236}">
                    <a16:creationId xmlns:a16="http://schemas.microsoft.com/office/drawing/2014/main" id="{097E5FE9-59DD-BB4B-8E8C-A7D52C85B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B481D5E-A816-8542-A51A-6F3F5D546DFB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8" name="Line 54">
              <a:extLst>
                <a:ext uri="{FF2B5EF4-FFF2-40B4-BE49-F238E27FC236}">
                  <a16:creationId xmlns:a16="http://schemas.microsoft.com/office/drawing/2014/main" id="{6B8C4C33-3971-D74F-83FE-E5BFA431C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01" name="Slide Number Placeholder 4">
            <a:extLst>
              <a:ext uri="{FF2B5EF4-FFF2-40B4-BE49-F238E27FC236}">
                <a16:creationId xmlns:a16="http://schemas.microsoft.com/office/drawing/2014/main" id="{4F1566E5-92A6-F643-9ADD-35AB0064407B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Demo Experiment @ CEBAF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1841157" y="1626198"/>
            <a:ext cx="7548217" cy="3829888"/>
            <a:chOff x="1980715" y="1540202"/>
            <a:chExt cx="5964926" cy="3523396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514" y="1540202"/>
              <a:ext cx="4598127" cy="314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" t="16597" r="7597" b="3855"/>
            <a:stretch/>
          </p:blipFill>
          <p:spPr bwMode="auto">
            <a:xfrm>
              <a:off x="1980715" y="1974720"/>
              <a:ext cx="5106016" cy="308887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59" y="874912"/>
            <a:ext cx="10277253" cy="707886"/>
          </a:xfrm>
          <a:prstGeom prst="rect">
            <a:avLst/>
          </a:prstGeom>
          <a:noFill/>
          <a:ln w="5080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 to produce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33088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highly spin polarized positrons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from GaAs/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GaAsP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spin polarized electron source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at low beam energy and with low power target.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649592" y="2098514"/>
            <a:ext cx="1845585" cy="335757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1953622" y="2238194"/>
            <a:ext cx="26146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813744" y="2162190"/>
            <a:ext cx="9038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 (1mm)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634" y="5759450"/>
            <a:ext cx="894405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Associates.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Production of Highly Spin Polarized Positrons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281985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91" y="1032014"/>
            <a:ext cx="7620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Phys.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098329" y="1433809"/>
            <a:ext cx="6785282" cy="4966991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4703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latin typeface="Avenir Roman" panose="02000503020000020003" pitchFamily="2" charset="0"/>
                </a:rPr>
                <a:t>Whenever producing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+</a:t>
              </a:r>
              <a:r>
                <a:rPr lang="en-US" sz="1800" b="1" i="1" dirty="0">
                  <a:latin typeface="Avenir Roman" panose="02000503020000020003" pitchFamily="2" charset="0"/>
                </a:rPr>
                <a:t> from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-</a:t>
              </a:r>
              <a:r>
                <a:rPr lang="en-US" sz="1800" b="1" i="1" dirty="0"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b="1" i="1" dirty="0"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of Merit for Electron Energy 60 MeV (Injector Energy of 6 GeV CEBAF)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1499</TotalTime>
  <Words>2839</Words>
  <Application>Microsoft Macintosh PowerPoint</Application>
  <PresentationFormat>Widescreen</PresentationFormat>
  <Paragraphs>583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Calibri Light</vt:lpstr>
      <vt:lpstr>Century Gothic</vt:lpstr>
      <vt:lpstr>Chalkduster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Positrons</vt:lpstr>
      <vt:lpstr>CEBAF @ 12 GeV</vt:lpstr>
      <vt:lpstr>High Impact Physics</vt:lpstr>
      <vt:lpstr>Polarized Positron Beams at Jefferson Lab ?</vt:lpstr>
      <vt:lpstr>PEPPo : Exploit Spin Transfer of Electromagnetic Shower</vt:lpstr>
      <vt:lpstr>PEPPo : Principle of Operation</vt:lpstr>
      <vt:lpstr>PEPPo : Demo Experiment @ CEBAF Injector</vt:lpstr>
      <vt:lpstr>PEPPo : Production of Highly Spin Polarized Positrons</vt:lpstr>
      <vt:lpstr>Figure of Merit for Electron Energy 60 MeV (Injector Energy of 6 GeV CEBAF)</vt:lpstr>
      <vt:lpstr>12 GeV CEBAF: Low Energy (123 MeV) with High Current + Modest Bunch Charge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GaAs Polarized Electron Source Parameters</vt:lpstr>
      <vt:lpstr>ILC : Spin Polarized Electron Driven Source ?</vt:lpstr>
      <vt:lpstr>ILC : Spin Polarized Electron Driven Source ?</vt:lpstr>
      <vt:lpstr>ILC : Spin Polarized Electron Driven Source ?</vt:lpstr>
      <vt:lpstr>R&amp;D Topics</vt:lpstr>
      <vt:lpstr>Jefferson Lab: Inverted Insulator Photogun</vt:lpstr>
      <vt:lpstr>Jefferson Lab: High Voltage (200-350 kV) Inverted Insulator Photo-guns</vt:lpstr>
      <vt:lpstr>Metric of Success: High Voltage without Field Emission</vt:lpstr>
      <vt:lpstr>Magnetized Beam Photogun at the Gun Test Stand (GTS)</vt:lpstr>
      <vt:lpstr>Higher voltages present a challenge</vt:lpstr>
      <vt:lpstr>Our quest for higher voltage inverted insulator guns using cables</vt:lpstr>
      <vt:lpstr>The next step: our 400kV R&amp;D plan</vt:lpstr>
      <vt:lpstr>Summary</vt:lpstr>
      <vt:lpstr>PowerPoint Presentation</vt:lpstr>
      <vt:lpstr>Areas of Interest</vt:lpstr>
      <vt:lpstr>Areas of Interest</vt:lpstr>
      <vt:lpstr>Areas of Interest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141</cp:revision>
  <dcterms:created xsi:type="dcterms:W3CDTF">2018-09-06T13:32:58Z</dcterms:created>
  <dcterms:modified xsi:type="dcterms:W3CDTF">2019-02-20T22:27:43Z</dcterms:modified>
</cp:coreProperties>
</file>