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463" r:id="rId2"/>
    <p:sldId id="337" r:id="rId3"/>
    <p:sldId id="352" r:id="rId4"/>
    <p:sldId id="460" r:id="rId5"/>
    <p:sldId id="470" r:id="rId6"/>
    <p:sldId id="327" r:id="rId7"/>
    <p:sldId id="465" r:id="rId8"/>
    <p:sldId id="467" r:id="rId9"/>
    <p:sldId id="473" r:id="rId10"/>
    <p:sldId id="340" r:id="rId11"/>
    <p:sldId id="474" r:id="rId12"/>
    <p:sldId id="397" r:id="rId13"/>
    <p:sldId id="461" r:id="rId14"/>
    <p:sldId id="401" r:id="rId15"/>
    <p:sldId id="398" r:id="rId16"/>
    <p:sldId id="400" r:id="rId17"/>
    <p:sldId id="402" r:id="rId18"/>
    <p:sldId id="366" r:id="rId19"/>
    <p:sldId id="469" r:id="rId20"/>
    <p:sldId id="32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0FD"/>
    <a:srgbClr val="38FDFF"/>
    <a:srgbClr val="19EB24"/>
    <a:srgbClr val="7AFFDD"/>
    <a:srgbClr val="E86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8540" autoAdjust="0"/>
    <p:restoredTop sz="95507" autoAdjust="0"/>
  </p:normalViewPr>
  <p:slideViewPr>
    <p:cSldViewPr snapToGrid="0" snapToObjects="1">
      <p:cViewPr varScale="1">
        <p:scale>
          <a:sx n="131" d="100"/>
          <a:sy n="131" d="100"/>
        </p:scale>
        <p:origin x="1368" y="184"/>
      </p:cViewPr>
      <p:guideLst/>
    </p:cSldViewPr>
  </p:slideViewPr>
  <p:outlineViewPr>
    <p:cViewPr>
      <p:scale>
        <a:sx n="33" d="100"/>
        <a:sy n="33" d="100"/>
      </p:scale>
      <p:origin x="0" y="-3079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2/28/23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Tuesday, February 28, 2023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Tuesday, February 28, 2023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48B2B7-47FE-7BFB-D83C-5FE563492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100" i="1" dirty="0"/>
              <a:t>Jefferson Lab Positron Users Working Group Workshop</a:t>
            </a:r>
          </a:p>
          <a:p>
            <a:r>
              <a:rPr lang="en-US" sz="1100" i="1" dirty="0"/>
              <a:t>University of Virginia, Charlottesville, March 7 – 8, 2023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Tuesday, February 28,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gif"/><Relationship Id="rId4" Type="http://schemas.openxmlformats.org/officeDocument/2006/relationships/image" Target="../media/image4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G"/><Relationship Id="rId7" Type="http://schemas.openxmlformats.org/officeDocument/2006/relationships/image" Target="../media/image55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0907.5348" TargetMode="Externa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515" y="376128"/>
            <a:ext cx="11068305" cy="617838"/>
          </a:xfrm>
        </p:spPr>
        <p:txBody>
          <a:bodyPr/>
          <a:lstStyle/>
          <a:p>
            <a:r>
              <a:rPr lang="en-US" sz="3200" dirty="0" err="1"/>
              <a:t>Ce</a:t>
            </a:r>
            <a:r>
              <a:rPr lang="en-US" sz="3200" baseline="30000" dirty="0" err="1"/>
              <a:t>+</a:t>
            </a:r>
            <a:r>
              <a:rPr lang="en-US" sz="3200" dirty="0" err="1"/>
              <a:t>BAF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>
          <a:xfrm>
            <a:off x="306516" y="4955500"/>
            <a:ext cx="5875975" cy="982748"/>
          </a:xfrm>
        </p:spPr>
        <p:txBody>
          <a:bodyPr/>
          <a:lstStyle/>
          <a:p>
            <a:r>
              <a:rPr lang="en-US" sz="1800" dirty="0"/>
              <a:t>Jefferson Lab Positron Users Working Group Workshop</a:t>
            </a:r>
          </a:p>
          <a:p>
            <a:r>
              <a:rPr lang="en-US" sz="1800" dirty="0"/>
              <a:t>University of Virginia, Charlottesville</a:t>
            </a:r>
          </a:p>
          <a:p>
            <a:r>
              <a:rPr lang="en-US" sz="1800" dirty="0"/>
              <a:t>March 7 – 8, 2023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06516" y="4583711"/>
            <a:ext cx="5875975" cy="420862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Joe Grames</a:t>
            </a:r>
          </a:p>
        </p:txBody>
      </p:sp>
      <p:pic>
        <p:nvPicPr>
          <p:cNvPr id="7" name="Picture 10" descr="PRLMay2016illustration_F2b-01.jpg">
            <a:extLst>
              <a:ext uri="{FF2B5EF4-FFF2-40B4-BE49-F238E27FC236}">
                <a16:creationId xmlns:a16="http://schemas.microsoft.com/office/drawing/2014/main" id="{70AD539A-C8FD-8842-8935-09433B84A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5833"/>
          <a:stretch>
            <a:fillRect/>
          </a:stretch>
        </p:blipFill>
        <p:spPr>
          <a:xfrm>
            <a:off x="6812458" y="2390066"/>
            <a:ext cx="4484914" cy="30646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921117-675F-B046-B793-0F29F2241471}"/>
              </a:ext>
            </a:extLst>
          </p:cNvPr>
          <p:cNvSpPr txBox="1"/>
          <p:nvPr/>
        </p:nvSpPr>
        <p:spPr>
          <a:xfrm>
            <a:off x="1121664" y="1987296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F3EA7B-3021-6142-810A-6DB667DA7235}"/>
              </a:ext>
            </a:extLst>
          </p:cNvPr>
          <p:cNvSpPr txBox="1"/>
          <p:nvPr/>
        </p:nvSpPr>
        <p:spPr>
          <a:xfrm>
            <a:off x="306515" y="1553115"/>
            <a:ext cx="5944311" cy="2471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Machine concept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status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Topics we’ll address at this meeting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PingFangSC-Regular" charset="-122"/>
              <a:buChar char="－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Joe, polarized e- source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PingFangSC-Regular" charset="-122"/>
              <a:buChar char="－"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Andriy, high power e+ target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PingFangSC-Regular" charset="-122"/>
              <a:buChar char="－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Sami, formation of e+ beam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PingFangSC-Regular" charset="-122"/>
              <a:buChar char="－"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Dennis, transport of e+ beam to halls</a:t>
            </a:r>
          </a:p>
        </p:txBody>
      </p:sp>
    </p:spTree>
    <p:extLst>
      <p:ext uri="{BB962C8B-B14F-4D97-AF65-F5344CB8AC3E}">
        <p14:creationId xmlns:p14="http://schemas.microsoft.com/office/powerpoint/2010/main" val="751011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982C9-A8BE-A44E-92A6-6354D1692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Diffracted Bragg Reflector (DBR) superlattice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A849DE-5551-854F-9528-C73479BB8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CA84B4-7FE6-E44A-998D-FABDF5C3C8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86"/>
          <a:stretch/>
        </p:blipFill>
        <p:spPr>
          <a:xfrm>
            <a:off x="1003296" y="1183509"/>
            <a:ext cx="4392893" cy="35944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C88EBE5-50A9-7348-B558-72CAFCB66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462" y="4837467"/>
            <a:ext cx="3182517" cy="176691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BB61EA0-A84B-7242-BA0C-1D8BCE72B2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1386" y="1500414"/>
            <a:ext cx="4323513" cy="306981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8CBCD62-C287-A44E-A580-8D98C7FC20D6}"/>
              </a:ext>
            </a:extLst>
          </p:cNvPr>
          <p:cNvSpPr txBox="1"/>
          <p:nvPr/>
        </p:nvSpPr>
        <p:spPr>
          <a:xfrm>
            <a:off x="880348" y="1014806"/>
            <a:ext cx="463256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" pitchFamily="2" charset="0"/>
              </a:rPr>
              <a:t>W. Liu, S. Zhang, M. Stutzman, M. </a:t>
            </a:r>
            <a:r>
              <a:rPr lang="en-US" sz="1400" dirty="0" err="1">
                <a:latin typeface="Times" pitchFamily="2" charset="0"/>
              </a:rPr>
              <a:t>Poelker</a:t>
            </a:r>
            <a:r>
              <a:rPr lang="en-US" sz="1400" dirty="0">
                <a:latin typeface="Times" pitchFamily="2" charset="0"/>
              </a:rPr>
              <a:t>, Y. Chen, W. Lu, and A. Moy, Appl. Phys. Lett. </a:t>
            </a:r>
            <a:r>
              <a:rPr lang="en-US" sz="1400" b="1" dirty="0">
                <a:latin typeface="Times" pitchFamily="2" charset="0"/>
              </a:rPr>
              <a:t>109</a:t>
            </a:r>
            <a:r>
              <a:rPr lang="en-US" sz="1400" dirty="0">
                <a:latin typeface="Times" pitchFamily="2" charset="0"/>
              </a:rPr>
              <a:t>, 252104 (2016)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391C03-DAAD-7140-ABF3-6239CDD5EF16}"/>
              </a:ext>
            </a:extLst>
          </p:cNvPr>
          <p:cNvSpPr txBox="1"/>
          <p:nvPr/>
        </p:nvSpPr>
        <p:spPr>
          <a:xfrm>
            <a:off x="6913413" y="1014806"/>
            <a:ext cx="499945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" pitchFamily="2" charset="0"/>
              </a:rPr>
              <a:t>July 2022 (unpublished) results of collaboration between Old Dominion University, Brookhaven National Lab and Jefferson Lab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0E712BD-DA28-BE46-8AD7-080E9E61C2EA}"/>
              </a:ext>
            </a:extLst>
          </p:cNvPr>
          <p:cNvSpPr txBox="1"/>
          <p:nvPr/>
        </p:nvSpPr>
        <p:spPr>
          <a:xfrm>
            <a:off x="7737203" y="4810168"/>
            <a:ext cx="357679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MOCVD growth of DBR-SLSP by industrial partner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QE &gt; 2%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Polarization &gt; 90%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77817D7-8133-8B4C-A722-F4F5BDD904EE}"/>
              </a:ext>
            </a:extLst>
          </p:cNvPr>
          <p:cNvCxnSpPr>
            <a:cxnSpLocks/>
          </p:cNvCxnSpPr>
          <p:nvPr/>
        </p:nvCxnSpPr>
        <p:spPr>
          <a:xfrm>
            <a:off x="9498844" y="5390859"/>
            <a:ext cx="586852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6E0847E-0ECB-8A4E-9D27-6ACF5E3AE020}"/>
              </a:ext>
            </a:extLst>
          </p:cNvPr>
          <p:cNvSpPr txBox="1"/>
          <p:nvPr/>
        </p:nvSpPr>
        <p:spPr>
          <a:xfrm>
            <a:off x="10287649" y="5236970"/>
            <a:ext cx="1287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10 mA/W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A8B220F2-517F-6592-70A9-891AAEE49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100" i="1" dirty="0"/>
              <a:t>Jefferson Lab Positron Users Working Group Workshop</a:t>
            </a:r>
          </a:p>
          <a:p>
            <a:r>
              <a:rPr lang="en-US" sz="1100" i="1" dirty="0"/>
              <a:t>University of Virginia, Charlottesville, March 7 – 8, 2023</a:t>
            </a:r>
          </a:p>
        </p:txBody>
      </p:sp>
    </p:spTree>
    <p:extLst>
      <p:ext uri="{BB962C8B-B14F-4D97-AF65-F5344CB8AC3E}">
        <p14:creationId xmlns:p14="http://schemas.microsoft.com/office/powerpoint/2010/main" val="1922365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2A094-48BC-8136-4EC3-B7E062AEF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 lifetime...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89E1B-4E15-4181-9D59-5AC240A9A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Show calculation of what is needed….</a:t>
            </a:r>
          </a:p>
          <a:p>
            <a:r>
              <a:rPr lang="en-US" dirty="0"/>
              <a:t>Will CEBAF source do it?  No.</a:t>
            </a:r>
          </a:p>
          <a:p>
            <a:r>
              <a:rPr lang="en-US" dirty="0"/>
              <a:t>Strategy to get there.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89A693-541D-B3FC-8D47-2F78AF2DA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29AE6-2934-23DE-97BC-0FE048D68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100" i="1"/>
              <a:t>Jefferson Lab Positron Users Working Group Workshop</a:t>
            </a:r>
          </a:p>
          <a:p>
            <a:r>
              <a:rPr lang="en-US" sz="1100" i="1"/>
              <a:t>University of Virginia, Charlottesville, March 7 – 8, 2023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2324131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E4262-BAF9-C041-A0E0-6A634A480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Can the CEBAF photo-gun support an e</a:t>
            </a:r>
            <a:r>
              <a:rPr lang="en-US" baseline="30000" dirty="0"/>
              <a:t>+</a:t>
            </a:r>
            <a:r>
              <a:rPr lang="en-US" dirty="0"/>
              <a:t> program?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3C8E00-3048-5848-8ABA-C22A75713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85DCFF06-17B5-9744-A872-9731BD3E2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614" y="1853166"/>
            <a:ext cx="4132805" cy="4194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39E3E7-8AB1-B941-AA43-299A9C690F55}"/>
              </a:ext>
            </a:extLst>
          </p:cNvPr>
          <p:cNvSpPr txBox="1"/>
          <p:nvPr/>
        </p:nvSpPr>
        <p:spPr>
          <a:xfrm>
            <a:off x="8790756" y="1426486"/>
            <a:ext cx="2906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PhD work of J. </a:t>
            </a:r>
            <a:r>
              <a:rPr lang="en-US" dirty="0" err="1">
                <a:solidFill>
                  <a:srgbClr val="FF0000"/>
                </a:solidFill>
              </a:rPr>
              <a:t>Yoskowitz</a:t>
            </a:r>
            <a:r>
              <a:rPr lang="en-US" dirty="0">
                <a:solidFill>
                  <a:srgbClr val="FF0000"/>
                </a:solidFill>
              </a:rPr>
              <a:t> in preparation for PR-AB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2EB61E-6704-9E48-8906-4F425B2EDBC5}"/>
              </a:ext>
            </a:extLst>
          </p:cNvPr>
          <p:cNvSpPr txBox="1"/>
          <p:nvPr/>
        </p:nvSpPr>
        <p:spPr>
          <a:xfrm>
            <a:off x="923486" y="6017008"/>
            <a:ext cx="10854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With a &gt;400 C lifetime we could operate at </a:t>
            </a:r>
            <a:r>
              <a:rPr lang="en-US" sz="2000" b="1" dirty="0">
                <a:solidFill>
                  <a:srgbClr val="FF0000"/>
                </a:solidFill>
              </a:rPr>
              <a:t>1 mA for almost 1 week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64BE49-199D-B944-8D4A-C7D1E44C5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30" y="2222399"/>
            <a:ext cx="4882770" cy="3466766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31CFEF73-6893-CF4E-B8ED-E73F3777E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471" y="1675743"/>
            <a:ext cx="3158340" cy="17771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A66A52-5AA7-1944-898E-36F94328C3D8}"/>
              </a:ext>
            </a:extLst>
          </p:cNvPr>
          <p:cNvSpPr txBox="1"/>
          <p:nvPr/>
        </p:nvSpPr>
        <p:spPr>
          <a:xfrm>
            <a:off x="174130" y="854309"/>
            <a:ext cx="11511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7030A0"/>
                </a:solidFill>
              </a:rPr>
              <a:t>Positively biasing the photo-gun anode has had a tremendous impact on </a:t>
            </a:r>
            <a:r>
              <a:rPr lang="en-US" sz="2400" i="1" dirty="0" err="1">
                <a:solidFill>
                  <a:srgbClr val="7030A0"/>
                </a:solidFill>
              </a:rPr>
              <a:t>JLab</a:t>
            </a:r>
            <a:r>
              <a:rPr lang="en-US" sz="2400" i="1" dirty="0">
                <a:solidFill>
                  <a:srgbClr val="7030A0"/>
                </a:solidFill>
              </a:rPr>
              <a:t> gun lifetime. 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62188B4-9D7A-8A95-FD5C-C61A5A626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100" i="1" dirty="0"/>
              <a:t>Jefferson Lab Positron Users Working Group Workshop</a:t>
            </a:r>
          </a:p>
          <a:p>
            <a:r>
              <a:rPr lang="en-US" sz="1100" i="1" dirty="0"/>
              <a:t>University of Virginia, Charlottesville, March 7 – 8, 2023</a:t>
            </a:r>
          </a:p>
        </p:txBody>
      </p:sp>
    </p:spTree>
    <p:extLst>
      <p:ext uri="{BB962C8B-B14F-4D97-AF65-F5344CB8AC3E}">
        <p14:creationId xmlns:p14="http://schemas.microsoft.com/office/powerpoint/2010/main" val="1020822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04222-83BB-6C4A-811B-F274FD56C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 the gun voltage for charge lifetime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3FEC25-EE6D-1E40-9BBA-E16DC1C4A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66481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52EA7D27-FBA5-054C-BF51-4167CE5FB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212" y="2204945"/>
            <a:ext cx="3358495" cy="425827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113FF58-7999-3148-98CF-DF02563D6859}"/>
              </a:ext>
            </a:extLst>
          </p:cNvPr>
          <p:cNvGrpSpPr/>
          <p:nvPr/>
        </p:nvGrpSpPr>
        <p:grpSpPr>
          <a:xfrm>
            <a:off x="7032741" y="3493826"/>
            <a:ext cx="4308549" cy="2899352"/>
            <a:chOff x="7701481" y="2375492"/>
            <a:chExt cx="4388920" cy="2976395"/>
          </a:xfrm>
        </p:grpSpPr>
        <p:pic>
          <p:nvPicPr>
            <p:cNvPr id="72" name="Picture 71" descr="ionYVn.gif">
              <a:extLst>
                <a:ext uri="{FF2B5EF4-FFF2-40B4-BE49-F238E27FC236}">
                  <a16:creationId xmlns:a16="http://schemas.microsoft.com/office/drawing/2014/main" id="{C55561D7-0EB1-2D49-AA08-4385C6D3F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01481" y="2375492"/>
              <a:ext cx="4388920" cy="2976395"/>
            </a:xfrm>
            <a:prstGeom prst="rect">
              <a:avLst/>
            </a:prstGeom>
          </p:spPr>
        </p:pic>
        <p:sp>
          <p:nvSpPr>
            <p:cNvPr id="76" name="Rounded Rectangular Callout 75">
              <a:extLst>
                <a:ext uri="{FF2B5EF4-FFF2-40B4-BE49-F238E27FC236}">
                  <a16:creationId xmlns:a16="http://schemas.microsoft.com/office/drawing/2014/main" id="{B526E7F6-6B57-504B-A08D-5AAFB9436E95}"/>
                </a:ext>
              </a:extLst>
            </p:cNvPr>
            <p:cNvSpPr/>
            <p:nvPr/>
          </p:nvSpPr>
          <p:spPr bwMode="auto">
            <a:xfrm>
              <a:off x="9515288" y="2893325"/>
              <a:ext cx="1877639" cy="504968"/>
            </a:xfrm>
            <a:prstGeom prst="wedgeRoundRectCallout">
              <a:avLst>
                <a:gd name="adj1" fmla="val -55927"/>
                <a:gd name="adj2" fmla="val 168628"/>
                <a:gd name="adj3" fmla="val 16667"/>
              </a:avLst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Fewer ions created as gun voltage increases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0C0324D-77B5-AE40-88AB-7C0D06013B5A}"/>
              </a:ext>
            </a:extLst>
          </p:cNvPr>
          <p:cNvGrpSpPr/>
          <p:nvPr/>
        </p:nvGrpSpPr>
        <p:grpSpPr>
          <a:xfrm>
            <a:off x="7032741" y="779588"/>
            <a:ext cx="4458675" cy="2905307"/>
            <a:chOff x="3509120" y="2313158"/>
            <a:chExt cx="4423099" cy="2999573"/>
          </a:xfrm>
        </p:grpSpPr>
        <p:pic>
          <p:nvPicPr>
            <p:cNvPr id="73" name="Picture 72" descr="ionx.gif">
              <a:extLst>
                <a:ext uri="{FF2B5EF4-FFF2-40B4-BE49-F238E27FC236}">
                  <a16:creationId xmlns:a16="http://schemas.microsoft.com/office/drawing/2014/main" id="{6D5395AD-F532-554B-9265-AA37AD4BA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09120" y="2313158"/>
              <a:ext cx="4423099" cy="2999573"/>
            </a:xfrm>
            <a:prstGeom prst="rect">
              <a:avLst/>
            </a:prstGeom>
          </p:spPr>
        </p:pic>
        <p:sp>
          <p:nvSpPr>
            <p:cNvPr id="75" name="Rounded Rectangular Callout 74">
              <a:extLst>
                <a:ext uri="{FF2B5EF4-FFF2-40B4-BE49-F238E27FC236}">
                  <a16:creationId xmlns:a16="http://schemas.microsoft.com/office/drawing/2014/main" id="{71B54565-73CB-3C45-88E5-D55E8834CCA9}"/>
                </a:ext>
              </a:extLst>
            </p:cNvPr>
            <p:cNvSpPr/>
            <p:nvPr/>
          </p:nvSpPr>
          <p:spPr bwMode="auto">
            <a:xfrm>
              <a:off x="5064599" y="4080233"/>
              <a:ext cx="1312139" cy="493239"/>
            </a:xfrm>
            <a:prstGeom prst="wedgeRoundRectCallout">
              <a:avLst>
                <a:gd name="adj1" fmla="val -55668"/>
                <a:gd name="adj2" fmla="val -226627"/>
                <a:gd name="adj3" fmla="val 16667"/>
              </a:avLst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kern="0" dirty="0">
                  <a:solidFill>
                    <a:srgbClr val="000000"/>
                  </a:solidFill>
                  <a:latin typeface="Arial"/>
                </a:rPr>
                <a:t>Ion generation largest here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860CA20-433F-B04E-B841-A57C8C1AC738}"/>
              </a:ext>
            </a:extLst>
          </p:cNvPr>
          <p:cNvSpPr txBox="1"/>
          <p:nvPr/>
        </p:nvSpPr>
        <p:spPr>
          <a:xfrm>
            <a:off x="479837" y="1031912"/>
            <a:ext cx="5087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7030A0"/>
                </a:solidFill>
              </a:rPr>
              <a:t>What about the cathode potential, i.e. is there is “best” potential for increasing charge lifetime?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02E6FBB6-CE5C-6FAE-B734-65DB81222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100" i="1" dirty="0"/>
              <a:t>Jefferson Lab Positron Users Working Group Workshop</a:t>
            </a:r>
          </a:p>
          <a:p>
            <a:r>
              <a:rPr lang="en-US" sz="1100" i="1" dirty="0"/>
              <a:t>University of Virginia, Charlottesville, March 7 – 8, 2023</a:t>
            </a:r>
          </a:p>
        </p:txBody>
      </p:sp>
    </p:spTree>
    <p:extLst>
      <p:ext uri="{BB962C8B-B14F-4D97-AF65-F5344CB8AC3E}">
        <p14:creationId xmlns:p14="http://schemas.microsoft.com/office/powerpoint/2010/main" val="2042401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BA9E1-CC64-284D-8B84-8CB281676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ion generation and bombardment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A9CC78-1E57-5A41-8D37-C4C08634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7A5408-0848-E443-80C6-9812802C77E8}"/>
              </a:ext>
            </a:extLst>
          </p:cNvPr>
          <p:cNvSpPr/>
          <p:nvPr/>
        </p:nvSpPr>
        <p:spPr>
          <a:xfrm>
            <a:off x="181000" y="887349"/>
            <a:ext cx="53677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GPT custom element </a:t>
            </a:r>
            <a:r>
              <a:rPr lang="en-US" b="1" i="1" dirty="0"/>
              <a:t>IONATOR</a:t>
            </a:r>
            <a:r>
              <a:rPr lang="en-US" dirty="0"/>
              <a:t> simulates electron-impact ionization of residual beam line gasses and tracks outgoing particles.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5ACC4C-FC83-684C-B6DC-E74E2DC86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9" y="4173156"/>
            <a:ext cx="5493325" cy="18690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5C52CCA-5BFD-1146-8A0F-37A0F410228F}"/>
              </a:ext>
            </a:extLst>
          </p:cNvPr>
          <p:cNvSpPr/>
          <p:nvPr/>
        </p:nvSpPr>
        <p:spPr>
          <a:xfrm>
            <a:off x="5943601" y="906088"/>
            <a:ext cx="6248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Simulations</a:t>
            </a:r>
            <a:r>
              <a:rPr lang="en-US" dirty="0"/>
              <a:t> of ion back-bombardment predict ions created </a:t>
            </a:r>
            <a:r>
              <a:rPr lang="en-US" b="1" dirty="0"/>
              <a:t>within the cathode-anode gap</a:t>
            </a:r>
            <a:r>
              <a:rPr lang="en-US" dirty="0"/>
              <a:t>, depositing their energy at the photocathode, closely resembles the measured damage pattern.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06C09C4-93B6-D440-AD07-22CC8CC9B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862" y="4709749"/>
            <a:ext cx="2210568" cy="1948100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3F2EC8-7B37-BE4A-92E8-CF79A4F7D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6540" y="1998335"/>
            <a:ext cx="4451445" cy="225018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FBC9FF7-C935-6B41-8467-5C28F4EF508F}"/>
              </a:ext>
            </a:extLst>
          </p:cNvPr>
          <p:cNvSpPr txBox="1"/>
          <p:nvPr/>
        </p:nvSpPr>
        <p:spPr>
          <a:xfrm>
            <a:off x="8808228" y="4340417"/>
            <a:ext cx="1133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Measured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775558-F737-1E40-ABC9-D39B09FA9CF8}"/>
              </a:ext>
            </a:extLst>
          </p:cNvPr>
          <p:cNvSpPr txBox="1"/>
          <p:nvPr/>
        </p:nvSpPr>
        <p:spPr>
          <a:xfrm>
            <a:off x="1968901" y="3701727"/>
            <a:ext cx="2758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PhD work of Josh </a:t>
            </a:r>
            <a:r>
              <a:rPr lang="en-US" dirty="0" err="1"/>
              <a:t>Yoskowitz</a:t>
            </a:r>
            <a:endParaRPr lang="en-US" dirty="0"/>
          </a:p>
        </p:txBody>
      </p:sp>
      <p:sp>
        <p:nvSpPr>
          <p:cNvPr id="3" name="Left-Right Arrow 2">
            <a:extLst>
              <a:ext uri="{FF2B5EF4-FFF2-40B4-BE49-F238E27FC236}">
                <a16:creationId xmlns:a16="http://schemas.microsoft.com/office/drawing/2014/main" id="{47E2241D-37F0-C448-9BBA-89B779CB32D0}"/>
              </a:ext>
            </a:extLst>
          </p:cNvPr>
          <p:cNvSpPr/>
          <p:nvPr/>
        </p:nvSpPr>
        <p:spPr>
          <a:xfrm rot="16957770">
            <a:off x="9534741" y="3827973"/>
            <a:ext cx="973470" cy="167292"/>
          </a:xfrm>
          <a:prstGeom prst="left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0CFFE7-8948-8845-B6AC-07DF3C9C6266}"/>
              </a:ext>
            </a:extLst>
          </p:cNvPr>
          <p:cNvSpPr txBox="1"/>
          <p:nvPr/>
        </p:nvSpPr>
        <p:spPr>
          <a:xfrm>
            <a:off x="9742406" y="1841297"/>
            <a:ext cx="934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Simulated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EEB028-ADA8-974B-849F-3175B20B1C25}"/>
              </a:ext>
            </a:extLst>
          </p:cNvPr>
          <p:cNvSpPr txBox="1"/>
          <p:nvPr/>
        </p:nvSpPr>
        <p:spPr>
          <a:xfrm>
            <a:off x="7566269" y="1860733"/>
            <a:ext cx="934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Simulated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A3DA3D-70B1-4945-9C39-00730AEB1849}"/>
              </a:ext>
            </a:extLst>
          </p:cNvPr>
          <p:cNvSpPr txBox="1"/>
          <p:nvPr/>
        </p:nvSpPr>
        <p:spPr>
          <a:xfrm>
            <a:off x="8910870" y="4553399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QE Loss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E40B8EF-3EE3-544C-98DB-33ED170F4E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421" y="1807414"/>
            <a:ext cx="5341779" cy="186127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3B24D42-A8BF-F449-BA71-D5EBE8C923D3}"/>
              </a:ext>
            </a:extLst>
          </p:cNvPr>
          <p:cNvSpPr txBox="1"/>
          <p:nvPr/>
        </p:nvSpPr>
        <p:spPr>
          <a:xfrm>
            <a:off x="4792374" y="1714717"/>
            <a:ext cx="1060548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  <a:latin typeface="Times" pitchFamily="2" charset="0"/>
              </a:rPr>
              <a:t>e- beam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  <a:latin typeface="Times" pitchFamily="2" charset="0"/>
              </a:rPr>
              <a:t>ions</a:t>
            </a:r>
          </a:p>
          <a:p>
            <a:pPr algn="ctr"/>
            <a:r>
              <a:rPr lang="en-US" sz="1400" b="1" dirty="0">
                <a:solidFill>
                  <a:srgbClr val="00B050"/>
                </a:solidFill>
                <a:latin typeface="Times" pitchFamily="2" charset="0"/>
              </a:rPr>
              <a:t>ejected e-</a:t>
            </a:r>
          </a:p>
          <a:p>
            <a:pPr algn="ctr"/>
            <a:r>
              <a:rPr lang="en-US" sz="1400" b="1" dirty="0">
                <a:solidFill>
                  <a:srgbClr val="E19C23"/>
                </a:solidFill>
                <a:latin typeface="Times" pitchFamily="2" charset="0"/>
              </a:rPr>
              <a:t>scattered e-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A88957-F873-1D4E-96D6-B3053C569034}"/>
              </a:ext>
            </a:extLst>
          </p:cNvPr>
          <p:cNvSpPr txBox="1"/>
          <p:nvPr/>
        </p:nvSpPr>
        <p:spPr>
          <a:xfrm>
            <a:off x="953621" y="2014621"/>
            <a:ext cx="21707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Simulation of biased anode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D504B9B-5966-FD4C-8227-1A9533588BE7}"/>
              </a:ext>
            </a:extLst>
          </p:cNvPr>
          <p:cNvCxnSpPr/>
          <p:nvPr/>
        </p:nvCxnSpPr>
        <p:spPr>
          <a:xfrm flipV="1">
            <a:off x="1091821" y="2281454"/>
            <a:ext cx="0" cy="9803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E7993B4-5FCF-0DBE-7781-567B1BB6E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100" i="1" dirty="0"/>
              <a:t>Jefferson Lab Positron Users Working Group Workshop</a:t>
            </a:r>
          </a:p>
          <a:p>
            <a:r>
              <a:rPr lang="en-US" sz="1100" i="1" dirty="0"/>
              <a:t>University of Virginia, Charlottesville, March 7 – 8, 2023</a:t>
            </a:r>
          </a:p>
        </p:txBody>
      </p:sp>
    </p:spTree>
    <p:extLst>
      <p:ext uri="{BB962C8B-B14F-4D97-AF65-F5344CB8AC3E}">
        <p14:creationId xmlns:p14="http://schemas.microsoft.com/office/powerpoint/2010/main" val="3404833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FE9AD-FEBC-3545-8ABB-035880B9B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PES: reducing ion surface density to increase lifetime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1F9303-4690-C64E-BEA6-6CE18464B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1F4884-C352-2549-BE4C-DB114CF2617C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110" y="1252330"/>
            <a:ext cx="5501273" cy="20628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98DDD12-BBD8-404D-A731-814E853A3424}"/>
              </a:ext>
            </a:extLst>
          </p:cNvPr>
          <p:cNvSpPr/>
          <p:nvPr/>
        </p:nvSpPr>
        <p:spPr>
          <a:xfrm>
            <a:off x="6696997" y="1090483"/>
            <a:ext cx="47770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52525"/>
                </a:solidFill>
                <a:ea typeface="Century Gothic" charset="0"/>
                <a:cs typeface="Century Gothic" charset="0"/>
              </a:rPr>
              <a:t>J. </a:t>
            </a:r>
            <a:r>
              <a:rPr lang="en-US" sz="1400" dirty="0" err="1">
                <a:solidFill>
                  <a:srgbClr val="252525"/>
                </a:solidFill>
                <a:ea typeface="Century Gothic" charset="0"/>
                <a:cs typeface="Century Gothic" charset="0"/>
              </a:rPr>
              <a:t>Grames</a:t>
            </a:r>
            <a:r>
              <a:rPr lang="en-US" sz="1400" dirty="0">
                <a:solidFill>
                  <a:srgbClr val="252525"/>
                </a:solidFill>
                <a:ea typeface="Century Gothic" charset="0"/>
                <a:cs typeface="Century Gothic" charset="0"/>
              </a:rPr>
              <a:t>, </a:t>
            </a:r>
            <a:r>
              <a:rPr lang="en-US" sz="1400" i="1" dirty="0">
                <a:solidFill>
                  <a:srgbClr val="252525"/>
                </a:solidFill>
                <a:ea typeface="Century Gothic" charset="0"/>
                <a:cs typeface="Century Gothic" charset="0"/>
              </a:rPr>
              <a:t>et al., </a:t>
            </a:r>
            <a:r>
              <a:rPr lang="en-US" sz="1400" dirty="0">
                <a:solidFill>
                  <a:srgbClr val="252525"/>
                </a:solidFill>
                <a:ea typeface="Century Gothic" charset="0"/>
                <a:cs typeface="Century Gothic" charset="0"/>
              </a:rPr>
              <a:t>Phys. Rev. ST </a:t>
            </a:r>
            <a:r>
              <a:rPr lang="en-US" sz="1400" dirty="0" err="1">
                <a:solidFill>
                  <a:srgbClr val="252525"/>
                </a:solidFill>
                <a:ea typeface="Century Gothic" charset="0"/>
                <a:cs typeface="Century Gothic" charset="0"/>
              </a:rPr>
              <a:t>Accel</a:t>
            </a:r>
            <a:r>
              <a:rPr lang="en-US" sz="1400" dirty="0">
                <a:solidFill>
                  <a:srgbClr val="252525"/>
                </a:solidFill>
                <a:ea typeface="Century Gothic" charset="0"/>
                <a:cs typeface="Century Gothic" charset="0"/>
              </a:rPr>
              <a:t>. Beams 14 043501 (2011)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D047561F-88F2-C840-A3F2-0571868B8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2"/>
          <a:stretch/>
        </p:blipFill>
        <p:spPr bwMode="auto">
          <a:xfrm>
            <a:off x="1863143" y="2539846"/>
            <a:ext cx="3652422" cy="374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8F53DF-C27C-0F47-9BB8-1CBCD3E157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540" y="3596428"/>
            <a:ext cx="5797605" cy="28026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D51EFD-A291-FC46-BA8E-67AAB49437F4}"/>
              </a:ext>
            </a:extLst>
          </p:cNvPr>
          <p:cNvSpPr txBox="1"/>
          <p:nvPr/>
        </p:nvSpPr>
        <p:spPr>
          <a:xfrm>
            <a:off x="6958844" y="1560107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Bulk 532nm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386153-24A4-F34F-B954-D315AF83E49B}"/>
              </a:ext>
            </a:extLst>
          </p:cNvPr>
          <p:cNvSpPr txBox="1"/>
          <p:nvPr/>
        </p:nvSpPr>
        <p:spPr>
          <a:xfrm>
            <a:off x="6891110" y="5539439"/>
            <a:ext cx="1443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GaAs/</a:t>
            </a:r>
            <a:r>
              <a:rPr lang="en-US" sz="1200" dirty="0" err="1"/>
              <a:t>GaAsP</a:t>
            </a:r>
            <a:r>
              <a:rPr lang="en-US" sz="1200" dirty="0"/>
              <a:t> 780nm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0D364836-C5AD-7341-BA75-B59E9489CEB0}"/>
              </a:ext>
            </a:extLst>
          </p:cNvPr>
          <p:cNvSpPr/>
          <p:nvPr/>
        </p:nvSpPr>
        <p:spPr>
          <a:xfrm>
            <a:off x="5361269" y="973160"/>
            <a:ext cx="1244600" cy="5317067"/>
          </a:xfrm>
          <a:prstGeom prst="leftBrace">
            <a:avLst>
              <a:gd name="adj1" fmla="val 27327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E658B1-4737-434A-81A2-717E0E584AF4}"/>
              </a:ext>
            </a:extLst>
          </p:cNvPr>
          <p:cNvSpPr txBox="1"/>
          <p:nvPr/>
        </p:nvSpPr>
        <p:spPr>
          <a:xfrm>
            <a:off x="54773" y="1201344"/>
            <a:ext cx="5615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7030A0"/>
                </a:solidFill>
              </a:rPr>
              <a:t>Increasing laser beam size at photocathode has increased charge lifetime…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0252E444-FCE9-AF03-7DCC-68AD44ADA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100" i="1" dirty="0"/>
              <a:t>Jefferson Lab Positron Users Working Group Workshop</a:t>
            </a:r>
          </a:p>
          <a:p>
            <a:r>
              <a:rPr lang="en-US" sz="1100" i="1" dirty="0"/>
              <a:t>University of Virginia, Charlottesville, March 7 – 8, 2023</a:t>
            </a:r>
          </a:p>
        </p:txBody>
      </p:sp>
    </p:spTree>
    <p:extLst>
      <p:ext uri="{BB962C8B-B14F-4D97-AF65-F5344CB8AC3E}">
        <p14:creationId xmlns:p14="http://schemas.microsoft.com/office/powerpoint/2010/main" val="546319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89787D-A7BA-344A-8AB7-104F60BC4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E7F3EF0-5CF9-9047-A469-99BC59C1B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342" y="2490659"/>
            <a:ext cx="8088658" cy="393115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A52AFE0-E50F-9C44-89CB-EE139A6D7861}"/>
              </a:ext>
            </a:extLst>
          </p:cNvPr>
          <p:cNvSpPr txBox="1"/>
          <p:nvPr/>
        </p:nvSpPr>
        <p:spPr>
          <a:xfrm>
            <a:off x="5108896" y="1669933"/>
            <a:ext cx="6156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>
                <a:latin typeface="Times" pitchFamily="2" charset="0"/>
              </a:rPr>
              <a:t>J. </a:t>
            </a:r>
            <a:r>
              <a:rPr lang="en-US" sz="1200" u="sng" dirty="0" err="1">
                <a:latin typeface="Times" pitchFamily="2" charset="0"/>
              </a:rPr>
              <a:t>Grames</a:t>
            </a:r>
            <a:r>
              <a:rPr lang="en-US" sz="1200" dirty="0">
                <a:latin typeface="Times" pitchFamily="2" charset="0"/>
              </a:rPr>
              <a:t>, P. Adderley, J. </a:t>
            </a:r>
            <a:r>
              <a:rPr lang="en-US" sz="1200" dirty="0" err="1">
                <a:latin typeface="Times" pitchFamily="2" charset="0"/>
              </a:rPr>
              <a:t>Hansknecht</a:t>
            </a:r>
            <a:r>
              <a:rPr lang="en-US" sz="1200" dirty="0">
                <a:latin typeface="Times" pitchFamily="2" charset="0"/>
              </a:rPr>
              <a:t>, R. </a:t>
            </a:r>
            <a:r>
              <a:rPr lang="en-US" sz="1200" dirty="0" err="1">
                <a:latin typeface="Times" pitchFamily="2" charset="0"/>
              </a:rPr>
              <a:t>Kazimi</a:t>
            </a:r>
            <a:r>
              <a:rPr lang="en-US" sz="1200" dirty="0">
                <a:latin typeface="Times" pitchFamily="2" charset="0"/>
              </a:rPr>
              <a:t>, M. </a:t>
            </a:r>
            <a:r>
              <a:rPr lang="en-US" sz="1200" dirty="0" err="1">
                <a:latin typeface="Times" pitchFamily="2" charset="0"/>
              </a:rPr>
              <a:t>Poelker</a:t>
            </a:r>
            <a:r>
              <a:rPr lang="en-US" sz="1200" dirty="0">
                <a:latin typeface="Times" pitchFamily="2" charset="0"/>
              </a:rPr>
              <a:t>, D. Moser, M. Stutzman, S. Zhang, “Milliampere beam studies using high polarization photocathodes at the CEBAF Photoinjector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" pitchFamily="2" charset="0"/>
              </a:rPr>
              <a:t>” </a:t>
            </a:r>
            <a:r>
              <a:rPr lang="en-US" sz="1200" dirty="0">
                <a:latin typeface="Times" pitchFamily="2" charset="0"/>
              </a:rPr>
              <a:t>Polarized Sources, Targets and Polarimeters Workshop, </a:t>
            </a:r>
            <a:r>
              <a:rPr lang="en-US" sz="1200" dirty="0" err="1">
                <a:latin typeface="Times" pitchFamily="2" charset="0"/>
              </a:rPr>
              <a:t>Dajeon</a:t>
            </a:r>
            <a:r>
              <a:rPr lang="en-US" sz="1200" dirty="0">
                <a:latin typeface="Times" pitchFamily="2" charset="0"/>
              </a:rPr>
              <a:t> South Korea (2017)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3242D33-2702-DE40-A88F-FAA2C6C63896}"/>
              </a:ext>
            </a:extLst>
          </p:cNvPr>
          <p:cNvGrpSpPr/>
          <p:nvPr/>
        </p:nvGrpSpPr>
        <p:grpSpPr>
          <a:xfrm>
            <a:off x="187565" y="3708819"/>
            <a:ext cx="3317074" cy="2389230"/>
            <a:chOff x="2069847" y="967503"/>
            <a:chExt cx="6971428" cy="522857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76947E3-409E-B547-A1A8-AF6A58282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847" y="967503"/>
              <a:ext cx="3487250" cy="261543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5154E8F-408A-9E4C-8704-0D2D7EAF2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0168" y="969806"/>
              <a:ext cx="3481107" cy="261083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DA690E5-6473-D54A-9781-74CEB2FCC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847" y="3580637"/>
              <a:ext cx="3487250" cy="2615438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23D864E-C51C-CB48-A173-B2FCE3C0D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7097" y="3580637"/>
              <a:ext cx="3481107" cy="2610831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F0C4A115-A2B7-F143-8548-11400A55FA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31" y="1770806"/>
            <a:ext cx="3787260" cy="16376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810F9C-C80B-764A-BEDC-1D0936D667D1}"/>
              </a:ext>
            </a:extLst>
          </p:cNvPr>
          <p:cNvSpPr txBox="1"/>
          <p:nvPr/>
        </p:nvSpPr>
        <p:spPr>
          <a:xfrm>
            <a:off x="4763192" y="3455408"/>
            <a:ext cx="691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Days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347BFF1-8093-C04A-8789-12459BFBBDE6}"/>
              </a:ext>
            </a:extLst>
          </p:cNvPr>
          <p:cNvCxnSpPr>
            <a:cxnSpLocks/>
          </p:cNvCxnSpPr>
          <p:nvPr/>
        </p:nvCxnSpPr>
        <p:spPr>
          <a:xfrm flipV="1">
            <a:off x="4555375" y="3929512"/>
            <a:ext cx="2090752" cy="21664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0E5AF1C-E6DC-DF44-8107-5CE91EF58F92}"/>
              </a:ext>
            </a:extLst>
          </p:cNvPr>
          <p:cNvSpPr txBox="1"/>
          <p:nvPr/>
        </p:nvSpPr>
        <p:spPr>
          <a:xfrm rot="18867493">
            <a:off x="4488043" y="4784016"/>
            <a:ext cx="1973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Trend we want to realize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B2B6DB-2E81-F346-AB3B-7A1032A75E69}"/>
              </a:ext>
            </a:extLst>
          </p:cNvPr>
          <p:cNvSpPr txBox="1"/>
          <p:nvPr/>
        </p:nvSpPr>
        <p:spPr>
          <a:xfrm>
            <a:off x="4825479" y="3204841"/>
            <a:ext cx="2562873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Measurements were performed without anode biasing</a:t>
            </a:r>
          </a:p>
          <a:p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C87256-380A-3547-9929-C7F3D1A8B7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9" y="3598558"/>
            <a:ext cx="3965608" cy="2678692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8991075D-DDB3-DF4B-A9EE-C7F7BAA66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/>
              <a:t>GaAs/</a:t>
            </a:r>
            <a:r>
              <a:rPr lang="en-US" dirty="0" err="1"/>
              <a:t>GaAsP</a:t>
            </a:r>
            <a:r>
              <a:rPr lang="en-US" dirty="0"/>
              <a:t> charge lifetime at milliamp current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858B719-B671-5740-86DE-FDD9C2A75048}"/>
              </a:ext>
            </a:extLst>
          </p:cNvPr>
          <p:cNvSpPr txBox="1"/>
          <p:nvPr/>
        </p:nvSpPr>
        <p:spPr>
          <a:xfrm>
            <a:off x="211948" y="786298"/>
            <a:ext cx="11626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7030A0"/>
                </a:solidFill>
              </a:rPr>
              <a:t>Results from PSTP’17 suggests increasing laser spot size is viable to exceed &gt;500 C lifetime; however we need to build another gun to test this assertion.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F1136C0-D36D-B1E5-A68F-324FD2A0D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100" i="1" dirty="0"/>
              <a:t>Jefferson Lab Positron Users Working Group Workshop</a:t>
            </a:r>
          </a:p>
          <a:p>
            <a:r>
              <a:rPr lang="en-US" sz="1100" i="1" dirty="0"/>
              <a:t>University of Virginia, Charlottesville, March 7 – 8, 2023</a:t>
            </a:r>
          </a:p>
        </p:txBody>
      </p:sp>
    </p:spTree>
    <p:extLst>
      <p:ext uri="{BB962C8B-B14F-4D97-AF65-F5344CB8AC3E}">
        <p14:creationId xmlns:p14="http://schemas.microsoft.com/office/powerpoint/2010/main" val="170556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C2A17-A326-9342-A8BE-50DD00019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Build a mA polarized gun for e</a:t>
            </a:r>
            <a:r>
              <a:rPr lang="en-US" baseline="30000" dirty="0"/>
              <a:t>+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88091D-6404-604F-BEEE-111100AB7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C6EF915-2141-1C40-B630-A93C3ADA7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565" y="856807"/>
            <a:ext cx="11863408" cy="729508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i="1" dirty="0">
                <a:solidFill>
                  <a:srgbClr val="7030A0"/>
                </a:solidFill>
                <a:latin typeface="Arial" panose="020B0604020202020204" pitchFamily="34" charset="0"/>
                <a:ea typeface="Century Gothic" charset="0"/>
              </a:rPr>
              <a:t>Next, we want to combine our lessons learned and experience with the Magnetized 4mA/300 kV gun and new Polarized CEBAF 200 kV gun to 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ea typeface="Century Gothic" charset="0"/>
              </a:rPr>
              <a:t>build a new third gun optimized for positron generation</a:t>
            </a:r>
            <a:r>
              <a:rPr lang="en-US" i="1" dirty="0">
                <a:solidFill>
                  <a:srgbClr val="7030A0"/>
                </a:solidFill>
                <a:latin typeface="Arial" panose="020B0604020202020204" pitchFamily="34" charset="0"/>
                <a:ea typeface="Century Gothic" charset="0"/>
              </a:rPr>
              <a:t>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B93CAB-471D-364B-8948-BA34BD3E5F01}"/>
              </a:ext>
            </a:extLst>
          </p:cNvPr>
          <p:cNvSpPr txBox="1"/>
          <p:nvPr/>
        </p:nvSpPr>
        <p:spPr>
          <a:xfrm>
            <a:off x="411437" y="1610879"/>
            <a:ext cx="5361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300 kV Magnetized Beam Electron Source (</a:t>
            </a:r>
            <a:r>
              <a:rPr lang="en-US" sz="2000" dirty="0" err="1"/>
              <a:t>CsKSb</a:t>
            </a:r>
            <a:r>
              <a:rPr lang="en-US" sz="2000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BB26BC-5718-3949-981A-A2728DF38F10}"/>
              </a:ext>
            </a:extLst>
          </p:cNvPr>
          <p:cNvSpPr txBox="1"/>
          <p:nvPr/>
        </p:nvSpPr>
        <p:spPr>
          <a:xfrm>
            <a:off x="309974" y="5215703"/>
            <a:ext cx="59670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C. Hernandez-Garcia </a:t>
            </a:r>
            <a:r>
              <a:rPr lang="en-US" sz="1600" i="1" dirty="0"/>
              <a:t>et al., </a:t>
            </a:r>
            <a:r>
              <a:rPr lang="en-US" sz="1600" dirty="0"/>
              <a:t>Phys. Rev. Accel. Beams </a:t>
            </a:r>
            <a:r>
              <a:rPr lang="en-US" sz="1600" b="1" dirty="0"/>
              <a:t>22</a:t>
            </a:r>
            <a:r>
              <a:rPr lang="en-US" sz="1600" dirty="0"/>
              <a:t>, 113401 (2019)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ECE279-3CF9-D346-90D5-DA75AA1B123C}"/>
              </a:ext>
            </a:extLst>
          </p:cNvPr>
          <p:cNvSpPr/>
          <p:nvPr/>
        </p:nvSpPr>
        <p:spPr>
          <a:xfrm>
            <a:off x="1172517" y="5554257"/>
            <a:ext cx="424199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R30 inverted geometry ceramic insulator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Conditioned to 350 kV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Demonstrated 4.5 mA CW 300 </a:t>
            </a:r>
            <a:r>
              <a:rPr lang="en-US" sz="1600" dirty="0" err="1"/>
              <a:t>keV</a:t>
            </a:r>
            <a:endParaRPr lang="en-US" sz="1600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C97A36-60B7-D24B-AFE9-C6FD1F3FC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55" y="2096080"/>
            <a:ext cx="5234424" cy="31196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972502-4C8A-C046-85C9-800F0D013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774" y="1856763"/>
            <a:ext cx="3867515" cy="403734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1CCF6AD-35C6-3442-AB0C-C985C9B7447B}"/>
              </a:ext>
            </a:extLst>
          </p:cNvPr>
          <p:cNvSpPr/>
          <p:nvPr/>
        </p:nvSpPr>
        <p:spPr>
          <a:xfrm>
            <a:off x="6673416" y="5743903"/>
            <a:ext cx="50243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Operate at &gt;200 kV without field emission</a:t>
            </a:r>
          </a:p>
          <a:p>
            <a:r>
              <a:rPr lang="en-US" sz="1400" dirty="0"/>
              <a:t>HV conditioning &gt;350 kV (uses R30 inverted ceramic insulator)</a:t>
            </a:r>
          </a:p>
          <a:p>
            <a:r>
              <a:rPr lang="en-US" sz="1400" dirty="0"/>
              <a:t>Dynamic pressure (during beam delivery) ~ 1x10</a:t>
            </a:r>
            <a:r>
              <a:rPr lang="en-US" sz="1400" baseline="30000" dirty="0"/>
              <a:t>-12</a:t>
            </a:r>
            <a:r>
              <a:rPr lang="en-US" sz="1400" dirty="0"/>
              <a:t> Torr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C3812D-E7AA-A24B-B040-7E8E405C9833}"/>
              </a:ext>
            </a:extLst>
          </p:cNvPr>
          <p:cNvSpPr txBox="1"/>
          <p:nvPr/>
        </p:nvSpPr>
        <p:spPr>
          <a:xfrm>
            <a:off x="6992914" y="1624971"/>
            <a:ext cx="4651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CEBAF 200 KV Polarized Gun (GaAs/</a:t>
            </a:r>
            <a:r>
              <a:rPr lang="en-US" sz="2000" dirty="0" err="1"/>
              <a:t>GaAsP</a:t>
            </a:r>
            <a:r>
              <a:rPr lang="en-US" sz="2000" dirty="0"/>
              <a:t>)</a:t>
            </a:r>
          </a:p>
        </p:txBody>
      </p:sp>
      <p:sp>
        <p:nvSpPr>
          <p:cNvPr id="7" name="Cross 6">
            <a:extLst>
              <a:ext uri="{FF2B5EF4-FFF2-40B4-BE49-F238E27FC236}">
                <a16:creationId xmlns:a16="http://schemas.microsoft.com/office/drawing/2014/main" id="{395FF3EE-9D8F-5545-AC5E-3D221BB1F8A8}"/>
              </a:ext>
            </a:extLst>
          </p:cNvPr>
          <p:cNvSpPr/>
          <p:nvPr/>
        </p:nvSpPr>
        <p:spPr>
          <a:xfrm>
            <a:off x="6196084" y="3289110"/>
            <a:ext cx="518276" cy="532263"/>
          </a:xfrm>
          <a:prstGeom prst="plus">
            <a:avLst>
              <a:gd name="adj" fmla="val 38166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5E9A0F1-1103-6E9A-9DBA-AF6F5B1D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100" i="1" dirty="0"/>
              <a:t>Jefferson Lab Positron Users Working Group Workshop</a:t>
            </a:r>
          </a:p>
          <a:p>
            <a:r>
              <a:rPr lang="en-US" sz="1100" i="1" dirty="0"/>
              <a:t>University of Virginia, Charlottesville, March 7 – 8, 2023</a:t>
            </a:r>
          </a:p>
        </p:txBody>
      </p:sp>
    </p:spTree>
    <p:extLst>
      <p:ext uri="{BB962C8B-B14F-4D97-AF65-F5344CB8AC3E}">
        <p14:creationId xmlns:p14="http://schemas.microsoft.com/office/powerpoint/2010/main" val="338597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CFFFD4-3E6D-F24E-99E0-9141D25D0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87" y="2932716"/>
            <a:ext cx="5665789" cy="33353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CC0A86-A23E-4F4E-850F-3B7E69A83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charge lifetime dependence on cathode potential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255F19-80A1-EB45-8B20-3E46012D0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398481-49B2-D54C-AF71-B6F49790D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391" y="1740680"/>
            <a:ext cx="4234631" cy="19854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2F21DC-5309-174E-B4BD-C847D2DE47FF}"/>
              </a:ext>
            </a:extLst>
          </p:cNvPr>
          <p:cNvSpPr txBox="1"/>
          <p:nvPr/>
        </p:nvSpPr>
        <p:spPr>
          <a:xfrm>
            <a:off x="2172966" y="2487082"/>
            <a:ext cx="1180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E86FDA"/>
                </a:solidFill>
              </a:rPr>
              <a:t>100 vs. 180 kV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4B4FA5-8ADF-2A40-BD0E-91F167B0D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563" y="2020186"/>
            <a:ext cx="5556797" cy="42478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BBB0E6-732C-8E4D-A140-F35204070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3545" y="915067"/>
            <a:ext cx="4444184" cy="9598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1623B6D-A4D7-404A-892F-120A7F4119B1}"/>
              </a:ext>
            </a:extLst>
          </p:cNvPr>
          <p:cNvSpPr txBox="1"/>
          <p:nvPr/>
        </p:nvSpPr>
        <p:spPr>
          <a:xfrm>
            <a:off x="7416192" y="2636458"/>
            <a:ext cx="2075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" pitchFamily="2" charset="0"/>
              </a:rPr>
              <a:t>NA-PAC 2022 (WEPA13)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316DE8-8C70-084B-92A5-5EF41297BCC1}"/>
              </a:ext>
            </a:extLst>
          </p:cNvPr>
          <p:cNvSpPr txBox="1"/>
          <p:nvPr/>
        </p:nvSpPr>
        <p:spPr>
          <a:xfrm>
            <a:off x="4089807" y="1935930"/>
            <a:ext cx="954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Biased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AEF43D-B903-3646-9E04-CB821DCEBA9D}"/>
              </a:ext>
            </a:extLst>
          </p:cNvPr>
          <p:cNvSpPr txBox="1"/>
          <p:nvPr/>
        </p:nvSpPr>
        <p:spPr>
          <a:xfrm>
            <a:off x="67862" y="827654"/>
            <a:ext cx="6185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7030A0"/>
                </a:solidFill>
              </a:rPr>
              <a:t>Exploratory measurement to map out conditions for an experiment at the UITF.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CABAE6E-96FE-C64E-B6AD-4156A25A90F3}"/>
              </a:ext>
            </a:extLst>
          </p:cNvPr>
          <p:cNvCxnSpPr>
            <a:cxnSpLocks/>
          </p:cNvCxnSpPr>
          <p:nvPr/>
        </p:nvCxnSpPr>
        <p:spPr>
          <a:xfrm>
            <a:off x="4430432" y="3571791"/>
            <a:ext cx="783013" cy="1532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6F30620-8BC5-93C0-0417-C02FF5BFE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100" i="1" dirty="0"/>
              <a:t>Jefferson Lab Positron Users Working Group Workshop</a:t>
            </a:r>
          </a:p>
          <a:p>
            <a:r>
              <a:rPr lang="en-US" sz="1100" i="1" dirty="0"/>
              <a:t>University of Virginia, Charlottesville, March 7 – 8, 2023</a:t>
            </a:r>
          </a:p>
        </p:txBody>
      </p:sp>
    </p:spTree>
    <p:extLst>
      <p:ext uri="{BB962C8B-B14F-4D97-AF65-F5344CB8AC3E}">
        <p14:creationId xmlns:p14="http://schemas.microsoft.com/office/powerpoint/2010/main" val="4272528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08A68-D09C-0DD5-99DB-BC51549A9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 Workforce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5E05E-71D8-7017-6267-4AFF6BFD6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614" y="906835"/>
            <a:ext cx="11885764" cy="5381694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Beginning in FY22 positron research was supported at the division level</a:t>
            </a:r>
          </a:p>
          <a:p>
            <a:pPr lvl="1"/>
            <a:r>
              <a:rPr lang="en-US" dirty="0"/>
              <a:t>~2 FTE spread across CIS, CASA, OPS departments</a:t>
            </a:r>
          </a:p>
          <a:p>
            <a:pPr lvl="1"/>
            <a:r>
              <a:rPr lang="en-US" dirty="0"/>
              <a:t>Includes one full-time scientist and one PhD grad student</a:t>
            </a:r>
          </a:p>
          <a:p>
            <a:pPr marL="0" indent="0">
              <a:buNone/>
            </a:pPr>
            <a:endParaRPr lang="en-US" sz="1300" dirty="0"/>
          </a:p>
          <a:p>
            <a:r>
              <a:rPr lang="en-US" b="1" dirty="0"/>
              <a:t>In FY23 the </a:t>
            </a:r>
            <a:r>
              <a:rPr lang="en-US" b="1" dirty="0" err="1"/>
              <a:t>Ce</a:t>
            </a:r>
            <a:r>
              <a:rPr lang="en-US" b="1" baseline="30000" dirty="0" err="1"/>
              <a:t>+</a:t>
            </a:r>
            <a:r>
              <a:rPr lang="en-US" b="1" dirty="0" err="1"/>
              <a:t>BAF</a:t>
            </a:r>
            <a:r>
              <a:rPr lang="en-US" b="1" dirty="0"/>
              <a:t> working group has grown and with broader collaboration</a:t>
            </a:r>
          </a:p>
          <a:p>
            <a:pPr lvl="1"/>
            <a:r>
              <a:rPr lang="en-US" dirty="0" err="1"/>
              <a:t>JLab</a:t>
            </a:r>
            <a:r>
              <a:rPr lang="en-US" dirty="0"/>
              <a:t> Physics division supporting target and magnet R&amp;D</a:t>
            </a:r>
          </a:p>
          <a:p>
            <a:pPr lvl="1"/>
            <a:r>
              <a:rPr lang="en-US" dirty="0" err="1"/>
              <a:t>JLab</a:t>
            </a:r>
            <a:r>
              <a:rPr lang="en-US" dirty="0"/>
              <a:t> Eng. division supporting evaluation of electrical requirements (magnets reversal, diagnostics)</a:t>
            </a:r>
          </a:p>
          <a:p>
            <a:pPr lvl="1"/>
            <a:r>
              <a:rPr lang="en-US" dirty="0"/>
              <a:t>SRF discussions for NC capture </a:t>
            </a:r>
            <a:r>
              <a:rPr lang="en-US" dirty="0" err="1"/>
              <a:t>linac</a:t>
            </a:r>
            <a:r>
              <a:rPr lang="en-US" dirty="0"/>
              <a:t> R&amp;D and SRF integration starting</a:t>
            </a:r>
          </a:p>
          <a:p>
            <a:pPr lvl="1"/>
            <a:r>
              <a:rPr lang="en-US" dirty="0"/>
              <a:t>ORNL contributing to conceptual design of a 123 MeV e</a:t>
            </a:r>
            <a:r>
              <a:rPr lang="en-US" baseline="30000" dirty="0"/>
              <a:t>+</a:t>
            </a:r>
            <a:r>
              <a:rPr lang="en-US" dirty="0"/>
              <a:t> spin rotator</a:t>
            </a:r>
          </a:p>
          <a:p>
            <a:pPr lvl="1"/>
            <a:r>
              <a:rPr lang="en-US" dirty="0" err="1"/>
              <a:t>IJCLab</a:t>
            </a:r>
            <a:r>
              <a:rPr lang="en-US" dirty="0"/>
              <a:t> (France) remains an important collaborator, contributing to target development</a:t>
            </a:r>
          </a:p>
          <a:p>
            <a:pPr lvl="1"/>
            <a:r>
              <a:rPr lang="en-US" dirty="0" err="1"/>
              <a:t>Xelera</a:t>
            </a:r>
            <a:r>
              <a:rPr lang="en-US" dirty="0"/>
              <a:t> Inc. awarded SBIR Phase 1 to evaluate a liquid metal target option</a:t>
            </a:r>
          </a:p>
          <a:p>
            <a:pPr lvl="1"/>
            <a:r>
              <a:rPr lang="en-US" dirty="0"/>
              <a:t>HEP proposal submitted in support of e</a:t>
            </a:r>
            <a:r>
              <a:rPr lang="en-US" baseline="30000" dirty="0"/>
              <a:t>+</a:t>
            </a:r>
            <a:r>
              <a:rPr lang="en-US" dirty="0"/>
              <a:t> collaboration (SLAC/KEK/JLAB)</a:t>
            </a:r>
          </a:p>
          <a:p>
            <a:pPr lvl="1"/>
            <a:endParaRPr lang="en-US" sz="1300" dirty="0"/>
          </a:p>
          <a:p>
            <a:r>
              <a:rPr lang="en-US" b="1" dirty="0"/>
              <a:t>Looking forward to FY24</a:t>
            </a:r>
          </a:p>
          <a:p>
            <a:pPr lvl="1"/>
            <a:r>
              <a:rPr lang="en-US" dirty="0"/>
              <a:t>S2E technical report (Jun, Sep, Dec)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2866FA-26B1-5009-FB8F-C21DEED69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254991F-1C7B-CC57-E0D8-3FD83F29E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100" i="1" dirty="0"/>
              <a:t>Jefferson Lab Positron Users Working Group Workshop</a:t>
            </a:r>
          </a:p>
          <a:p>
            <a:r>
              <a:rPr lang="en-US" sz="1100" i="1" dirty="0"/>
              <a:t>University of Virginia, Charlottesville, March 7 – 8, 2023</a:t>
            </a:r>
          </a:p>
        </p:txBody>
      </p:sp>
    </p:spTree>
    <p:extLst>
      <p:ext uri="{BB962C8B-B14F-4D97-AF65-F5344CB8AC3E}">
        <p14:creationId xmlns:p14="http://schemas.microsoft.com/office/powerpoint/2010/main" val="51790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C8A44-360C-2F4F-B501-13FF927C9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Working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B5AAD1-2213-9642-8135-449BE7DD5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Image 18">
            <a:extLst>
              <a:ext uri="{FF2B5EF4-FFF2-40B4-BE49-F238E27FC236}">
                <a16:creationId xmlns:a16="http://schemas.microsoft.com/office/drawing/2014/main" id="{0437F84A-245A-D043-8BD9-94945ABCD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658" y="4645383"/>
            <a:ext cx="1522711" cy="7491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54A287-6CBA-134B-A713-C38F503FA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317" y="4788071"/>
            <a:ext cx="2504417" cy="5724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28BB89-47A7-EF4F-8DC4-A3B587395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4682" y="4226167"/>
            <a:ext cx="1427478" cy="1843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C2BFAB-9838-F177-39A2-A56068DDA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721" y="4788071"/>
            <a:ext cx="1855989" cy="4639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34ECA3-EEF8-4B5C-35AF-56DC2AEDE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7108" y="4613409"/>
            <a:ext cx="1320800" cy="838200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04914827-00BA-A680-D95A-CEECC77B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100" i="1" dirty="0"/>
              <a:t>Jefferson Lab Positron Users Working Group Workshop</a:t>
            </a:r>
          </a:p>
          <a:p>
            <a:r>
              <a:rPr lang="en-US" sz="1100" i="1" dirty="0"/>
              <a:t>University of Virginia, Charlottesville, March 7 – 8,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E075F9-69A0-0059-09CA-7FDC85B88A97}"/>
              </a:ext>
            </a:extLst>
          </p:cNvPr>
          <p:cNvSpPr txBox="1"/>
          <p:nvPr/>
        </p:nvSpPr>
        <p:spPr>
          <a:xfrm>
            <a:off x="1238999" y="1176080"/>
            <a:ext cx="97140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J. Benesch, A. </a:t>
            </a:r>
            <a:r>
              <a:rPr lang="en-US" sz="2800" dirty="0" err="1"/>
              <a:t>Bogacz</a:t>
            </a:r>
            <a:r>
              <a:rPr lang="en-US" sz="2800" dirty="0"/>
              <a:t>, L. </a:t>
            </a:r>
            <a:r>
              <a:rPr lang="en-US" sz="2800" dirty="0" err="1"/>
              <a:t>Cardman</a:t>
            </a:r>
            <a:r>
              <a:rPr lang="en-US" sz="2800" dirty="0"/>
              <a:t>, J. Conway, S. Covrig, J. Grames, J. </a:t>
            </a:r>
            <a:r>
              <a:rPr lang="en-US" sz="2800" dirty="0" err="1"/>
              <a:t>Gubeli</a:t>
            </a:r>
            <a:r>
              <a:rPr lang="en-US" sz="2800" dirty="0"/>
              <a:t>, C. Gulliford, S. </a:t>
            </a:r>
            <a:r>
              <a:rPr lang="en-US" sz="2800" dirty="0" err="1"/>
              <a:t>Habet</a:t>
            </a:r>
            <a:r>
              <a:rPr lang="en-US" sz="2800" dirty="0"/>
              <a:t>, C. Hernandez-Garcia, A. Hofler, </a:t>
            </a:r>
          </a:p>
          <a:p>
            <a:pPr algn="ctr"/>
            <a:r>
              <a:rPr lang="en-US" sz="2800" dirty="0"/>
              <a:t>R. </a:t>
            </a:r>
            <a:r>
              <a:rPr lang="en-US" sz="2800" dirty="0" err="1"/>
              <a:t>Kazimi</a:t>
            </a:r>
            <a:r>
              <a:rPr lang="en-US" sz="2800" dirty="0"/>
              <a:t>, V. </a:t>
            </a:r>
            <a:r>
              <a:rPr lang="en-US" sz="2800" dirty="0" err="1"/>
              <a:t>Kolstrum</a:t>
            </a:r>
            <a:r>
              <a:rPr lang="en-US" sz="2800" dirty="0"/>
              <a:t>, F. Lin, V. Lizarraga-Rubio, M. </a:t>
            </a:r>
            <a:r>
              <a:rPr lang="en-US" sz="2800" dirty="0" err="1"/>
              <a:t>Poelker</a:t>
            </a:r>
            <a:r>
              <a:rPr lang="en-US" sz="2800" dirty="0"/>
              <a:t>, Y.  Roblin, A. </a:t>
            </a:r>
            <a:r>
              <a:rPr lang="en-US" sz="2800" dirty="0" err="1"/>
              <a:t>Seryi</a:t>
            </a:r>
            <a:r>
              <a:rPr lang="en-US" sz="2800" dirty="0"/>
              <a:t>, K. </a:t>
            </a:r>
            <a:r>
              <a:rPr lang="en-US" sz="2800" dirty="0" err="1"/>
              <a:t>Smolenski</a:t>
            </a:r>
            <a:r>
              <a:rPr lang="en-US" sz="2800" dirty="0"/>
              <a:t>, M. </a:t>
            </a:r>
            <a:r>
              <a:rPr lang="en-US" sz="2800" dirty="0" err="1"/>
              <a:t>Spata</a:t>
            </a:r>
            <a:r>
              <a:rPr lang="en-US" sz="2800" dirty="0"/>
              <a:t>, R. Suleiman, A. Sy, D.  Turner, A. Ushakov, C. Valerio, E. </a:t>
            </a:r>
            <a:r>
              <a:rPr lang="en-US" sz="2800" dirty="0" err="1"/>
              <a:t>Voutier</a:t>
            </a:r>
            <a:r>
              <a:rPr lang="en-US" sz="2800" dirty="0"/>
              <a:t>, S. Zhang, Y. Zhang</a:t>
            </a:r>
          </a:p>
        </p:txBody>
      </p:sp>
    </p:spTree>
    <p:extLst>
      <p:ext uri="{BB962C8B-B14F-4D97-AF65-F5344CB8AC3E}">
        <p14:creationId xmlns:p14="http://schemas.microsoft.com/office/powerpoint/2010/main" val="426628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F9C13-686B-7A43-B192-308D95742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1DD0A4-D666-1B45-BF9E-BFCE84DB8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84E5FB-A4D8-6947-94B3-4A16EA65DDA9}"/>
              </a:ext>
            </a:extLst>
          </p:cNvPr>
          <p:cNvSpPr/>
          <p:nvPr/>
        </p:nvSpPr>
        <p:spPr>
          <a:xfrm>
            <a:off x="237714" y="835025"/>
            <a:ext cx="1163419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Jefferson Lab’s framework of a 22 GeV/e+ upgrade has helped define the goals of the </a:t>
            </a:r>
            <a:r>
              <a:rPr lang="en-US" sz="2400" dirty="0" err="1">
                <a:solidFill>
                  <a:srgbClr val="000000"/>
                </a:solidFill>
              </a:rPr>
              <a:t>Ce+BAF</a:t>
            </a:r>
            <a:r>
              <a:rPr lang="en-US" sz="2400" dirty="0">
                <a:solidFill>
                  <a:srgbClr val="000000"/>
                </a:solidFill>
              </a:rPr>
              <a:t> working group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We are on track to deliver in 2023 a technical report describing a start-to-end concept of positron beams for CEBAF 12 GeV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The concept is based on repurposing the LERF as a high power electron and positron injector (of course there is much to do after this, working towards technical design of critical injector components (target, solenoid, NC </a:t>
            </a:r>
            <a:r>
              <a:rPr lang="en-US" sz="2400" dirty="0" err="1">
                <a:solidFill>
                  <a:srgbClr val="000000"/>
                </a:solidFill>
              </a:rPr>
              <a:t>linac</a:t>
            </a:r>
            <a:r>
              <a:rPr lang="en-US" sz="2400" dirty="0">
                <a:solidFill>
                  <a:srgbClr val="000000"/>
                </a:solidFill>
              </a:rPr>
              <a:t>).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Spin polarized e</a:t>
            </a:r>
            <a:r>
              <a:rPr lang="en-US" sz="2400" baseline="30000" dirty="0">
                <a:solidFill>
                  <a:srgbClr val="000000"/>
                </a:solidFill>
              </a:rPr>
              <a:t>-</a:t>
            </a:r>
            <a:r>
              <a:rPr lang="en-US" sz="2400" dirty="0">
                <a:solidFill>
                  <a:srgbClr val="000000"/>
                </a:solidFill>
              </a:rPr>
              <a:t> sources operating at milliamp intensities, with high spin polarization &gt;90% and large charge lifetime &gt;1 </a:t>
            </a:r>
            <a:r>
              <a:rPr lang="en-US" sz="2400" dirty="0" err="1">
                <a:solidFill>
                  <a:srgbClr val="000000"/>
                </a:solidFill>
              </a:rPr>
              <a:t>kC</a:t>
            </a:r>
            <a:r>
              <a:rPr lang="en-US" sz="2400" dirty="0">
                <a:solidFill>
                  <a:srgbClr val="000000"/>
                </a:solidFill>
              </a:rPr>
              <a:t> are essential.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In N years we could make &gt;100 </a:t>
            </a:r>
            <a:r>
              <a:rPr lang="en-US" sz="2400" dirty="0" err="1">
                <a:solidFill>
                  <a:srgbClr val="000000"/>
                </a:solidFill>
              </a:rPr>
              <a:t>nA</a:t>
            </a:r>
            <a:r>
              <a:rPr lang="en-US" sz="2400" dirty="0">
                <a:solidFill>
                  <a:srgbClr val="000000"/>
                </a:solidFill>
              </a:rPr>
              <a:t> positron beams, this means with good beam quality, suitable for acceleration.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5EE8CA2-9791-D549-AAB6-9D77778AC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100" i="1" dirty="0"/>
              <a:t>Jefferson Lab Positron Users Working Group Workshop</a:t>
            </a:r>
          </a:p>
          <a:p>
            <a:r>
              <a:rPr lang="en-US" sz="1100" i="1" dirty="0"/>
              <a:t>University of Virginia, Charlottesville, March 7 – 8, 2023</a:t>
            </a:r>
          </a:p>
        </p:txBody>
      </p:sp>
    </p:spTree>
    <p:extLst>
      <p:ext uri="{BB962C8B-B14F-4D97-AF65-F5344CB8AC3E}">
        <p14:creationId xmlns:p14="http://schemas.microsoft.com/office/powerpoint/2010/main" val="2164297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F4952-5EA8-3843-91AF-80D273285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 GeV </a:t>
            </a:r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: Polarized Electron or Polarized Positron Beams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7FBC2B-216D-924C-99C9-DE4524278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7753A62-7955-5E43-B6A5-06FBA0658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21"/>
          <a:stretch/>
        </p:blipFill>
        <p:spPr bwMode="auto">
          <a:xfrm>
            <a:off x="1044197" y="1815873"/>
            <a:ext cx="9897968" cy="414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69B334D-AB8E-E54F-BCA5-D91819F28B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004347"/>
              </p:ext>
            </p:extLst>
          </p:nvPr>
        </p:nvGraphicFramePr>
        <p:xfrm>
          <a:off x="1929788" y="1002850"/>
          <a:ext cx="7989626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8824">
                  <a:extLst>
                    <a:ext uri="{9D8B030D-6E8A-4147-A177-3AD203B41FA5}">
                      <a16:colId xmlns:a16="http://schemas.microsoft.com/office/drawing/2014/main" val="391524624"/>
                    </a:ext>
                  </a:extLst>
                </a:gridCol>
                <a:gridCol w="2637321">
                  <a:extLst>
                    <a:ext uri="{9D8B030D-6E8A-4147-A177-3AD203B41FA5}">
                      <a16:colId xmlns:a16="http://schemas.microsoft.com/office/drawing/2014/main" val="1054175696"/>
                    </a:ext>
                  </a:extLst>
                </a:gridCol>
                <a:gridCol w="2453481">
                  <a:extLst>
                    <a:ext uri="{9D8B030D-6E8A-4147-A177-3AD203B41FA5}">
                      <a16:colId xmlns:a16="http://schemas.microsoft.com/office/drawing/2014/main" val="1890091666"/>
                    </a:ext>
                  </a:extLst>
                </a:gridCol>
              </a:tblGrid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Machine Parameter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Electrons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Positrons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583451"/>
                  </a:ext>
                </a:extLst>
              </a:tr>
              <a:tr h="13672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Hall Multiplicity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1 or 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81466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Energy (ABC/D)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11/12 GeV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11/12 GeV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13780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Beam Repetition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249.5/499 MHz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249.5/499 MHz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319955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Duty Factor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100% </a:t>
                      </a:r>
                      <a:r>
                        <a:rPr lang="en-US" sz="1400" i="0" dirty="0" err="1">
                          <a:solidFill>
                            <a:schemeClr val="tx1"/>
                          </a:solidFill>
                        </a:rPr>
                        <a:t>cw</a:t>
                      </a:r>
                      <a:endParaRPr lang="en-US" sz="140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100% </a:t>
                      </a:r>
                      <a:r>
                        <a:rPr lang="en-US" sz="1400" i="0" dirty="0" err="1">
                          <a:solidFill>
                            <a:schemeClr val="tx1"/>
                          </a:solidFill>
                        </a:rPr>
                        <a:t>cw</a:t>
                      </a:r>
                      <a:endParaRPr lang="en-US" sz="140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270693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Unpolarized Intensity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170 </a:t>
                      </a:r>
                      <a:r>
                        <a:rPr lang="en-US" sz="1400" i="0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&gt; 1 </a:t>
                      </a:r>
                      <a:r>
                        <a:rPr lang="en-US" sz="1400" i="0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597295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Polarized Intensity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170 </a:t>
                      </a:r>
                      <a:r>
                        <a:rPr lang="en-US" sz="1400" i="0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&gt; 50 </a:t>
                      </a:r>
                      <a:r>
                        <a:rPr lang="en-US" sz="1400" i="0" dirty="0" err="1">
                          <a:solidFill>
                            <a:schemeClr val="bg1"/>
                          </a:solidFill>
                        </a:rPr>
                        <a:t>nA</a:t>
                      </a:r>
                      <a:endParaRPr lang="en-US" sz="1400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01585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Beam Polarization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&gt; 85%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&gt; 60%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325663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Fast/Slow Helicity Reversal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1920 Hz/Yes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1920 Hz/Yes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03067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32051B8E-6F86-FC42-91D3-3D7DD8CF3A65}"/>
              </a:ext>
            </a:extLst>
          </p:cNvPr>
          <p:cNvSpPr/>
          <p:nvPr/>
        </p:nvSpPr>
        <p:spPr>
          <a:xfrm>
            <a:off x="113371" y="897982"/>
            <a:ext cx="11965258" cy="33239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en-US" sz="1600" i="1" dirty="0">
              <a:solidFill>
                <a:srgbClr val="000000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r>
              <a:rPr lang="en-US" i="1" dirty="0">
                <a:solidFill>
                  <a:srgbClr val="000000"/>
                </a:solidFill>
                <a:latin typeface="Helvetica" pitchFamily="2" charset="0"/>
                <a:cs typeface="Arial" panose="020B0604020202020204" pitchFamily="34" charset="0"/>
              </a:rPr>
              <a:t>2020 JLAAC Recommendations</a:t>
            </a:r>
          </a:p>
          <a:p>
            <a:endParaRPr lang="en-US" sz="1000" i="1" dirty="0">
              <a:solidFill>
                <a:srgbClr val="000000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rgbClr val="00B050"/>
                </a:solidFill>
                <a:latin typeface="Helvetica" pitchFamily="2" charset="0"/>
                <a:cs typeface="Arial" panose="020B0604020202020204" pitchFamily="34" charset="0"/>
              </a:rPr>
              <a:t>“R6</a:t>
            </a:r>
            <a:r>
              <a:rPr lang="en-US" sz="1600" i="1" dirty="0">
                <a:solidFill>
                  <a:srgbClr val="00B050"/>
                </a:solidFill>
                <a:latin typeface="Helvetica" pitchFamily="2" charset="0"/>
                <a:cs typeface="Arial" panose="020B0604020202020204" pitchFamily="34" charset="0"/>
              </a:rPr>
              <a:t>: Augment the scientific case with a plan to translate the R&amp;D into a realistic facility.”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800" i="1" dirty="0">
              <a:latin typeface="Helvetica" pitchFamily="2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latin typeface="Helvetica" pitchFamily="2" charset="0"/>
                <a:cs typeface="Arial" panose="020B0604020202020204" pitchFamily="34" charset="0"/>
              </a:rPr>
              <a:t>“R7</a:t>
            </a:r>
            <a:r>
              <a:rPr lang="en-US" sz="1600" i="1" dirty="0">
                <a:latin typeface="Helvetica" pitchFamily="2" charset="0"/>
                <a:cs typeface="Arial" panose="020B0604020202020204" pitchFamily="34" charset="0"/>
              </a:rPr>
              <a:t>: Include radiation protection considerations into the evaluation of the electron beam energy choice.”</a:t>
            </a:r>
          </a:p>
          <a:p>
            <a:pPr lvl="1"/>
            <a:endParaRPr lang="en-US" sz="1600" i="1" dirty="0">
              <a:latin typeface="Helvetica" pitchFamily="2" charset="0"/>
              <a:cs typeface="Arial" panose="020B0604020202020204" pitchFamily="34" charset="0"/>
            </a:endParaRPr>
          </a:p>
          <a:p>
            <a:r>
              <a:rPr lang="en-US" i="1" dirty="0">
                <a:latin typeface="Helvetica" pitchFamily="2" charset="0"/>
                <a:cs typeface="Arial" panose="020B0604020202020204" pitchFamily="34" charset="0"/>
              </a:rPr>
              <a:t>2021 JLAAC Recommendations</a:t>
            </a:r>
          </a:p>
          <a:p>
            <a:endParaRPr lang="en-US" sz="1000" i="1" dirty="0">
              <a:latin typeface="Helvetica" pitchFamily="2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i="1" strike="sngStrike" dirty="0">
                <a:solidFill>
                  <a:srgbClr val="00B050"/>
                </a:solidFill>
                <a:effectLst/>
                <a:latin typeface="Helvetica" pitchFamily="2" charset="0"/>
              </a:rPr>
              <a:t>“</a:t>
            </a:r>
            <a:r>
              <a:rPr lang="en-US" sz="1600" b="1" i="1" strike="sngStrike" dirty="0">
                <a:solidFill>
                  <a:srgbClr val="00B050"/>
                </a:solidFill>
                <a:effectLst/>
                <a:latin typeface="Helvetica" pitchFamily="2" charset="0"/>
              </a:rPr>
              <a:t>R4:</a:t>
            </a:r>
            <a:r>
              <a:rPr lang="en-US" sz="1600" i="1" strike="sngStrike" dirty="0">
                <a:solidFill>
                  <a:srgbClr val="00B050"/>
                </a:solidFill>
                <a:effectLst/>
                <a:latin typeface="Helvetica" pitchFamily="2" charset="0"/>
              </a:rPr>
              <a:t> Elaborate on the possibility for fielding a rapid operational switching mode between</a:t>
            </a:r>
            <a:r>
              <a:rPr lang="en-US" sz="1600" strike="sngStrike" dirty="0">
                <a:solidFill>
                  <a:srgbClr val="00B050"/>
                </a:solidFill>
                <a:latin typeface="Helvetica" pitchFamily="2" charset="0"/>
              </a:rPr>
              <a:t> </a:t>
            </a:r>
            <a:r>
              <a:rPr lang="en-US" sz="1600" i="1" strike="sngStrike" dirty="0">
                <a:solidFill>
                  <a:srgbClr val="00B050"/>
                </a:solidFill>
                <a:effectLst/>
                <a:latin typeface="Helvetica" pitchFamily="2" charset="0"/>
              </a:rPr>
              <a:t>e- and e+ operation in FFA arcs</a:t>
            </a:r>
            <a:r>
              <a:rPr lang="en-US" i="1" strike="sngStrike" dirty="0">
                <a:solidFill>
                  <a:srgbClr val="00B050"/>
                </a:solidFill>
                <a:effectLst/>
                <a:latin typeface="Helvetica" pitchFamily="2" charset="0"/>
              </a:rPr>
              <a:t>.”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900" i="1" dirty="0">
              <a:solidFill>
                <a:srgbClr val="00B050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B050"/>
                </a:solidFill>
                <a:latin typeface="Helvetica" pitchFamily="2" charset="0"/>
              </a:rPr>
              <a:t>“</a:t>
            </a:r>
            <a:r>
              <a:rPr lang="en-US" sz="1600" b="1" i="1" dirty="0">
                <a:solidFill>
                  <a:srgbClr val="00B050"/>
                </a:solidFill>
                <a:latin typeface="Helvetica" pitchFamily="2" charset="0"/>
              </a:rPr>
              <a:t>Q5</a:t>
            </a:r>
            <a:r>
              <a:rPr lang="en-US" sz="1600" i="1" dirty="0">
                <a:solidFill>
                  <a:srgbClr val="00B050"/>
                </a:solidFill>
                <a:latin typeface="Helvetica" pitchFamily="2" charset="0"/>
              </a:rPr>
              <a:t>: …required photocathodes to enable polarized e+ production should continue to be developed.”</a:t>
            </a:r>
            <a:endParaRPr lang="en-US" sz="1600" i="1" dirty="0">
              <a:solidFill>
                <a:srgbClr val="00B050"/>
              </a:solidFill>
              <a:effectLst/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900" i="1" dirty="0">
              <a:latin typeface="Helvetica" pitchFamily="2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i="1" dirty="0">
                <a:effectLst/>
                <a:latin typeface="Helvetica" pitchFamily="2" charset="0"/>
              </a:rPr>
              <a:t>“</a:t>
            </a:r>
            <a:r>
              <a:rPr lang="en-US" sz="1600" b="1" i="1" dirty="0">
                <a:effectLst/>
                <a:latin typeface="Helvetica" pitchFamily="2" charset="0"/>
              </a:rPr>
              <a:t>R20:</a:t>
            </a:r>
            <a:r>
              <a:rPr lang="en-US" sz="1600" i="1" dirty="0">
                <a:effectLst/>
                <a:latin typeface="Helvetica" pitchFamily="2" charset="0"/>
              </a:rPr>
              <a:t> Work out how efficient magnet polarity switching (~8 hours) could be implemented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i="1" dirty="0">
                <a:effectLst/>
                <a:latin typeface="Helvetica" pitchFamily="2" charset="0"/>
              </a:rPr>
              <a:t>between e- and e+ operation.”</a:t>
            </a:r>
          </a:p>
          <a:p>
            <a:pPr lvl="1"/>
            <a:endParaRPr lang="en-US" sz="1400" dirty="0">
              <a:effectLst/>
              <a:latin typeface="Helvetica" pitchFamily="2" charset="0"/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C51C5B-B055-C6B7-96AC-AC62CA86A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100" i="1" dirty="0"/>
              <a:t>Jefferson Lab Positron Users Working Group Workshop</a:t>
            </a:r>
          </a:p>
          <a:p>
            <a:r>
              <a:rPr lang="en-US" sz="1100" i="1" dirty="0"/>
              <a:t>University of Virginia, Charlottesville, March 7 – 8, 2023</a:t>
            </a:r>
          </a:p>
        </p:txBody>
      </p:sp>
    </p:spTree>
    <p:extLst>
      <p:ext uri="{BB962C8B-B14F-4D97-AF65-F5344CB8AC3E}">
        <p14:creationId xmlns:p14="http://schemas.microsoft.com/office/powerpoint/2010/main" val="235996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234AAA9-9FED-E547-8C05-EF744538B5E5}"/>
              </a:ext>
            </a:extLst>
          </p:cNvPr>
          <p:cNvGrpSpPr/>
          <p:nvPr/>
        </p:nvGrpSpPr>
        <p:grpSpPr>
          <a:xfrm>
            <a:off x="969421" y="1603274"/>
            <a:ext cx="10005540" cy="4310588"/>
            <a:chOff x="969421" y="1412205"/>
            <a:chExt cx="10005540" cy="43105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9CF06A7-F623-EC4E-A756-9CCE3FAF2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8" t="7774" b="12606"/>
            <a:stretch/>
          </p:blipFill>
          <p:spPr>
            <a:xfrm>
              <a:off x="1494282" y="2480786"/>
              <a:ext cx="9480679" cy="3242007"/>
            </a:xfrm>
            <a:prstGeom prst="rect">
              <a:avLst/>
            </a:prstGeom>
          </p:spPr>
        </p:pic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02E6412-64AB-8941-A6A6-1B042B2E899E}"/>
                </a:ext>
              </a:extLst>
            </p:cNvPr>
            <p:cNvSpPr/>
            <p:nvPr/>
          </p:nvSpPr>
          <p:spPr>
            <a:xfrm>
              <a:off x="969421" y="1412205"/>
              <a:ext cx="3417165" cy="859147"/>
            </a:xfrm>
            <a:prstGeom prst="roundRect">
              <a:avLst/>
            </a:prstGeom>
            <a:solidFill>
              <a:srgbClr val="E86F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One year ago we were exploring e+ production at 10, 100, 1000 MeV…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EFF710E-EB14-4448-8A40-A9992D2FCA40}"/>
                </a:ext>
              </a:extLst>
            </p:cNvPr>
            <p:cNvCxnSpPr>
              <a:cxnSpLocks/>
            </p:cNvCxnSpPr>
            <p:nvPr/>
          </p:nvCxnSpPr>
          <p:spPr>
            <a:xfrm>
              <a:off x="3112877" y="2306875"/>
              <a:ext cx="688561" cy="553481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20D9E40-E82D-DB4E-92E6-34EEE2C2B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Turning the LERF into a positron injector facility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8F98D6-22C1-D14C-A3BE-D9936C34A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87A75B6-EF46-5EAA-0DE0-B3FEFC4FCAD1}"/>
              </a:ext>
            </a:extLst>
          </p:cNvPr>
          <p:cNvSpPr/>
          <p:nvPr/>
        </p:nvSpPr>
        <p:spPr>
          <a:xfrm>
            <a:off x="6871097" y="1700050"/>
            <a:ext cx="3018106" cy="859147"/>
          </a:xfrm>
          <a:prstGeom prst="roundRect">
            <a:avLst/>
          </a:prstGeom>
          <a:solidFill>
            <a:srgbClr val="E86FDA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Today we are focused on producing 123 MeV e</a:t>
            </a:r>
            <a:r>
              <a:rPr lang="en-US" sz="1600" baseline="30000" dirty="0"/>
              <a:t>+</a:t>
            </a:r>
            <a:r>
              <a:rPr lang="en-US" sz="1600" dirty="0"/>
              <a:t> utilizing the Low Energy Research Facility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822EF9E-CADB-D8CA-0BF9-49A639AF2FBA}"/>
              </a:ext>
            </a:extLst>
          </p:cNvPr>
          <p:cNvCxnSpPr>
            <a:cxnSpLocks/>
          </p:cNvCxnSpPr>
          <p:nvPr/>
        </p:nvCxnSpPr>
        <p:spPr>
          <a:xfrm flipH="1">
            <a:off x="7536180" y="2566107"/>
            <a:ext cx="520631" cy="1457253"/>
          </a:xfrm>
          <a:prstGeom prst="straightConnector1">
            <a:avLst/>
          </a:prstGeom>
          <a:ln w="222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D86EAA3-1913-A6E6-D284-477AE5209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100" i="1" dirty="0"/>
              <a:t>Jefferson Lab Positron Users Working Group Workshop</a:t>
            </a:r>
          </a:p>
          <a:p>
            <a:r>
              <a:rPr lang="en-US" sz="1100" i="1" dirty="0"/>
              <a:t>University of Virginia, Charlottesville, March 7 – 8, 2023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9DB1606-75C0-23FE-BFEB-C8D37BFF73A0}"/>
              </a:ext>
            </a:extLst>
          </p:cNvPr>
          <p:cNvCxnSpPr>
            <a:cxnSpLocks/>
          </p:cNvCxnSpPr>
          <p:nvPr/>
        </p:nvCxnSpPr>
        <p:spPr>
          <a:xfrm>
            <a:off x="3112877" y="2497941"/>
            <a:ext cx="205676" cy="553481"/>
          </a:xfrm>
          <a:prstGeom prst="straightConnector1">
            <a:avLst/>
          </a:prstGeom>
          <a:ln w="222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8A5BAF1-CAC3-0279-6C90-6C35F252EB42}"/>
              </a:ext>
            </a:extLst>
          </p:cNvPr>
          <p:cNvCxnSpPr>
            <a:cxnSpLocks/>
          </p:cNvCxnSpPr>
          <p:nvPr/>
        </p:nvCxnSpPr>
        <p:spPr>
          <a:xfrm>
            <a:off x="3112877" y="2497941"/>
            <a:ext cx="4037936" cy="553477"/>
          </a:xfrm>
          <a:prstGeom prst="straightConnector1">
            <a:avLst/>
          </a:prstGeom>
          <a:ln w="222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97038A3-38A9-F3F2-D694-F965D2313224}"/>
              </a:ext>
            </a:extLst>
          </p:cNvPr>
          <p:cNvGrpSpPr/>
          <p:nvPr/>
        </p:nvGrpSpPr>
        <p:grpSpPr>
          <a:xfrm>
            <a:off x="468252" y="1268741"/>
            <a:ext cx="11173116" cy="4794501"/>
            <a:chOff x="406623" y="1443849"/>
            <a:chExt cx="11173116" cy="479450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50C4A53-A960-9390-AA30-D5684CC2F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6623" y="1443849"/>
              <a:ext cx="11173116" cy="4565514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79D6B1B-38AF-F9CE-E394-E69ACC48D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33666" y="3642007"/>
              <a:ext cx="1198767" cy="897420"/>
            </a:xfrm>
            <a:prstGeom prst="rect">
              <a:avLst/>
            </a:prstGeom>
          </p:spPr>
        </p:pic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E5ACF1F-AC89-1A2C-886A-7D70B93393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61132" y="4006491"/>
              <a:ext cx="699687" cy="84226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98E97FCB-A1B0-34F3-1F9B-DBE838A7C1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58213" y="4461240"/>
              <a:ext cx="6318200" cy="1256516"/>
            </a:xfrm>
            <a:prstGeom prst="straightConnector1">
              <a:avLst/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ED8D51AB-BCA2-D077-5E74-D2B18A0E018B}"/>
                </a:ext>
              </a:extLst>
            </p:cNvPr>
            <p:cNvSpPr/>
            <p:nvPr/>
          </p:nvSpPr>
          <p:spPr>
            <a:xfrm rot="12140723">
              <a:off x="2657124" y="1876298"/>
              <a:ext cx="1719812" cy="2640484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65CE4A72-A861-DB21-F6EE-500D6746D169}"/>
                </a:ext>
              </a:extLst>
            </p:cNvPr>
            <p:cNvSpPr/>
            <p:nvPr/>
          </p:nvSpPr>
          <p:spPr>
            <a:xfrm rot="17192783">
              <a:off x="2583995" y="1888490"/>
              <a:ext cx="2983263" cy="2844983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38E5775-BB56-489D-AD01-C68F404A38B0}"/>
                </a:ext>
              </a:extLst>
            </p:cNvPr>
            <p:cNvSpPr txBox="1"/>
            <p:nvPr/>
          </p:nvSpPr>
          <p:spPr>
            <a:xfrm>
              <a:off x="5355388" y="1523823"/>
              <a:ext cx="10326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FF0000"/>
                  </a:solidFill>
                </a:rPr>
                <a:t>123 MeV</a:t>
              </a:r>
            </a:p>
          </p:txBody>
        </p:sp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BCDAB150-F108-4D5C-8F0E-53EFD0D0F5F5}"/>
                </a:ext>
              </a:extLst>
            </p:cNvPr>
            <p:cNvSpPr/>
            <p:nvPr/>
          </p:nvSpPr>
          <p:spPr>
            <a:xfrm rot="6442035">
              <a:off x="9070358" y="4175081"/>
              <a:ext cx="1303520" cy="1836508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DD3F085-8EBF-5590-A0D6-FE119FB7B0B8}"/>
                </a:ext>
              </a:extLst>
            </p:cNvPr>
            <p:cNvSpPr txBox="1"/>
            <p:nvPr/>
          </p:nvSpPr>
          <p:spPr>
            <a:xfrm>
              <a:off x="6424791" y="3027234"/>
              <a:ext cx="18009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Build e</a:t>
              </a:r>
              <a:r>
                <a:rPr lang="en-US" baseline="30000" dirty="0">
                  <a:solidFill>
                    <a:srgbClr val="7030A0"/>
                  </a:solidFill>
                </a:rPr>
                <a:t>+</a:t>
              </a:r>
              <a:r>
                <a:rPr lang="en-US" dirty="0">
                  <a:solidFill>
                    <a:srgbClr val="7030A0"/>
                  </a:solidFill>
                </a:rPr>
                <a:t> injector at the LERF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74F3B16-5A43-3CB0-C9D3-87AE697667A7}"/>
                </a:ext>
              </a:extLst>
            </p:cNvPr>
            <p:cNvSpPr txBox="1"/>
            <p:nvPr/>
          </p:nvSpPr>
          <p:spPr>
            <a:xfrm>
              <a:off x="9618729" y="3444386"/>
              <a:ext cx="17419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Build new LERF to CEBAF tunnel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CFA50628-91F5-DF62-09BF-016A1F48F92F}"/>
                </a:ext>
              </a:extLst>
            </p:cNvPr>
            <p:cNvCxnSpPr>
              <a:cxnSpLocks/>
            </p:cNvCxnSpPr>
            <p:nvPr/>
          </p:nvCxnSpPr>
          <p:spPr>
            <a:xfrm>
              <a:off x="4509219" y="1809785"/>
              <a:ext cx="1254756" cy="245781"/>
            </a:xfrm>
            <a:prstGeom prst="straightConnector1">
              <a:avLst/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1609768-28C3-FF02-59DE-A8E1FFB36CF4}"/>
                </a:ext>
              </a:extLst>
            </p:cNvPr>
            <p:cNvSpPr txBox="1"/>
            <p:nvPr/>
          </p:nvSpPr>
          <p:spPr>
            <a:xfrm>
              <a:off x="2216946" y="5315020"/>
              <a:ext cx="22922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Build new transport line along South </a:t>
              </a:r>
              <a:r>
                <a:rPr lang="en-US" dirty="0" err="1">
                  <a:solidFill>
                    <a:srgbClr val="7030A0"/>
                  </a:solidFill>
                </a:rPr>
                <a:t>Linac</a:t>
              </a:r>
              <a:r>
                <a:rPr lang="en-US" dirty="0">
                  <a:solidFill>
                    <a:srgbClr val="7030A0"/>
                  </a:solidFill>
                </a:rPr>
                <a:t> and West Arc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90D1336-BF88-667B-ECA1-4880CDA13EC3}"/>
                </a:ext>
              </a:extLst>
            </p:cNvPr>
            <p:cNvCxnSpPr>
              <a:cxnSpLocks/>
              <a:stCxn id="40" idx="2"/>
            </p:cNvCxnSpPr>
            <p:nvPr/>
          </p:nvCxnSpPr>
          <p:spPr>
            <a:xfrm flipH="1">
              <a:off x="10382985" y="4090717"/>
              <a:ext cx="106721" cy="498513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114DFD4D-1DD9-692D-4786-7E33ABDB70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9924" y="5065178"/>
              <a:ext cx="1588406" cy="225871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37741E2-9CAA-E126-BD63-D3AFFEC71AB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54861" y="3310981"/>
              <a:ext cx="515063" cy="1985730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9647D09-9E47-A90D-F9B9-459672023F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44024" y="2250412"/>
              <a:ext cx="891719" cy="259903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551BFB8-9408-F922-EFAE-D982D657C23B}"/>
                </a:ext>
              </a:extLst>
            </p:cNvPr>
            <p:cNvSpPr txBox="1"/>
            <p:nvPr/>
          </p:nvSpPr>
          <p:spPr>
            <a:xfrm>
              <a:off x="3794544" y="2444150"/>
              <a:ext cx="23949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Inject e</a:t>
              </a:r>
              <a:r>
                <a:rPr lang="en-US" baseline="30000" dirty="0">
                  <a:solidFill>
                    <a:srgbClr val="7030A0"/>
                  </a:solidFill>
                </a:rPr>
                <a:t>+</a:t>
              </a:r>
              <a:r>
                <a:rPr lang="en-US" dirty="0">
                  <a:solidFill>
                    <a:srgbClr val="7030A0"/>
                  </a:solidFill>
                </a:rPr>
                <a:t> into North </a:t>
              </a:r>
              <a:r>
                <a:rPr lang="en-US" dirty="0" err="1">
                  <a:solidFill>
                    <a:srgbClr val="7030A0"/>
                  </a:solidFill>
                </a:rPr>
                <a:t>Linac</a:t>
              </a:r>
              <a:r>
                <a:rPr lang="en-US" dirty="0">
                  <a:solidFill>
                    <a:srgbClr val="7030A0"/>
                  </a:solidFill>
                </a:rPr>
                <a:t> to usual 12 GeV (w/ magnets reversed)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760306F-0E83-3B20-D3AE-A2A155E64641}"/>
                </a:ext>
              </a:extLst>
            </p:cNvPr>
            <p:cNvSpPr txBox="1"/>
            <p:nvPr/>
          </p:nvSpPr>
          <p:spPr>
            <a:xfrm>
              <a:off x="8541381" y="4389909"/>
              <a:ext cx="10326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FF0000"/>
                  </a:solidFill>
                </a:rPr>
                <a:t>123 MeV</a:t>
              </a:r>
            </a:p>
          </p:txBody>
        </p:sp>
        <p:sp>
          <p:nvSpPr>
            <p:cNvPr id="49" name="Arc 48">
              <a:extLst>
                <a:ext uri="{FF2B5EF4-FFF2-40B4-BE49-F238E27FC236}">
                  <a16:creationId xmlns:a16="http://schemas.microsoft.com/office/drawing/2014/main" id="{71DEB2AF-57B2-3A03-9E99-0E29C48D6269}"/>
                </a:ext>
              </a:extLst>
            </p:cNvPr>
            <p:cNvSpPr/>
            <p:nvPr/>
          </p:nvSpPr>
          <p:spPr>
            <a:xfrm rot="1186160">
              <a:off x="9250206" y="4578653"/>
              <a:ext cx="1427296" cy="1088873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2DC505F-6218-CE58-EB2A-50C89475232B}"/>
                </a:ext>
              </a:extLst>
            </p:cNvPr>
            <p:cNvCxnSpPr>
              <a:cxnSpLocks/>
            </p:cNvCxnSpPr>
            <p:nvPr/>
          </p:nvCxnSpPr>
          <p:spPr>
            <a:xfrm>
              <a:off x="9407797" y="4338349"/>
              <a:ext cx="766514" cy="207522"/>
            </a:xfrm>
            <a:prstGeom prst="straightConnector1">
              <a:avLst/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7146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860462-3DEB-E24C-96FA-A96A817F7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dirty="0"/>
              <a:t>Positron Working Group Workshop, Univ. of Virginia, March 7 – 8,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27BDAB-ECE6-E44E-B86B-16D399493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4800141-79B0-7341-AFAE-CC603B559DE6}"/>
              </a:ext>
            </a:extLst>
          </p:cNvPr>
          <p:cNvSpPr txBox="1">
            <a:spLocks/>
          </p:cNvSpPr>
          <p:nvPr/>
        </p:nvSpPr>
        <p:spPr>
          <a:xfrm>
            <a:off x="5635743" y="6467336"/>
            <a:ext cx="714877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C21ABF7-7049-A94C-95AE-F63D1393AE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1000"/>
          </a:blip>
          <a:srcRect l="1631" t="12012" r="1569" b="37826"/>
          <a:stretch/>
        </p:blipFill>
        <p:spPr bwMode="auto">
          <a:xfrm>
            <a:off x="204720" y="1378710"/>
            <a:ext cx="11777860" cy="4630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F79065-91D9-A84D-8E97-68C3E14DCA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3000"/>
          </a:blip>
          <a:srcRect l="15969" r="22447" b="53052"/>
          <a:stretch/>
        </p:blipFill>
        <p:spPr>
          <a:xfrm>
            <a:off x="2104148" y="2362317"/>
            <a:ext cx="5506232" cy="1269908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54335E1-6D15-7E4C-A0C2-C4A4F5FD697A}"/>
              </a:ext>
            </a:extLst>
          </p:cNvPr>
          <p:cNvCxnSpPr>
            <a:cxnSpLocks/>
          </p:cNvCxnSpPr>
          <p:nvPr/>
        </p:nvCxnSpPr>
        <p:spPr>
          <a:xfrm>
            <a:off x="1200616" y="5474727"/>
            <a:ext cx="10608530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57EFA0A2-BE6C-5B40-96FC-E80BFAF1F9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3000"/>
          </a:blip>
          <a:srcRect l="87737" t="28204" b="34975"/>
          <a:stretch/>
        </p:blipFill>
        <p:spPr>
          <a:xfrm>
            <a:off x="7596989" y="3126868"/>
            <a:ext cx="1096427" cy="9960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B14CAF4-8152-5F46-89A9-5399D82F79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3000"/>
          </a:blip>
          <a:srcRect l="87737" t="28204" b="34975"/>
          <a:stretch/>
        </p:blipFill>
        <p:spPr>
          <a:xfrm rot="10800000">
            <a:off x="1031742" y="3286018"/>
            <a:ext cx="1096427" cy="99600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78CBDDC-7CEA-5240-9C79-5DB5A3640D79}"/>
              </a:ext>
            </a:extLst>
          </p:cNvPr>
          <p:cNvSpPr/>
          <p:nvPr/>
        </p:nvSpPr>
        <p:spPr>
          <a:xfrm>
            <a:off x="690387" y="4377234"/>
            <a:ext cx="9205386" cy="98745"/>
          </a:xfrm>
          <a:prstGeom prst="rect">
            <a:avLst/>
          </a:prstGeom>
          <a:pattFill prst="lgConfetti">
            <a:fgClr>
              <a:schemeClr val="bg2">
                <a:lumMod val="75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F94871C-7791-B84D-950E-D509016179E3}"/>
              </a:ext>
            </a:extLst>
          </p:cNvPr>
          <p:cNvGrpSpPr/>
          <p:nvPr/>
        </p:nvGrpSpPr>
        <p:grpSpPr>
          <a:xfrm rot="10800000">
            <a:off x="701017" y="3438931"/>
            <a:ext cx="1021512" cy="2035796"/>
            <a:chOff x="6847367" y="-1318437"/>
            <a:chExt cx="890374" cy="1632448"/>
          </a:xfrm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7FA2DC29-5354-0C45-BC1B-54C531412A0D}"/>
                </a:ext>
              </a:extLst>
            </p:cNvPr>
            <p:cNvSpPr/>
            <p:nvPr/>
          </p:nvSpPr>
          <p:spPr>
            <a:xfrm>
              <a:off x="6847367" y="-1318437"/>
              <a:ext cx="890374" cy="1628645"/>
            </a:xfrm>
            <a:prstGeom prst="arc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3A07DC10-CB1C-944C-87A0-CC4CDE9D94DA}"/>
                </a:ext>
              </a:extLst>
            </p:cNvPr>
            <p:cNvSpPr/>
            <p:nvPr/>
          </p:nvSpPr>
          <p:spPr>
            <a:xfrm flipV="1">
              <a:off x="6847367" y="-1314634"/>
              <a:ext cx="890374" cy="1628645"/>
            </a:xfrm>
            <a:prstGeom prst="arc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1EB5EAF-F6D2-C743-ABBD-18C624644868}"/>
              </a:ext>
            </a:extLst>
          </p:cNvPr>
          <p:cNvCxnSpPr>
            <a:cxnSpLocks/>
          </p:cNvCxnSpPr>
          <p:nvPr/>
        </p:nvCxnSpPr>
        <p:spPr>
          <a:xfrm flipH="1">
            <a:off x="4470123" y="3313885"/>
            <a:ext cx="3150887" cy="15302"/>
          </a:xfrm>
          <a:prstGeom prst="straightConnector1">
            <a:avLst/>
          </a:prstGeom>
          <a:ln w="34925">
            <a:solidFill>
              <a:srgbClr val="02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11DFDACF-574E-6443-9182-2CE0E8BC9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103" y="3556050"/>
            <a:ext cx="2631448" cy="698816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4CE8F256-1AE2-3B4D-AF2B-DBFE99EC5BB0}"/>
              </a:ext>
            </a:extLst>
          </p:cNvPr>
          <p:cNvGrpSpPr/>
          <p:nvPr/>
        </p:nvGrpSpPr>
        <p:grpSpPr>
          <a:xfrm rot="10800000">
            <a:off x="3902685" y="3594696"/>
            <a:ext cx="464863" cy="393101"/>
            <a:chOff x="6847367" y="-1318437"/>
            <a:chExt cx="890374" cy="1632448"/>
          </a:xfrm>
        </p:grpSpPr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9E16AB98-8759-104E-B632-18BA5515159C}"/>
                </a:ext>
              </a:extLst>
            </p:cNvPr>
            <p:cNvSpPr/>
            <p:nvPr/>
          </p:nvSpPr>
          <p:spPr>
            <a:xfrm>
              <a:off x="6847367" y="-1318437"/>
              <a:ext cx="890374" cy="1628645"/>
            </a:xfrm>
            <a:prstGeom prst="arc">
              <a:avLst/>
            </a:prstGeom>
            <a:ln w="349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0C25F002-BC5E-5947-8D3D-7365DD7711D5}"/>
                </a:ext>
              </a:extLst>
            </p:cNvPr>
            <p:cNvSpPr/>
            <p:nvPr/>
          </p:nvSpPr>
          <p:spPr>
            <a:xfrm flipV="1">
              <a:off x="6847367" y="-1314634"/>
              <a:ext cx="890374" cy="1628645"/>
            </a:xfrm>
            <a:prstGeom prst="arc">
              <a:avLst/>
            </a:prstGeom>
            <a:ln w="34925">
              <a:solidFill>
                <a:srgbClr val="020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A2F827A-40B9-AD4A-8C15-7278E9BFC708}"/>
              </a:ext>
            </a:extLst>
          </p:cNvPr>
          <p:cNvGrpSpPr/>
          <p:nvPr/>
        </p:nvGrpSpPr>
        <p:grpSpPr>
          <a:xfrm>
            <a:off x="7519073" y="3548688"/>
            <a:ext cx="408529" cy="464720"/>
            <a:chOff x="6847367" y="-1318437"/>
            <a:chExt cx="890374" cy="1632448"/>
          </a:xfrm>
        </p:grpSpPr>
        <p:sp>
          <p:nvSpPr>
            <p:cNvPr id="49" name="Arc 48">
              <a:extLst>
                <a:ext uri="{FF2B5EF4-FFF2-40B4-BE49-F238E27FC236}">
                  <a16:creationId xmlns:a16="http://schemas.microsoft.com/office/drawing/2014/main" id="{F7292E66-2B3E-A94C-94BB-DC60423C50B4}"/>
                </a:ext>
              </a:extLst>
            </p:cNvPr>
            <p:cNvSpPr/>
            <p:nvPr/>
          </p:nvSpPr>
          <p:spPr>
            <a:xfrm>
              <a:off x="6847367" y="-1318437"/>
              <a:ext cx="890374" cy="1628645"/>
            </a:xfrm>
            <a:prstGeom prst="arc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854B43BE-FB5D-594C-AE13-0EA5F2DB81E5}"/>
                </a:ext>
              </a:extLst>
            </p:cNvPr>
            <p:cNvSpPr/>
            <p:nvPr/>
          </p:nvSpPr>
          <p:spPr>
            <a:xfrm flipV="1">
              <a:off x="6847367" y="-1314634"/>
              <a:ext cx="890374" cy="1628645"/>
            </a:xfrm>
            <a:prstGeom prst="arc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E2762D7-92D0-C447-8D43-4487D461E5B5}"/>
              </a:ext>
            </a:extLst>
          </p:cNvPr>
          <p:cNvCxnSpPr>
            <a:cxnSpLocks/>
            <a:endCxn id="50" idx="0"/>
          </p:cNvCxnSpPr>
          <p:nvPr/>
        </p:nvCxnSpPr>
        <p:spPr>
          <a:xfrm>
            <a:off x="7181551" y="4012069"/>
            <a:ext cx="541786" cy="1339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58A478C-AE89-5240-869B-E526A109F57C}"/>
              </a:ext>
            </a:extLst>
          </p:cNvPr>
          <p:cNvCxnSpPr>
            <a:cxnSpLocks/>
          </p:cNvCxnSpPr>
          <p:nvPr/>
        </p:nvCxnSpPr>
        <p:spPr>
          <a:xfrm flipH="1">
            <a:off x="4470122" y="3550355"/>
            <a:ext cx="3258241" cy="5696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08056CC3-EEC0-544D-8062-30142ADCAE0A}"/>
              </a:ext>
            </a:extLst>
          </p:cNvPr>
          <p:cNvSpPr txBox="1"/>
          <p:nvPr/>
        </p:nvSpPr>
        <p:spPr>
          <a:xfrm>
            <a:off x="1579955" y="2957995"/>
            <a:ext cx="3034015" cy="3076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#6 – SRF accelerate e+ to 123 MeV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F6F1134-E437-D04D-BF7F-041FBEC2C0E8}"/>
              </a:ext>
            </a:extLst>
          </p:cNvPr>
          <p:cNvSpPr txBox="1"/>
          <p:nvPr/>
        </p:nvSpPr>
        <p:spPr>
          <a:xfrm>
            <a:off x="4388625" y="4113519"/>
            <a:ext cx="3482043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#4 - Produce and collect e+ 20 to 60 MeV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0C0EEDE-D840-824D-91FB-192ED546BF26}"/>
              </a:ext>
            </a:extLst>
          </p:cNvPr>
          <p:cNvSpPr txBox="1"/>
          <p:nvPr/>
        </p:nvSpPr>
        <p:spPr>
          <a:xfrm>
            <a:off x="4925133" y="2886755"/>
            <a:ext cx="2741456" cy="30777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00F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#2 - SRF accelerate </a:t>
            </a:r>
            <a:r>
              <a:rPr lang="en-US" sz="1400" dirty="0">
                <a:solidFill>
                  <a:srgbClr val="0200FD"/>
                </a:solidFill>
                <a:latin typeface="Arial" charset="0"/>
                <a:cs typeface="Arial" charset="0"/>
              </a:rPr>
              <a:t>to 120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00F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MeV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7AB579E-38FF-CF4F-9F2C-86232DAE6B6D}"/>
              </a:ext>
            </a:extLst>
          </p:cNvPr>
          <p:cNvCxnSpPr>
            <a:cxnSpLocks/>
          </p:cNvCxnSpPr>
          <p:nvPr/>
        </p:nvCxnSpPr>
        <p:spPr>
          <a:xfrm flipH="1">
            <a:off x="1211773" y="3388154"/>
            <a:ext cx="2908275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9B8E5E3-B214-1549-A2C2-01A856A841B3}"/>
              </a:ext>
            </a:extLst>
          </p:cNvPr>
          <p:cNvCxnSpPr>
            <a:cxnSpLocks/>
          </p:cNvCxnSpPr>
          <p:nvPr/>
        </p:nvCxnSpPr>
        <p:spPr>
          <a:xfrm flipH="1" flipV="1">
            <a:off x="4089044" y="3383630"/>
            <a:ext cx="391754" cy="201576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50400413-A107-FA49-98D7-C4917DB12E8F}"/>
              </a:ext>
            </a:extLst>
          </p:cNvPr>
          <p:cNvSpPr txBox="1"/>
          <p:nvPr/>
        </p:nvSpPr>
        <p:spPr>
          <a:xfrm>
            <a:off x="8668884" y="2454152"/>
            <a:ext cx="2696388" cy="52322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00F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#1 – Compact 10 mA P-Gun, Wien filter, 10 MeV e- injector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4E43871-8586-D04A-9843-7F93534B5569}"/>
              </a:ext>
            </a:extLst>
          </p:cNvPr>
          <p:cNvCxnSpPr>
            <a:cxnSpLocks/>
          </p:cNvCxnSpPr>
          <p:nvPr/>
        </p:nvCxnSpPr>
        <p:spPr>
          <a:xfrm flipH="1">
            <a:off x="7621010" y="2862209"/>
            <a:ext cx="1061778" cy="451676"/>
          </a:xfrm>
          <a:prstGeom prst="straightConnector1">
            <a:avLst/>
          </a:prstGeom>
          <a:ln w="34925">
            <a:solidFill>
              <a:srgbClr val="02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37566DA8-E792-F343-ABA4-20D2530DEB9C}"/>
              </a:ext>
            </a:extLst>
          </p:cNvPr>
          <p:cNvSpPr txBox="1"/>
          <p:nvPr/>
        </p:nvSpPr>
        <p:spPr>
          <a:xfrm>
            <a:off x="2122700" y="3723681"/>
            <a:ext cx="2053232" cy="30769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00F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#3 – Extract e- to target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F58C79D-0A32-B045-B9FF-D2BBB83050EB}"/>
              </a:ext>
            </a:extLst>
          </p:cNvPr>
          <p:cNvSpPr txBox="1"/>
          <p:nvPr/>
        </p:nvSpPr>
        <p:spPr>
          <a:xfrm>
            <a:off x="7519073" y="5253146"/>
            <a:ext cx="3403176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</a:t>
            </a:r>
            <a:r>
              <a:rPr lang="en-US" sz="1400" dirty="0">
                <a:solidFill>
                  <a:srgbClr val="FF0000"/>
                </a:solidFill>
                <a:latin typeface="Arial" charset="0"/>
                <a:cs typeface="Arial" charset="0"/>
              </a:rPr>
              <a:t>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– Transport e+ at 123 MeV to CEBAF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7959358-F31A-7342-9337-BA14B04B9A79}"/>
              </a:ext>
            </a:extLst>
          </p:cNvPr>
          <p:cNvCxnSpPr>
            <a:cxnSpLocks/>
          </p:cNvCxnSpPr>
          <p:nvPr/>
        </p:nvCxnSpPr>
        <p:spPr>
          <a:xfrm flipH="1">
            <a:off x="4127342" y="3381259"/>
            <a:ext cx="316190" cy="220005"/>
          </a:xfrm>
          <a:prstGeom prst="straightConnector1">
            <a:avLst/>
          </a:prstGeom>
          <a:ln w="34925">
            <a:solidFill>
              <a:srgbClr val="02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05D01B4-E964-0B4D-8CA7-1E65DB8654E4}"/>
              </a:ext>
            </a:extLst>
          </p:cNvPr>
          <p:cNvCxnSpPr>
            <a:cxnSpLocks/>
          </p:cNvCxnSpPr>
          <p:nvPr/>
        </p:nvCxnSpPr>
        <p:spPr>
          <a:xfrm>
            <a:off x="4175932" y="3986882"/>
            <a:ext cx="328590" cy="914"/>
          </a:xfrm>
          <a:prstGeom prst="straightConnector1">
            <a:avLst/>
          </a:prstGeom>
          <a:ln w="34925">
            <a:solidFill>
              <a:srgbClr val="02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938FB1EC-D187-0D48-B691-F3E64E694E2C}"/>
              </a:ext>
            </a:extLst>
          </p:cNvPr>
          <p:cNvSpPr txBox="1"/>
          <p:nvPr/>
        </p:nvSpPr>
        <p:spPr>
          <a:xfrm>
            <a:off x="5321899" y="3373565"/>
            <a:ext cx="1590179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#5 – Transport e+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E674A4-51FA-6A4A-9336-1E07178F78A1}"/>
              </a:ext>
            </a:extLst>
          </p:cNvPr>
          <p:cNvSpPr txBox="1"/>
          <p:nvPr/>
        </p:nvSpPr>
        <p:spPr>
          <a:xfrm>
            <a:off x="204941" y="848098"/>
            <a:ext cx="90323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Focus is developing a S2E technical report </a:t>
            </a:r>
            <a:r>
              <a:rPr lang="en-US" b="1" u="sng" dirty="0"/>
              <a:t>based on a polarized e</a:t>
            </a:r>
            <a:r>
              <a:rPr lang="en-US" b="1" u="sng" baseline="30000" dirty="0"/>
              <a:t>+</a:t>
            </a:r>
            <a:r>
              <a:rPr lang="en-US" b="1" u="sng" dirty="0"/>
              <a:t> injector at LERF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00FD"/>
                </a:solidFill>
              </a:rPr>
              <a:t>High current polarized electron injector (10 MeV/10 mA)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00FD"/>
                </a:solidFill>
              </a:rPr>
              <a:t>High current 1-3 mA LINAC (two C75 CM)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Positron conversion target (~100 kW)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Positron bunch collection and momentum selection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Positron bunch compression and acceleration to 123 MeV</a:t>
            </a: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56E1D59B-5057-744E-995A-C743941C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LERF Polarized Positron Injector Concept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80AA33-22FF-4773-7EF0-A875EC19E6A8}"/>
              </a:ext>
            </a:extLst>
          </p:cNvPr>
          <p:cNvSpPr txBox="1"/>
          <p:nvPr/>
        </p:nvSpPr>
        <p:spPr>
          <a:xfrm>
            <a:off x="1579955" y="5269296"/>
            <a:ext cx="3905236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#7 – Evaluating 123 MeV spin rotator concept</a:t>
            </a:r>
          </a:p>
        </p:txBody>
      </p:sp>
    </p:spTree>
    <p:extLst>
      <p:ext uri="{BB962C8B-B14F-4D97-AF65-F5344CB8AC3E}">
        <p14:creationId xmlns:p14="http://schemas.microsoft.com/office/powerpoint/2010/main" val="529635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255CA3-692C-234B-89CC-1EC0588C7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37E003F-33D0-8B40-8860-84ADAB81E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CEBAF : spin polarization from GaAs photocathodes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F79A1AFE-47C9-5B43-863B-7BABB018F2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94" b="10988"/>
          <a:stretch/>
        </p:blipFill>
        <p:spPr>
          <a:xfrm>
            <a:off x="1208717" y="1419366"/>
            <a:ext cx="9509024" cy="254886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3FCBEE67-411D-3542-AA98-B231B4CB3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247" y="4425492"/>
            <a:ext cx="1531033" cy="204741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BDCA719-9803-1B4E-B6E2-D922908EB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2028" y="4370899"/>
            <a:ext cx="2341483" cy="208283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43FB9EAA-E6CE-0D4F-A94D-35A7173DA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5544" y="4573586"/>
            <a:ext cx="997534" cy="1880095"/>
          </a:xfrm>
          <a:prstGeom prst="rect">
            <a:avLst/>
          </a:prstGeom>
        </p:spPr>
      </p:pic>
      <p:sp>
        <p:nvSpPr>
          <p:cNvPr id="86" name="Left Brace 85">
            <a:extLst>
              <a:ext uri="{FF2B5EF4-FFF2-40B4-BE49-F238E27FC236}">
                <a16:creationId xmlns:a16="http://schemas.microsoft.com/office/drawing/2014/main" id="{E9A637F5-FDC1-5740-A1DA-587AA6640CA9}"/>
              </a:ext>
            </a:extLst>
          </p:cNvPr>
          <p:cNvSpPr/>
          <p:nvPr/>
        </p:nvSpPr>
        <p:spPr bwMode="auto">
          <a:xfrm rot="16200000">
            <a:off x="2688647" y="3666944"/>
            <a:ext cx="280272" cy="1074166"/>
          </a:xfrm>
          <a:prstGeom prst="leftBrace">
            <a:avLst>
              <a:gd name="adj1" fmla="val 8333"/>
              <a:gd name="adj2" fmla="val 31422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7" name="Left Brace 86">
            <a:extLst>
              <a:ext uri="{FF2B5EF4-FFF2-40B4-BE49-F238E27FC236}">
                <a16:creationId xmlns:a16="http://schemas.microsoft.com/office/drawing/2014/main" id="{6D2952F2-E485-4945-851B-2932CB88ADC8}"/>
              </a:ext>
            </a:extLst>
          </p:cNvPr>
          <p:cNvSpPr/>
          <p:nvPr/>
        </p:nvSpPr>
        <p:spPr bwMode="auto">
          <a:xfrm rot="16200000">
            <a:off x="3982974" y="3620734"/>
            <a:ext cx="266700" cy="1180154"/>
          </a:xfrm>
          <a:prstGeom prst="leftBrace">
            <a:avLst>
              <a:gd name="adj1" fmla="val 8333"/>
              <a:gd name="adj2" fmla="val 62445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8" name="Left Brace 87">
            <a:extLst>
              <a:ext uri="{FF2B5EF4-FFF2-40B4-BE49-F238E27FC236}">
                <a16:creationId xmlns:a16="http://schemas.microsoft.com/office/drawing/2014/main" id="{AF6392F1-47B5-2649-823C-2907F3FF2955}"/>
              </a:ext>
            </a:extLst>
          </p:cNvPr>
          <p:cNvSpPr/>
          <p:nvPr/>
        </p:nvSpPr>
        <p:spPr bwMode="auto">
          <a:xfrm rot="16200000">
            <a:off x="7492160" y="1563118"/>
            <a:ext cx="261221" cy="5300866"/>
          </a:xfrm>
          <a:prstGeom prst="leftBrace">
            <a:avLst>
              <a:gd name="adj1" fmla="val 8333"/>
              <a:gd name="adj2" fmla="val 4793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7DEC108-6DA2-B648-B5D1-5A700620C1A1}"/>
              </a:ext>
            </a:extLst>
          </p:cNvPr>
          <p:cNvSpPr txBox="1"/>
          <p:nvPr/>
        </p:nvSpPr>
        <p:spPr>
          <a:xfrm>
            <a:off x="1823873" y="3964782"/>
            <a:ext cx="5725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….…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A9F6E274-33E9-1A46-8A37-B17B6FEF657C}"/>
              </a:ext>
            </a:extLst>
          </p:cNvPr>
          <p:cNvSpPr/>
          <p:nvPr/>
        </p:nvSpPr>
        <p:spPr>
          <a:xfrm>
            <a:off x="7012801" y="6010070"/>
            <a:ext cx="1278466" cy="443611"/>
          </a:xfrm>
          <a:prstGeom prst="ellipse">
            <a:avLst/>
          </a:prstGeom>
          <a:noFill/>
          <a:ln w="254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6A1E0E2-BCB6-144F-A216-13E6BBCC2EFD}"/>
              </a:ext>
            </a:extLst>
          </p:cNvPr>
          <p:cNvSpPr txBox="1"/>
          <p:nvPr/>
        </p:nvSpPr>
        <p:spPr>
          <a:xfrm>
            <a:off x="7203627" y="2543994"/>
            <a:ext cx="2580086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J. Dumas, J. </a:t>
            </a:r>
            <a:r>
              <a:rPr lang="en-US" sz="1400" dirty="0" err="1">
                <a:solidFill>
                  <a:srgbClr val="7030A0"/>
                </a:solidFill>
              </a:rPr>
              <a:t>Grames</a:t>
            </a:r>
            <a:r>
              <a:rPr lang="en-US" sz="1400" dirty="0">
                <a:solidFill>
                  <a:srgbClr val="7030A0"/>
                </a:solidFill>
              </a:rPr>
              <a:t>, E. </a:t>
            </a:r>
            <a:r>
              <a:rPr lang="en-US" sz="1400" dirty="0" err="1">
                <a:solidFill>
                  <a:srgbClr val="7030A0"/>
                </a:solidFill>
              </a:rPr>
              <a:t>Voutier</a:t>
            </a:r>
            <a:r>
              <a:rPr lang="en-US" sz="1400" dirty="0">
                <a:solidFill>
                  <a:srgbClr val="7030A0"/>
                </a:solidFill>
              </a:rPr>
              <a:t>, “A Polarized Positron Source for CEBAF”, </a:t>
            </a:r>
            <a:r>
              <a:rPr lang="en-US" sz="1400" u="sng" dirty="0">
                <a:solidFill>
                  <a:srgbClr val="7030A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arXiv:0907.5348</a:t>
            </a:r>
            <a:r>
              <a:rPr lang="en-US" sz="1400" dirty="0">
                <a:solidFill>
                  <a:srgbClr val="7030A0"/>
                </a:solidFill>
              </a:rPr>
              <a:t> (2009)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906D32C2-4452-AB44-B554-CA2CA1D5B257}"/>
              </a:ext>
            </a:extLst>
          </p:cNvPr>
          <p:cNvCxnSpPr>
            <a:cxnSpLocks/>
          </p:cNvCxnSpPr>
          <p:nvPr/>
        </p:nvCxnSpPr>
        <p:spPr>
          <a:xfrm>
            <a:off x="6645677" y="2183642"/>
            <a:ext cx="0" cy="1346033"/>
          </a:xfrm>
          <a:prstGeom prst="line">
            <a:avLst/>
          </a:prstGeom>
          <a:ln w="28575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Oval 92">
            <a:extLst>
              <a:ext uri="{FF2B5EF4-FFF2-40B4-BE49-F238E27FC236}">
                <a16:creationId xmlns:a16="http://schemas.microsoft.com/office/drawing/2014/main" id="{1F963691-875A-5E43-8598-BD024865B9B3}"/>
              </a:ext>
            </a:extLst>
          </p:cNvPr>
          <p:cNvSpPr/>
          <p:nvPr/>
        </p:nvSpPr>
        <p:spPr>
          <a:xfrm>
            <a:off x="6928943" y="1622344"/>
            <a:ext cx="3129455" cy="571095"/>
          </a:xfrm>
          <a:prstGeom prst="ellipse">
            <a:avLst/>
          </a:prstGeom>
          <a:noFill/>
          <a:ln w="254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ACCE8BF8-1022-554D-A471-C6B6EB954094}"/>
              </a:ext>
            </a:extLst>
          </p:cNvPr>
          <p:cNvCxnSpPr/>
          <p:nvPr/>
        </p:nvCxnSpPr>
        <p:spPr>
          <a:xfrm flipH="1">
            <a:off x="6713917" y="2894023"/>
            <a:ext cx="367124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290BB9D2-22B0-934E-888C-0E70047EF8C8}"/>
              </a:ext>
            </a:extLst>
          </p:cNvPr>
          <p:cNvSpPr txBox="1"/>
          <p:nvPr/>
        </p:nvSpPr>
        <p:spPr>
          <a:xfrm>
            <a:off x="10126184" y="1803402"/>
            <a:ext cx="1287147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Reliable</a:t>
            </a:r>
          </a:p>
          <a:p>
            <a:r>
              <a:rPr lang="en-US" dirty="0">
                <a:solidFill>
                  <a:srgbClr val="7030A0"/>
                </a:solidFill>
              </a:rPr>
              <a:t>expectation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F680C5A-33DF-0344-9C9F-A0CFD7AB5AF5}"/>
              </a:ext>
            </a:extLst>
          </p:cNvPr>
          <p:cNvSpPr txBox="1"/>
          <p:nvPr/>
        </p:nvSpPr>
        <p:spPr>
          <a:xfrm>
            <a:off x="8341543" y="6010070"/>
            <a:ext cx="1287147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Reliable</a:t>
            </a:r>
          </a:p>
          <a:p>
            <a:r>
              <a:rPr lang="en-US" dirty="0">
                <a:solidFill>
                  <a:srgbClr val="7030A0"/>
                </a:solidFill>
              </a:rPr>
              <a:t>expectation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96B8FCE-7606-1A43-A298-79C1882C46F5}"/>
              </a:ext>
            </a:extLst>
          </p:cNvPr>
          <p:cNvSpPr txBox="1"/>
          <p:nvPr/>
        </p:nvSpPr>
        <p:spPr>
          <a:xfrm>
            <a:off x="707701" y="878086"/>
            <a:ext cx="11285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7030A0"/>
                </a:solidFill>
              </a:rPr>
              <a:t>GaAs photocathodes with both high QE and POL is the enabling technology.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AD2D537A-8BA7-E6AC-7438-09C5C1437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100" i="1" dirty="0"/>
              <a:t>Jefferson Lab Positron Users Working Group Workshop</a:t>
            </a:r>
          </a:p>
          <a:p>
            <a:r>
              <a:rPr lang="en-US" sz="1100" i="1" dirty="0"/>
              <a:t>University of Virginia, Charlottesville, March 7 – 8, 2023</a:t>
            </a:r>
          </a:p>
        </p:txBody>
      </p:sp>
    </p:spTree>
    <p:extLst>
      <p:ext uri="{BB962C8B-B14F-4D97-AF65-F5344CB8AC3E}">
        <p14:creationId xmlns:p14="http://schemas.microsoft.com/office/powerpoint/2010/main" val="384669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0D625F-A7F3-6044-96B3-1A5386862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EECEAE2-AB5A-1945-A4A2-D00FAD8A6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059" y="158561"/>
            <a:ext cx="11285837" cy="487490"/>
          </a:xfrm>
        </p:spPr>
        <p:txBody>
          <a:bodyPr/>
          <a:lstStyle/>
          <a:p>
            <a:r>
              <a:rPr lang="en-US" dirty="0"/>
              <a:t>Exploit electron spin polarization to produce polarized positrons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9AAAE0-A558-7B41-A9EC-25427DEDBBF3}"/>
              </a:ext>
            </a:extLst>
          </p:cNvPr>
          <p:cNvSpPr/>
          <p:nvPr/>
        </p:nvSpPr>
        <p:spPr>
          <a:xfrm>
            <a:off x="6585537" y="5954273"/>
            <a:ext cx="3765692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  <a:latin typeface="Avenir" panose="02000503020000020003" pitchFamily="2" charset="0"/>
                <a:cs typeface="Arial"/>
              </a:rPr>
              <a:t>E.A. </a:t>
            </a:r>
            <a:r>
              <a:rPr lang="en-US" sz="1400" dirty="0" err="1">
                <a:solidFill>
                  <a:srgbClr val="000000"/>
                </a:solidFill>
                <a:latin typeface="Avenir" panose="02000503020000020003" pitchFamily="2" charset="0"/>
                <a:cs typeface="Arial"/>
              </a:rPr>
              <a:t>Kuraev</a:t>
            </a:r>
            <a:r>
              <a:rPr lang="en-US" sz="1400" dirty="0">
                <a:solidFill>
                  <a:srgbClr val="000000"/>
                </a:solidFill>
                <a:latin typeface="Avenir" panose="02000503020000020003" pitchFamily="2" charset="0"/>
                <a:cs typeface="Arial"/>
              </a:rPr>
              <a:t>, Y.M. </a:t>
            </a:r>
            <a:r>
              <a:rPr lang="en-US" sz="1400" dirty="0" err="1">
                <a:solidFill>
                  <a:srgbClr val="000000"/>
                </a:solidFill>
                <a:latin typeface="Avenir" panose="02000503020000020003" pitchFamily="2" charset="0"/>
                <a:cs typeface="Arial"/>
              </a:rPr>
              <a:t>Bystritskiy</a:t>
            </a:r>
            <a:r>
              <a:rPr lang="en-US" sz="1400" dirty="0">
                <a:solidFill>
                  <a:srgbClr val="000000"/>
                </a:solidFill>
                <a:latin typeface="Avenir" panose="02000503020000020003" pitchFamily="2" charset="0"/>
                <a:cs typeface="Arial"/>
              </a:rPr>
              <a:t>, M. </a:t>
            </a:r>
            <a:r>
              <a:rPr lang="en-US" sz="1400" dirty="0" err="1">
                <a:solidFill>
                  <a:srgbClr val="000000"/>
                </a:solidFill>
                <a:latin typeface="Avenir" panose="02000503020000020003" pitchFamily="2" charset="0"/>
                <a:cs typeface="Arial"/>
              </a:rPr>
              <a:t>Shatnev</a:t>
            </a:r>
            <a:r>
              <a:rPr lang="en-US" sz="1400" dirty="0">
                <a:solidFill>
                  <a:srgbClr val="000000"/>
                </a:solidFill>
                <a:latin typeface="Avenir" panose="02000503020000020003" pitchFamily="2" charset="0"/>
                <a:cs typeface="Arial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venir" panose="02000503020000020003" pitchFamily="2" charset="0"/>
                <a:cs typeface="Arial"/>
              </a:rPr>
              <a:t>E.Tomasi-Gustafsson</a:t>
            </a:r>
            <a:r>
              <a:rPr lang="en-US" sz="1400" dirty="0">
                <a:solidFill>
                  <a:srgbClr val="000000"/>
                </a:solidFill>
                <a:latin typeface="Avenir" panose="02000503020000020003" pitchFamily="2" charset="0"/>
                <a:cs typeface="Arial"/>
              </a:rPr>
              <a:t>, PRC 81 (2010) 055208</a:t>
            </a:r>
            <a:endParaRPr lang="en-US" sz="3200" dirty="0">
              <a:solidFill>
                <a:srgbClr val="000000"/>
              </a:solidFill>
              <a:latin typeface="Avenir" panose="02000503020000020003" pitchFamily="2" charset="0"/>
              <a:cs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9A419E-0C8B-4041-BFA0-304A47DD86B9}"/>
              </a:ext>
            </a:extLst>
          </p:cNvPr>
          <p:cNvGrpSpPr/>
          <p:nvPr/>
        </p:nvGrpSpPr>
        <p:grpSpPr>
          <a:xfrm>
            <a:off x="5050626" y="1114579"/>
            <a:ext cx="3638448" cy="4797438"/>
            <a:chOff x="67154" y="1688272"/>
            <a:chExt cx="4504846" cy="4846952"/>
          </a:xfrm>
        </p:grpSpPr>
        <p:pic>
          <p:nvPicPr>
            <p:cNvPr id="11" name="Picture 36" descr="fig20-left">
              <a:extLst>
                <a:ext uri="{FF2B5EF4-FFF2-40B4-BE49-F238E27FC236}">
                  <a16:creationId xmlns:a16="http://schemas.microsoft.com/office/drawing/2014/main" id="{3DEB62EF-130C-E744-9149-6EAA68E8C2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4" y="1855046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A2D6A843-9794-FF47-80CD-A49AD8EF0F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724" y="1688272"/>
              <a:ext cx="3637189" cy="3731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b="1" i="1" dirty="0">
                  <a:latin typeface="Avenir" panose="02000503020000020003" pitchFamily="2" charset="0"/>
                  <a:cs typeface="Arial"/>
                </a:rPr>
                <a:t>Polarized Bremsstrahlung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3034250-A8D2-D145-AA74-0407DE676652}"/>
                </a:ext>
              </a:extLst>
            </p:cNvPr>
            <p:cNvSpPr txBox="1"/>
            <p:nvPr/>
          </p:nvSpPr>
          <p:spPr>
            <a:xfrm rot="16200000">
              <a:off x="-567984" y="4012097"/>
              <a:ext cx="1781902" cy="4392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venir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" panose="02000503020000020003" pitchFamily="2" charset="0"/>
                  <a:cs typeface="Arial"/>
                </a:rPr>
                <a:t>circ</a:t>
              </a:r>
              <a:r>
                <a:rPr lang="en-US" dirty="0">
                  <a:latin typeface="Avenir" panose="02000503020000020003" pitchFamily="2" charset="0"/>
                  <a:cs typeface="Arial"/>
                </a:rPr>
                <a:t>(</a:t>
              </a:r>
              <a:r>
                <a:rPr lang="en-US" dirty="0">
                  <a:latin typeface="Symbol" pitchFamily="2" charset="2"/>
                  <a:cs typeface="Symbol" charset="2"/>
                </a:rPr>
                <a:t>g</a:t>
              </a:r>
              <a:r>
                <a:rPr lang="en-US" dirty="0">
                  <a:latin typeface="Avenir" panose="02000503020000020003" pitchFamily="2" charset="0"/>
                  <a:cs typeface="Arial"/>
                </a:rPr>
                <a:t>) / </a:t>
              </a:r>
              <a:r>
                <a:rPr lang="en-US" dirty="0" err="1">
                  <a:latin typeface="Avenir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" panose="02000503020000020003" pitchFamily="2" charset="0"/>
                  <a:cs typeface="Arial"/>
                </a:rPr>
                <a:t>z</a:t>
              </a:r>
              <a:r>
                <a:rPr lang="en-US" baseline="-25000" dirty="0">
                  <a:latin typeface="Avenir" panose="02000503020000020003" pitchFamily="2" charset="0"/>
                  <a:cs typeface="Arial"/>
                </a:rPr>
                <a:t> </a:t>
              </a:r>
              <a:r>
                <a:rPr lang="en-US" dirty="0">
                  <a:latin typeface="Avenir" panose="02000503020000020003" pitchFamily="2" charset="0"/>
                  <a:cs typeface="Arial"/>
                </a:rPr>
                <a:t>(e</a:t>
              </a:r>
              <a:r>
                <a:rPr lang="en-US" baseline="30000" dirty="0">
                  <a:latin typeface="Avenir" panose="02000503020000020003" pitchFamily="2" charset="0"/>
                  <a:cs typeface="Arial"/>
                </a:rPr>
                <a:t>-</a:t>
              </a:r>
              <a:r>
                <a:rPr lang="en-US" dirty="0">
                  <a:latin typeface="Avenir" panose="02000503020000020003" pitchFamily="2" charset="0"/>
                  <a:cs typeface="Arial"/>
                </a:rPr>
                <a:t>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B6B7F74-80CA-3F44-96EF-AA58357E1D6D}"/>
                </a:ext>
              </a:extLst>
            </p:cNvPr>
            <p:cNvSpPr txBox="1"/>
            <p:nvPr/>
          </p:nvSpPr>
          <p:spPr>
            <a:xfrm>
              <a:off x="2031073" y="6145834"/>
              <a:ext cx="894111" cy="38939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Avenir" panose="02000503020000020003" pitchFamily="2" charset="0"/>
                  <a:cs typeface="Arial"/>
                </a:rPr>
                <a:t>E</a:t>
              </a:r>
              <a:r>
                <a:rPr lang="en-US" sz="1600" b="1" baseline="-25000" dirty="0" err="1">
                  <a:latin typeface="Symbol" pitchFamily="2" charset="2"/>
                  <a:cs typeface="Symbol" charset="2"/>
                </a:rPr>
                <a:t>g</a:t>
              </a:r>
              <a:r>
                <a:rPr lang="en-US" sz="1600" baseline="-25000" dirty="0">
                  <a:latin typeface="Avenir" panose="02000503020000020003" pitchFamily="2" charset="0"/>
                  <a:cs typeface="Arial"/>
                </a:rPr>
                <a:t> </a:t>
              </a:r>
              <a:r>
                <a:rPr lang="en-US" sz="1600" dirty="0">
                  <a:latin typeface="Avenir" panose="02000503020000020003" pitchFamily="2" charset="0"/>
                  <a:cs typeface="Arial"/>
                </a:rPr>
                <a:t>/ </a:t>
              </a:r>
              <a:r>
                <a:rPr lang="en-US" sz="1600" dirty="0" err="1">
                  <a:latin typeface="Avenir" panose="02000503020000020003" pitchFamily="2" charset="0"/>
                  <a:cs typeface="Arial"/>
                </a:rPr>
                <a:t>T</a:t>
              </a:r>
              <a:r>
                <a:rPr lang="en-US" sz="1600" baseline="-25000" dirty="0" err="1">
                  <a:latin typeface="Avenir" panose="02000503020000020003" pitchFamily="2" charset="0"/>
                  <a:cs typeface="Arial"/>
                </a:rPr>
                <a:t>e</a:t>
              </a:r>
              <a:r>
                <a:rPr lang="en-US" sz="1600" baseline="-25000" dirty="0">
                  <a:latin typeface="Avenir" panose="02000503020000020003" pitchFamily="2" charset="0"/>
                  <a:cs typeface="Arial"/>
                </a:rPr>
                <a:t>-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6F5F1F0-3523-4E4A-BB4C-509786203AF7}"/>
              </a:ext>
            </a:extLst>
          </p:cNvPr>
          <p:cNvGrpSpPr/>
          <p:nvPr/>
        </p:nvGrpSpPr>
        <p:grpSpPr>
          <a:xfrm>
            <a:off x="8517735" y="1145315"/>
            <a:ext cx="3671974" cy="4759576"/>
            <a:chOff x="4572000" y="1718052"/>
            <a:chExt cx="4504846" cy="4832838"/>
          </a:xfrm>
        </p:grpSpPr>
        <p:pic>
          <p:nvPicPr>
            <p:cNvPr id="16" name="Picture 37" descr="fig20-right">
              <a:extLst>
                <a:ext uri="{FF2B5EF4-FFF2-40B4-BE49-F238E27FC236}">
                  <a16:creationId xmlns:a16="http://schemas.microsoft.com/office/drawing/2014/main" id="{694B8E9C-6B23-734A-B2E7-091515FB80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870061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7" name="Object 2">
              <a:extLst>
                <a:ext uri="{FF2B5EF4-FFF2-40B4-BE49-F238E27FC236}">
                  <a16:creationId xmlns:a16="http://schemas.microsoft.com/office/drawing/2014/main" id="{49A45504-C1BB-AC46-9CFF-326EB280ED3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82451" y="2737821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14120" imgH="215640" progId="Equation.3">
                    <p:embed/>
                  </p:oleObj>
                </mc:Choice>
                <mc:Fallback>
                  <p:oleObj name="Equation" r:id="rId4" imgW="114120" imgH="215640" progId="Equation.3">
                    <p:embed/>
                    <p:pic>
                      <p:nvPicPr>
                        <p:cNvPr id="17" name="Object 2">
                          <a:extLst>
                            <a:ext uri="{FF2B5EF4-FFF2-40B4-BE49-F238E27FC236}">
                              <a16:creationId xmlns:a16="http://schemas.microsoft.com/office/drawing/2014/main" id="{49A45504-C1BB-AC46-9CFF-326EB280ED3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2451" y="2737821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TextBox 24">
              <a:extLst>
                <a:ext uri="{FF2B5EF4-FFF2-40B4-BE49-F238E27FC236}">
                  <a16:creationId xmlns:a16="http://schemas.microsoft.com/office/drawing/2014/main" id="{579930F8-D892-7642-9218-FD0A5FAA8D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1822" y="1718052"/>
              <a:ext cx="3268007" cy="37501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b="1" i="1" dirty="0">
                  <a:latin typeface="Avenir" panose="02000503020000020003" pitchFamily="2" charset="0"/>
                  <a:cs typeface="Arial"/>
                </a:rPr>
                <a:t>Polarized Pair Creation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54D9BCC-B0A1-0944-A1C6-489CF2B90F7F}"/>
                </a:ext>
              </a:extLst>
            </p:cNvPr>
            <p:cNvSpPr txBox="1"/>
            <p:nvPr/>
          </p:nvSpPr>
          <p:spPr>
            <a:xfrm rot="16200000">
              <a:off x="3825218" y="4017566"/>
              <a:ext cx="1998337" cy="4352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venir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" panose="02000503020000020003" pitchFamily="2" charset="0"/>
                  <a:cs typeface="Arial"/>
                </a:rPr>
                <a:t>z</a:t>
              </a:r>
              <a:r>
                <a:rPr lang="en-US" baseline="-25000" dirty="0">
                  <a:latin typeface="Avenir" panose="02000503020000020003" pitchFamily="2" charset="0"/>
                  <a:cs typeface="Arial"/>
                </a:rPr>
                <a:t> </a:t>
              </a:r>
              <a:r>
                <a:rPr lang="en-US" dirty="0">
                  <a:latin typeface="Avenir" panose="02000503020000020003" pitchFamily="2" charset="0"/>
                  <a:cs typeface="Arial"/>
                </a:rPr>
                <a:t>(e</a:t>
              </a:r>
              <a:r>
                <a:rPr lang="en-US" baseline="30000" dirty="0">
                  <a:latin typeface="Avenir" panose="02000503020000020003" pitchFamily="2" charset="0"/>
                  <a:cs typeface="Arial"/>
                </a:rPr>
                <a:t>+</a:t>
              </a:r>
              <a:r>
                <a:rPr lang="en-US" dirty="0">
                  <a:latin typeface="Avenir" panose="02000503020000020003" pitchFamily="2" charset="0"/>
                  <a:cs typeface="Arial"/>
                </a:rPr>
                <a:t>) / </a:t>
              </a:r>
              <a:r>
                <a:rPr lang="en-US" dirty="0" err="1">
                  <a:latin typeface="Avenir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" panose="02000503020000020003" pitchFamily="2" charset="0"/>
                  <a:cs typeface="Arial"/>
                </a:rPr>
                <a:t>circ</a:t>
              </a:r>
              <a:r>
                <a:rPr lang="en-US" dirty="0">
                  <a:latin typeface="Avenir" panose="02000503020000020003" pitchFamily="2" charset="0"/>
                  <a:cs typeface="Arial"/>
                </a:rPr>
                <a:t> (</a:t>
              </a:r>
              <a:r>
                <a:rPr lang="en-US" dirty="0">
                  <a:latin typeface="Symbol" pitchFamily="2" charset="2"/>
                  <a:cs typeface="Symbol" charset="2"/>
                </a:rPr>
                <a:t>g</a:t>
              </a:r>
              <a:r>
                <a:rPr lang="en-US" dirty="0">
                  <a:latin typeface="Avenir" panose="02000503020000020003" pitchFamily="2" charset="0"/>
                  <a:cs typeface="Arial"/>
                </a:rPr>
                <a:t>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87792C-9407-2644-AB58-FC2511468CCD}"/>
                </a:ext>
              </a:extLst>
            </p:cNvPr>
            <p:cNvSpPr txBox="1"/>
            <p:nvPr/>
          </p:nvSpPr>
          <p:spPr>
            <a:xfrm>
              <a:off x="5925686" y="6159546"/>
              <a:ext cx="1927721" cy="3913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Avenir" panose="02000503020000020003" pitchFamily="2" charset="0"/>
                  <a:cs typeface="Arial"/>
                </a:rPr>
                <a:t>T</a:t>
              </a:r>
              <a:r>
                <a:rPr lang="en-US" sz="1600" b="1" baseline="-25000" dirty="0" err="1">
                  <a:latin typeface="Avenir" panose="02000503020000020003" pitchFamily="2" charset="0"/>
                  <a:cs typeface="Arial"/>
                </a:rPr>
                <a:t>e</a:t>
              </a:r>
              <a:r>
                <a:rPr lang="en-US" sz="1600" b="1" baseline="-25000" dirty="0">
                  <a:latin typeface="Avenir" panose="02000503020000020003" pitchFamily="2" charset="0"/>
                  <a:cs typeface="Arial"/>
                </a:rPr>
                <a:t>+</a:t>
              </a:r>
              <a:r>
                <a:rPr lang="en-US" sz="1600" dirty="0">
                  <a:latin typeface="Avenir" panose="02000503020000020003" pitchFamily="2" charset="0"/>
                  <a:cs typeface="Arial"/>
                </a:rPr>
                <a:t> / (</a:t>
              </a:r>
              <a:r>
                <a:rPr lang="en-US" sz="1600" dirty="0" err="1">
                  <a:latin typeface="Avenir" panose="02000503020000020003" pitchFamily="2" charset="0"/>
                  <a:cs typeface="Arial"/>
                </a:rPr>
                <a:t>E</a:t>
              </a:r>
              <a:r>
                <a:rPr lang="en-US" sz="1600" baseline="-25000" dirty="0" err="1">
                  <a:latin typeface="Symbol" pitchFamily="2" charset="2"/>
                  <a:cs typeface="Symbol" charset="2"/>
                </a:rPr>
                <a:t>g</a:t>
              </a:r>
              <a:r>
                <a:rPr lang="en-US" sz="1600" dirty="0">
                  <a:latin typeface="Avenir" panose="02000503020000020003" pitchFamily="2" charset="0"/>
                  <a:cs typeface="Arial"/>
                </a:rPr>
                <a:t> – 2m</a:t>
              </a:r>
              <a:r>
                <a:rPr lang="en-US" sz="1600" baseline="-25000" dirty="0">
                  <a:latin typeface="Avenir" panose="02000503020000020003" pitchFamily="2" charset="0"/>
                  <a:cs typeface="Arial"/>
                </a:rPr>
                <a:t>e+</a:t>
              </a:r>
              <a:r>
                <a:rPr lang="en-US" sz="1600" dirty="0">
                  <a:latin typeface="Avenir" panose="02000503020000020003" pitchFamily="2" charset="0"/>
                  <a:cs typeface="Arial"/>
                </a:rPr>
                <a:t>)</a:t>
              </a:r>
            </a:p>
          </p:txBody>
        </p:sp>
      </p:grpSp>
      <p:pic>
        <p:nvPicPr>
          <p:cNvPr id="25" name="Picture 10" descr="PRLMay2016illustration_F2b-01.jpg">
            <a:extLst>
              <a:ext uri="{FF2B5EF4-FFF2-40B4-BE49-F238E27FC236}">
                <a16:creationId xmlns:a16="http://schemas.microsoft.com/office/drawing/2014/main" id="{D4DD4848-0FC2-6D4B-BAF0-CF2F5073B7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5833"/>
          <a:stretch>
            <a:fillRect/>
          </a:stretch>
        </p:blipFill>
        <p:spPr>
          <a:xfrm>
            <a:off x="741403" y="2693222"/>
            <a:ext cx="3651263" cy="24950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52ADEA-E1B7-BC40-8687-7A154071BA01}"/>
              </a:ext>
            </a:extLst>
          </p:cNvPr>
          <p:cNvSpPr txBox="1"/>
          <p:nvPr/>
        </p:nvSpPr>
        <p:spPr>
          <a:xfrm>
            <a:off x="367855" y="5481243"/>
            <a:ext cx="4682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7030A0"/>
                </a:solidFill>
              </a:rPr>
              <a:t>…so why not take advantage of this?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82923A-DE9F-9C4C-9820-426B8F0B2861}"/>
              </a:ext>
            </a:extLst>
          </p:cNvPr>
          <p:cNvCxnSpPr/>
          <p:nvPr/>
        </p:nvCxnSpPr>
        <p:spPr>
          <a:xfrm flipV="1">
            <a:off x="7581599" y="1565765"/>
            <a:ext cx="0" cy="3734909"/>
          </a:xfrm>
          <a:prstGeom prst="line">
            <a:avLst/>
          </a:prstGeom>
          <a:ln w="317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776A7AC-2A3A-2D4B-AC55-14EB8964339F}"/>
              </a:ext>
            </a:extLst>
          </p:cNvPr>
          <p:cNvCxnSpPr/>
          <p:nvPr/>
        </p:nvCxnSpPr>
        <p:spPr>
          <a:xfrm flipV="1">
            <a:off x="11056302" y="1565765"/>
            <a:ext cx="0" cy="3734909"/>
          </a:xfrm>
          <a:prstGeom prst="line">
            <a:avLst/>
          </a:prstGeom>
          <a:ln w="317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77076CEB-63CF-BD46-B1C9-5ED95E2E4884}"/>
              </a:ext>
            </a:extLst>
          </p:cNvPr>
          <p:cNvSpPr/>
          <p:nvPr/>
        </p:nvSpPr>
        <p:spPr>
          <a:xfrm>
            <a:off x="302794" y="969063"/>
            <a:ext cx="45363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7030A0"/>
                </a:solidFill>
              </a:rPr>
              <a:t>When a longitudinally polarized e</a:t>
            </a:r>
            <a:r>
              <a:rPr lang="en-US" sz="2000" i="1" baseline="30000" dirty="0">
                <a:solidFill>
                  <a:srgbClr val="7030A0"/>
                </a:solidFill>
              </a:rPr>
              <a:t>-</a:t>
            </a:r>
            <a:r>
              <a:rPr lang="en-US" sz="2000" i="1" dirty="0">
                <a:solidFill>
                  <a:srgbClr val="7030A0"/>
                </a:solidFill>
              </a:rPr>
              <a:t> beam strikes matter, e</a:t>
            </a:r>
            <a:r>
              <a:rPr lang="en-US" sz="2000" i="1" baseline="30000" dirty="0">
                <a:solidFill>
                  <a:srgbClr val="7030A0"/>
                </a:solidFill>
              </a:rPr>
              <a:t>+</a:t>
            </a:r>
            <a:r>
              <a:rPr lang="en-US" sz="2000" i="1" dirty="0">
                <a:solidFill>
                  <a:srgbClr val="7030A0"/>
                </a:solidFill>
              </a:rPr>
              <a:t> produced in the shower carrying &gt;50% of the e</a:t>
            </a:r>
            <a:r>
              <a:rPr lang="en-US" sz="2000" i="1" baseline="30000" dirty="0">
                <a:solidFill>
                  <a:srgbClr val="7030A0"/>
                </a:solidFill>
              </a:rPr>
              <a:t>-</a:t>
            </a:r>
            <a:r>
              <a:rPr lang="en-US" sz="2000" i="1" dirty="0">
                <a:solidFill>
                  <a:srgbClr val="7030A0"/>
                </a:solidFill>
              </a:rPr>
              <a:t> beam energy are significantly longitudinally spin polarized…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22EBC9A-4C56-7DE4-112B-AC6AE7F85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100" i="1" dirty="0"/>
              <a:t>Jefferson Lab Positron Users Working Group Workshop</a:t>
            </a:r>
          </a:p>
          <a:p>
            <a:r>
              <a:rPr lang="en-US" sz="1100" i="1" dirty="0"/>
              <a:t>University of Virginia, Charlottesville, March 7 – 8, 2023</a:t>
            </a:r>
          </a:p>
        </p:txBody>
      </p:sp>
    </p:spTree>
    <p:extLst>
      <p:ext uri="{BB962C8B-B14F-4D97-AF65-F5344CB8AC3E}">
        <p14:creationId xmlns:p14="http://schemas.microsoft.com/office/powerpoint/2010/main" val="2954644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86F05D-AA88-E24E-BBE3-927330AA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5B8F018-3618-2C4E-A805-E8A9779DB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 err="1"/>
              <a:t>PEPPo</a:t>
            </a:r>
            <a:r>
              <a:rPr lang="en-US" dirty="0"/>
              <a:t> : Polarized Electrons for Polarized Positrons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F0FD9C-8286-A544-95D1-3D58CEB2E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59" y="2214976"/>
            <a:ext cx="4968689" cy="3549063"/>
          </a:xfrm>
          <a:prstGeom prst="rect">
            <a:avLst/>
          </a:prstGeom>
        </p:spPr>
      </p:pic>
      <p:sp>
        <p:nvSpPr>
          <p:cNvPr id="9" name="Rectangle 19">
            <a:extLst>
              <a:ext uri="{FF2B5EF4-FFF2-40B4-BE49-F238E27FC236}">
                <a16:creationId xmlns:a16="http://schemas.microsoft.com/office/drawing/2014/main" id="{578B48F3-E2DF-1A43-9B93-A2D8299BA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829" y="5852577"/>
            <a:ext cx="442637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i="1" dirty="0">
                <a:latin typeface="Avenir" panose="02000503020000020003" pitchFamily="2" charset="0"/>
                <a:ea typeface="Arial" charset="0"/>
                <a:cs typeface="Arial" charset="0"/>
              </a:rPr>
              <a:t>D. Abbott et al., Phys. </a:t>
            </a:r>
            <a:r>
              <a:rPr lang="fr-FR" sz="1400" i="1" dirty="0" err="1">
                <a:latin typeface="Avenir" panose="02000503020000020003" pitchFamily="2" charset="0"/>
                <a:ea typeface="Arial" charset="0"/>
                <a:cs typeface="Arial" charset="0"/>
              </a:rPr>
              <a:t>Rev</a:t>
            </a:r>
            <a:r>
              <a:rPr lang="fr-FR" sz="1400" i="1" dirty="0">
                <a:latin typeface="Avenir" panose="02000503020000020003" pitchFamily="2" charset="0"/>
                <a:ea typeface="Arial" charset="0"/>
                <a:cs typeface="Arial" charset="0"/>
              </a:rPr>
              <a:t>. </a:t>
            </a:r>
            <a:r>
              <a:rPr lang="fr-FR" sz="1400" i="1" dirty="0" err="1">
                <a:latin typeface="Avenir" panose="02000503020000020003" pitchFamily="2" charset="0"/>
                <a:ea typeface="Arial" charset="0"/>
                <a:cs typeface="Arial" charset="0"/>
              </a:rPr>
              <a:t>Lett</a:t>
            </a:r>
            <a:r>
              <a:rPr lang="fr-FR" sz="1400" i="1" dirty="0">
                <a:latin typeface="Avenir" panose="02000503020000020003" pitchFamily="2" charset="0"/>
                <a:ea typeface="Arial" charset="0"/>
                <a:cs typeface="Arial" charset="0"/>
              </a:rPr>
              <a:t>. </a:t>
            </a:r>
            <a:r>
              <a:rPr lang="fr-FR" sz="1400" b="1" i="1" dirty="0">
                <a:latin typeface="Avenir" panose="02000503020000020003" pitchFamily="2" charset="0"/>
                <a:ea typeface="Arial" charset="0"/>
                <a:cs typeface="Arial" charset="0"/>
              </a:rPr>
              <a:t>116</a:t>
            </a:r>
            <a:r>
              <a:rPr lang="fr-FR" sz="1400" i="1" dirty="0">
                <a:latin typeface="Avenir" panose="02000503020000020003" pitchFamily="2" charset="0"/>
                <a:ea typeface="Arial" charset="0"/>
                <a:cs typeface="Arial" charset="0"/>
              </a:rPr>
              <a:t> (2016) 214801</a:t>
            </a:r>
          </a:p>
        </p:txBody>
      </p:sp>
      <p:sp>
        <p:nvSpPr>
          <p:cNvPr id="10" name="Striped Right Arrow 9">
            <a:extLst>
              <a:ext uri="{FF2B5EF4-FFF2-40B4-BE49-F238E27FC236}">
                <a16:creationId xmlns:a16="http://schemas.microsoft.com/office/drawing/2014/main" id="{7B0C26B4-46B5-3A4A-9E9A-2E1A91B9F3DC}"/>
              </a:ext>
            </a:extLst>
          </p:cNvPr>
          <p:cNvSpPr/>
          <p:nvPr/>
        </p:nvSpPr>
        <p:spPr>
          <a:xfrm rot="16200000">
            <a:off x="4465120" y="4594483"/>
            <a:ext cx="637422" cy="36255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riped Right Arrow 10">
            <a:extLst>
              <a:ext uri="{FF2B5EF4-FFF2-40B4-BE49-F238E27FC236}">
                <a16:creationId xmlns:a16="http://schemas.microsoft.com/office/drawing/2014/main" id="{A7604C29-A0DA-264E-A0DC-E0C1C4873AA4}"/>
              </a:ext>
            </a:extLst>
          </p:cNvPr>
          <p:cNvSpPr/>
          <p:nvPr/>
        </p:nvSpPr>
        <p:spPr>
          <a:xfrm rot="16200000">
            <a:off x="4467237" y="3008428"/>
            <a:ext cx="669188" cy="36255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D2F798-3D2E-F148-9033-89A08F36F051}"/>
              </a:ext>
            </a:extLst>
          </p:cNvPr>
          <p:cNvSpPr txBox="1"/>
          <p:nvPr/>
        </p:nvSpPr>
        <p:spPr>
          <a:xfrm>
            <a:off x="3997025" y="3506680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P(e+) = 82.2 %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909625-649E-5848-8252-4D7255BEA707}"/>
              </a:ext>
            </a:extLst>
          </p:cNvPr>
          <p:cNvSpPr txBox="1"/>
          <p:nvPr/>
        </p:nvSpPr>
        <p:spPr>
          <a:xfrm>
            <a:off x="3997025" y="5076852"/>
            <a:ext cx="1638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Efficiency &gt;95%</a:t>
            </a:r>
          </a:p>
        </p:txBody>
      </p:sp>
      <p:sp>
        <p:nvSpPr>
          <p:cNvPr id="14" name="ZoneTexte 1">
            <a:extLst>
              <a:ext uri="{FF2B5EF4-FFF2-40B4-BE49-F238E27FC236}">
                <a16:creationId xmlns:a16="http://schemas.microsoft.com/office/drawing/2014/main" id="{14D35E6C-1E5C-DB43-9891-C499A21E3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220" y="3552846"/>
            <a:ext cx="42037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200" i="1" dirty="0">
                <a:solidFill>
                  <a:srgbClr val="FF0000"/>
                </a:solidFill>
                <a:latin typeface="Avenir" panose="02000503020000020003" pitchFamily="2" charset="0"/>
                <a:cs typeface="Arial"/>
              </a:rPr>
              <a:t>Record for </a:t>
            </a:r>
            <a:r>
              <a:rPr lang="fr-FR" sz="1200" i="1" dirty="0" err="1">
                <a:solidFill>
                  <a:srgbClr val="FF0000"/>
                </a:solidFill>
                <a:latin typeface="Avenir" panose="02000503020000020003" pitchFamily="2" charset="0"/>
                <a:cs typeface="Arial"/>
              </a:rPr>
              <a:t>linac</a:t>
            </a:r>
            <a:r>
              <a:rPr lang="fr-FR" sz="1200" i="1" dirty="0">
                <a:solidFill>
                  <a:srgbClr val="FF0000"/>
                </a:solidFill>
                <a:latin typeface="Avenir" panose="02000503020000020003" pitchFamily="2" charset="0"/>
                <a:cs typeface="Arial"/>
              </a:rPr>
              <a:t> positron </a:t>
            </a:r>
            <a:r>
              <a:rPr lang="fr-FR" sz="1200" i="1" dirty="0" err="1">
                <a:solidFill>
                  <a:srgbClr val="FF0000"/>
                </a:solidFill>
                <a:latin typeface="Avenir" panose="02000503020000020003" pitchFamily="2" charset="0"/>
                <a:cs typeface="Arial"/>
              </a:rPr>
              <a:t>polarization</a:t>
            </a:r>
            <a:r>
              <a:rPr lang="fr-FR" sz="1200" i="1" dirty="0">
                <a:solidFill>
                  <a:srgbClr val="FF0000"/>
                </a:solidFill>
                <a:latin typeface="Avenir" panose="02000503020000020003" pitchFamily="2" charset="0"/>
                <a:cs typeface="Arial"/>
              </a:rPr>
              <a:t>.</a:t>
            </a:r>
            <a:endParaRPr lang="fr-FR" sz="1200" b="1" i="1" dirty="0">
              <a:solidFill>
                <a:srgbClr val="FF0000"/>
              </a:solidFill>
              <a:latin typeface="Avenir" panose="02000503020000020003" pitchFamily="2" charset="0"/>
              <a:cs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6B3836E-6EE0-064F-B543-EB1CF2C66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59" y="2038906"/>
            <a:ext cx="5175144" cy="427002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306A81F-BBCD-E140-A97F-FD25F8841D4B}"/>
              </a:ext>
            </a:extLst>
          </p:cNvPr>
          <p:cNvGrpSpPr/>
          <p:nvPr/>
        </p:nvGrpSpPr>
        <p:grpSpPr>
          <a:xfrm>
            <a:off x="6093714" y="1943370"/>
            <a:ext cx="5911291" cy="4826978"/>
            <a:chOff x="255397" y="1572137"/>
            <a:chExt cx="5911291" cy="4826978"/>
          </a:xfrm>
        </p:grpSpPr>
        <p:grpSp>
          <p:nvGrpSpPr>
            <p:cNvPr id="17" name="Grouper 4">
              <a:extLst>
                <a:ext uri="{FF2B5EF4-FFF2-40B4-BE49-F238E27FC236}">
                  <a16:creationId xmlns:a16="http://schemas.microsoft.com/office/drawing/2014/main" id="{731CEBC0-1A9F-D545-8DAF-9B42A9CA95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6562" y="1572137"/>
              <a:ext cx="5001295" cy="3559747"/>
              <a:chOff x="1970950" y="1428849"/>
              <a:chExt cx="4375043" cy="3634749"/>
            </a:xfrm>
          </p:grpSpPr>
          <p:sp>
            <p:nvSpPr>
              <p:cNvPr id="22" name="Rectangle 43">
                <a:extLst>
                  <a:ext uri="{FF2B5EF4-FFF2-40B4-BE49-F238E27FC236}">
                    <a16:creationId xmlns:a16="http://schemas.microsoft.com/office/drawing/2014/main" id="{65815563-EE13-754D-862D-6DA86B6B8A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2708" y="1428849"/>
                <a:ext cx="4149341" cy="2828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 panose="02000503020000020003" pitchFamily="2" charset="0"/>
                  </a:rPr>
                  <a:t>J. </a:t>
                </a:r>
                <a:r>
                  <a:rPr kumimoji="0" lang="fr-FR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 panose="02000503020000020003" pitchFamily="2" charset="0"/>
                  </a:rPr>
                  <a:t>Grames</a:t>
                </a:r>
                <a:r>
                  <a: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 panose="02000503020000020003" pitchFamily="2" charset="0"/>
                  </a:rPr>
                  <a:t>, E. </a:t>
                </a:r>
                <a:r>
                  <a:rPr kumimoji="0" lang="fr-FR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 panose="02000503020000020003" pitchFamily="2" charset="0"/>
                  </a:rPr>
                  <a:t>Voutier</a:t>
                </a:r>
                <a:r>
                  <a: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 panose="02000503020000020003" pitchFamily="2" charset="0"/>
                  </a:rPr>
                  <a:t> et al.,</a:t>
                </a:r>
                <a:r>
                  <a:rPr kumimoji="0" lang="fr-FR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 panose="02000503020000020003" pitchFamily="2" charset="0"/>
                  </a:rPr>
                  <a:t>JLab</a:t>
                </a:r>
                <a:r>
                  <a: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 panose="02000503020000020003" pitchFamily="2" charset="0"/>
                  </a:rPr>
                  <a:t> </a:t>
                </a:r>
                <a:r>
                  <a:rPr kumimoji="0" lang="fr-FR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 panose="02000503020000020003" pitchFamily="2" charset="0"/>
                  </a:rPr>
                  <a:t>Experiment</a:t>
                </a:r>
                <a:r>
                  <a: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 panose="02000503020000020003" pitchFamily="2" charset="0"/>
                  </a:rPr>
                  <a:t> E12-11-105 (2011)</a:t>
                </a:r>
              </a:p>
            </p:txBody>
          </p:sp>
          <p:pic>
            <p:nvPicPr>
              <p:cNvPr id="23" name="Picture 22" descr="C:\Documents and Settings\grames\Desktop\images\install_111222\photo.JPG">
                <a:extLst>
                  <a:ext uri="{FF2B5EF4-FFF2-40B4-BE49-F238E27FC236}">
                    <a16:creationId xmlns:a16="http://schemas.microsoft.com/office/drawing/2014/main" id="{76F6BA30-5EB3-6B4D-895A-37C070D51C5F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0950" y="1996690"/>
                <a:ext cx="4375043" cy="3066908"/>
              </a:xfrm>
              <a:prstGeom prst="rect">
                <a:avLst/>
              </a:prstGeom>
              <a:noFill/>
              <a:ln w="25400">
                <a:solidFill>
                  <a:schemeClr val="accent4">
                    <a:lumMod val="50000"/>
                    <a:lumOff val="5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F8717892-EF21-E84A-AB63-B7F25E21C3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27397" y="3582945"/>
              <a:ext cx="1020771" cy="1857034"/>
            </a:xfrm>
            <a:prstGeom prst="rect">
              <a:avLst/>
            </a:prstGeom>
            <a:noFill/>
            <a:ln w="111125">
              <a:solidFill>
                <a:srgbClr val="92D05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E228BE1-B34A-6A49-8B2F-A0C3CF176BC7}"/>
                </a:ext>
              </a:extLst>
            </p:cNvPr>
            <p:cNvSpPr txBox="1"/>
            <p:nvPr/>
          </p:nvSpPr>
          <p:spPr>
            <a:xfrm>
              <a:off x="326599" y="1938248"/>
              <a:ext cx="267061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8 MeV, 1</a:t>
              </a:r>
              <a:r>
                <a:rPr lang="en-US" sz="1600" b="1" dirty="0">
                  <a:solidFill>
                    <a:srgbClr val="FF0000"/>
                  </a:solidFill>
                  <a:latin typeface="Symbol" pitchFamily="2" charset="2"/>
                </a:rPr>
                <a:t>m</a:t>
              </a:r>
              <a:r>
                <a:rPr lang="en-US" sz="1600" b="1" dirty="0">
                  <a:solidFill>
                    <a:srgbClr val="FF0000"/>
                  </a:solidFill>
                </a:rPr>
                <a:t>A, 85% polarization</a:t>
              </a:r>
            </a:p>
          </p:txBody>
        </p:sp>
        <p:sp>
          <p:nvSpPr>
            <p:cNvPr id="20" name="ZoneTexte 1">
              <a:extLst>
                <a:ext uri="{FF2B5EF4-FFF2-40B4-BE49-F238E27FC236}">
                  <a16:creationId xmlns:a16="http://schemas.microsoft.com/office/drawing/2014/main" id="{6D345527-1D9C-BA44-83AB-2CB003A528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97" y="5321897"/>
              <a:ext cx="4546457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600" i="1" dirty="0" err="1">
                  <a:latin typeface="Avenir" panose="02000503020000020003" pitchFamily="2" charset="0"/>
                  <a:cs typeface="Arial"/>
                </a:rPr>
                <a:t>PEPPo</a:t>
              </a:r>
              <a:r>
                <a:rPr lang="fr-FR" sz="1600" i="1" dirty="0">
                  <a:latin typeface="Avenir" panose="02000503020000020003" pitchFamily="2" charset="0"/>
                  <a:cs typeface="Arial"/>
                </a:rPr>
                <a:t> possible due to support </a:t>
              </a:r>
              <a:r>
                <a:rPr lang="fr-FR" sz="1600" i="1" dirty="0" err="1">
                  <a:latin typeface="Avenir" panose="02000503020000020003" pitchFamily="2" charset="0"/>
                  <a:cs typeface="Arial"/>
                </a:rPr>
                <a:t>from</a:t>
              </a:r>
              <a:r>
                <a:rPr lang="fr-FR" sz="1600" i="1" dirty="0">
                  <a:latin typeface="Avenir" panose="02000503020000020003" pitchFamily="2" charset="0"/>
                  <a:cs typeface="Arial"/>
                </a:rPr>
                <a:t> </a:t>
              </a:r>
              <a:r>
                <a:rPr lang="fr-FR" sz="1600" b="1" i="1" dirty="0">
                  <a:latin typeface="Avenir" panose="02000503020000020003" pitchFamily="2" charset="0"/>
                  <a:cs typeface="Arial"/>
                </a:rPr>
                <a:t>SLAC</a:t>
              </a:r>
              <a:r>
                <a:rPr lang="fr-FR" sz="1600" i="1" dirty="0">
                  <a:latin typeface="Avenir" panose="02000503020000020003" pitchFamily="2" charset="0"/>
                  <a:cs typeface="Arial"/>
                </a:rPr>
                <a:t> E166, </a:t>
              </a:r>
              <a:r>
                <a:rPr lang="fr-FR" sz="1600" b="1" i="1" dirty="0">
                  <a:latin typeface="Avenir" panose="02000503020000020003" pitchFamily="2" charset="0"/>
                  <a:cs typeface="Arial"/>
                </a:rPr>
                <a:t>DESY</a:t>
              </a:r>
              <a:r>
                <a:rPr lang="fr-FR" sz="1600" i="1" dirty="0">
                  <a:latin typeface="Avenir" panose="02000503020000020003" pitchFamily="2" charset="0"/>
                  <a:cs typeface="Arial"/>
                </a:rPr>
                <a:t>, </a:t>
              </a:r>
              <a:r>
                <a:rPr lang="fr-FR" sz="1600" b="1" i="1" dirty="0">
                  <a:latin typeface="Avenir" panose="02000503020000020003" pitchFamily="2" charset="0"/>
                  <a:cs typeface="Arial"/>
                </a:rPr>
                <a:t>Princeton</a:t>
              </a:r>
              <a:r>
                <a:rPr lang="fr-FR" sz="1600" i="1" dirty="0">
                  <a:latin typeface="Avenir" panose="02000503020000020003" pitchFamily="2" charset="0"/>
                  <a:cs typeface="Arial"/>
                </a:rPr>
                <a:t>, </a:t>
              </a:r>
              <a:r>
                <a:rPr lang="fr-FR" sz="1600" b="1" i="1" dirty="0">
                  <a:latin typeface="Avenir" panose="02000503020000020003" pitchFamily="2" charset="0"/>
                  <a:cs typeface="Arial"/>
                </a:rPr>
                <a:t>Cornell</a:t>
              </a:r>
              <a:r>
                <a:rPr lang="fr-FR" sz="1600" i="1" dirty="0">
                  <a:latin typeface="Avenir" panose="02000503020000020003" pitchFamily="2" charset="0"/>
                  <a:cs typeface="Arial"/>
                </a:rPr>
                <a:t>, </a:t>
              </a:r>
              <a:r>
                <a:rPr lang="fr-FR" sz="1600" b="1" i="1" dirty="0">
                  <a:latin typeface="Avenir" panose="02000503020000020003" pitchFamily="2" charset="0"/>
                  <a:cs typeface="Arial"/>
                </a:rPr>
                <a:t>International </a:t>
              </a:r>
              <a:r>
                <a:rPr lang="fr-FR" sz="1600" b="1" i="1" dirty="0" err="1">
                  <a:latin typeface="Avenir" panose="02000503020000020003" pitchFamily="2" charset="0"/>
                  <a:cs typeface="Arial"/>
                </a:rPr>
                <a:t>Linear</a:t>
              </a:r>
              <a:r>
                <a:rPr lang="fr-FR" sz="1600" b="1" i="1" dirty="0">
                  <a:latin typeface="Avenir" panose="02000503020000020003" pitchFamily="2" charset="0"/>
                  <a:cs typeface="Arial"/>
                </a:rPr>
                <a:t> </a:t>
              </a:r>
              <a:r>
                <a:rPr lang="fr-FR" sz="1600" b="1" i="1" dirty="0" err="1">
                  <a:latin typeface="Avenir" panose="02000503020000020003" pitchFamily="2" charset="0"/>
                  <a:cs typeface="Arial"/>
                </a:rPr>
                <a:t>Collider</a:t>
              </a:r>
              <a:r>
                <a:rPr lang="fr-FR" sz="1600" b="1" i="1" dirty="0">
                  <a:latin typeface="Avenir" panose="02000503020000020003" pitchFamily="2" charset="0"/>
                  <a:cs typeface="Arial"/>
                </a:rPr>
                <a:t> Project </a:t>
              </a:r>
              <a:r>
                <a:rPr lang="fr-FR" sz="1600" i="1" dirty="0">
                  <a:latin typeface="Avenir" panose="02000503020000020003" pitchFamily="2" charset="0"/>
                  <a:cs typeface="Arial"/>
                </a:rPr>
                <a:t>and the </a:t>
              </a:r>
              <a:r>
                <a:rPr lang="fr-FR" sz="1600" b="1" i="1" dirty="0">
                  <a:latin typeface="Avenir" panose="02000503020000020003" pitchFamily="2" charset="0"/>
                  <a:cs typeface="Arial"/>
                </a:rPr>
                <a:t>Jefferson Science Associates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EFF0183-0F78-3F48-98D3-03394107644B}"/>
                </a:ext>
              </a:extLst>
            </p:cNvPr>
            <p:cNvSpPr txBox="1"/>
            <p:nvPr/>
          </p:nvSpPr>
          <p:spPr>
            <a:xfrm>
              <a:off x="4568517" y="3303820"/>
              <a:ext cx="1598171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Tungsten (1mm)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F23B264-D03E-844B-B7F9-809946AB9E94}"/>
              </a:ext>
            </a:extLst>
          </p:cNvPr>
          <p:cNvSpPr txBox="1"/>
          <p:nvPr/>
        </p:nvSpPr>
        <p:spPr>
          <a:xfrm>
            <a:off x="411859" y="911527"/>
            <a:ext cx="11274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7030A0"/>
                </a:solidFill>
              </a:rPr>
              <a:t>The spin transfer from e</a:t>
            </a:r>
            <a:r>
              <a:rPr lang="en-US" sz="2400" i="1" baseline="30000" dirty="0">
                <a:solidFill>
                  <a:srgbClr val="7030A0"/>
                </a:solidFill>
              </a:rPr>
              <a:t>-</a:t>
            </a:r>
            <a:r>
              <a:rPr lang="en-US" sz="2400" i="1" dirty="0">
                <a:solidFill>
                  <a:srgbClr val="7030A0"/>
                </a:solidFill>
              </a:rPr>
              <a:t> to e</a:t>
            </a:r>
            <a:r>
              <a:rPr lang="en-US" sz="2400" i="1" baseline="30000" dirty="0">
                <a:solidFill>
                  <a:srgbClr val="7030A0"/>
                </a:solidFill>
              </a:rPr>
              <a:t>+</a:t>
            </a:r>
            <a:r>
              <a:rPr lang="en-US" sz="2400" i="1" dirty="0">
                <a:solidFill>
                  <a:srgbClr val="7030A0"/>
                </a:solidFill>
              </a:rPr>
              <a:t> was tested in a feasibility experiment at CEBAF in 2012 (remember, the energy argument is scalable…)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8D387523-4168-77DC-738D-157CCA86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100" i="1" dirty="0"/>
              <a:t>Jefferson Lab Positron Users Working Group Workshop</a:t>
            </a:r>
          </a:p>
          <a:p>
            <a:r>
              <a:rPr lang="en-US" sz="1100" i="1" dirty="0"/>
              <a:t>University of Virginia, Charlottesville, March 7 – 8, 2023</a:t>
            </a:r>
          </a:p>
        </p:txBody>
      </p:sp>
    </p:spTree>
    <p:extLst>
      <p:ext uri="{BB962C8B-B14F-4D97-AF65-F5344CB8AC3E}">
        <p14:creationId xmlns:p14="http://schemas.microsoft.com/office/powerpoint/2010/main" val="292423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58C79-A1A1-3418-48FD-E3779141C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Yield and Polarization at Target vs Energy. Polarized and Unpolarized Modes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E1FE3D-0806-75F8-C7AC-7B67381E1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557CB-988F-AC3A-97E0-780278535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100" i="1"/>
              <a:t>Jefferson Lab Positron Users Working Group Workshop</a:t>
            </a:r>
          </a:p>
          <a:p>
            <a:r>
              <a:rPr lang="en-US" sz="1100" i="1"/>
              <a:t>University of Virginia, Charlottesville, March 7 – 8, 2023</a:t>
            </a:r>
            <a:endParaRPr lang="en-US" sz="11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16947A-4369-AAF0-6ECB-4696E0556C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9072"/>
          <a:stretch/>
        </p:blipFill>
        <p:spPr>
          <a:xfrm>
            <a:off x="4970305" y="2009106"/>
            <a:ext cx="3451539" cy="35489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3CE21D-336D-E870-544B-F386A8346C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06" t="7645" r="55159" b="66707"/>
          <a:stretch/>
        </p:blipFill>
        <p:spPr>
          <a:xfrm>
            <a:off x="5540061" y="1025217"/>
            <a:ext cx="2556589" cy="9347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105F9E-C582-8288-E814-3A8DAB4C6C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10" t="6599" r="4694" b="67753"/>
          <a:stretch/>
        </p:blipFill>
        <p:spPr>
          <a:xfrm>
            <a:off x="8830524" y="1025216"/>
            <a:ext cx="2971800" cy="9347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70146A-8920-D9C7-7C08-844241FA9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34" y="2066354"/>
            <a:ext cx="4526303" cy="37279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6D8BA6-9EC1-B58E-4551-F88C8EF2D1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072" t="294" b="-294"/>
          <a:stretch/>
        </p:blipFill>
        <p:spPr>
          <a:xfrm>
            <a:off x="8590655" y="2009106"/>
            <a:ext cx="3451539" cy="35489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51DAA1-254B-321F-CA52-B86EC1204003}"/>
              </a:ext>
            </a:extLst>
          </p:cNvPr>
          <p:cNvSpPr txBox="1"/>
          <p:nvPr/>
        </p:nvSpPr>
        <p:spPr>
          <a:xfrm>
            <a:off x="611385" y="1750002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Polarization vs Energy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59915D-603D-6CF0-06C9-D71383961B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6075" y="3180629"/>
            <a:ext cx="923926" cy="611353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F60CB70-32F4-A273-DB69-86C9C120DCDB}"/>
              </a:ext>
            </a:extLst>
          </p:cNvPr>
          <p:cNvCxnSpPr/>
          <p:nvPr/>
        </p:nvCxnSpPr>
        <p:spPr>
          <a:xfrm>
            <a:off x="6197600" y="4678680"/>
            <a:ext cx="0" cy="436880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8A8510B-F5E1-DDE2-7F7B-72F3C6960465}"/>
              </a:ext>
            </a:extLst>
          </p:cNvPr>
          <p:cNvCxnSpPr/>
          <p:nvPr/>
        </p:nvCxnSpPr>
        <p:spPr>
          <a:xfrm flipH="1">
            <a:off x="5196840" y="4678680"/>
            <a:ext cx="1000760" cy="0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C1F134-E611-0428-BE82-24CB2C18C2EE}"/>
              </a:ext>
            </a:extLst>
          </p:cNvPr>
          <p:cNvCxnSpPr>
            <a:cxnSpLocks/>
          </p:cNvCxnSpPr>
          <p:nvPr/>
        </p:nvCxnSpPr>
        <p:spPr>
          <a:xfrm flipH="1">
            <a:off x="8884920" y="4168607"/>
            <a:ext cx="1514565" cy="0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8752789-8EEC-ACC6-90B4-A807A18E322C}"/>
              </a:ext>
            </a:extLst>
          </p:cNvPr>
          <p:cNvCxnSpPr>
            <a:cxnSpLocks/>
          </p:cNvCxnSpPr>
          <p:nvPr/>
        </p:nvCxnSpPr>
        <p:spPr>
          <a:xfrm>
            <a:off x="10399485" y="4168607"/>
            <a:ext cx="0" cy="872023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A7C5C3F-D2BE-862F-AD15-BDD8FD3ADE37}"/>
              </a:ext>
            </a:extLst>
          </p:cNvPr>
          <p:cNvSpPr/>
          <p:nvPr/>
        </p:nvSpPr>
        <p:spPr>
          <a:xfrm>
            <a:off x="7956770" y="2381616"/>
            <a:ext cx="107559" cy="122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349E58-41A1-D9AB-51A4-0FD7748B7E62}"/>
              </a:ext>
            </a:extLst>
          </p:cNvPr>
          <p:cNvSpPr txBox="1"/>
          <p:nvPr/>
        </p:nvSpPr>
        <p:spPr>
          <a:xfrm>
            <a:off x="4726291" y="2150112"/>
            <a:ext cx="369332" cy="8184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04F73F-10F6-00A1-6375-7EB0A1EE453A}"/>
              </a:ext>
            </a:extLst>
          </p:cNvPr>
          <p:cNvSpPr txBox="1"/>
          <p:nvPr/>
        </p:nvSpPr>
        <p:spPr>
          <a:xfrm>
            <a:off x="8399775" y="2150112"/>
            <a:ext cx="369332" cy="40972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FoM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68367D-EC3F-17D7-1EB0-45D2D9189BE5}"/>
              </a:ext>
            </a:extLst>
          </p:cNvPr>
          <p:cNvSpPr/>
          <p:nvPr/>
        </p:nvSpPr>
        <p:spPr>
          <a:xfrm>
            <a:off x="11462003" y="2315718"/>
            <a:ext cx="369331" cy="2209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9866BB-128A-DAF8-BADD-D43A3F2C55EB}"/>
              </a:ext>
            </a:extLst>
          </p:cNvPr>
          <p:cNvSpPr txBox="1"/>
          <p:nvPr/>
        </p:nvSpPr>
        <p:spPr>
          <a:xfrm rot="5400000">
            <a:off x="6973372" y="1964086"/>
            <a:ext cx="369332" cy="89223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120 MeV e</a:t>
            </a:r>
            <a:r>
              <a: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89BA7C-059D-D174-2E96-861BCD0790F0}"/>
              </a:ext>
            </a:extLst>
          </p:cNvPr>
          <p:cNvSpPr txBox="1"/>
          <p:nvPr/>
        </p:nvSpPr>
        <p:spPr>
          <a:xfrm rot="5400000">
            <a:off x="6973372" y="1734239"/>
            <a:ext cx="369332" cy="176388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4 mm Tungsten Target </a:t>
            </a:r>
            <a:endParaRPr lang="en-US" sz="12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282959-00BA-860B-48AE-3F8886FAA391}"/>
              </a:ext>
            </a:extLst>
          </p:cNvPr>
          <p:cNvSpPr/>
          <p:nvPr/>
        </p:nvSpPr>
        <p:spPr>
          <a:xfrm>
            <a:off x="7816347" y="5433060"/>
            <a:ext cx="78413" cy="105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BF79A6-6C02-4151-ADF8-9108CB17621D}"/>
              </a:ext>
            </a:extLst>
          </p:cNvPr>
          <p:cNvSpPr/>
          <p:nvPr/>
        </p:nvSpPr>
        <p:spPr>
          <a:xfrm>
            <a:off x="11501209" y="5410561"/>
            <a:ext cx="78413" cy="105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E70B9D5-FC7B-A56E-EC63-84F4208C62AB}"/>
              </a:ext>
            </a:extLst>
          </p:cNvPr>
          <p:cNvSpPr/>
          <p:nvPr/>
        </p:nvSpPr>
        <p:spPr>
          <a:xfrm>
            <a:off x="10880179" y="5357582"/>
            <a:ext cx="78413" cy="105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F1C40EF-98E3-2D74-F9BE-095F23F69968}"/>
              </a:ext>
            </a:extLst>
          </p:cNvPr>
          <p:cNvSpPr/>
          <p:nvPr/>
        </p:nvSpPr>
        <p:spPr>
          <a:xfrm>
            <a:off x="7195317" y="5380081"/>
            <a:ext cx="78413" cy="105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BCC41C-0955-6C0A-359B-4892CB1E9388}"/>
              </a:ext>
            </a:extLst>
          </p:cNvPr>
          <p:cNvSpPr/>
          <p:nvPr/>
        </p:nvSpPr>
        <p:spPr>
          <a:xfrm>
            <a:off x="7102902" y="5321599"/>
            <a:ext cx="28084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7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7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21FF00D-9088-996D-59B3-89380762C7F3}"/>
              </a:ext>
            </a:extLst>
          </p:cNvPr>
          <p:cNvSpPr/>
          <p:nvPr/>
        </p:nvSpPr>
        <p:spPr>
          <a:xfrm>
            <a:off x="7729703" y="5334503"/>
            <a:ext cx="28084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endParaRPr lang="en-US" sz="6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1E83A97-1017-3958-A6FC-9FE2FD9ECCCD}"/>
              </a:ext>
            </a:extLst>
          </p:cNvPr>
          <p:cNvSpPr/>
          <p:nvPr/>
        </p:nvSpPr>
        <p:spPr>
          <a:xfrm>
            <a:off x="11415232" y="5318228"/>
            <a:ext cx="28084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endParaRPr lang="en-US" sz="6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5381C17-6374-E841-8C71-AABE3EC7B059}"/>
              </a:ext>
            </a:extLst>
          </p:cNvPr>
          <p:cNvSpPr/>
          <p:nvPr/>
        </p:nvSpPr>
        <p:spPr>
          <a:xfrm>
            <a:off x="10790201" y="5316464"/>
            <a:ext cx="28084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7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7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1D2219D-A17C-0A92-43AD-1933B26E8AB7}"/>
              </a:ext>
            </a:extLst>
          </p:cNvPr>
          <p:cNvSpPr/>
          <p:nvPr/>
        </p:nvSpPr>
        <p:spPr>
          <a:xfrm>
            <a:off x="5196840" y="5592774"/>
            <a:ext cx="67379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Positron beamline has to be designed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efficient capture and transport of 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with different energies</a:t>
            </a:r>
          </a:p>
        </p:txBody>
      </p:sp>
    </p:spTree>
    <p:extLst>
      <p:ext uri="{BB962C8B-B14F-4D97-AF65-F5344CB8AC3E}">
        <p14:creationId xmlns:p14="http://schemas.microsoft.com/office/powerpoint/2010/main" val="27736332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6025</TotalTime>
  <Words>2181</Words>
  <Application>Microsoft Macintosh PowerPoint</Application>
  <PresentationFormat>Widescreen</PresentationFormat>
  <Paragraphs>261</Paragraphs>
  <Slides>20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PingFangSC-Regular</vt:lpstr>
      <vt:lpstr>.PingFangSC-Regular</vt:lpstr>
      <vt:lpstr>Arial</vt:lpstr>
      <vt:lpstr>Avenir</vt:lpstr>
      <vt:lpstr>Calibri</vt:lpstr>
      <vt:lpstr>Helvetica</vt:lpstr>
      <vt:lpstr>Symbol</vt:lpstr>
      <vt:lpstr>Times</vt:lpstr>
      <vt:lpstr>Wingdings</vt:lpstr>
      <vt:lpstr>Office Theme</vt:lpstr>
      <vt:lpstr>Equation</vt:lpstr>
      <vt:lpstr>Ce+BAF</vt:lpstr>
      <vt:lpstr>Ce+BAF Working Group</vt:lpstr>
      <vt:lpstr>12 GeV Ce+BAF : Polarized Electron or Polarized Positron Beams</vt:lpstr>
      <vt:lpstr>Turning the LERF into a positron injector facility</vt:lpstr>
      <vt:lpstr>LERF Polarized Positron Injector Concept</vt:lpstr>
      <vt:lpstr>CEBAF : spin polarization from GaAs photocathodes</vt:lpstr>
      <vt:lpstr>Exploit electron spin polarization to produce polarized positrons</vt:lpstr>
      <vt:lpstr>PEPPo : Polarized Electrons for Polarized Positrons </vt:lpstr>
      <vt:lpstr>Yield and Polarization at Target vs Energy. Polarized and Unpolarized Modes</vt:lpstr>
      <vt:lpstr>Diffracted Bragg Reflector (DBR) superlattice</vt:lpstr>
      <vt:lpstr>Charge lifetime...</vt:lpstr>
      <vt:lpstr>Can the CEBAF photo-gun support an e+ program?</vt:lpstr>
      <vt:lpstr>Optimizing the gun voltage for charge lifetime</vt:lpstr>
      <vt:lpstr>Modeling ion generation and bombardment</vt:lpstr>
      <vt:lpstr>PES: reducing ion surface density to increase lifetime</vt:lpstr>
      <vt:lpstr>GaAs/GaAsP charge lifetime at milliamp current</vt:lpstr>
      <vt:lpstr>Build a mA polarized gun for e+</vt:lpstr>
      <vt:lpstr>Measuring charge lifetime dependence on cathode potential</vt:lpstr>
      <vt:lpstr>Present Workforce</vt:lpstr>
      <vt:lpstr>Summary and Outlook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Grames</dc:creator>
  <cp:lastModifiedBy>Joe Grames</cp:lastModifiedBy>
  <cp:revision>360</cp:revision>
  <dcterms:created xsi:type="dcterms:W3CDTF">2022-02-22T17:23:46Z</dcterms:created>
  <dcterms:modified xsi:type="dcterms:W3CDTF">2023-03-01T01:03:53Z</dcterms:modified>
</cp:coreProperties>
</file>