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736" autoAdjust="0"/>
  </p:normalViewPr>
  <p:slideViewPr>
    <p:cSldViewPr snapToGrid="0" snapToObjects="1">
      <p:cViewPr varScale="1">
        <p:scale>
          <a:sx n="108" d="100"/>
          <a:sy n="108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670-58BA-C94E-A809-A722A4C22346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05DC-7B0F-B84F-B3FC-810F6353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4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670-58BA-C94E-A809-A722A4C22346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05DC-7B0F-B84F-B3FC-810F6353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3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670-58BA-C94E-A809-A722A4C22346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05DC-7B0F-B84F-B3FC-810F6353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4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670-58BA-C94E-A809-A722A4C22346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05DC-7B0F-B84F-B3FC-810F6353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3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670-58BA-C94E-A809-A722A4C22346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05DC-7B0F-B84F-B3FC-810F6353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8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670-58BA-C94E-A809-A722A4C22346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05DC-7B0F-B84F-B3FC-810F6353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4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670-58BA-C94E-A809-A722A4C22346}" type="datetimeFigureOut">
              <a:rPr lang="en-US" smtClean="0"/>
              <a:t>2/2/17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05DC-7B0F-B84F-B3FC-810F6353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5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670-58BA-C94E-A809-A722A4C22346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05DC-7B0F-B84F-B3FC-810F6353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5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670-58BA-C94E-A809-A722A4C22346}" type="datetimeFigureOut">
              <a:rPr lang="en-US" smtClean="0"/>
              <a:t>2/2/17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05DC-7B0F-B84F-B3FC-810F6353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62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670-58BA-C94E-A809-A722A4C22346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05DC-7B0F-B84F-B3FC-810F6353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8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3670-58BA-C94E-A809-A722A4C22346}" type="datetimeFigureOut">
              <a:rPr lang="en-US" smtClean="0"/>
              <a:t>2/2/17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105DC-7B0F-B84F-B3FC-810F6353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0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3670-58BA-C94E-A809-A722A4C22346}" type="datetimeFigureOut">
              <a:rPr lang="en-US" smtClean="0"/>
              <a:t>2/2/17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105DC-7B0F-B84F-B3FC-810F63539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0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2-02 at 4.00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14" y="1885114"/>
            <a:ext cx="7996040" cy="45790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5538" y="879269"/>
            <a:ext cx="80325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Mott </a:t>
            </a:r>
            <a:r>
              <a:rPr lang="en-US" sz="1400" dirty="0"/>
              <a:t>Target Ladder Gold Foil Thickness </a:t>
            </a:r>
            <a:r>
              <a:rPr lang="en-US" sz="1400" dirty="0" smtClean="0"/>
              <a:t>Measurements</a:t>
            </a:r>
          </a:p>
          <a:p>
            <a:pPr algn="ctr"/>
            <a:r>
              <a:rPr lang="en-US" sz="1400" dirty="0" smtClean="0"/>
              <a:t>M. L. </a:t>
            </a:r>
            <a:r>
              <a:rPr lang="en-US" sz="1400" dirty="0" err="1" smtClean="0"/>
              <a:t>Stutzman</a:t>
            </a:r>
            <a:r>
              <a:rPr lang="en-US" sz="1400" dirty="0" smtClean="0"/>
              <a:t>, Md. A. </a:t>
            </a:r>
            <a:r>
              <a:rPr lang="en-US" sz="1400" dirty="0" err="1" smtClean="0"/>
              <a:t>Mamun</a:t>
            </a:r>
            <a:endParaRPr lang="en-US" sz="1400" dirty="0" smtClean="0"/>
          </a:p>
          <a:p>
            <a:pPr algn="ctr"/>
            <a:r>
              <a:rPr lang="en-US" sz="1400" dirty="0" smtClean="0"/>
              <a:t>JLab</a:t>
            </a:r>
            <a:r>
              <a:rPr lang="en-US" sz="1400" dirty="0"/>
              <a:t>-TN-16-049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7199" y="209421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Thickness</a:t>
            </a:r>
          </a:p>
        </p:txBody>
      </p:sp>
    </p:spTree>
    <p:extLst>
      <p:ext uri="{BB962C8B-B14F-4D97-AF65-F5344CB8AC3E}">
        <p14:creationId xmlns:p14="http://schemas.microsoft.com/office/powerpoint/2010/main" val="382735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0829" y="209421"/>
            <a:ext cx="136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Good Events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6186" y="1335614"/>
            <a:ext cx="823121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For each detector (L/R/U/D) in an individual run</a:t>
            </a:r>
            <a:r>
              <a:rPr lang="is-IS" dirty="0" smtClean="0"/>
              <a:t>…</a:t>
            </a:r>
          </a:p>
          <a:p>
            <a:pPr marL="342900" indent="-342900">
              <a:buAutoNum type="arabicPeriod"/>
            </a:pPr>
            <a:endParaRPr lang="is-IS" dirty="0"/>
          </a:p>
          <a:p>
            <a:pPr marL="342900" indent="-342900">
              <a:buAutoNum type="arabicPeriod"/>
            </a:pPr>
            <a:r>
              <a:rPr lang="en-US" dirty="0" smtClean="0"/>
              <a:t>Determine the </a:t>
            </a:r>
            <a:r>
              <a:rPr lang="en-US" dirty="0" smtClean="0"/>
              <a:t>mean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baseline="-25000" dirty="0" err="1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and sigma </a:t>
            </a:r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of a Gaussian fit to the timing region around the events from the coil.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Apply timing cuts at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± 2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t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For remaining events determine the mean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baseline="-25000" dirty="0" err="1" smtClean="0"/>
              <a:t>E</a:t>
            </a:r>
            <a:r>
              <a:rPr lang="en-US" baseline="-25000" dirty="0" smtClean="0"/>
              <a:t> </a:t>
            </a:r>
            <a:r>
              <a:rPr lang="en-US" dirty="0" smtClean="0"/>
              <a:t>and sigma </a:t>
            </a:r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baseline="-25000" dirty="0" err="1" smtClean="0"/>
              <a:t>E</a:t>
            </a:r>
            <a:r>
              <a:rPr lang="en-US" dirty="0" smtClean="0"/>
              <a:t> of a </a:t>
            </a:r>
            <a:r>
              <a:rPr lang="en-US" dirty="0"/>
              <a:t>G</a:t>
            </a:r>
            <a:r>
              <a:rPr lang="en-US" dirty="0" smtClean="0"/>
              <a:t>aussian fit to energy channels [8000:9000].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Apply energy cut from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baseline="-25000" dirty="0" err="1" smtClean="0"/>
              <a:t>E</a:t>
            </a:r>
            <a:r>
              <a:rPr lang="en-US" dirty="0" smtClean="0"/>
              <a:t>– 0.5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E</a:t>
            </a:r>
            <a:r>
              <a:rPr lang="en-US" baseline="-25000" dirty="0" smtClean="0"/>
              <a:t> </a:t>
            </a:r>
            <a:r>
              <a:rPr lang="en-US" dirty="0" smtClean="0"/>
              <a:t>to </a:t>
            </a:r>
            <a:r>
              <a:rPr lang="en-US" dirty="0" err="1" smtClean="0">
                <a:latin typeface="Symbol" charset="2"/>
                <a:cs typeface="Symbol" charset="2"/>
              </a:rPr>
              <a:t>m</a:t>
            </a:r>
            <a:r>
              <a:rPr lang="en-US" baseline="-25000" dirty="0" err="1" smtClean="0"/>
              <a:t>E</a:t>
            </a:r>
            <a:r>
              <a:rPr lang="en-US" baseline="-25000" dirty="0" smtClean="0"/>
              <a:t> </a:t>
            </a:r>
            <a:r>
              <a:rPr lang="en-US" dirty="0" smtClean="0"/>
              <a:t>+ 2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r>
              <a:rPr lang="en-US" baseline="-25000" dirty="0" smtClean="0"/>
              <a:t>E 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Sum remaining events.</a:t>
            </a:r>
          </a:p>
        </p:txBody>
      </p:sp>
    </p:spTree>
    <p:extLst>
      <p:ext uri="{BB962C8B-B14F-4D97-AF65-F5344CB8AC3E}">
        <p14:creationId xmlns:p14="http://schemas.microsoft.com/office/powerpoint/2010/main" val="231305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6901" y="209421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Asymmetries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93873" y="926598"/>
            <a:ext cx="80901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For each run form respective (L/R) and (U/D) super-ratio:</a:t>
            </a:r>
            <a:endParaRPr lang="is-IS" dirty="0" smtClean="0"/>
          </a:p>
          <a:p>
            <a:pPr marL="342900" indent="-342900">
              <a:buAutoNum type="arabicPeriod"/>
            </a:pPr>
            <a:endParaRPr lang="is-IS" dirty="0"/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Physics asymmetry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Detector asymmetry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Beam asymmetry</a:t>
            </a:r>
            <a:endParaRPr lang="is-IS" dirty="0" smtClean="0"/>
          </a:p>
          <a:p>
            <a:pPr marL="342900" indent="-342900">
              <a:buAutoNum type="arabicPeriod"/>
            </a:pPr>
            <a:endParaRPr lang="is-IS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We statistically average the asymmetries for a set of runs for a given foil.</a:t>
            </a:r>
          </a:p>
          <a:p>
            <a:pPr marL="342900" indent="-342900">
              <a:buFontTx/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Note that a different pair of detectors were used for each run: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Run I polarization was horizontal so we use the U/D physics asymmetry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Run II polarization was vertical so we use the L/R physics asymmetry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345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3276" y="0"/>
            <a:ext cx="70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Rates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29416"/>
            <a:ext cx="9144000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For each run we first compute an un-normalized rate (Hz) and then correct for:</a:t>
            </a:r>
            <a:endParaRPr lang="is-IS" dirty="0" smtClean="0"/>
          </a:p>
          <a:p>
            <a:pPr marL="342900" indent="-342900">
              <a:buAutoNum type="arabicPeriod"/>
            </a:pPr>
            <a:endParaRPr lang="is-IS" dirty="0"/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Electronics dead time, typically 0.1%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DAQ dead time, typically 5-20%</a:t>
            </a:r>
          </a:p>
          <a:p>
            <a:pPr marL="342900" indent="-342900">
              <a:buAutoNum type="arabicPeriod"/>
            </a:pPr>
            <a:endParaRPr lang="is-IS" dirty="0" smtClean="0"/>
          </a:p>
          <a:p>
            <a:pPr marL="342900" indent="-342900">
              <a:buAutoNum type="arabicPeriod"/>
            </a:pPr>
            <a:r>
              <a:rPr lang="en-US" dirty="0" smtClean="0"/>
              <a:t>For each run we average the un-normalized L/R/U/D and normalize to BCM calibrated average current to form normalized average rate detector rate (Hz/</a:t>
            </a:r>
            <a:r>
              <a:rPr lang="en-US" dirty="0" err="1" smtClean="0"/>
              <a:t>uA</a:t>
            </a:r>
            <a:r>
              <a:rPr lang="en-US" dirty="0" smtClean="0"/>
              <a:t>).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For each run we use the average of the (Run I/II) 1um Au foil </a:t>
            </a:r>
            <a:r>
              <a:rPr lang="en-US" dirty="0" smtClean="0"/>
              <a:t>runs </a:t>
            </a:r>
            <a:r>
              <a:rPr lang="en-US" dirty="0" smtClean="0"/>
              <a:t>to correct the corresponding rates of the </a:t>
            </a:r>
            <a:r>
              <a:rPr lang="en-US" dirty="0" smtClean="0"/>
              <a:t>extrapolation </a:t>
            </a:r>
            <a:r>
              <a:rPr lang="en-US" dirty="0" smtClean="0"/>
              <a:t>foil measurements: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Run I – correction was 1.0 (no correction)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Run II – correction of 1.0372 +/- 0.0008 applied to foil#15 (1um), foil#2(0.625um) and two of six runs for foil#13(0.050um)</a:t>
            </a:r>
          </a:p>
          <a:p>
            <a:pPr marL="800100" lvl="1" indent="-342900">
              <a:buFont typeface="+mj-lt"/>
              <a:buAutoNum type="alphaL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We statistically combine the the normalized (Hz/</a:t>
            </a:r>
            <a:r>
              <a:rPr lang="en-US" dirty="0" err="1" smtClean="0"/>
              <a:t>uA</a:t>
            </a:r>
            <a:r>
              <a:rPr lang="en-US" dirty="0" smtClean="0"/>
              <a:t>) </a:t>
            </a:r>
            <a:r>
              <a:rPr lang="en-US" dirty="0" smtClean="0"/>
              <a:t>L/R/U/D average </a:t>
            </a:r>
            <a:r>
              <a:rPr lang="en-US" dirty="0" smtClean="0"/>
              <a:t>corrected rate for a set of runs for a given foil.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For each foil we combine three uncertainties to the final rate: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Statistical – per recipe above</a:t>
            </a:r>
            <a:endParaRPr lang="en-US" dirty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Systematic – average of BCM uncertainties (</a:t>
            </a:r>
            <a:r>
              <a:rPr lang="en-US" dirty="0" err="1" smtClean="0"/>
              <a:t>dI</a:t>
            </a:r>
            <a:r>
              <a:rPr lang="en-US" dirty="0" smtClean="0"/>
              <a:t>/I) of runs per foil, typically 1%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Systematic – drift uncertainty of 1.32% (Run I) and 1.47% (Run II)</a:t>
            </a:r>
          </a:p>
        </p:txBody>
      </p:sp>
    </p:spTree>
    <p:extLst>
      <p:ext uri="{BB962C8B-B14F-4D97-AF65-F5344CB8AC3E}">
        <p14:creationId xmlns:p14="http://schemas.microsoft.com/office/powerpoint/2010/main" val="19548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ab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67" y="0"/>
            <a:ext cx="8900324" cy="6883844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782034" y="1860632"/>
            <a:ext cx="2914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82034" y="2731688"/>
            <a:ext cx="2914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56342" y="1860632"/>
            <a:ext cx="9846" cy="87105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77003" y="2126436"/>
            <a:ext cx="53955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DRIFT UNCERTAINTY = (MAX-MIN)/(MAX+MIN) = 1.32%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831428" y="3962264"/>
            <a:ext cx="2914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31428" y="4872700"/>
            <a:ext cx="2914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20612" y="3962264"/>
            <a:ext cx="9846" cy="87105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6922" y="4228068"/>
            <a:ext cx="539552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DRIFT UNCERTAINTY = (MAX-MIN)/(MAX+MIN) = 1.47%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39544" y="0"/>
            <a:ext cx="393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Rate Corrections and Drift Uncertainties</a:t>
            </a:r>
          </a:p>
        </p:txBody>
      </p:sp>
    </p:spTree>
    <p:extLst>
      <p:ext uri="{BB962C8B-B14F-4D97-AF65-F5344CB8AC3E}">
        <p14:creationId xmlns:p14="http://schemas.microsoft.com/office/powerpoint/2010/main" val="2538601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470</Words>
  <Application>Microsoft Macintosh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8</cp:revision>
  <dcterms:created xsi:type="dcterms:W3CDTF">2017-02-02T20:58:38Z</dcterms:created>
  <dcterms:modified xsi:type="dcterms:W3CDTF">2017-02-02T21:47:23Z</dcterms:modified>
</cp:coreProperties>
</file>