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  <p:sldMasterId id="2147483844" r:id="rId20"/>
  </p:sldMasterIdLst>
  <p:notesMasterIdLst>
    <p:notesMasterId r:id="rId25"/>
  </p:notesMasterIdLst>
  <p:handoutMasterIdLst>
    <p:handoutMasterId r:id="rId26"/>
  </p:handoutMasterIdLst>
  <p:sldIdLst>
    <p:sldId id="612" r:id="rId21"/>
    <p:sldId id="615" r:id="rId22"/>
    <p:sldId id="613" r:id="rId23"/>
    <p:sldId id="614" r:id="rId24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A0D565"/>
    <a:srgbClr val="0000FF"/>
    <a:srgbClr val="3399FF"/>
    <a:srgbClr val="F9907B"/>
    <a:srgbClr val="FDE6D9"/>
    <a:srgbClr val="F5E9D9"/>
    <a:srgbClr val="DDF1E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103" d="100"/>
          <a:sy n="103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Friday, September 25, 2020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5.xml"/><Relationship Id="rId1" Type="http://schemas.openxmlformats.org/officeDocument/2006/relationships/slideLayout" Target="../slideLayouts/slideLayout164.xml"/><Relationship Id="rId5" Type="http://schemas.openxmlformats.org/officeDocument/2006/relationships/theme" Target="../theme/theme20.xml"/><Relationship Id="rId4" Type="http://schemas.openxmlformats.org/officeDocument/2006/relationships/slideLayout" Target="../slideLayouts/slideLayout1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Friday, September 25, 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Talk Title Here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16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Noteworthy 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(9/28/2020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Recall we stopped run0 when the CTF went down for repairs, but having accomplished enough to close out remaining CATS items and ask for permission to operate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On 31 August we officially started run1 by recalibrating the booster </a:t>
            </a:r>
            <a:r>
              <a:rPr lang="en-US" sz="1900" dirty="0" err="1" smtClean="0">
                <a:latin typeface="Arial" panose="020B0604020202020204" pitchFamily="34" charset="0"/>
              </a:rPr>
              <a:t>GSets</a:t>
            </a:r>
            <a:r>
              <a:rPr lang="en-US" sz="1900" dirty="0" smtClean="0">
                <a:latin typeface="Arial" panose="020B0604020202020204" pitchFamily="34" charset="0"/>
              </a:rPr>
              <a:t>, which now accurately represent the gradients in the cavities</a:t>
            </a:r>
            <a:endParaRPr lang="en-US" sz="19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UITF turns ON reliably at 9.5 MeV/c, the desired momentum for </a:t>
            </a:r>
            <a:r>
              <a:rPr lang="en-US" sz="1900" dirty="0" err="1" smtClean="0">
                <a:latin typeface="Arial" panose="020B0604020202020204" pitchFamily="34" charset="0"/>
              </a:rPr>
              <a:t>HDIce</a:t>
            </a:r>
            <a:r>
              <a:rPr lang="en-US" sz="1900" dirty="0" smtClean="0">
                <a:latin typeface="Arial" panose="020B0604020202020204" pitchFamily="34" charset="0"/>
              </a:rPr>
              <a:t> tests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Empirically found quad magnet settings that minimize beam jitter at the </a:t>
            </a:r>
            <a:r>
              <a:rPr lang="en-US" sz="1900" dirty="0" err="1" smtClean="0">
                <a:latin typeface="Arial" panose="020B0604020202020204" pitchFamily="34" charset="0"/>
              </a:rPr>
              <a:t>HDIce</a:t>
            </a:r>
            <a:r>
              <a:rPr lang="en-US" sz="1900" dirty="0" smtClean="0">
                <a:latin typeface="Arial" panose="020B0604020202020204" pitchFamily="34" charset="0"/>
              </a:rPr>
              <a:t> copper target (</a:t>
            </a:r>
            <a:r>
              <a:rPr lang="en-US" sz="1900" dirty="0" err="1" smtClean="0">
                <a:latin typeface="Arial" panose="020B0604020202020204" pitchFamily="34" charset="0"/>
              </a:rPr>
              <a:t>qsUtility</a:t>
            </a:r>
            <a:r>
              <a:rPr lang="en-US" sz="1900" dirty="0" smtClean="0">
                <a:latin typeface="Arial" panose="020B0604020202020204" pitchFamily="34" charset="0"/>
              </a:rPr>
              <a:t> not yet providing useful quad settings)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Need magnet settings that put beam on viewers on either side of IBC. Last week we battled a perceived a kink in the beamline: installed a bigger viewer at input of IBC, and implementing a dogleg magnet solution (plan A and B)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Raster magnet doesn’t work well, beam dwells at the center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More thorough radiation surveys now limit average current to 25 </a:t>
            </a:r>
            <a:r>
              <a:rPr lang="en-US" sz="1900" dirty="0" err="1" smtClean="0">
                <a:latin typeface="Arial" panose="020B0604020202020204" pitchFamily="34" charset="0"/>
              </a:rPr>
              <a:t>nA</a:t>
            </a:r>
            <a:r>
              <a:rPr lang="en-US" sz="1900" dirty="0" smtClean="0">
                <a:latin typeface="Arial" panose="020B0604020202020204" pitchFamily="34" charset="0"/>
              </a:rPr>
              <a:t>, which is fine for the </a:t>
            </a:r>
            <a:r>
              <a:rPr lang="en-US" sz="1900" dirty="0" err="1" smtClean="0">
                <a:latin typeface="Arial" panose="020B0604020202020204" pitchFamily="34" charset="0"/>
              </a:rPr>
              <a:t>HDIce</a:t>
            </a:r>
            <a:r>
              <a:rPr lang="en-US" sz="1900" dirty="0" smtClean="0">
                <a:latin typeface="Arial" panose="020B0604020202020204" pitchFamily="34" charset="0"/>
              </a:rPr>
              <a:t> test program but more shielding is required for 100 </a:t>
            </a:r>
            <a:r>
              <a:rPr lang="en-US" sz="1900" dirty="0" err="1" smtClean="0">
                <a:latin typeface="Arial" panose="020B0604020202020204" pitchFamily="34" charset="0"/>
              </a:rPr>
              <a:t>nA</a:t>
            </a:r>
            <a:r>
              <a:rPr lang="en-US" sz="1900" dirty="0" smtClean="0">
                <a:latin typeface="Arial" panose="020B0604020202020204" pitchFamily="34" charset="0"/>
              </a:rPr>
              <a:t> operation, let alone desired 10 </a:t>
            </a:r>
            <a:r>
              <a:rPr lang="en-US" sz="1900" dirty="0" err="1" smtClean="0">
                <a:latin typeface="Arial" panose="020B0604020202020204" pitchFamily="34" charset="0"/>
              </a:rPr>
              <a:t>uA</a:t>
            </a:r>
            <a:r>
              <a:rPr lang="en-US" sz="1900" dirty="0" smtClean="0">
                <a:latin typeface="Arial" panose="020B0604020202020204" pitchFamily="34" charset="0"/>
              </a:rPr>
              <a:t> long term goals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BPMs don’t work, which is fine for now, but not for 100 </a:t>
            </a:r>
            <a:r>
              <a:rPr lang="en-US" sz="1900" dirty="0" err="1" smtClean="0">
                <a:latin typeface="Arial" panose="020B0604020202020204" pitchFamily="34" charset="0"/>
              </a:rPr>
              <a:t>nA</a:t>
            </a:r>
            <a:r>
              <a:rPr lang="en-US" sz="1900" dirty="0" smtClean="0">
                <a:latin typeface="Arial" panose="020B0604020202020204" pitchFamily="34" charset="0"/>
              </a:rPr>
              <a:t> or 10 </a:t>
            </a:r>
            <a:r>
              <a:rPr lang="en-US" sz="1900" dirty="0" err="1" smtClean="0">
                <a:latin typeface="Arial" panose="020B0604020202020204" pitchFamily="34" charset="0"/>
              </a:rPr>
              <a:t>uA</a:t>
            </a:r>
            <a:r>
              <a:rPr lang="en-US" sz="1900" dirty="0" smtClean="0">
                <a:latin typeface="Arial" panose="020B0604020202020204" pitchFamily="34" charset="0"/>
              </a:rPr>
              <a:t> programs</a:t>
            </a:r>
            <a:endParaRPr lang="en-US" sz="19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16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Noteworthy 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(9/28/2020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214" y="4133555"/>
            <a:ext cx="2239895" cy="1547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789" y="4133555"/>
            <a:ext cx="2227330" cy="1558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768" y="4133555"/>
            <a:ext cx="2139767" cy="1552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t="6685" b="1690"/>
          <a:stretch/>
        </p:blipFill>
        <p:spPr>
          <a:xfrm>
            <a:off x="577950" y="989044"/>
            <a:ext cx="3706306" cy="21310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2162" y="996067"/>
            <a:ext cx="3733800" cy="2124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8160" y="3173072"/>
            <a:ext cx="683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through copper target inside IBC: magnets OFF, main magnet 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34004" y="5765679"/>
            <a:ext cx="597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Raster X, raster Y, and raster X/Y (see outline of copper target)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6218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Booster commissioning, for installation at CEBAF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(9/28/2020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Characterizing booster performance (aka QCM, aka ¼ CM) on hold, we are focused on </a:t>
            </a:r>
            <a:r>
              <a:rPr lang="en-US" sz="2000" dirty="0" err="1" smtClean="0">
                <a:latin typeface="Arial" panose="020B0604020202020204" pitchFamily="34" charset="0"/>
              </a:rPr>
              <a:t>HDIce</a:t>
            </a:r>
            <a:r>
              <a:rPr lang="en-US" sz="2000" dirty="0" smtClean="0">
                <a:latin typeface="Arial" panose="020B0604020202020204" pitchFamily="34" charset="0"/>
              </a:rPr>
              <a:t> tests now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Will need to finish booster characterization in 2021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 smtClean="0">
                <a:latin typeface="Arial" panose="020B0604020202020204" pitchFamily="34" charset="0"/>
              </a:rPr>
              <a:t>GSet</a:t>
            </a:r>
            <a:r>
              <a:rPr lang="en-US" sz="2000" dirty="0" smtClean="0">
                <a:latin typeface="Arial" panose="020B0604020202020204" pitchFamily="34" charset="0"/>
              </a:rPr>
              <a:t> values now representative of cavity gradients, we are not over-driving the booster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2-cell RF is “dirty”, with prominent 59 Hz modulation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Energy jitter is significant, need to quantify and fix before the booster is installed at CEBAF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 smtClean="0">
                <a:latin typeface="Arial" panose="020B0604020202020204" pitchFamily="34" charset="0"/>
              </a:rPr>
              <a:t>Microphonics</a:t>
            </a:r>
            <a:r>
              <a:rPr lang="en-US" sz="2000" dirty="0" smtClean="0">
                <a:latin typeface="Arial" panose="020B0604020202020204" pitchFamily="34" charset="0"/>
              </a:rPr>
              <a:t>, yes, seems to be a problem.  Frequent trips from GRD mode to SEL mode.  Some days good, some days bad, only a problem at Building 58?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</a:rPr>
              <a:t>romised MOLLER, this booster will improve PQ beam, need to measure: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Emittance at 2, 5 and 9.5 MeV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Energy spread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Energy jitter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err="1" smtClean="0">
                <a:latin typeface="Arial" panose="020B0604020202020204" pitchFamily="34" charset="0"/>
              </a:rPr>
              <a:t>Bunchlength</a:t>
            </a:r>
            <a:r>
              <a:rPr lang="en-US" sz="1800" dirty="0" smtClean="0">
                <a:latin typeface="Arial" panose="020B0604020202020204" pitchFamily="34" charset="0"/>
              </a:rPr>
              <a:t> (no instrumentation for this)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x/y rotation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Beam deflection</a:t>
            </a:r>
            <a:endParaRPr lang="en-US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1347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Thoughts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(9/28/2020)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8120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Run1 should </a:t>
            </a:r>
            <a:r>
              <a:rPr lang="en-US" sz="2000" dirty="0">
                <a:latin typeface="Arial" panose="020B0604020202020204" pitchFamily="34" charset="0"/>
              </a:rPr>
              <a:t>finish successfully this </a:t>
            </a:r>
            <a:r>
              <a:rPr lang="en-US" sz="2000" dirty="0" smtClean="0">
                <a:latin typeface="Arial" panose="020B0604020202020204" pitchFamily="34" charset="0"/>
              </a:rPr>
              <a:t>week (define golden orbit, set aperture hole sizes, improve and set amplitude of raster, calibrate viewer-image intensity versus CW beam current)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Run2 </a:t>
            </a:r>
            <a:r>
              <a:rPr lang="en-US" sz="2000" dirty="0" err="1" smtClean="0">
                <a:latin typeface="Arial" panose="020B0604020202020204" pitchFamily="34" charset="0"/>
              </a:rPr>
              <a:t>unpolarized</a:t>
            </a:r>
            <a:r>
              <a:rPr lang="en-US" sz="2000" dirty="0" smtClean="0">
                <a:latin typeface="Arial" panose="020B0604020202020204" pitchFamily="34" charset="0"/>
              </a:rPr>
              <a:t> target, begins at the end of October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Run3 polarized target, stops December 18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Runs 0 and 1 each required one month, and did not achieve all goals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Eight weeks to complete runs 2 and 3, not good - but might be possible 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Insufficient Ops staffing at present, but happy to hear Operators have volunteered to provide 3 shift support for future runs 2 and 3, thanks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err="1" smtClean="0">
                <a:latin typeface="Arial" panose="020B0604020202020204" pitchFamily="34" charset="0"/>
              </a:rPr>
              <a:t>Covid</a:t>
            </a:r>
            <a:r>
              <a:rPr lang="en-US" sz="1600" dirty="0" smtClean="0">
                <a:latin typeface="Arial" panose="020B0604020202020204" pitchFamily="34" charset="0"/>
              </a:rPr>
              <a:t> limits control room staffing to just 2 people, so it’s hard to train people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Roof tile removal eats up time, will likely need Andy to pare down run 2 and 3 goals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Excellent support from: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DC Power for magnets (Kevin B., Jason D., </a:t>
            </a:r>
            <a:r>
              <a:rPr lang="en-US" sz="1600" dirty="0" err="1" smtClean="0">
                <a:latin typeface="Arial" panose="020B0604020202020204" pitchFamily="34" charset="0"/>
              </a:rPr>
              <a:t>Onish</a:t>
            </a:r>
            <a:r>
              <a:rPr lang="en-US" sz="1600" dirty="0" smtClean="0">
                <a:latin typeface="Arial" panose="020B0604020202020204" pitchFamily="34" charset="0"/>
              </a:rPr>
              <a:t> K., Jim C., Eric D.)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Ops Software (Scott H., Gary C., Sue W. and Theo L.)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Yan Wang, Max Bruker, dedicated and enthusiastic, they deserve big raises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I&amp;C (Chris N., Keith C. and Anthony D.)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err="1" smtClean="0">
                <a:latin typeface="Arial" panose="020B0604020202020204" pitchFamily="34" charset="0"/>
              </a:rPr>
              <a:t>RadCon</a:t>
            </a:r>
            <a:r>
              <a:rPr lang="en-US" sz="1600" dirty="0" smtClean="0">
                <a:latin typeface="Arial" panose="020B0604020202020204" pitchFamily="34" charset="0"/>
              </a:rPr>
              <a:t> (Dave H. and his team)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Jonathan Creel, for whipping the CTF into shape, coordinating work at VTA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RF Group (Manny D., Tomasz P., Rama B, Clyde M.)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</a:rPr>
              <a:t>Installation Group, rapid response to </a:t>
            </a:r>
            <a:r>
              <a:rPr lang="en-US" sz="1600" smtClean="0">
                <a:latin typeface="Arial" panose="020B0604020202020204" pitchFamily="34" charset="0"/>
              </a:rPr>
              <a:t>shielding deficiencies </a:t>
            </a:r>
            <a:r>
              <a:rPr lang="en-US" sz="1600" dirty="0" smtClean="0">
                <a:latin typeface="Arial" panose="020B0604020202020204" pitchFamily="34" charset="0"/>
              </a:rPr>
              <a:t>(Neil, Ricky and Bern)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41403</TotalTime>
  <Words>659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4</vt:i4>
      </vt:variant>
    </vt:vector>
  </HeadingPairs>
  <TitlesOfParts>
    <vt:vector size="29" baseType="lpstr">
      <vt:lpstr>ＭＳ Ｐゴシック</vt:lpstr>
      <vt:lpstr>Arial</vt:lpstr>
      <vt:lpstr>Calibri</vt:lpstr>
      <vt:lpstr>PingFangSC-Regular</vt:lpstr>
      <vt:lpstr>Times</vt:lpstr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Matthew Poelker</cp:lastModifiedBy>
  <cp:revision>803</cp:revision>
  <cp:lastPrinted>2014-10-24T18:30:21Z</cp:lastPrinted>
  <dcterms:created xsi:type="dcterms:W3CDTF">2013-07-05T14:18:22Z</dcterms:created>
  <dcterms:modified xsi:type="dcterms:W3CDTF">2020-09-25T19:40:50Z</dcterms:modified>
</cp:coreProperties>
</file>