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1349" r:id="rId2"/>
    <p:sldId id="1351" r:id="rId3"/>
    <p:sldId id="1329" r:id="rId4"/>
    <p:sldId id="1342" r:id="rId5"/>
    <p:sldId id="1344" r:id="rId6"/>
    <p:sldId id="1345" r:id="rId7"/>
    <p:sldId id="1346" r:id="rId8"/>
    <p:sldId id="1347" r:id="rId9"/>
    <p:sldId id="1348" r:id="rId10"/>
    <p:sldId id="135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2" autoAdjust="0"/>
    <p:restoredTop sz="96383" autoAdjust="0"/>
  </p:normalViewPr>
  <p:slideViewPr>
    <p:cSldViewPr snapToGrid="0" snapToObjects="1">
      <p:cViewPr varScale="1">
        <p:scale>
          <a:sx n="114" d="100"/>
          <a:sy n="114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August 3,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August 3,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47" y="310208"/>
            <a:ext cx="11504904" cy="510909"/>
          </a:xfrm>
        </p:spPr>
        <p:txBody>
          <a:bodyPr/>
          <a:lstStyle>
            <a:lvl1pPr>
              <a:defRPr>
                <a:solidFill>
                  <a:srgbClr val="BE1D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798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August 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E33F-72FB-DF40-AD43-F22301F6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11" y="1618013"/>
            <a:ext cx="9215123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More thoughts on energy</a:t>
            </a:r>
            <a:br>
              <a:rPr lang="en-US" dirty="0"/>
            </a:br>
            <a:r>
              <a:rPr lang="en-US" dirty="0"/>
              <a:t>upgrade &amp; positron injectors at LERF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 </a:t>
            </a:r>
            <a:r>
              <a:rPr lang="en-US" dirty="0" err="1"/>
              <a:t>Grames</a:t>
            </a:r>
            <a:br>
              <a:rPr lang="en-US" dirty="0"/>
            </a:br>
            <a:r>
              <a:rPr lang="en-US" dirty="0"/>
              <a:t>Aug 3, 2022</a:t>
            </a:r>
          </a:p>
        </p:txBody>
      </p:sp>
    </p:spTree>
    <p:extLst>
      <p:ext uri="{BB962C8B-B14F-4D97-AF65-F5344CB8AC3E}">
        <p14:creationId xmlns:p14="http://schemas.microsoft.com/office/powerpoint/2010/main" val="159525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1EB09-C266-D743-AFBB-DC2D3079D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336ADF-B993-844E-A81E-029BCF59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6950"/>
            <a:ext cx="12124475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Still wondering about e+ @ 650 for 3-pass later…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C125C-388B-8047-A34C-509600708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5969" r="22447" b="53052"/>
          <a:stretch/>
        </p:blipFill>
        <p:spPr>
          <a:xfrm>
            <a:off x="2243470" y="983863"/>
            <a:ext cx="5507666" cy="127023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D4724D-D0C8-864C-B977-D15DA6FA8330}"/>
              </a:ext>
            </a:extLst>
          </p:cNvPr>
          <p:cNvCxnSpPr>
            <a:cxnSpLocks/>
          </p:cNvCxnSpPr>
          <p:nvPr/>
        </p:nvCxnSpPr>
        <p:spPr>
          <a:xfrm>
            <a:off x="1339702" y="4097084"/>
            <a:ext cx="1061129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69C2E7-2E9D-6243-B7A4-34327C3F1C44}"/>
              </a:ext>
            </a:extLst>
          </p:cNvPr>
          <p:cNvSpPr txBox="1"/>
          <p:nvPr/>
        </p:nvSpPr>
        <p:spPr>
          <a:xfrm>
            <a:off x="8811628" y="4264256"/>
            <a:ext cx="245099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Exiting here looks easier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DA191D-11E8-8D42-AE1B-31D733EE82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>
            <a:off x="5602892" y="3366198"/>
            <a:ext cx="2606962" cy="6579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A5FFC1-2636-9140-9CAD-3BCAA8A07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>
            <a:off x="7950401" y="1706082"/>
            <a:ext cx="1096713" cy="1337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D8663C-E605-BC4D-BECC-BD43C6AF3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 rot="10800000">
            <a:off x="1170783" y="1907804"/>
            <a:ext cx="1096713" cy="1415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1935DB-867A-124A-9A29-4E76AD080C79}"/>
              </a:ext>
            </a:extLst>
          </p:cNvPr>
          <p:cNvSpPr/>
          <p:nvPr/>
        </p:nvSpPr>
        <p:spPr>
          <a:xfrm>
            <a:off x="829340" y="3154135"/>
            <a:ext cx="9207784" cy="98771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2E85CE-6185-3F48-8D8F-E2BACAF4C4BA}"/>
              </a:ext>
            </a:extLst>
          </p:cNvPr>
          <p:cNvGrpSpPr/>
          <p:nvPr/>
        </p:nvGrpSpPr>
        <p:grpSpPr>
          <a:xfrm rot="10800000">
            <a:off x="839973" y="2060758"/>
            <a:ext cx="1021778" cy="2036326"/>
            <a:chOff x="6847367" y="-1318437"/>
            <a:chExt cx="890374" cy="1632448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73AF6ADC-2754-0E4F-86CD-A30A7B3A0F54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7EF503C-73BD-EA47-B1BA-172A1836C4B7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37B600-9FE7-554F-8148-3184FC896661}"/>
              </a:ext>
            </a:extLst>
          </p:cNvPr>
          <p:cNvGrpSpPr/>
          <p:nvPr/>
        </p:nvGrpSpPr>
        <p:grpSpPr>
          <a:xfrm>
            <a:off x="8115433" y="1930453"/>
            <a:ext cx="1535625" cy="1691748"/>
            <a:chOff x="6847367" y="-1318437"/>
            <a:chExt cx="890374" cy="1632448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3EA9B732-79C8-B444-ABD1-9EE256AD6612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44E8E6B4-BD7B-1443-9392-1577775AE4D9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A03704-E6D3-5246-BEBD-33B60B3B317A}"/>
              </a:ext>
            </a:extLst>
          </p:cNvPr>
          <p:cNvCxnSpPr>
            <a:cxnSpLocks/>
          </p:cNvCxnSpPr>
          <p:nvPr/>
        </p:nvCxnSpPr>
        <p:spPr>
          <a:xfrm flipH="1">
            <a:off x="4645458" y="1910222"/>
            <a:ext cx="4273185" cy="2055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7137B-6538-EE42-9CCE-D1DE31AA657C}"/>
              </a:ext>
            </a:extLst>
          </p:cNvPr>
          <p:cNvCxnSpPr>
            <a:cxnSpLocks/>
          </p:cNvCxnSpPr>
          <p:nvPr/>
        </p:nvCxnSpPr>
        <p:spPr>
          <a:xfrm>
            <a:off x="8209854" y="3622201"/>
            <a:ext cx="7533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C435E3A-1605-3E49-8072-432CD20C8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062" y="2177907"/>
            <a:ext cx="2632133" cy="69899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9EEA0E3-4B2A-274E-9472-F0634CE8589F}"/>
              </a:ext>
            </a:extLst>
          </p:cNvPr>
          <p:cNvGrpSpPr/>
          <p:nvPr/>
        </p:nvGrpSpPr>
        <p:grpSpPr>
          <a:xfrm rot="10800000">
            <a:off x="4246624" y="1997733"/>
            <a:ext cx="888902" cy="639140"/>
            <a:chOff x="6847367" y="-1318437"/>
            <a:chExt cx="890374" cy="1632448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4E5FA51-E343-B145-9447-837C5B48F282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3AD1186A-3EEB-AC46-AA55-04D5A677508F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15DBCB-F25E-174F-B5D9-42E65929CA8A}"/>
              </a:ext>
            </a:extLst>
          </p:cNvPr>
          <p:cNvGrpSpPr/>
          <p:nvPr/>
        </p:nvGrpSpPr>
        <p:grpSpPr>
          <a:xfrm>
            <a:off x="7659805" y="2060495"/>
            <a:ext cx="408635" cy="574889"/>
            <a:chOff x="6847367" y="-1318437"/>
            <a:chExt cx="890374" cy="1632448"/>
          </a:xfrm>
        </p:grpSpPr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03FEE6C7-DE10-9444-B475-6FA194B2ED95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D7F29E4B-B178-E740-9078-A083556DD06C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376825-CDB5-DD47-869B-F1341FA0B1FE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7322195" y="2634045"/>
            <a:ext cx="541927" cy="133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7606C59-7EA7-DB45-8840-4EDBECAE9F78}"/>
              </a:ext>
            </a:extLst>
          </p:cNvPr>
          <p:cNvCxnSpPr>
            <a:cxnSpLocks/>
          </p:cNvCxnSpPr>
          <p:nvPr/>
        </p:nvCxnSpPr>
        <p:spPr>
          <a:xfrm flipH="1">
            <a:off x="1339702" y="1968384"/>
            <a:ext cx="6524421" cy="9211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84F1DA1-89F9-E542-82C1-EDC51199C8D6}"/>
              </a:ext>
            </a:extLst>
          </p:cNvPr>
          <p:cNvSpPr txBox="1"/>
          <p:nvPr/>
        </p:nvSpPr>
        <p:spPr>
          <a:xfrm>
            <a:off x="2130483" y="1557333"/>
            <a:ext cx="185980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Final e+ accel 123 MeV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8D2E4A-1504-B745-84D4-9B06D9BE5A99}"/>
              </a:ext>
            </a:extLst>
          </p:cNvPr>
          <p:cNvSpPr txBox="1"/>
          <p:nvPr/>
        </p:nvSpPr>
        <p:spPr>
          <a:xfrm>
            <a:off x="5542863" y="1270915"/>
            <a:ext cx="184037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Run e+ near zero-cross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26F6DF-47E5-6248-BF84-9144B1C032AA}"/>
              </a:ext>
            </a:extLst>
          </p:cNvPr>
          <p:cNvSpPr txBox="1"/>
          <p:nvPr/>
        </p:nvSpPr>
        <p:spPr>
          <a:xfrm>
            <a:off x="5532231" y="856630"/>
            <a:ext cx="1424236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Run e- near crest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A44FC9A-ED8D-4847-A7D1-48FBAC88A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0971" t="49600" r="12702" b="32826"/>
          <a:stretch/>
        </p:blipFill>
        <p:spPr>
          <a:xfrm>
            <a:off x="2113063" y="2628869"/>
            <a:ext cx="6096791" cy="475487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4DBA4C9-D7AC-8F49-9682-EF0FC643AAA5}"/>
              </a:ext>
            </a:extLst>
          </p:cNvPr>
          <p:cNvSpPr/>
          <p:nvPr/>
        </p:nvSpPr>
        <p:spPr>
          <a:xfrm>
            <a:off x="4076617" y="1837045"/>
            <a:ext cx="493204" cy="359972"/>
          </a:xfrm>
          <a:prstGeom prst="cloud">
            <a:avLst/>
          </a:prstGeom>
          <a:solidFill>
            <a:schemeClr val="accent1">
              <a:alpha val="5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834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199D-3082-EB44-B76D-0C24C0DD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2978979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build one LERF with two injectors?</a:t>
            </a:r>
            <a:br>
              <a:rPr lang="en-US" dirty="0"/>
            </a:br>
            <a:br>
              <a:rPr lang="en-US" dirty="0"/>
            </a:br>
            <a:r>
              <a:rPr lang="en-US" sz="3600" b="0" dirty="0"/>
              <a:t>a) using the same existing vault/floorspace,</a:t>
            </a:r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b) retaining same/similar SRF footprint (three CM),</a:t>
            </a:r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c) making use of recirculation (for the energy upgrade, e+?).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Finally, an overarching goal is compatibility between the positron and energy injectors, to be cost and time effective transitioning from one to another.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0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DDA06EE-352B-244D-B4A2-2C4A47448DC0}"/>
              </a:ext>
            </a:extLst>
          </p:cNvPr>
          <p:cNvSpPr txBox="1">
            <a:spLocks/>
          </p:cNvSpPr>
          <p:nvPr/>
        </p:nvSpPr>
        <p:spPr>
          <a:xfrm>
            <a:off x="3578889" y="5159401"/>
            <a:ext cx="6267303" cy="51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E1D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>
                <a:solidFill>
                  <a:srgbClr val="00B050"/>
                </a:solidFill>
              </a:rPr>
              <a:t>Options for Recirculating Injector at 650 MeV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697570-14F6-7C43-9624-D81CBBE09914}"/>
              </a:ext>
            </a:extLst>
          </p:cNvPr>
          <p:cNvSpPr/>
          <p:nvPr/>
        </p:nvSpPr>
        <p:spPr>
          <a:xfrm>
            <a:off x="1473671" y="5159401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Bogacz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42E427-1420-B749-AFC4-A7797BCBA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843"/>
            <a:ext cx="12192000" cy="4376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06885-423E-48A1-9F19-22E8CEE5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91" y="193521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FEL/LERF</a:t>
            </a:r>
          </a:p>
        </p:txBody>
      </p:sp>
    </p:spTree>
    <p:extLst>
      <p:ext uri="{BB962C8B-B14F-4D97-AF65-F5344CB8AC3E}">
        <p14:creationId xmlns:p14="http://schemas.microsoft.com/office/powerpoint/2010/main" val="112314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6885-423E-48A1-9F19-22E8CEE5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Recirculating Injector – Option 2 (3-pass)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328760D-DC74-254B-B717-C27D21A391A5}"/>
              </a:ext>
            </a:extLst>
          </p:cNvPr>
          <p:cNvSpPr txBox="1">
            <a:spLocks/>
          </p:cNvSpPr>
          <p:nvPr/>
        </p:nvSpPr>
        <p:spPr>
          <a:xfrm>
            <a:off x="3872973" y="5499368"/>
            <a:ext cx="6267303" cy="51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E1D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>
                <a:solidFill>
                  <a:srgbClr val="00B050"/>
                </a:solidFill>
              </a:rPr>
              <a:t>Options for Recirculating Injector at 650 MeV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D266CB-4462-CF47-95D1-F412C8AB167F}"/>
              </a:ext>
            </a:extLst>
          </p:cNvPr>
          <p:cNvSpPr/>
          <p:nvPr/>
        </p:nvSpPr>
        <p:spPr>
          <a:xfrm>
            <a:off x="1820918" y="5499368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Bogacz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F37D23-8B46-8A45-9A07-2554CC1F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236"/>
            <a:ext cx="12192000" cy="368839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4608AD-FFFD-B54A-975A-7CBC732D0049}"/>
              </a:ext>
            </a:extLst>
          </p:cNvPr>
          <p:cNvCxnSpPr/>
          <p:nvPr/>
        </p:nvCxnSpPr>
        <p:spPr>
          <a:xfrm>
            <a:off x="11249247" y="2477386"/>
            <a:ext cx="599204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D30651-BE4F-8041-B71D-E3A379DDF3B3}"/>
              </a:ext>
            </a:extLst>
          </p:cNvPr>
          <p:cNvSpPr txBox="1"/>
          <p:nvPr/>
        </p:nvSpPr>
        <p:spPr>
          <a:xfrm>
            <a:off x="10919637" y="181107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650 MeV</a:t>
            </a:r>
          </a:p>
        </p:txBody>
      </p:sp>
    </p:spTree>
    <p:extLst>
      <p:ext uri="{BB962C8B-B14F-4D97-AF65-F5344CB8AC3E}">
        <p14:creationId xmlns:p14="http://schemas.microsoft.com/office/powerpoint/2010/main" val="101328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EF5E3-D832-F747-A52F-DFFB76A52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88443D-23C7-8149-A96C-466E0190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Overlaying 650 MeV 3-pass into vault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CEA44C-8A0F-AA44-A91D-2BCD428713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815213" y="983863"/>
            <a:ext cx="8943491" cy="27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8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D8A78-EB9E-AB4B-B25B-9A91ABACD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0CABC5-9381-9D41-861A-D3BBFC48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Overlaying 650 MeV 3-pass into vault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47292-F363-024F-9CBA-1C3B9001C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815213" y="983863"/>
            <a:ext cx="8943491" cy="27056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BE13A6-1B6B-244D-B702-98606CB67F67}"/>
              </a:ext>
            </a:extLst>
          </p:cNvPr>
          <p:cNvCxnSpPr>
            <a:cxnSpLocks/>
          </p:cNvCxnSpPr>
          <p:nvPr/>
        </p:nvCxnSpPr>
        <p:spPr>
          <a:xfrm>
            <a:off x="8931349" y="1967024"/>
            <a:ext cx="3019646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0C2F65-E4C4-A545-8270-DCBB2F703F47}"/>
              </a:ext>
            </a:extLst>
          </p:cNvPr>
          <p:cNvSpPr txBox="1"/>
          <p:nvPr/>
        </p:nvSpPr>
        <p:spPr>
          <a:xfrm>
            <a:off x="8771060" y="1434946"/>
            <a:ext cx="23464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Exiting “north” difficult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8AC245-7EBB-0445-B9BF-43C93652D1DC}"/>
              </a:ext>
            </a:extLst>
          </p:cNvPr>
          <p:cNvCxnSpPr>
            <a:cxnSpLocks/>
          </p:cNvCxnSpPr>
          <p:nvPr/>
        </p:nvCxnSpPr>
        <p:spPr>
          <a:xfrm>
            <a:off x="8931349" y="3990754"/>
            <a:ext cx="3019646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5C8B2D-59E2-744B-AEAE-A8021E7F831C}"/>
              </a:ext>
            </a:extLst>
          </p:cNvPr>
          <p:cNvSpPr txBox="1"/>
          <p:nvPr/>
        </p:nvSpPr>
        <p:spPr>
          <a:xfrm>
            <a:off x="8811628" y="4107346"/>
            <a:ext cx="282673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Exiting here still looks easier</a:t>
            </a:r>
          </a:p>
        </p:txBody>
      </p:sp>
    </p:spTree>
    <p:extLst>
      <p:ext uri="{BB962C8B-B14F-4D97-AF65-F5344CB8AC3E}">
        <p14:creationId xmlns:p14="http://schemas.microsoft.com/office/powerpoint/2010/main" val="98702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C6570-33ED-544C-AA4B-9E8DEB077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F7E8EC-64AB-1D4F-8C68-62D709E3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9056931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Trying counter-clockwise again…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1EE3E-1D1C-6E4F-8DA1-A1236DAB3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b="34975"/>
          <a:stretch/>
        </p:blipFill>
        <p:spPr>
          <a:xfrm>
            <a:off x="815213" y="983863"/>
            <a:ext cx="8943491" cy="17593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F00BAE-0E94-AF4F-9520-4587E439E7A4}"/>
              </a:ext>
            </a:extLst>
          </p:cNvPr>
          <p:cNvCxnSpPr>
            <a:cxnSpLocks/>
          </p:cNvCxnSpPr>
          <p:nvPr/>
        </p:nvCxnSpPr>
        <p:spPr>
          <a:xfrm>
            <a:off x="8931349" y="3990754"/>
            <a:ext cx="3019646" cy="0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B2F04B-E8F6-A244-AC2D-E0A0770965AC}"/>
              </a:ext>
            </a:extLst>
          </p:cNvPr>
          <p:cNvSpPr txBox="1"/>
          <p:nvPr/>
        </p:nvSpPr>
        <p:spPr>
          <a:xfrm>
            <a:off x="8811628" y="4107346"/>
            <a:ext cx="282673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Exiting here still looks easier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F5F7E2-0AD6-824F-B1F8-69C2926726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123061">
            <a:off x="8122912" y="825228"/>
            <a:ext cx="2606962" cy="657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47339F-6EE8-2B48-B154-BDF6E9D19974}"/>
              </a:ext>
            </a:extLst>
          </p:cNvPr>
          <p:cNvSpPr txBox="1"/>
          <p:nvPr/>
        </p:nvSpPr>
        <p:spPr>
          <a:xfrm rot="19864075">
            <a:off x="7748623" y="1841916"/>
            <a:ext cx="277647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CEBAF injector too big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D2C9D3-F638-774B-AD7D-D1F2AE9750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326112">
            <a:off x="258092" y="1120773"/>
            <a:ext cx="2606962" cy="657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3371BD-43E9-1749-987D-AAD8D2FD47CB}"/>
              </a:ext>
            </a:extLst>
          </p:cNvPr>
          <p:cNvSpPr txBox="1"/>
          <p:nvPr/>
        </p:nvSpPr>
        <p:spPr>
          <a:xfrm rot="1336306">
            <a:off x="878" y="1917599"/>
            <a:ext cx="277647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CEBAF injector too big here</a:t>
            </a:r>
          </a:p>
        </p:txBody>
      </p:sp>
    </p:spTree>
    <p:extLst>
      <p:ext uri="{BB962C8B-B14F-4D97-AF65-F5344CB8AC3E}">
        <p14:creationId xmlns:p14="http://schemas.microsoft.com/office/powerpoint/2010/main" val="141990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42C7B-55EF-C644-B5ED-3C72F90B7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3B14528-4294-6D45-9765-DC18C3C5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650 MeV e- injector for FFA &gt;22 GeV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9C9AB-95B0-394C-9D35-99EF8F937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5969" r="22447" b="34975"/>
          <a:stretch/>
        </p:blipFill>
        <p:spPr>
          <a:xfrm>
            <a:off x="2243470" y="983863"/>
            <a:ext cx="5507666" cy="17593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A01B7F-98BD-2941-B127-8FE959CA1F2F}"/>
              </a:ext>
            </a:extLst>
          </p:cNvPr>
          <p:cNvCxnSpPr>
            <a:cxnSpLocks/>
          </p:cNvCxnSpPr>
          <p:nvPr/>
        </p:nvCxnSpPr>
        <p:spPr>
          <a:xfrm>
            <a:off x="1339702" y="4097084"/>
            <a:ext cx="106112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F32538-3604-B245-B6DC-88DFB701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>
            <a:off x="5602892" y="3151787"/>
            <a:ext cx="2606962" cy="657900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682CA-92FB-D04C-8F4C-0B04DE697C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>
            <a:off x="7737741" y="1748614"/>
            <a:ext cx="1096713" cy="996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604BB-FEDD-C04E-86E3-71A8BD12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 rot="10800000">
            <a:off x="1170784" y="1907805"/>
            <a:ext cx="1096713" cy="9962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10390E-DBF0-1641-A8C4-87F230427CAB}"/>
              </a:ext>
            </a:extLst>
          </p:cNvPr>
          <p:cNvSpPr/>
          <p:nvPr/>
        </p:nvSpPr>
        <p:spPr>
          <a:xfrm>
            <a:off x="829340" y="2954700"/>
            <a:ext cx="9207784" cy="98771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21B6BB-60E9-9E42-B064-C62FFE533FE8}"/>
              </a:ext>
            </a:extLst>
          </p:cNvPr>
          <p:cNvGrpSpPr/>
          <p:nvPr/>
        </p:nvGrpSpPr>
        <p:grpSpPr>
          <a:xfrm rot="10800000">
            <a:off x="839973" y="1966144"/>
            <a:ext cx="1021778" cy="2130939"/>
            <a:chOff x="6847367" y="-1318437"/>
            <a:chExt cx="890374" cy="1632448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428E2372-2C73-F642-927C-EDDEA041F44B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0C1B74A5-6EA2-8F4A-9276-8313BD7FE279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CE64F7-67B2-1D4C-A937-5FD140CAE68C}"/>
              </a:ext>
            </a:extLst>
          </p:cNvPr>
          <p:cNvGrpSpPr/>
          <p:nvPr/>
        </p:nvGrpSpPr>
        <p:grpSpPr>
          <a:xfrm>
            <a:off x="8115433" y="1930453"/>
            <a:ext cx="1535625" cy="1503863"/>
            <a:chOff x="6847367" y="-1318437"/>
            <a:chExt cx="890374" cy="1632448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4EC04D69-827B-0A46-B481-A98B9E645C30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F21567DD-0736-6D4C-B191-C906FFB204CB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E52205-F0AD-704C-8DEE-1CC87390ABEB}"/>
              </a:ext>
            </a:extLst>
          </p:cNvPr>
          <p:cNvCxnSpPr>
            <a:cxnSpLocks/>
          </p:cNvCxnSpPr>
          <p:nvPr/>
        </p:nvCxnSpPr>
        <p:spPr>
          <a:xfrm flipH="1">
            <a:off x="6726020" y="1930453"/>
            <a:ext cx="2237228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6A4C0D1-E1D4-9B4F-A1A7-13602FA2FA81}"/>
              </a:ext>
            </a:extLst>
          </p:cNvPr>
          <p:cNvCxnSpPr>
            <a:cxnSpLocks/>
          </p:cNvCxnSpPr>
          <p:nvPr/>
        </p:nvCxnSpPr>
        <p:spPr>
          <a:xfrm>
            <a:off x="8209854" y="3430813"/>
            <a:ext cx="7533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6B79A6B-6B06-A34B-AB14-01D0725F0013}"/>
              </a:ext>
            </a:extLst>
          </p:cNvPr>
          <p:cNvSpPr txBox="1"/>
          <p:nvPr/>
        </p:nvSpPr>
        <p:spPr>
          <a:xfrm>
            <a:off x="3326018" y="2457659"/>
            <a:ext cx="3730893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Vertically stacked return lines to save floor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63E32A-F7C6-F741-9139-98C1BA95FE20}"/>
              </a:ext>
            </a:extLst>
          </p:cNvPr>
          <p:cNvSpPr txBox="1"/>
          <p:nvPr/>
        </p:nvSpPr>
        <p:spPr>
          <a:xfrm>
            <a:off x="8315404" y="3523382"/>
            <a:ext cx="359598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#1 – CEBAF style polarized e- injector 10 MeV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FE8C35-AF3E-4A48-9D77-61D37C0C7F3C}"/>
              </a:ext>
            </a:extLst>
          </p:cNvPr>
          <p:cNvSpPr txBox="1"/>
          <p:nvPr/>
        </p:nvSpPr>
        <p:spPr>
          <a:xfrm>
            <a:off x="3592470" y="1812257"/>
            <a:ext cx="313355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#3 – 3-pass SRF acceleration to 650 MeV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C3064F-D268-DB4D-BBEB-83C30217D98F}"/>
              </a:ext>
            </a:extLst>
          </p:cNvPr>
          <p:cNvCxnSpPr>
            <a:cxnSpLocks/>
          </p:cNvCxnSpPr>
          <p:nvPr/>
        </p:nvCxnSpPr>
        <p:spPr>
          <a:xfrm flipH="1">
            <a:off x="1170783" y="1966145"/>
            <a:ext cx="24078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4E1BED5-CC59-484F-9422-4E81D9116408}"/>
              </a:ext>
            </a:extLst>
          </p:cNvPr>
          <p:cNvSpPr txBox="1"/>
          <p:nvPr/>
        </p:nvSpPr>
        <p:spPr>
          <a:xfrm>
            <a:off x="302449" y="1530368"/>
            <a:ext cx="251742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#4 – Extract 650 MeV from </a:t>
            </a:r>
            <a:r>
              <a:rPr lang="en-US" sz="1400" dirty="0" err="1">
                <a:solidFill>
                  <a:srgbClr val="0070C0"/>
                </a:solidFill>
              </a:rPr>
              <a:t>linac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68BC9-8062-0E4C-ACA7-C8BB43CDE9A1}"/>
              </a:ext>
            </a:extLst>
          </p:cNvPr>
          <p:cNvSpPr txBox="1"/>
          <p:nvPr/>
        </p:nvSpPr>
        <p:spPr>
          <a:xfrm>
            <a:off x="4366056" y="3971003"/>
            <a:ext cx="323191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#5  – Transport e- at 650 MeV to exit LERF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5DA615-5D0E-8B4C-A96A-840726076B88}"/>
              </a:ext>
            </a:extLst>
          </p:cNvPr>
          <p:cNvSpPr txBox="1"/>
          <p:nvPr/>
        </p:nvSpPr>
        <p:spPr>
          <a:xfrm>
            <a:off x="8772612" y="2330900"/>
            <a:ext cx="2311723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#2 – Inject 10 MeV e- to </a:t>
            </a:r>
            <a:r>
              <a:rPr lang="en-US" sz="1400" dirty="0" err="1">
                <a:solidFill>
                  <a:srgbClr val="0070C0"/>
                </a:solidFill>
              </a:rPr>
              <a:t>linac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0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9303C-1D8A-CE4C-BFF8-83AE88F09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612879-C6CC-D748-92C6-CEE79E50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123 MeV e+ injector for 12 GeV positrons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E65E0-41ED-AA46-BCBF-4C3014A53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5969" r="22447" b="53052"/>
          <a:stretch/>
        </p:blipFill>
        <p:spPr>
          <a:xfrm>
            <a:off x="2243470" y="983863"/>
            <a:ext cx="5507666" cy="12702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DAD223-B3CE-5F4E-B576-EBBFB18F8FAE}"/>
              </a:ext>
            </a:extLst>
          </p:cNvPr>
          <p:cNvCxnSpPr>
            <a:cxnSpLocks/>
          </p:cNvCxnSpPr>
          <p:nvPr/>
        </p:nvCxnSpPr>
        <p:spPr>
          <a:xfrm>
            <a:off x="1339702" y="4097084"/>
            <a:ext cx="1061129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189DA19-2DEA-7D47-951B-4F144183100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>
            <a:off x="5602892" y="3151787"/>
            <a:ext cx="2606962" cy="6579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54101A-F438-C242-B377-3F2FDDE8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>
            <a:off x="7737741" y="1748614"/>
            <a:ext cx="1096713" cy="996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27DC38-6B3D-F94A-9439-44D2354DD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 rot="10800000">
            <a:off x="1170784" y="1907805"/>
            <a:ext cx="1096713" cy="9962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B1A86-C2B9-D445-B4A6-6618221ED39D}"/>
              </a:ext>
            </a:extLst>
          </p:cNvPr>
          <p:cNvSpPr/>
          <p:nvPr/>
        </p:nvSpPr>
        <p:spPr>
          <a:xfrm>
            <a:off x="829340" y="2999304"/>
            <a:ext cx="9207784" cy="98771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217B76-1173-534B-96B6-CE875F50186B}"/>
              </a:ext>
            </a:extLst>
          </p:cNvPr>
          <p:cNvGrpSpPr/>
          <p:nvPr/>
        </p:nvGrpSpPr>
        <p:grpSpPr>
          <a:xfrm rot="10800000">
            <a:off x="839973" y="2060758"/>
            <a:ext cx="1021778" cy="2036326"/>
            <a:chOff x="6847367" y="-1318437"/>
            <a:chExt cx="890374" cy="1632448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A56BEF97-DF91-E945-9590-DA3531073E4D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82928CD-0D96-A843-BD8C-AA5CFBD7106C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CF0E7D-DC78-694F-80BB-0EF2D7404E53}"/>
              </a:ext>
            </a:extLst>
          </p:cNvPr>
          <p:cNvGrpSpPr/>
          <p:nvPr/>
        </p:nvGrpSpPr>
        <p:grpSpPr>
          <a:xfrm>
            <a:off x="8115433" y="1930453"/>
            <a:ext cx="1535625" cy="1503863"/>
            <a:chOff x="6847367" y="-1318437"/>
            <a:chExt cx="890374" cy="1632448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BFCD578-E8B5-CB46-ABC9-CDE8642AA739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8EF03B9-7D12-BD42-8D1A-45861DF9B9C7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07EC02-2023-7C4C-8F70-41F093AEB5FD}"/>
              </a:ext>
            </a:extLst>
          </p:cNvPr>
          <p:cNvCxnSpPr>
            <a:cxnSpLocks/>
          </p:cNvCxnSpPr>
          <p:nvPr/>
        </p:nvCxnSpPr>
        <p:spPr>
          <a:xfrm flipH="1">
            <a:off x="4610060" y="1930433"/>
            <a:ext cx="4273185" cy="2055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694600-9F90-E24B-B416-8D3660293709}"/>
              </a:ext>
            </a:extLst>
          </p:cNvPr>
          <p:cNvCxnSpPr>
            <a:cxnSpLocks/>
          </p:cNvCxnSpPr>
          <p:nvPr/>
        </p:nvCxnSpPr>
        <p:spPr>
          <a:xfrm>
            <a:off x="8209854" y="3430813"/>
            <a:ext cx="7533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7D3D5AA-0B7D-F846-9267-E5D0A3CE2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062" y="2177907"/>
            <a:ext cx="2632133" cy="6989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8F67DF0-D406-3640-88E7-42152E290E65}"/>
              </a:ext>
            </a:extLst>
          </p:cNvPr>
          <p:cNvGrpSpPr/>
          <p:nvPr/>
        </p:nvGrpSpPr>
        <p:grpSpPr>
          <a:xfrm rot="10800000">
            <a:off x="4042475" y="2216563"/>
            <a:ext cx="464984" cy="393203"/>
            <a:chOff x="6847367" y="-1318437"/>
            <a:chExt cx="890374" cy="1632448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E6393C62-527D-E148-B03E-BC8A4C18D20F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CBB185C8-CCFE-3C40-AC26-103B54F22DD1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CA86B4-CDB9-3A49-933C-41DE9616550E}"/>
              </a:ext>
            </a:extLst>
          </p:cNvPr>
          <p:cNvGrpSpPr/>
          <p:nvPr/>
        </p:nvGrpSpPr>
        <p:grpSpPr>
          <a:xfrm>
            <a:off x="7659805" y="2170543"/>
            <a:ext cx="408635" cy="464841"/>
            <a:chOff x="6847367" y="-1318437"/>
            <a:chExt cx="890374" cy="1632448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751269C6-C65A-784F-9A9B-44F2CA5526CC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49EC0632-C754-6C44-9F2A-1CE32E6887EC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384D48-006F-C44F-973F-90E54B8E151C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7322195" y="2634045"/>
            <a:ext cx="541927" cy="133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61C289-2B8E-0F42-B7C3-59A7368D7616}"/>
              </a:ext>
            </a:extLst>
          </p:cNvPr>
          <p:cNvCxnSpPr>
            <a:cxnSpLocks/>
          </p:cNvCxnSpPr>
          <p:nvPr/>
        </p:nvCxnSpPr>
        <p:spPr>
          <a:xfrm flipH="1">
            <a:off x="4610060" y="2172210"/>
            <a:ext cx="3259090" cy="569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CDCF496-E76D-FC46-9635-A4D2A7364AF1}"/>
              </a:ext>
            </a:extLst>
          </p:cNvPr>
          <p:cNvSpPr txBox="1"/>
          <p:nvPr/>
        </p:nvSpPr>
        <p:spPr>
          <a:xfrm>
            <a:off x="1719140" y="1579696"/>
            <a:ext cx="270202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#6 – SRF accelerate e+ to 123 MeV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CDC609-8007-F347-96A3-361315FABF11}"/>
              </a:ext>
            </a:extLst>
          </p:cNvPr>
          <p:cNvSpPr txBox="1"/>
          <p:nvPr/>
        </p:nvSpPr>
        <p:spPr>
          <a:xfrm>
            <a:off x="4536164" y="2689789"/>
            <a:ext cx="315278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#4 - Produce e+ accelerate to 50-70 MeV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00AE6E-9FE6-3046-9501-32B97397FF59}"/>
              </a:ext>
            </a:extLst>
          </p:cNvPr>
          <p:cNvSpPr txBox="1"/>
          <p:nvPr/>
        </p:nvSpPr>
        <p:spPr>
          <a:xfrm>
            <a:off x="5065190" y="1508437"/>
            <a:ext cx="234307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#2 - SRF accelerate &gt;100 MeV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91AFFD-DE03-A54D-AE41-41AB3B1F682F}"/>
              </a:ext>
            </a:extLst>
          </p:cNvPr>
          <p:cNvCxnSpPr>
            <a:cxnSpLocks/>
          </p:cNvCxnSpPr>
          <p:nvPr/>
        </p:nvCxnSpPr>
        <p:spPr>
          <a:xfrm flipH="1">
            <a:off x="1350862" y="2009967"/>
            <a:ext cx="290903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FBAF0B-E272-C949-8B4C-4C7B6DCF1234}"/>
              </a:ext>
            </a:extLst>
          </p:cNvPr>
          <p:cNvCxnSpPr>
            <a:cxnSpLocks/>
          </p:cNvCxnSpPr>
          <p:nvPr/>
        </p:nvCxnSpPr>
        <p:spPr>
          <a:xfrm flipH="1" flipV="1">
            <a:off x="4228883" y="2005442"/>
            <a:ext cx="391856" cy="20162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169B9B0-3E70-A647-B685-D15FA20F0626}"/>
              </a:ext>
            </a:extLst>
          </p:cNvPr>
          <p:cNvSpPr txBox="1"/>
          <p:nvPr/>
        </p:nvSpPr>
        <p:spPr>
          <a:xfrm>
            <a:off x="8315404" y="3523382"/>
            <a:ext cx="359598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#1B – CEBAF style polarized e- injector 10 MeV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A4E310-FE41-6B44-B319-232046533C96}"/>
              </a:ext>
            </a:extLst>
          </p:cNvPr>
          <p:cNvSpPr txBox="1"/>
          <p:nvPr/>
        </p:nvSpPr>
        <p:spPr>
          <a:xfrm>
            <a:off x="7867330" y="890891"/>
            <a:ext cx="194533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#1A – FEL style compact e- injector 10 MeV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7ED8F82-662B-AB4D-8580-2980C7E62A3E}"/>
              </a:ext>
            </a:extLst>
          </p:cNvPr>
          <p:cNvCxnSpPr>
            <a:cxnSpLocks/>
          </p:cNvCxnSpPr>
          <p:nvPr/>
        </p:nvCxnSpPr>
        <p:spPr>
          <a:xfrm flipH="1">
            <a:off x="7761768" y="1483885"/>
            <a:ext cx="1062055" cy="451794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84F644C-5378-C045-A492-E723DBE3A4DD}"/>
              </a:ext>
            </a:extLst>
          </p:cNvPr>
          <p:cNvSpPr txBox="1"/>
          <p:nvPr/>
        </p:nvSpPr>
        <p:spPr>
          <a:xfrm>
            <a:off x="2062906" y="2364959"/>
            <a:ext cx="190238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#3 – Extract e- to target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D160D3-E382-3749-B651-D0345E832FC6}"/>
              </a:ext>
            </a:extLst>
          </p:cNvPr>
          <p:cNvSpPr txBox="1"/>
          <p:nvPr/>
        </p:nvSpPr>
        <p:spPr>
          <a:xfrm>
            <a:off x="4366056" y="3971003"/>
            <a:ext cx="322710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#7 – Transport e+ at 123 MeV to exit LERF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ABD7FF-8D46-754F-8B6B-F0AB1C8ED2C0}"/>
              </a:ext>
            </a:extLst>
          </p:cNvPr>
          <p:cNvCxnSpPr>
            <a:cxnSpLocks/>
          </p:cNvCxnSpPr>
          <p:nvPr/>
        </p:nvCxnSpPr>
        <p:spPr>
          <a:xfrm flipH="1">
            <a:off x="4267191" y="2003071"/>
            <a:ext cx="316272" cy="22006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9EED80F-5AE5-C146-A686-6C941C0B1540}"/>
              </a:ext>
            </a:extLst>
          </p:cNvPr>
          <p:cNvCxnSpPr>
            <a:cxnSpLocks/>
            <a:stCxn id="28" idx="0"/>
          </p:cNvCxnSpPr>
          <p:nvPr/>
        </p:nvCxnSpPr>
        <p:spPr>
          <a:xfrm>
            <a:off x="4274967" y="2609766"/>
            <a:ext cx="369502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BB5DEB6-1348-384B-AB98-E7A756A7C0D4}"/>
              </a:ext>
            </a:extLst>
          </p:cNvPr>
          <p:cNvSpPr txBox="1"/>
          <p:nvPr/>
        </p:nvSpPr>
        <p:spPr>
          <a:xfrm>
            <a:off x="4861124" y="2044649"/>
            <a:ext cx="189321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#5 – Injector e+ to </a:t>
            </a:r>
            <a:r>
              <a:rPr lang="en-US" sz="1400" dirty="0" err="1">
                <a:solidFill>
                  <a:srgbClr val="FF0000"/>
                </a:solidFill>
              </a:rPr>
              <a:t>linac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32279</TotalTime>
  <Words>351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PingFangSC-Regular</vt:lpstr>
      <vt:lpstr>.PingFangSC-Regular</vt:lpstr>
      <vt:lpstr>Arial</vt:lpstr>
      <vt:lpstr>Calibri</vt:lpstr>
      <vt:lpstr>Office Theme</vt:lpstr>
      <vt:lpstr>More thoughts on energy upgrade &amp; positron injectors at LERF  Joe Grames Aug 3, 2022</vt:lpstr>
      <vt:lpstr>How to build one LERF with two injectors?  a) using the same existing vault/floorspace,  b) retaining same/similar SRF footprint (three CM),  c) making use of recirculation (for the energy upgrade, e+?).   Finally, an overarching goal is compatibility between the positron and energy injectors, to be cost and time effective transitioning from one to another.</vt:lpstr>
      <vt:lpstr>FEL/LERF</vt:lpstr>
      <vt:lpstr>Recirculating Injector – Option 2 (3-pass)</vt:lpstr>
      <vt:lpstr>Overlaying 650 MeV 3-pass into vault</vt:lpstr>
      <vt:lpstr>Overlaying 650 MeV 3-pass into vault</vt:lpstr>
      <vt:lpstr>Trying counter-clockwise again…</vt:lpstr>
      <vt:lpstr>650 MeV e- injector for FFA &gt;22 GeV</vt:lpstr>
      <vt:lpstr>123 MeV e+ injector for 12 GeV positrons</vt:lpstr>
      <vt:lpstr>Still wondering about e+ @ 650 for 3-pass later…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Satogata</dc:creator>
  <cp:lastModifiedBy>Joe Grames</cp:lastModifiedBy>
  <cp:revision>153</cp:revision>
  <dcterms:created xsi:type="dcterms:W3CDTF">2022-02-07T19:31:22Z</dcterms:created>
  <dcterms:modified xsi:type="dcterms:W3CDTF">2022-08-03T17:13:08Z</dcterms:modified>
</cp:coreProperties>
</file>