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09" r:id="rId2"/>
    <p:sldId id="308" r:id="rId3"/>
    <p:sldId id="310" r:id="rId4"/>
    <p:sldId id="311" r:id="rId5"/>
    <p:sldId id="312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 autoAdjust="0"/>
    <p:restoredTop sz="96408" autoAdjust="0"/>
  </p:normalViewPr>
  <p:slideViewPr>
    <p:cSldViewPr snapToGrid="0" snapToObjects="1">
      <p:cViewPr varScale="1">
        <p:scale>
          <a:sx n="74" d="100"/>
          <a:sy n="74" d="100"/>
        </p:scale>
        <p:origin x="78" y="24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December 06, 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Thursday, December 06, 2018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December 06,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Bubble Chamber Experiments at UITF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Thursday, December 06, 2018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Riad Suleiman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278" y="1818550"/>
            <a:ext cx="3065069" cy="3518611"/>
          </a:xfr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Nucleosynthesis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kern="0" dirty="0" smtClean="0"/>
              <a:t>There are very important nuclear reactions that can be studied at Jefferson Lab: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kern="0" baseline="30000" dirty="0" smtClean="0"/>
              <a:t>16</a:t>
            </a:r>
            <a:r>
              <a:rPr lang="en-US" sz="2200" kern="0" dirty="0" smtClean="0"/>
              <a:t>O(</a:t>
            </a:r>
            <a:r>
              <a:rPr lang="en-US" sz="2200" dirty="0" err="1" smtClean="0">
                <a:latin typeface="Symbol" panose="05050102010706020507" pitchFamily="18" charset="2"/>
              </a:rPr>
              <a:t>g</a:t>
            </a:r>
            <a:r>
              <a:rPr lang="en-US" sz="2200" dirty="0" err="1" smtClean="0"/>
              <a:t>,</a:t>
            </a:r>
            <a:r>
              <a:rPr lang="en-US" sz="2200" dirty="0" err="1" smtClean="0">
                <a:latin typeface="Symbol" panose="05050102010706020507" pitchFamily="18" charset="2"/>
              </a:rPr>
              <a:t>a</a:t>
            </a:r>
            <a:r>
              <a:rPr lang="en-US" sz="2200" kern="0" dirty="0" smtClean="0"/>
              <a:t>)</a:t>
            </a:r>
            <a:r>
              <a:rPr lang="en-US" sz="2200" kern="0" baseline="30000" dirty="0" smtClean="0"/>
              <a:t>12</a:t>
            </a:r>
            <a:r>
              <a:rPr lang="en-US" sz="2200" kern="0" dirty="0" smtClean="0"/>
              <a:t>C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baseline="30000" dirty="0" smtClean="0">
                <a:solidFill>
                  <a:srgbClr val="000229"/>
                </a:solidFill>
              </a:rPr>
              <a:t>19</a:t>
            </a:r>
            <a:r>
              <a:rPr lang="en-US" sz="2200" dirty="0" smtClean="0">
                <a:solidFill>
                  <a:srgbClr val="000229"/>
                </a:solidFill>
              </a:rPr>
              <a:t>F(</a:t>
            </a:r>
            <a:r>
              <a:rPr lang="en-US" sz="2200" dirty="0" err="1" smtClean="0">
                <a:solidFill>
                  <a:srgbClr val="000229"/>
                </a:solidFill>
                <a:latin typeface="Symbol" panose="05050102010706020507" pitchFamily="18" charset="2"/>
              </a:rPr>
              <a:t>g</a:t>
            </a:r>
            <a:r>
              <a:rPr lang="en-US" sz="2200" dirty="0" err="1" smtClean="0">
                <a:solidFill>
                  <a:srgbClr val="000229"/>
                </a:solidFill>
              </a:rPr>
              <a:t>,</a:t>
            </a:r>
            <a:r>
              <a:rPr lang="en-US" sz="2200" dirty="0" err="1" smtClean="0">
                <a:solidFill>
                  <a:srgbClr val="000229"/>
                </a:solidFill>
                <a:latin typeface="Symbol" panose="05050102010706020507" pitchFamily="18" charset="2"/>
              </a:rPr>
              <a:t>a</a:t>
            </a:r>
            <a:r>
              <a:rPr lang="en-US" sz="2200" dirty="0" smtClean="0">
                <a:solidFill>
                  <a:srgbClr val="000229"/>
                </a:solidFill>
              </a:rPr>
              <a:t>)</a:t>
            </a:r>
            <a:r>
              <a:rPr lang="en-US" sz="2200" baseline="30000" dirty="0" smtClean="0">
                <a:solidFill>
                  <a:srgbClr val="000229"/>
                </a:solidFill>
              </a:rPr>
              <a:t>15</a:t>
            </a:r>
            <a:r>
              <a:rPr lang="en-US" sz="2200" dirty="0" smtClean="0">
                <a:solidFill>
                  <a:srgbClr val="000229"/>
                </a:solidFill>
              </a:rPr>
              <a:t>N</a:t>
            </a:r>
            <a:endParaRPr lang="en-US" sz="2200" dirty="0">
              <a:solidFill>
                <a:srgbClr val="000229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Gamma beam is generated when electron beam hits a radiator</a:t>
            </a:r>
          </a:p>
          <a:p>
            <a:endParaRPr lang="en-US" dirty="0"/>
          </a:p>
          <a:p>
            <a:r>
              <a:rPr lang="en-US" dirty="0" smtClean="0"/>
              <a:t>Jefferson Lab Program Advisory Committee (PAC40) </a:t>
            </a:r>
            <a:r>
              <a:rPr lang="en-US" smtClean="0"/>
              <a:t>approved </a:t>
            </a:r>
            <a:r>
              <a:rPr lang="en-US" smtClean="0"/>
              <a:t>proposal: </a:t>
            </a:r>
            <a:r>
              <a:rPr lang="en-US" dirty="0" smtClean="0"/>
              <a:t>“</a:t>
            </a:r>
            <a:r>
              <a:rPr lang="en-US" i="1" dirty="0"/>
              <a:t>Measurement of </a:t>
            </a:r>
            <a:r>
              <a:rPr lang="en-US" kern="0" baseline="30000" dirty="0" smtClean="0"/>
              <a:t>16</a:t>
            </a:r>
            <a:r>
              <a:rPr lang="en-US" kern="0" dirty="0" smtClean="0"/>
              <a:t>O(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kern="0" dirty="0" smtClean="0"/>
              <a:t>)</a:t>
            </a:r>
            <a:r>
              <a:rPr lang="en-US" kern="0" baseline="30000" dirty="0" smtClean="0"/>
              <a:t>12</a:t>
            </a:r>
            <a:r>
              <a:rPr lang="en-US" kern="0" dirty="0" smtClean="0"/>
              <a:t>C</a:t>
            </a:r>
            <a:r>
              <a:rPr lang="en-US" dirty="0" smtClean="0"/>
              <a:t> </a:t>
            </a:r>
            <a:r>
              <a:rPr lang="en-US" i="1" dirty="0" smtClean="0"/>
              <a:t>with </a:t>
            </a:r>
            <a:r>
              <a:rPr lang="en-US" i="1" dirty="0"/>
              <a:t>a bubble chamber and a bremsstrahlung </a:t>
            </a:r>
            <a:r>
              <a:rPr lang="en-US" i="1" dirty="0" smtClean="0"/>
              <a:t>beam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PAC41 identified this experiment as </a:t>
            </a:r>
            <a:r>
              <a:rPr lang="en-US" b="1" dirty="0" smtClean="0"/>
              <a:t>High Impact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Performed two engineering runs at CEBAF Injector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921210" y="1726504"/>
            <a:ext cx="4267200" cy="1028700"/>
            <a:chOff x="394" y="221"/>
            <a:chExt cx="2688" cy="648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394" y="341"/>
              <a:ext cx="2688" cy="52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44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 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  <a:sym typeface="Symbol" charset="2"/>
                </a:rPr>
                <a:t>+ </a:t>
              </a:r>
              <a:r>
                <a:rPr lang="en-US" sz="36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16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O →</a:t>
              </a:r>
              <a:r>
                <a:rPr lang="en-US" sz="3600" dirty="0" smtClean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 </a:t>
              </a:r>
              <a:r>
                <a:rPr lang="en-US" sz="3600" baseline="300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12</a:t>
              </a:r>
              <a:r>
                <a:rPr lang="en-US" sz="3600" dirty="0">
                  <a:solidFill>
                    <a:srgbClr val="303030"/>
                  </a:solidFill>
                  <a:latin typeface="Arial" charset="0"/>
                  <a:ea typeface="ＭＳ Ｐゴシック" charset="-128"/>
                  <a:cs typeface="Arial" charset="0"/>
                </a:rPr>
                <a:t>C + </a:t>
              </a:r>
              <a:r>
                <a:rPr lang="en-US" sz="4400" dirty="0">
                  <a:solidFill>
                    <a:srgbClr val="303030"/>
                  </a:solidFill>
                  <a:latin typeface="Symbol" charset="2"/>
                  <a:ea typeface="ＭＳ Ｐゴシック" charset="-128"/>
                  <a:cs typeface="ＭＳ Ｐゴシック" charset="-128"/>
                  <a:sym typeface="Symbol" charset="2"/>
                </a:rPr>
                <a:t></a:t>
              </a:r>
              <a:endParaRPr lang="en-US" sz="4400" dirty="0">
                <a:solidFill>
                  <a:srgbClr val="303030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" y="234"/>
              <a:ext cx="518" cy="2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beam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9" y="221"/>
              <a:ext cx="490" cy="2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200" eaLnBrk="1" hangingPunct="1"/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target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0" y="226"/>
              <a:ext cx="938" cy="2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200" eaLnBrk="1" hangingPunct="1"/>
              <a:r>
                <a:rPr lang="en-US" dirty="0" smtClean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signal</a:t>
              </a: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Chamber at CEBAF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photo 3-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40684" y="871208"/>
            <a:ext cx="7461504" cy="559612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467118" y="3656902"/>
            <a:ext cx="1066800" cy="552255"/>
          </a:xfrm>
          <a:prstGeom prst="wedgeRoundRectCallout">
            <a:avLst>
              <a:gd name="adj1" fmla="val 88414"/>
              <a:gd name="adj2" fmla="val -1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Dipole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47834" y="5300246"/>
            <a:ext cx="1866900" cy="677959"/>
          </a:xfrm>
          <a:prstGeom prst="wedgeRoundRectCallout">
            <a:avLst>
              <a:gd name="adj1" fmla="val -17008"/>
              <a:gd name="adj2" fmla="val -267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5D Spectrometer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875554" y="3199077"/>
            <a:ext cx="1600200" cy="990600"/>
          </a:xfrm>
          <a:prstGeom prst="wedgeRoundRectCallout">
            <a:avLst>
              <a:gd name="adj1" fmla="val -85784"/>
              <a:gd name="adj2" fmla="val 1121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  <a:p>
            <a:pPr algn="ctr"/>
            <a:r>
              <a:rPr lang="en-US" sz="200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287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photo 2-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5341" r="3332" b="3795"/>
          <a:stretch/>
        </p:blipFill>
        <p:spPr>
          <a:xfrm>
            <a:off x="749824" y="1802144"/>
            <a:ext cx="4849435" cy="3138077"/>
          </a:xfrm>
          <a:prstGeom prst="rect">
            <a:avLst/>
          </a:prstGeom>
        </p:spPr>
      </p:pic>
      <p:pic>
        <p:nvPicPr>
          <p:cNvPr id="7" name="Picture 6" descr="photo 5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46" y="3656902"/>
            <a:ext cx="3422184" cy="256663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993181" y="2679446"/>
            <a:ext cx="1866900" cy="677959"/>
          </a:xfrm>
          <a:prstGeom prst="wedgeRoundRectCallout">
            <a:avLst>
              <a:gd name="adj1" fmla="val -101609"/>
              <a:gd name="adj2" fmla="val -1574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Al Gamma Dump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97719" y="4839267"/>
            <a:ext cx="1866900" cy="677959"/>
          </a:xfrm>
          <a:prstGeom prst="wedgeRoundRectCallout">
            <a:avLst>
              <a:gd name="adj1" fmla="val -12555"/>
              <a:gd name="adj2" fmla="val -3292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 Gamma Collimator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97719" y="1092813"/>
            <a:ext cx="1866900" cy="677959"/>
          </a:xfrm>
          <a:prstGeom prst="wedgeRoundRectCallout">
            <a:avLst>
              <a:gd name="adj1" fmla="val -25277"/>
              <a:gd name="adj2" fmla="val 21897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Cu Electron Radiator/Dump</a:t>
            </a:r>
          </a:p>
        </p:txBody>
      </p:sp>
    </p:spTree>
    <p:extLst>
      <p:ext uri="{BB962C8B-B14F-4D97-AF65-F5344CB8AC3E}">
        <p14:creationId xmlns:p14="http://schemas.microsoft.com/office/powerpoint/2010/main" val="33828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966788"/>
            <a:ext cx="7175500" cy="53816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7470" y="3649838"/>
            <a:ext cx="1600200" cy="990600"/>
          </a:xfrm>
          <a:prstGeom prst="wedgeRoundRectCallout">
            <a:avLst>
              <a:gd name="adj1" fmla="val 101741"/>
              <a:gd name="adj2" fmla="val -368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</a:t>
            </a:r>
          </a:p>
          <a:p>
            <a:pPr algn="ctr"/>
            <a:r>
              <a:rPr lang="en-US" sz="2000" dirty="0" smtClean="0"/>
              <a:t>Chamber</a:t>
            </a:r>
          </a:p>
        </p:txBody>
      </p:sp>
    </p:spTree>
    <p:extLst>
      <p:ext uri="{BB962C8B-B14F-4D97-AF65-F5344CB8AC3E}">
        <p14:creationId xmlns:p14="http://schemas.microsoft.com/office/powerpoint/2010/main" val="2362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Beam: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Beam Time:</a:t>
            </a:r>
          </a:p>
          <a:p>
            <a:pPr lvl="1"/>
            <a:r>
              <a:rPr lang="en-US" dirty="0" smtClean="0"/>
              <a:t>Two engineering runs, two weeks each</a:t>
            </a:r>
          </a:p>
          <a:p>
            <a:pPr lvl="1"/>
            <a:r>
              <a:rPr lang="en-US" dirty="0" smtClean="0"/>
              <a:t>Production run: three weeks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813175"/>
              </p:ext>
            </p:extLst>
          </p:nvPr>
        </p:nvGraphicFramePr>
        <p:xfrm>
          <a:off x="2241460" y="1668179"/>
          <a:ext cx="5562600" cy="2773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96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Beam Kinetic Energy, (MeV)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4.0 – 10.0</a:t>
                      </a:r>
                      <a:endParaRPr lang="en-US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 (µA)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 </a:t>
                      </a:r>
                      <a:r>
                        <a:rPr lang="en-US" sz="2000" b="0" baseline="0" dirty="0" smtClean="0"/>
                        <a:t>– 100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Absolute Beam Energy Uncertainty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Relative Beam Energy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&lt;0.02%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Resolution (Spread),</a:t>
                      </a:r>
                      <a:r>
                        <a:rPr lang="el-GR" sz="2000" dirty="0" smtClean="0"/>
                        <a:t> σ</a:t>
                      </a:r>
                      <a:r>
                        <a:rPr lang="en-US" sz="2000" baseline="-25000" dirty="0" smtClean="0"/>
                        <a:t>T </a:t>
                      </a:r>
                      <a:r>
                        <a:rPr lang="en-US" sz="2000" baseline="0" dirty="0" smtClean="0"/>
                        <a:t>/T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Size, </a:t>
                      </a: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err="1" smtClean="0"/>
                        <a:t>x,y</a:t>
                      </a:r>
                      <a:r>
                        <a:rPr lang="en-US" sz="2000" dirty="0" smtClean="0"/>
                        <a:t> (mm)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8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115</TotalTime>
  <Words>188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.PingFangSC-Regular</vt:lpstr>
      <vt:lpstr>Arial</vt:lpstr>
      <vt:lpstr>Calibri</vt:lpstr>
      <vt:lpstr>PingFangSC-Regular</vt:lpstr>
      <vt:lpstr>Symbol</vt:lpstr>
      <vt:lpstr>Office Theme</vt:lpstr>
      <vt:lpstr>Bubble Chamber Experiments at UITF</vt:lpstr>
      <vt:lpstr>Study Nucleosynthesis Reactions</vt:lpstr>
      <vt:lpstr>Bubble Chamber at CEBAF Injector</vt:lpstr>
      <vt:lpstr>PowerPoint Presentation</vt:lpstr>
      <vt:lpstr>PowerPoint Presentation</vt:lpstr>
      <vt:lpstr>Beam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 Suleiman</dc:creator>
  <cp:lastModifiedBy>Riad Suleiman</cp:lastModifiedBy>
  <cp:revision>19</cp:revision>
  <dcterms:created xsi:type="dcterms:W3CDTF">2018-12-03T14:46:28Z</dcterms:created>
  <dcterms:modified xsi:type="dcterms:W3CDTF">2018-12-06T17:15:44Z</dcterms:modified>
</cp:coreProperties>
</file>