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175200" cy="42062400"/>
  <p:notesSz cx="6858000" cy="9144000"/>
  <p:defaultTextStyle>
    <a:defPPr>
      <a:defRPr lang="en-US"/>
    </a:defPPr>
    <a:lvl1pPr marL="0" algn="l" defTabSz="3467405" rtl="0" eaLnBrk="1" latinLnBrk="0" hangingPunct="1">
      <a:defRPr sz="6826" kern="1200">
        <a:solidFill>
          <a:schemeClr val="tx1"/>
        </a:solidFill>
        <a:latin typeface="+mn-lt"/>
        <a:ea typeface="+mn-ea"/>
        <a:cs typeface="+mn-cs"/>
      </a:defRPr>
    </a:lvl1pPr>
    <a:lvl2pPr marL="1733702" algn="l" defTabSz="3467405" rtl="0" eaLnBrk="1" latinLnBrk="0" hangingPunct="1">
      <a:defRPr sz="6826" kern="1200">
        <a:solidFill>
          <a:schemeClr val="tx1"/>
        </a:solidFill>
        <a:latin typeface="+mn-lt"/>
        <a:ea typeface="+mn-ea"/>
        <a:cs typeface="+mn-cs"/>
      </a:defRPr>
    </a:lvl2pPr>
    <a:lvl3pPr marL="3467405" algn="l" defTabSz="3467405" rtl="0" eaLnBrk="1" latinLnBrk="0" hangingPunct="1">
      <a:defRPr sz="6826" kern="1200">
        <a:solidFill>
          <a:schemeClr val="tx1"/>
        </a:solidFill>
        <a:latin typeface="+mn-lt"/>
        <a:ea typeface="+mn-ea"/>
        <a:cs typeface="+mn-cs"/>
      </a:defRPr>
    </a:lvl3pPr>
    <a:lvl4pPr marL="5201107" algn="l" defTabSz="3467405" rtl="0" eaLnBrk="1" latinLnBrk="0" hangingPunct="1">
      <a:defRPr sz="6826" kern="1200">
        <a:solidFill>
          <a:schemeClr val="tx1"/>
        </a:solidFill>
        <a:latin typeface="+mn-lt"/>
        <a:ea typeface="+mn-ea"/>
        <a:cs typeface="+mn-cs"/>
      </a:defRPr>
    </a:lvl4pPr>
    <a:lvl5pPr marL="6934810" algn="l" defTabSz="3467405" rtl="0" eaLnBrk="1" latinLnBrk="0" hangingPunct="1">
      <a:defRPr sz="6826" kern="1200">
        <a:solidFill>
          <a:schemeClr val="tx1"/>
        </a:solidFill>
        <a:latin typeface="+mn-lt"/>
        <a:ea typeface="+mn-ea"/>
        <a:cs typeface="+mn-cs"/>
      </a:defRPr>
    </a:lvl5pPr>
    <a:lvl6pPr marL="8668512" algn="l" defTabSz="3467405" rtl="0" eaLnBrk="1" latinLnBrk="0" hangingPunct="1">
      <a:defRPr sz="6826" kern="1200">
        <a:solidFill>
          <a:schemeClr val="tx1"/>
        </a:solidFill>
        <a:latin typeface="+mn-lt"/>
        <a:ea typeface="+mn-ea"/>
        <a:cs typeface="+mn-cs"/>
      </a:defRPr>
    </a:lvl6pPr>
    <a:lvl7pPr marL="10402214" algn="l" defTabSz="3467405" rtl="0" eaLnBrk="1" latinLnBrk="0" hangingPunct="1">
      <a:defRPr sz="6826" kern="1200">
        <a:solidFill>
          <a:schemeClr val="tx1"/>
        </a:solidFill>
        <a:latin typeface="+mn-lt"/>
        <a:ea typeface="+mn-ea"/>
        <a:cs typeface="+mn-cs"/>
      </a:defRPr>
    </a:lvl7pPr>
    <a:lvl8pPr marL="12135917" algn="l" defTabSz="3467405" rtl="0" eaLnBrk="1" latinLnBrk="0" hangingPunct="1">
      <a:defRPr sz="6826" kern="1200">
        <a:solidFill>
          <a:schemeClr val="tx1"/>
        </a:solidFill>
        <a:latin typeface="+mn-lt"/>
        <a:ea typeface="+mn-ea"/>
        <a:cs typeface="+mn-cs"/>
      </a:defRPr>
    </a:lvl8pPr>
    <a:lvl9pPr marL="13869619" algn="l" defTabSz="3467405" rtl="0" eaLnBrk="1" latinLnBrk="0" hangingPunct="1">
      <a:defRPr sz="6826"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25" autoAdjust="0"/>
    <p:restoredTop sz="94651"/>
  </p:normalViewPr>
  <p:slideViewPr>
    <p:cSldViewPr snapToGrid="0" snapToObjects="1">
      <p:cViewPr>
        <p:scale>
          <a:sx n="40" d="100"/>
          <a:sy n="40" d="100"/>
        </p:scale>
        <p:origin x="-756" y="504"/>
      </p:cViewPr>
      <p:guideLst>
        <p:guide orient="horz" pos="13248"/>
        <p:guide pos="9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'[Et y=10 x''=005 nosecone 2994MHz.xlsx]Ez x=10 D3.75in R3.125in'!$B$10</c:f>
              <c:strCache>
                <c:ptCount val="1"/>
                <c:pt idx="0">
                  <c:v>E_tangential</c:v>
                </c:pt>
              </c:strCache>
            </c:strRef>
          </c:tx>
          <c:spPr>
            <a:ln w="19050" cap="rnd">
              <a:solidFill>
                <a:schemeClr val="accent1"/>
              </a:solidFill>
              <a:round/>
            </a:ln>
            <a:effectLst/>
          </c:spPr>
          <c:marker>
            <c:symbol val="none"/>
          </c:marker>
          <c:xVal>
            <c:numRef>
              <c:f>'[Et y=10 x''=005 nosecone 2994MHz.xlsx]Ez x=10 D3.75in R3.125in'!$C$11:$C$411</c:f>
              <c:numCache>
                <c:formatCode>General</c:formatCode>
                <c:ptCount val="401"/>
                <c:pt idx="0">
                  <c:v>-100.125</c:v>
                </c:pt>
                <c:pt idx="1">
                  <c:v>-99.625620544489664</c:v>
                </c:pt>
                <c:pt idx="2">
                  <c:v>-99.126248708854973</c:v>
                </c:pt>
                <c:pt idx="3">
                  <c:v>-98.626869253344694</c:v>
                </c:pt>
                <c:pt idx="4">
                  <c:v>-98.127497417710003</c:v>
                </c:pt>
                <c:pt idx="5">
                  <c:v>-97.628117962199596</c:v>
                </c:pt>
                <c:pt idx="6">
                  <c:v>-97.128746126564906</c:v>
                </c:pt>
                <c:pt idx="7">
                  <c:v>-96.629366671054598</c:v>
                </c:pt>
                <c:pt idx="8">
                  <c:v>-96.129987215544304</c:v>
                </c:pt>
                <c:pt idx="9">
                  <c:v>-95.630615379909599</c:v>
                </c:pt>
                <c:pt idx="10">
                  <c:v>-95.131235924399306</c:v>
                </c:pt>
                <c:pt idx="11">
                  <c:v>-94.631864088764601</c:v>
                </c:pt>
                <c:pt idx="12">
                  <c:v>-94.132484633254307</c:v>
                </c:pt>
                <c:pt idx="13">
                  <c:v>-93.633112797619603</c:v>
                </c:pt>
                <c:pt idx="14">
                  <c:v>-93.133733342109196</c:v>
                </c:pt>
                <c:pt idx="15">
                  <c:v>-92.634353886598902</c:v>
                </c:pt>
                <c:pt idx="16">
                  <c:v>-92.134982050964197</c:v>
                </c:pt>
                <c:pt idx="17">
                  <c:v>-91.635602595453904</c:v>
                </c:pt>
                <c:pt idx="18">
                  <c:v>-91.136230759819199</c:v>
                </c:pt>
                <c:pt idx="19">
                  <c:v>-90.636851256684096</c:v>
                </c:pt>
                <c:pt idx="20">
                  <c:v>-90.137479421049406</c:v>
                </c:pt>
                <c:pt idx="21">
                  <c:v>-89.638099965538999</c:v>
                </c:pt>
                <c:pt idx="22">
                  <c:v>-89.138728129903996</c:v>
                </c:pt>
                <c:pt idx="23">
                  <c:v>-88.639348674394</c:v>
                </c:pt>
                <c:pt idx="24">
                  <c:v>-88.139969218884005</c:v>
                </c:pt>
                <c:pt idx="25">
                  <c:v>-87.640597383249002</c:v>
                </c:pt>
                <c:pt idx="26">
                  <c:v>-87.141217927739007</c:v>
                </c:pt>
                <c:pt idx="27">
                  <c:v>-86.641846092104004</c:v>
                </c:pt>
                <c:pt idx="28">
                  <c:v>-86.142466636593994</c:v>
                </c:pt>
                <c:pt idx="29">
                  <c:v>-85.643094800959005</c:v>
                </c:pt>
                <c:pt idx="30">
                  <c:v>-85.143715345448996</c:v>
                </c:pt>
                <c:pt idx="31">
                  <c:v>-84.644335889938006</c:v>
                </c:pt>
                <c:pt idx="32">
                  <c:v>-84.144964054303998</c:v>
                </c:pt>
                <c:pt idx="33">
                  <c:v>-83.645584598792993</c:v>
                </c:pt>
                <c:pt idx="34">
                  <c:v>-83.146205143282998</c:v>
                </c:pt>
                <c:pt idx="35">
                  <c:v>-82.646833307647995</c:v>
                </c:pt>
                <c:pt idx="36">
                  <c:v>-82.147461472014001</c:v>
                </c:pt>
                <c:pt idx="37">
                  <c:v>-81.648082016502997</c:v>
                </c:pt>
                <c:pt idx="38">
                  <c:v>-81.148702560993001</c:v>
                </c:pt>
                <c:pt idx="39">
                  <c:v>-80.649330725357999</c:v>
                </c:pt>
                <c:pt idx="40">
                  <c:v>-80.149951269848003</c:v>
                </c:pt>
                <c:pt idx="41">
                  <c:v>-79.650571814338008</c:v>
                </c:pt>
                <c:pt idx="42">
                  <c:v>-79.151199978703005</c:v>
                </c:pt>
                <c:pt idx="43">
                  <c:v>-78.651828143068002</c:v>
                </c:pt>
                <c:pt idx="44">
                  <c:v>-78.152448687558007</c:v>
                </c:pt>
                <c:pt idx="45">
                  <c:v>-77.653069232047997</c:v>
                </c:pt>
                <c:pt idx="46">
                  <c:v>-77.153697396413008</c:v>
                </c:pt>
                <c:pt idx="47">
                  <c:v>-76.654317940902999</c:v>
                </c:pt>
                <c:pt idx="48">
                  <c:v>-76.154938485391995</c:v>
                </c:pt>
                <c:pt idx="49">
                  <c:v>-75.655566649758001</c:v>
                </c:pt>
                <c:pt idx="50">
                  <c:v>-75.156194814122998</c:v>
                </c:pt>
                <c:pt idx="51">
                  <c:v>-74.656815358613002</c:v>
                </c:pt>
                <c:pt idx="52">
                  <c:v>-74.157435903101998</c:v>
                </c:pt>
                <c:pt idx="53">
                  <c:v>-73.658064067468004</c:v>
                </c:pt>
                <c:pt idx="54">
                  <c:v>-73.158684564331992</c:v>
                </c:pt>
                <c:pt idx="55">
                  <c:v>-72.659312776321002</c:v>
                </c:pt>
                <c:pt idx="56">
                  <c:v>-72.159933273185999</c:v>
                </c:pt>
                <c:pt idx="57">
                  <c:v>-71.660561485174995</c:v>
                </c:pt>
                <c:pt idx="58">
                  <c:v>-71.161181982040006</c:v>
                </c:pt>
                <c:pt idx="59">
                  <c:v>-70.661802526529996</c:v>
                </c:pt>
                <c:pt idx="60">
                  <c:v>-70.162430690895008</c:v>
                </c:pt>
                <c:pt idx="61">
                  <c:v>-69.663051235384998</c:v>
                </c:pt>
                <c:pt idx="62">
                  <c:v>-69.163679399749995</c:v>
                </c:pt>
                <c:pt idx="63">
                  <c:v>-68.66429994424</c:v>
                </c:pt>
                <c:pt idx="64">
                  <c:v>-68.164928108604997</c:v>
                </c:pt>
                <c:pt idx="65">
                  <c:v>-67.665548653095001</c:v>
                </c:pt>
                <c:pt idx="66">
                  <c:v>-67.166169197584992</c:v>
                </c:pt>
                <c:pt idx="67">
                  <c:v>-66.666797361950003</c:v>
                </c:pt>
                <c:pt idx="68">
                  <c:v>-66.167417906439994</c:v>
                </c:pt>
                <c:pt idx="69">
                  <c:v>-65.668038450929004</c:v>
                </c:pt>
                <c:pt idx="70">
                  <c:v>-65.168666615294001</c:v>
                </c:pt>
                <c:pt idx="71">
                  <c:v>-64.669294779659992</c:v>
                </c:pt>
                <c:pt idx="72">
                  <c:v>-64.169915324149002</c:v>
                </c:pt>
                <c:pt idx="73">
                  <c:v>-63.670539678577001</c:v>
                </c:pt>
                <c:pt idx="74">
                  <c:v>-63.171164033004999</c:v>
                </c:pt>
                <c:pt idx="75">
                  <c:v>-62.671784577494002</c:v>
                </c:pt>
                <c:pt idx="76">
                  <c:v>-62.172408931922</c:v>
                </c:pt>
                <c:pt idx="77">
                  <c:v>-61.673033286349003</c:v>
                </c:pt>
                <c:pt idx="78">
                  <c:v>-61.173657640777002</c:v>
                </c:pt>
                <c:pt idx="79">
                  <c:v>-60.674281995203998</c:v>
                </c:pt>
                <c:pt idx="80">
                  <c:v>-60.174906349632003</c:v>
                </c:pt>
                <c:pt idx="81">
                  <c:v>-59.675530704059</c:v>
                </c:pt>
                <c:pt idx="82">
                  <c:v>-59.176151248548997</c:v>
                </c:pt>
                <c:pt idx="83">
                  <c:v>-58.676775602977003</c:v>
                </c:pt>
                <c:pt idx="84">
                  <c:v>-58.177399957403999</c:v>
                </c:pt>
                <c:pt idx="85">
                  <c:v>-57.678024311831997</c:v>
                </c:pt>
                <c:pt idx="86">
                  <c:v>-57.178648666259001</c:v>
                </c:pt>
                <c:pt idx="87">
                  <c:v>-56.679272996873998</c:v>
                </c:pt>
                <c:pt idx="88">
                  <c:v>-56.179897351302003</c:v>
                </c:pt>
                <c:pt idx="89">
                  <c:v>-55.680517895792001</c:v>
                </c:pt>
                <c:pt idx="90">
                  <c:v>-55.181142250218997</c:v>
                </c:pt>
                <c:pt idx="91">
                  <c:v>-54.681766604647002</c:v>
                </c:pt>
                <c:pt idx="92">
                  <c:v>-54.182390959073999</c:v>
                </c:pt>
                <c:pt idx="93">
                  <c:v>-53.683015313501997</c:v>
                </c:pt>
                <c:pt idx="94">
                  <c:v>-53.183639667929</c:v>
                </c:pt>
                <c:pt idx="95">
                  <c:v>-52.684264022356999</c:v>
                </c:pt>
                <c:pt idx="96">
                  <c:v>-52.184884566846002</c:v>
                </c:pt>
                <c:pt idx="97">
                  <c:v>-51.685508897462</c:v>
                </c:pt>
                <c:pt idx="98">
                  <c:v>-51.186133251888997</c:v>
                </c:pt>
                <c:pt idx="99">
                  <c:v>-50.686757606317002</c:v>
                </c:pt>
                <c:pt idx="100">
                  <c:v>-50.187381960743998</c:v>
                </c:pt>
                <c:pt idx="101">
                  <c:v>-49.688006315171997</c:v>
                </c:pt>
                <c:pt idx="102">
                  <c:v>-49.188630669599</c:v>
                </c:pt>
                <c:pt idx="103">
                  <c:v>-48.689255024026998</c:v>
                </c:pt>
                <c:pt idx="104">
                  <c:v>-48.189875568516001</c:v>
                </c:pt>
                <c:pt idx="105">
                  <c:v>-47.690499922943999</c:v>
                </c:pt>
                <c:pt idx="106">
                  <c:v>-47.191124277371998</c:v>
                </c:pt>
                <c:pt idx="107">
                  <c:v>-46.691748631799001</c:v>
                </c:pt>
                <c:pt idx="108">
                  <c:v>-46.192372986226999</c:v>
                </c:pt>
                <c:pt idx="109">
                  <c:v>-45.692997340654003</c:v>
                </c:pt>
                <c:pt idx="110">
                  <c:v>-45.193621695082001</c:v>
                </c:pt>
                <c:pt idx="111">
                  <c:v>-44.694242239570997</c:v>
                </c:pt>
                <c:pt idx="112">
                  <c:v>-44.194866593999002</c:v>
                </c:pt>
                <c:pt idx="113">
                  <c:v>-43.695490948425999</c:v>
                </c:pt>
                <c:pt idx="114">
                  <c:v>-43.196115302853997</c:v>
                </c:pt>
                <c:pt idx="115">
                  <c:v>-42.696739657281</c:v>
                </c:pt>
                <c:pt idx="116">
                  <c:v>-42.197364011708999</c:v>
                </c:pt>
                <c:pt idx="117">
                  <c:v>-41.697988366136997</c:v>
                </c:pt>
                <c:pt idx="118">
                  <c:v>-41.198608910626</c:v>
                </c:pt>
                <c:pt idx="119">
                  <c:v>-40.699233265053998</c:v>
                </c:pt>
                <c:pt idx="120">
                  <c:v>-40.199857619481001</c:v>
                </c:pt>
                <c:pt idx="121">
                  <c:v>-39.700481973909</c:v>
                </c:pt>
                <c:pt idx="122">
                  <c:v>-39.201106328336003</c:v>
                </c:pt>
                <c:pt idx="123">
                  <c:v>-38.701730682764001</c:v>
                </c:pt>
                <c:pt idx="124">
                  <c:v>-38.202355013378998</c:v>
                </c:pt>
                <c:pt idx="125">
                  <c:v>-37.702975557869003</c:v>
                </c:pt>
                <c:pt idx="126">
                  <c:v>-37.203599912295999</c:v>
                </c:pt>
                <c:pt idx="127">
                  <c:v>-36.704224266723998</c:v>
                </c:pt>
                <c:pt idx="128">
                  <c:v>-36.204848621151001</c:v>
                </c:pt>
                <c:pt idx="129">
                  <c:v>-35.705469165641006</c:v>
                </c:pt>
                <c:pt idx="130">
                  <c:v>-35.206097330006003</c:v>
                </c:pt>
                <c:pt idx="131">
                  <c:v>-34.706717874495993</c:v>
                </c:pt>
                <c:pt idx="132">
                  <c:v>-34.207346038861004</c:v>
                </c:pt>
                <c:pt idx="133">
                  <c:v>-33.707966559539003</c:v>
                </c:pt>
                <c:pt idx="134">
                  <c:v>-33.208594723904</c:v>
                </c:pt>
                <c:pt idx="135">
                  <c:v>-32.709215268394004</c:v>
                </c:pt>
                <c:pt idx="136">
                  <c:v>-32.209835812883</c:v>
                </c:pt>
                <c:pt idx="137">
                  <c:v>-31.710463977249006</c:v>
                </c:pt>
                <c:pt idx="138">
                  <c:v>-31.211084521738002</c:v>
                </c:pt>
                <c:pt idx="139">
                  <c:v>-30.711712686103994</c:v>
                </c:pt>
                <c:pt idx="140">
                  <c:v>-30.212333230593003</c:v>
                </c:pt>
                <c:pt idx="141">
                  <c:v>-29.712961394958995</c:v>
                </c:pt>
                <c:pt idx="142">
                  <c:v>-29.213581939448005</c:v>
                </c:pt>
                <c:pt idx="143">
                  <c:v>-28.714202483937996</c:v>
                </c:pt>
                <c:pt idx="144">
                  <c:v>-28.214830648303007</c:v>
                </c:pt>
                <c:pt idx="145">
                  <c:v>-27.715451192792997</c:v>
                </c:pt>
                <c:pt idx="146">
                  <c:v>-27.216079357157994</c:v>
                </c:pt>
                <c:pt idx="147">
                  <c:v>-26.716699901647999</c:v>
                </c:pt>
                <c:pt idx="148">
                  <c:v>-26.217328066012996</c:v>
                </c:pt>
                <c:pt idx="149">
                  <c:v>-25.717948610503001</c:v>
                </c:pt>
                <c:pt idx="150">
                  <c:v>-25.218569154993006</c:v>
                </c:pt>
                <c:pt idx="151">
                  <c:v>-24.719197319358003</c:v>
                </c:pt>
                <c:pt idx="152">
                  <c:v>-24.219817863847993</c:v>
                </c:pt>
                <c:pt idx="153">
                  <c:v>-23.720446028213004</c:v>
                </c:pt>
                <c:pt idx="154">
                  <c:v>-23.221066572702995</c:v>
                </c:pt>
                <c:pt idx="155">
                  <c:v>-22.721694737068006</c:v>
                </c:pt>
                <c:pt idx="156">
                  <c:v>-22.222315281557997</c:v>
                </c:pt>
                <c:pt idx="157">
                  <c:v>-21.722935826047006</c:v>
                </c:pt>
                <c:pt idx="158">
                  <c:v>-21.223563990412998</c:v>
                </c:pt>
                <c:pt idx="159">
                  <c:v>-20.724184534901994</c:v>
                </c:pt>
                <c:pt idx="160">
                  <c:v>-20.224812675454999</c:v>
                </c:pt>
                <c:pt idx="161">
                  <c:v>-19.725433219945003</c:v>
                </c:pt>
                <c:pt idx="162">
                  <c:v>-19.22606138431</c:v>
                </c:pt>
                <c:pt idx="163">
                  <c:v>-18.726681928800005</c:v>
                </c:pt>
                <c:pt idx="164">
                  <c:v>-18.227302473289001</c:v>
                </c:pt>
                <c:pt idx="165">
                  <c:v>-17.727930637655007</c:v>
                </c:pt>
                <c:pt idx="166">
                  <c:v>-17.228551182144002</c:v>
                </c:pt>
                <c:pt idx="167">
                  <c:v>-16.729179346509994</c:v>
                </c:pt>
                <c:pt idx="168">
                  <c:v>-16.229799890999004</c:v>
                </c:pt>
                <c:pt idx="169">
                  <c:v>-15.730428055364996</c:v>
                </c:pt>
                <c:pt idx="170">
                  <c:v>-15.231048599854006</c:v>
                </c:pt>
                <c:pt idx="171">
                  <c:v>-14.731669144343996</c:v>
                </c:pt>
                <c:pt idx="172">
                  <c:v>-14.232297308708993</c:v>
                </c:pt>
                <c:pt idx="173">
                  <c:v>-13.732917853198998</c:v>
                </c:pt>
                <c:pt idx="174">
                  <c:v>-13.233545993752003</c:v>
                </c:pt>
                <c:pt idx="175">
                  <c:v>-12.734166538241993</c:v>
                </c:pt>
                <c:pt idx="176">
                  <c:v>-12.234794702607005</c:v>
                </c:pt>
                <c:pt idx="177">
                  <c:v>-11.735415247096995</c:v>
                </c:pt>
                <c:pt idx="178">
                  <c:v>-11.236035791586005</c:v>
                </c:pt>
                <c:pt idx="179">
                  <c:v>-10.736663955951997</c:v>
                </c:pt>
                <c:pt idx="180">
                  <c:v>-10.237284500441007</c:v>
                </c:pt>
                <c:pt idx="181">
                  <c:v>-9.7379126648069985</c:v>
                </c:pt>
                <c:pt idx="182">
                  <c:v>-9.2385332092959942</c:v>
                </c:pt>
                <c:pt idx="183">
                  <c:v>-8.7391613736620002</c:v>
                </c:pt>
                <c:pt idx="184">
                  <c:v>-8.2397819181509959</c:v>
                </c:pt>
                <c:pt idx="185">
                  <c:v>-7.7404024626410006</c:v>
                </c:pt>
                <c:pt idx="186">
                  <c:v>-7.2410306270059976</c:v>
                </c:pt>
                <c:pt idx="187">
                  <c:v>-6.7416511714960023</c:v>
                </c:pt>
                <c:pt idx="188">
                  <c:v>-6.2422793358609994</c:v>
                </c:pt>
                <c:pt idx="189">
                  <c:v>-5.7428998803510041</c:v>
                </c:pt>
                <c:pt idx="190">
                  <c:v>-5.2435280447160011</c:v>
                </c:pt>
                <c:pt idx="191">
                  <c:v>-4.7441485892060058</c:v>
                </c:pt>
                <c:pt idx="192">
                  <c:v>-4.2447691336959963</c:v>
                </c:pt>
                <c:pt idx="193">
                  <c:v>-3.7453972742480062</c:v>
                </c:pt>
                <c:pt idx="194">
                  <c:v>-3.2460178187379967</c:v>
                </c:pt>
                <c:pt idx="195">
                  <c:v>-2.7466459831029937</c:v>
                </c:pt>
                <c:pt idx="196">
                  <c:v>-2.2472665275929984</c:v>
                </c:pt>
                <c:pt idx="197">
                  <c:v>-1.7478946919579954</c:v>
                </c:pt>
                <c:pt idx="198">
                  <c:v>-1.2485152364480001</c:v>
                </c:pt>
                <c:pt idx="199">
                  <c:v>-0.74914340081299713</c:v>
                </c:pt>
                <c:pt idx="200">
                  <c:v>-0.24976394530300183</c:v>
                </c:pt>
                <c:pt idx="201">
                  <c:v>0.24961551021000616</c:v>
                </c:pt>
                <c:pt idx="202">
                  <c:v>0.74898734584000692</c:v>
                </c:pt>
                <c:pt idx="203">
                  <c:v>1.2483668013500022</c:v>
                </c:pt>
                <c:pt idx="204">
                  <c:v>1.7477386369899932</c:v>
                </c:pt>
                <c:pt idx="205">
                  <c:v>2.2471180925000027</c:v>
                </c:pt>
                <c:pt idx="206">
                  <c:v>2.7464899281300035</c:v>
                </c:pt>
                <c:pt idx="207">
                  <c:v>3.2458693836399988</c:v>
                </c:pt>
                <c:pt idx="208">
                  <c:v>3.7452488391499941</c:v>
                </c:pt>
                <c:pt idx="209">
                  <c:v>4.2446206747899993</c:v>
                </c:pt>
                <c:pt idx="210">
                  <c:v>4.7440001302999946</c:v>
                </c:pt>
                <c:pt idx="211">
                  <c:v>5.2433719897399982</c:v>
                </c:pt>
                <c:pt idx="212">
                  <c:v>5.7427514452599979</c:v>
                </c:pt>
                <c:pt idx="213">
                  <c:v>6.2421232808899987</c:v>
                </c:pt>
                <c:pt idx="214">
                  <c:v>6.741502736399994</c:v>
                </c:pt>
                <c:pt idx="215">
                  <c:v>7.2408821919100035</c:v>
                </c:pt>
                <c:pt idx="216">
                  <c:v>7.7402540275499945</c:v>
                </c:pt>
                <c:pt idx="217">
                  <c:v>8.239633483060004</c:v>
                </c:pt>
                <c:pt idx="218">
                  <c:v>8.7390053186900047</c:v>
                </c:pt>
                <c:pt idx="219">
                  <c:v>9.2383847742</c:v>
                </c:pt>
                <c:pt idx="220">
                  <c:v>9.7377566098400052</c:v>
                </c:pt>
                <c:pt idx="221">
                  <c:v>10.237136065350001</c:v>
                </c:pt>
                <c:pt idx="222">
                  <c:v>10.736515520859996</c:v>
                </c:pt>
                <c:pt idx="223">
                  <c:v>11.235887356489997</c:v>
                </c:pt>
                <c:pt idx="224">
                  <c:v>11.735266812000006</c:v>
                </c:pt>
                <c:pt idx="225">
                  <c:v>12.234638647639997</c:v>
                </c:pt>
                <c:pt idx="226">
                  <c:v>12.734018103150007</c:v>
                </c:pt>
                <c:pt idx="227">
                  <c:v>13.233389938779993</c:v>
                </c:pt>
                <c:pt idx="228">
                  <c:v>13.732769394290003</c:v>
                </c:pt>
                <c:pt idx="229">
                  <c:v>14.232148873610001</c:v>
                </c:pt>
                <c:pt idx="230">
                  <c:v>14.731520709250006</c:v>
                </c:pt>
                <c:pt idx="231">
                  <c:v>15.230900164760001</c:v>
                </c:pt>
                <c:pt idx="232">
                  <c:v>15.730272000390002</c:v>
                </c:pt>
                <c:pt idx="233">
                  <c:v>16.229651455899997</c:v>
                </c:pt>
                <c:pt idx="234">
                  <c:v>16.729023291540003</c:v>
                </c:pt>
                <c:pt idx="235">
                  <c:v>17.228402747049998</c:v>
                </c:pt>
                <c:pt idx="236">
                  <c:v>17.727782202559993</c:v>
                </c:pt>
                <c:pt idx="237">
                  <c:v>18.227154038189994</c:v>
                </c:pt>
                <c:pt idx="238">
                  <c:v>18.726533493700003</c:v>
                </c:pt>
                <c:pt idx="239">
                  <c:v>19.225905329339994</c:v>
                </c:pt>
                <c:pt idx="240">
                  <c:v>19.725284784850004</c:v>
                </c:pt>
                <c:pt idx="241">
                  <c:v>20.224656620480005</c:v>
                </c:pt>
                <c:pt idx="242">
                  <c:v>20.72403607599</c:v>
                </c:pt>
                <c:pt idx="243">
                  <c:v>21.223415531499995</c:v>
                </c:pt>
                <c:pt idx="244">
                  <c:v>21.72278736714</c:v>
                </c:pt>
                <c:pt idx="245">
                  <c:v>22.222166822649996</c:v>
                </c:pt>
                <c:pt idx="246">
                  <c:v>22.721538658279997</c:v>
                </c:pt>
                <c:pt idx="247">
                  <c:v>23.220918137609999</c:v>
                </c:pt>
                <c:pt idx="248">
                  <c:v>23.72028997324</c:v>
                </c:pt>
                <c:pt idx="249">
                  <c:v>24.219669428749995</c:v>
                </c:pt>
                <c:pt idx="250">
                  <c:v>24.719048884260005</c:v>
                </c:pt>
                <c:pt idx="251">
                  <c:v>25.218420719899996</c:v>
                </c:pt>
                <c:pt idx="252">
                  <c:v>25.717800175410005</c:v>
                </c:pt>
                <c:pt idx="253">
                  <c:v>26.217172011040006</c:v>
                </c:pt>
                <c:pt idx="254">
                  <c:v>26.716551466550001</c:v>
                </c:pt>
                <c:pt idx="255">
                  <c:v>27.215923302190006</c:v>
                </c:pt>
                <c:pt idx="256">
                  <c:v>27.715302757700002</c:v>
                </c:pt>
                <c:pt idx="257">
                  <c:v>28.214674593329988</c:v>
                </c:pt>
                <c:pt idx="258">
                  <c:v>28.714061668720007</c:v>
                </c:pt>
                <c:pt idx="259">
                  <c:v>29.213433504350007</c:v>
                </c:pt>
                <c:pt idx="260">
                  <c:v>29.712805339990012</c:v>
                </c:pt>
                <c:pt idx="261">
                  <c:v>30.212177175620013</c:v>
                </c:pt>
                <c:pt idx="262">
                  <c:v>30.711564251010003</c:v>
                </c:pt>
                <c:pt idx="263">
                  <c:v>31.210936086640004</c:v>
                </c:pt>
                <c:pt idx="264">
                  <c:v>31.710307922280009</c:v>
                </c:pt>
                <c:pt idx="265">
                  <c:v>32.209694997659994</c:v>
                </c:pt>
                <c:pt idx="266">
                  <c:v>32.709066857110003</c:v>
                </c:pt>
                <c:pt idx="267">
                  <c:v>33.208438692750008</c:v>
                </c:pt>
                <c:pt idx="268">
                  <c:v>33.707810528380008</c:v>
                </c:pt>
                <c:pt idx="269">
                  <c:v>34.207197603769998</c:v>
                </c:pt>
                <c:pt idx="270">
                  <c:v>34.706569439399999</c:v>
                </c:pt>
                <c:pt idx="271">
                  <c:v>35.205941275040004</c:v>
                </c:pt>
                <c:pt idx="272">
                  <c:v>35.70532835041999</c:v>
                </c:pt>
                <c:pt idx="273">
                  <c:v>36.204700186059995</c:v>
                </c:pt>
                <c:pt idx="274">
                  <c:v>36.704072021689996</c:v>
                </c:pt>
                <c:pt idx="275">
                  <c:v>37.203443857330001</c:v>
                </c:pt>
                <c:pt idx="276">
                  <c:v>37.702830932709986</c:v>
                </c:pt>
                <c:pt idx="277">
                  <c:v>38.202202768349991</c:v>
                </c:pt>
                <c:pt idx="278">
                  <c:v>38.701574603979992</c:v>
                </c:pt>
                <c:pt idx="279">
                  <c:v>39.20096167937001</c:v>
                </c:pt>
                <c:pt idx="280">
                  <c:v>39.700333515000011</c:v>
                </c:pt>
                <c:pt idx="281">
                  <c:v>40.199705350639988</c:v>
                </c:pt>
                <c:pt idx="282">
                  <c:v>40.699077186269989</c:v>
                </c:pt>
                <c:pt idx="283">
                  <c:v>41.198464261660007</c:v>
                </c:pt>
                <c:pt idx="284">
                  <c:v>41.697836121109987</c:v>
                </c:pt>
                <c:pt idx="285">
                  <c:v>42.197207956739987</c:v>
                </c:pt>
                <c:pt idx="286">
                  <c:v>42.696595032130006</c:v>
                </c:pt>
                <c:pt idx="287">
                  <c:v>43.195966867760006</c:v>
                </c:pt>
                <c:pt idx="288">
                  <c:v>43.695338703400012</c:v>
                </c:pt>
                <c:pt idx="289">
                  <c:v>44.194710539030012</c:v>
                </c:pt>
                <c:pt idx="290">
                  <c:v>44.694097614420002</c:v>
                </c:pt>
                <c:pt idx="291">
                  <c:v>45.193469450050003</c:v>
                </c:pt>
                <c:pt idx="292">
                  <c:v>45.692841285690008</c:v>
                </c:pt>
                <c:pt idx="293">
                  <c:v>46.192228361069994</c:v>
                </c:pt>
                <c:pt idx="294">
                  <c:v>46.691600196709999</c:v>
                </c:pt>
                <c:pt idx="295">
                  <c:v>47.190972032339999</c:v>
                </c:pt>
                <c:pt idx="296">
                  <c:v>47.690343867980005</c:v>
                </c:pt>
                <c:pt idx="297">
                  <c:v>48.18973094335999</c:v>
                </c:pt>
                <c:pt idx="298">
                  <c:v>48.689102778999995</c:v>
                </c:pt>
                <c:pt idx="299">
                  <c:v>49.188474614629996</c:v>
                </c:pt>
                <c:pt idx="300">
                  <c:v>49.687861690019986</c:v>
                </c:pt>
                <c:pt idx="301">
                  <c:v>50.187233525649987</c:v>
                </c:pt>
                <c:pt idx="302">
                  <c:v>50.686605385099995</c:v>
                </c:pt>
                <c:pt idx="303">
                  <c:v>51.185977220729995</c:v>
                </c:pt>
                <c:pt idx="304">
                  <c:v>51.685364296120014</c:v>
                </c:pt>
                <c:pt idx="305">
                  <c:v>52.18473613175999</c:v>
                </c:pt>
                <c:pt idx="306">
                  <c:v>52.684107967389991</c:v>
                </c:pt>
                <c:pt idx="307">
                  <c:v>53.183495042780009</c:v>
                </c:pt>
                <c:pt idx="308">
                  <c:v>53.68286687841001</c:v>
                </c:pt>
                <c:pt idx="309">
                  <c:v>54.182238714049987</c:v>
                </c:pt>
                <c:pt idx="310">
                  <c:v>54.681610549679988</c:v>
                </c:pt>
                <c:pt idx="311">
                  <c:v>55.180997625070006</c:v>
                </c:pt>
                <c:pt idx="312">
                  <c:v>55.680369460700007</c:v>
                </c:pt>
                <c:pt idx="313">
                  <c:v>56.179741296340012</c:v>
                </c:pt>
                <c:pt idx="314">
                  <c:v>56.679128371719997</c:v>
                </c:pt>
                <c:pt idx="315">
                  <c:v>57.178500207360003</c:v>
                </c:pt>
                <c:pt idx="316">
                  <c:v>57.677872042990003</c:v>
                </c:pt>
                <c:pt idx="317">
                  <c:v>58.177243878630009</c:v>
                </c:pt>
                <c:pt idx="318">
                  <c:v>58.676630954009994</c:v>
                </c:pt>
                <c:pt idx="319">
                  <c:v>59.176002789649999</c:v>
                </c:pt>
                <c:pt idx="320">
                  <c:v>59.675374649090003</c:v>
                </c:pt>
                <c:pt idx="321">
                  <c:v>60.174761724479993</c:v>
                </c:pt>
                <c:pt idx="322">
                  <c:v>60.674133560119998</c:v>
                </c:pt>
                <c:pt idx="323">
                  <c:v>61.173505395749999</c:v>
                </c:pt>
                <c:pt idx="324">
                  <c:v>61.672877231390004</c:v>
                </c:pt>
                <c:pt idx="325">
                  <c:v>62.172264306769989</c:v>
                </c:pt>
                <c:pt idx="326">
                  <c:v>62.671636142409994</c:v>
                </c:pt>
                <c:pt idx="327">
                  <c:v>63.171007978039995</c:v>
                </c:pt>
                <c:pt idx="328">
                  <c:v>63.670395053430013</c:v>
                </c:pt>
                <c:pt idx="329">
                  <c:v>64.169766889060014</c:v>
                </c:pt>
                <c:pt idx="330">
                  <c:v>64.669138724699991</c:v>
                </c:pt>
                <c:pt idx="331">
                  <c:v>65.168510560329992</c:v>
                </c:pt>
                <c:pt idx="332">
                  <c:v>65.66789763572001</c:v>
                </c:pt>
                <c:pt idx="333">
                  <c:v>66.167269471350011</c:v>
                </c:pt>
                <c:pt idx="334">
                  <c:v>66.666641306989987</c:v>
                </c:pt>
                <c:pt idx="335">
                  <c:v>67.166028382370001</c:v>
                </c:pt>
                <c:pt idx="336">
                  <c:v>67.665400218010006</c:v>
                </c:pt>
                <c:pt idx="337">
                  <c:v>68.164772053640007</c:v>
                </c:pt>
                <c:pt idx="338">
                  <c:v>68.664143889280012</c:v>
                </c:pt>
                <c:pt idx="339">
                  <c:v>69.163530964659998</c:v>
                </c:pt>
                <c:pt idx="340">
                  <c:v>69.662902800300003</c:v>
                </c:pt>
                <c:pt idx="341">
                  <c:v>70.162274635930004</c:v>
                </c:pt>
                <c:pt idx="342">
                  <c:v>70.661661711319994</c:v>
                </c:pt>
                <c:pt idx="343">
                  <c:v>71.161033546949994</c:v>
                </c:pt>
                <c:pt idx="344">
                  <c:v>71.66040538259</c:v>
                </c:pt>
                <c:pt idx="345">
                  <c:v>72.15977721822</c:v>
                </c:pt>
                <c:pt idx="346">
                  <c:v>72.65916429360999</c:v>
                </c:pt>
                <c:pt idx="347">
                  <c:v>73.158536129239991</c:v>
                </c:pt>
                <c:pt idx="348">
                  <c:v>73.657908012500002</c:v>
                </c:pt>
                <c:pt idx="349">
                  <c:v>74.157295087889992</c:v>
                </c:pt>
                <c:pt idx="350">
                  <c:v>74.656666923529997</c:v>
                </c:pt>
                <c:pt idx="351">
                  <c:v>75.156038759159998</c:v>
                </c:pt>
                <c:pt idx="352">
                  <c:v>75.655410594789998</c:v>
                </c:pt>
                <c:pt idx="353">
                  <c:v>76.154797670179988</c:v>
                </c:pt>
                <c:pt idx="354">
                  <c:v>76.654169505819993</c:v>
                </c:pt>
                <c:pt idx="355">
                  <c:v>77.153541341449994</c:v>
                </c:pt>
                <c:pt idx="356">
                  <c:v>77.652928416840012</c:v>
                </c:pt>
                <c:pt idx="357">
                  <c:v>78.152300252470013</c:v>
                </c:pt>
                <c:pt idx="358">
                  <c:v>78.65167208810999</c:v>
                </c:pt>
                <c:pt idx="359">
                  <c:v>79.151043923739991</c:v>
                </c:pt>
                <c:pt idx="360">
                  <c:v>79.650430999130009</c:v>
                </c:pt>
                <c:pt idx="361">
                  <c:v>80.14980283476001</c:v>
                </c:pt>
                <c:pt idx="362">
                  <c:v>80.649174670399987</c:v>
                </c:pt>
                <c:pt idx="363">
                  <c:v>81.14856174578</c:v>
                </c:pt>
                <c:pt idx="364">
                  <c:v>81.647933581420006</c:v>
                </c:pt>
                <c:pt idx="365">
                  <c:v>82.147305417050006</c:v>
                </c:pt>
                <c:pt idx="366">
                  <c:v>82.646677252690012</c:v>
                </c:pt>
                <c:pt idx="367">
                  <c:v>83.146064328069997</c:v>
                </c:pt>
                <c:pt idx="368">
                  <c:v>83.645436163710002</c:v>
                </c:pt>
                <c:pt idx="369">
                  <c:v>84.144807999340003</c:v>
                </c:pt>
                <c:pt idx="370">
                  <c:v>84.644195074729993</c:v>
                </c:pt>
                <c:pt idx="371">
                  <c:v>85.143566910359993</c:v>
                </c:pt>
                <c:pt idx="372">
                  <c:v>85.642938745999999</c:v>
                </c:pt>
                <c:pt idx="373">
                  <c:v>86.142310581629999</c:v>
                </c:pt>
                <c:pt idx="374">
                  <c:v>86.641697657019989</c:v>
                </c:pt>
                <c:pt idx="375">
                  <c:v>87.14106949264999</c:v>
                </c:pt>
                <c:pt idx="376">
                  <c:v>87.640441328289995</c:v>
                </c:pt>
                <c:pt idx="377">
                  <c:v>88.139828403670009</c:v>
                </c:pt>
                <c:pt idx="378">
                  <c:v>88.639200239309986</c:v>
                </c:pt>
                <c:pt idx="379">
                  <c:v>89.138572074939987</c:v>
                </c:pt>
                <c:pt idx="380">
                  <c:v>89.637943910579992</c:v>
                </c:pt>
                <c:pt idx="381">
                  <c:v>90.137330985960006</c:v>
                </c:pt>
                <c:pt idx="382">
                  <c:v>90.636702821600011</c:v>
                </c:pt>
                <c:pt idx="383">
                  <c:v>91.136074657230012</c:v>
                </c:pt>
                <c:pt idx="384">
                  <c:v>91.635461732620001</c:v>
                </c:pt>
                <c:pt idx="385">
                  <c:v>92.134833615880012</c:v>
                </c:pt>
                <c:pt idx="386">
                  <c:v>92.634205451510013</c:v>
                </c:pt>
                <c:pt idx="387">
                  <c:v>93.13357728714999</c:v>
                </c:pt>
                <c:pt idx="388">
                  <c:v>93.632964362540008</c:v>
                </c:pt>
                <c:pt idx="389">
                  <c:v>94.132336198170009</c:v>
                </c:pt>
                <c:pt idx="390">
                  <c:v>94.631708033810014</c:v>
                </c:pt>
                <c:pt idx="391">
                  <c:v>95.131079869439986</c:v>
                </c:pt>
                <c:pt idx="392">
                  <c:v>95.630466944830005</c:v>
                </c:pt>
                <c:pt idx="393">
                  <c:v>96.129838780460005</c:v>
                </c:pt>
                <c:pt idx="394">
                  <c:v>96.629210616100011</c:v>
                </c:pt>
                <c:pt idx="395">
                  <c:v>97.128597691479996</c:v>
                </c:pt>
                <c:pt idx="396">
                  <c:v>97.627969527120001</c:v>
                </c:pt>
                <c:pt idx="397">
                  <c:v>98.127341362750002</c:v>
                </c:pt>
                <c:pt idx="398">
                  <c:v>98.626713198390007</c:v>
                </c:pt>
                <c:pt idx="399">
                  <c:v>99.126100273769993</c:v>
                </c:pt>
                <c:pt idx="400">
                  <c:v>99.625472109409998</c:v>
                </c:pt>
              </c:numCache>
            </c:numRef>
          </c:xVal>
          <c:yVal>
            <c:numRef>
              <c:f>'[Et y=10 x''=005 nosecone 2994MHz.xlsx]Ez x=10 D3.75in R3.125in'!$B$11:$B$412</c:f>
              <c:numCache>
                <c:formatCode>General</c:formatCode>
                <c:ptCount val="402"/>
                <c:pt idx="0">
                  <c:v>7.969559431076001E-2</c:v>
                </c:pt>
                <c:pt idx="1">
                  <c:v>10.6388946533205</c:v>
                </c:pt>
                <c:pt idx="2">
                  <c:v>21.070034790039003</c:v>
                </c:pt>
                <c:pt idx="3">
                  <c:v>31.8150604248045</c:v>
                </c:pt>
                <c:pt idx="4">
                  <c:v>42.627597045898504</c:v>
                </c:pt>
                <c:pt idx="5">
                  <c:v>53.576422119140005</c:v>
                </c:pt>
                <c:pt idx="6">
                  <c:v>64.792639160155005</c:v>
                </c:pt>
                <c:pt idx="7">
                  <c:v>76.248992919919999</c:v>
                </c:pt>
                <c:pt idx="8">
                  <c:v>88.016656494140008</c:v>
                </c:pt>
                <c:pt idx="9">
                  <c:v>99.884362792970009</c:v>
                </c:pt>
                <c:pt idx="10">
                  <c:v>112.11640625000001</c:v>
                </c:pt>
                <c:pt idx="11">
                  <c:v>124.57888183594001</c:v>
                </c:pt>
                <c:pt idx="12">
                  <c:v>137.69564208984499</c:v>
                </c:pt>
                <c:pt idx="13">
                  <c:v>151.40034179687501</c:v>
                </c:pt>
                <c:pt idx="14">
                  <c:v>165.55581054687502</c:v>
                </c:pt>
                <c:pt idx="15">
                  <c:v>179.91501464844001</c:v>
                </c:pt>
                <c:pt idx="16">
                  <c:v>195.11998291015502</c:v>
                </c:pt>
                <c:pt idx="17">
                  <c:v>210.82258300781501</c:v>
                </c:pt>
                <c:pt idx="18">
                  <c:v>226.89279785156501</c:v>
                </c:pt>
                <c:pt idx="19">
                  <c:v>243.53244628906501</c:v>
                </c:pt>
                <c:pt idx="20">
                  <c:v>261.26569824219001</c:v>
                </c:pt>
                <c:pt idx="21">
                  <c:v>280.32375488281502</c:v>
                </c:pt>
                <c:pt idx="22">
                  <c:v>300.23366699219002</c:v>
                </c:pt>
                <c:pt idx="23">
                  <c:v>320.84357910156501</c:v>
                </c:pt>
                <c:pt idx="24">
                  <c:v>342.40266113281501</c:v>
                </c:pt>
                <c:pt idx="25">
                  <c:v>365.46750488281504</c:v>
                </c:pt>
                <c:pt idx="26">
                  <c:v>389.7705078125</c:v>
                </c:pt>
                <c:pt idx="27">
                  <c:v>414.35419921875001</c:v>
                </c:pt>
                <c:pt idx="28">
                  <c:v>441.44965820312501</c:v>
                </c:pt>
                <c:pt idx="29">
                  <c:v>469.51870117187502</c:v>
                </c:pt>
                <c:pt idx="30">
                  <c:v>498.42612304687503</c:v>
                </c:pt>
                <c:pt idx="31">
                  <c:v>529.9306640625</c:v>
                </c:pt>
                <c:pt idx="32">
                  <c:v>562.591796875</c:v>
                </c:pt>
                <c:pt idx="33">
                  <c:v>596.92363281250005</c:v>
                </c:pt>
                <c:pt idx="34">
                  <c:v>632.75703125000007</c:v>
                </c:pt>
                <c:pt idx="35">
                  <c:v>670.34843750000005</c:v>
                </c:pt>
                <c:pt idx="36">
                  <c:v>710.53686523440001</c:v>
                </c:pt>
                <c:pt idx="37">
                  <c:v>753.62919921875005</c:v>
                </c:pt>
                <c:pt idx="38">
                  <c:v>798.97875976565001</c:v>
                </c:pt>
                <c:pt idx="39">
                  <c:v>846.35468750000007</c:v>
                </c:pt>
                <c:pt idx="40">
                  <c:v>895.60078125000007</c:v>
                </c:pt>
                <c:pt idx="41">
                  <c:v>949.24628906250007</c:v>
                </c:pt>
                <c:pt idx="42">
                  <c:v>1006.0404296875</c:v>
                </c:pt>
                <c:pt idx="43">
                  <c:v>1065.091015625</c:v>
                </c:pt>
                <c:pt idx="44">
                  <c:v>1127.19453125</c:v>
                </c:pt>
                <c:pt idx="45">
                  <c:v>1195.55595703125</c:v>
                </c:pt>
                <c:pt idx="46">
                  <c:v>1265.2703125</c:v>
                </c:pt>
                <c:pt idx="47">
                  <c:v>1336.3763671875001</c:v>
                </c:pt>
                <c:pt idx="48">
                  <c:v>1417.0830078125</c:v>
                </c:pt>
                <c:pt idx="49">
                  <c:v>1501.2979492187501</c:v>
                </c:pt>
                <c:pt idx="50">
                  <c:v>1587.9021484375</c:v>
                </c:pt>
                <c:pt idx="51">
                  <c:v>1679.1390625000001</c:v>
                </c:pt>
                <c:pt idx="52">
                  <c:v>1776.7191406250001</c:v>
                </c:pt>
                <c:pt idx="53">
                  <c:v>1879.6607421875001</c:v>
                </c:pt>
                <c:pt idx="54">
                  <c:v>1987.9671875000001</c:v>
                </c:pt>
                <c:pt idx="55">
                  <c:v>2102.8818359375</c:v>
                </c:pt>
                <c:pt idx="56">
                  <c:v>2225.8412109374999</c:v>
                </c:pt>
                <c:pt idx="57">
                  <c:v>2354.6449218749999</c:v>
                </c:pt>
                <c:pt idx="58">
                  <c:v>2489.1837890625002</c:v>
                </c:pt>
                <c:pt idx="59">
                  <c:v>2629.3441406250004</c:v>
                </c:pt>
                <c:pt idx="60">
                  <c:v>2784.287109375</c:v>
                </c:pt>
                <c:pt idx="61">
                  <c:v>2946.8519531250004</c:v>
                </c:pt>
                <c:pt idx="62">
                  <c:v>3117.5539062500002</c:v>
                </c:pt>
                <c:pt idx="63">
                  <c:v>3299.8828125</c:v>
                </c:pt>
                <c:pt idx="64">
                  <c:v>3491.1417968750002</c:v>
                </c:pt>
                <c:pt idx="65">
                  <c:v>3685.0187500000002</c:v>
                </c:pt>
                <c:pt idx="66">
                  <c:v>3896.8757812500003</c:v>
                </c:pt>
                <c:pt idx="67">
                  <c:v>4122.8824218750005</c:v>
                </c:pt>
                <c:pt idx="68">
                  <c:v>4360.3531250000005</c:v>
                </c:pt>
                <c:pt idx="69">
                  <c:v>4609.9867187500004</c:v>
                </c:pt>
                <c:pt idx="70">
                  <c:v>4877.4109374999998</c:v>
                </c:pt>
                <c:pt idx="71">
                  <c:v>5158.4398437500004</c:v>
                </c:pt>
                <c:pt idx="72">
                  <c:v>5458.06640625</c:v>
                </c:pt>
                <c:pt idx="73">
                  <c:v>5775.2937500000007</c:v>
                </c:pt>
                <c:pt idx="74">
                  <c:v>6107.7019531250007</c:v>
                </c:pt>
                <c:pt idx="75">
                  <c:v>6453.623046875</c:v>
                </c:pt>
                <c:pt idx="76">
                  <c:v>6816.2796875000004</c:v>
                </c:pt>
                <c:pt idx="77">
                  <c:v>7201.3078125000002</c:v>
                </c:pt>
                <c:pt idx="78">
                  <c:v>7612.6453125000007</c:v>
                </c:pt>
                <c:pt idx="79">
                  <c:v>8051.27734375</c:v>
                </c:pt>
                <c:pt idx="80">
                  <c:v>8513.0984375000007</c:v>
                </c:pt>
                <c:pt idx="81">
                  <c:v>9001.2124999999996</c:v>
                </c:pt>
                <c:pt idx="82">
                  <c:v>9516.8546875000011</c:v>
                </c:pt>
                <c:pt idx="83">
                  <c:v>10058.731250000001</c:v>
                </c:pt>
                <c:pt idx="84">
                  <c:v>10636.831250000001</c:v>
                </c:pt>
                <c:pt idx="85">
                  <c:v>11236.780468750001</c:v>
                </c:pt>
                <c:pt idx="86">
                  <c:v>11878.490625</c:v>
                </c:pt>
                <c:pt idx="87">
                  <c:v>12555.335156250001</c:v>
                </c:pt>
                <c:pt idx="88">
                  <c:v>13275.814062500001</c:v>
                </c:pt>
                <c:pt idx="89">
                  <c:v>14030.240625</c:v>
                </c:pt>
                <c:pt idx="90">
                  <c:v>14821.240625</c:v>
                </c:pt>
                <c:pt idx="91">
                  <c:v>15659.020312500001</c:v>
                </c:pt>
                <c:pt idx="92">
                  <c:v>16549.995312499999</c:v>
                </c:pt>
                <c:pt idx="93">
                  <c:v>17488.956249999999</c:v>
                </c:pt>
                <c:pt idx="94">
                  <c:v>18468.501562500001</c:v>
                </c:pt>
                <c:pt idx="95">
                  <c:v>19489.114062500001</c:v>
                </c:pt>
                <c:pt idx="96">
                  <c:v>20571.670312500002</c:v>
                </c:pt>
                <c:pt idx="97">
                  <c:v>21733.126562500001</c:v>
                </c:pt>
                <c:pt idx="98">
                  <c:v>22954.503125000003</c:v>
                </c:pt>
                <c:pt idx="99">
                  <c:v>24222.809375000001</c:v>
                </c:pt>
                <c:pt idx="100">
                  <c:v>25530.260937500003</c:v>
                </c:pt>
                <c:pt idx="101">
                  <c:v>26932.875</c:v>
                </c:pt>
                <c:pt idx="102">
                  <c:v>28431.018750000003</c:v>
                </c:pt>
                <c:pt idx="103">
                  <c:v>30005.375</c:v>
                </c:pt>
                <c:pt idx="104">
                  <c:v>31643.840625000001</c:v>
                </c:pt>
                <c:pt idx="105">
                  <c:v>33377.221875000003</c:v>
                </c:pt>
                <c:pt idx="106">
                  <c:v>35208.815625000003</c:v>
                </c:pt>
                <c:pt idx="107">
                  <c:v>37128.224999999999</c:v>
                </c:pt>
                <c:pt idx="108">
                  <c:v>39143.109375</c:v>
                </c:pt>
                <c:pt idx="109">
                  <c:v>41254.796875</c:v>
                </c:pt>
                <c:pt idx="110">
                  <c:v>43474.234375</c:v>
                </c:pt>
                <c:pt idx="111">
                  <c:v>45818.409375000003</c:v>
                </c:pt>
                <c:pt idx="112">
                  <c:v>48243.659375000003</c:v>
                </c:pt>
                <c:pt idx="113">
                  <c:v>50749.881250000006</c:v>
                </c:pt>
                <c:pt idx="114">
                  <c:v>53420</c:v>
                </c:pt>
                <c:pt idx="115">
                  <c:v>56225.5625</c:v>
                </c:pt>
                <c:pt idx="116">
                  <c:v>59147.90625</c:v>
                </c:pt>
                <c:pt idx="117">
                  <c:v>62154.368750000001</c:v>
                </c:pt>
                <c:pt idx="118">
                  <c:v>65282.056250000001</c:v>
                </c:pt>
                <c:pt idx="119">
                  <c:v>68593.556250000009</c:v>
                </c:pt>
                <c:pt idx="120">
                  <c:v>72038.568750000006</c:v>
                </c:pt>
                <c:pt idx="121">
                  <c:v>75648.21875</c:v>
                </c:pt>
                <c:pt idx="122">
                  <c:v>79339.362500000003</c:v>
                </c:pt>
                <c:pt idx="123">
                  <c:v>83241.600000000006</c:v>
                </c:pt>
                <c:pt idx="124">
                  <c:v>87257.425000000003</c:v>
                </c:pt>
                <c:pt idx="125">
                  <c:v>91480.3125</c:v>
                </c:pt>
                <c:pt idx="126">
                  <c:v>95826.25</c:v>
                </c:pt>
                <c:pt idx="127">
                  <c:v>100287.48125000001</c:v>
                </c:pt>
                <c:pt idx="128">
                  <c:v>104941.78750000001</c:v>
                </c:pt>
                <c:pt idx="129">
                  <c:v>109738.51250000001</c:v>
                </c:pt>
                <c:pt idx="130">
                  <c:v>114680.1125</c:v>
                </c:pt>
                <c:pt idx="131">
                  <c:v>119760.77500000001</c:v>
                </c:pt>
                <c:pt idx="132">
                  <c:v>124966.08750000001</c:v>
                </c:pt>
                <c:pt idx="133">
                  <c:v>130370.2375</c:v>
                </c:pt>
                <c:pt idx="134">
                  <c:v>135968.57500000001</c:v>
                </c:pt>
                <c:pt idx="135">
                  <c:v>141573.21249999999</c:v>
                </c:pt>
                <c:pt idx="136">
                  <c:v>147284.01250000001</c:v>
                </c:pt>
                <c:pt idx="137">
                  <c:v>153182.86250000002</c:v>
                </c:pt>
                <c:pt idx="138">
                  <c:v>159243.88750000001</c:v>
                </c:pt>
                <c:pt idx="139">
                  <c:v>165402.28750000001</c:v>
                </c:pt>
                <c:pt idx="140">
                  <c:v>171616.82500000001</c:v>
                </c:pt>
                <c:pt idx="141">
                  <c:v>177899.25</c:v>
                </c:pt>
                <c:pt idx="142">
                  <c:v>184287.83750000002</c:v>
                </c:pt>
                <c:pt idx="143">
                  <c:v>190838.5</c:v>
                </c:pt>
                <c:pt idx="144">
                  <c:v>197454.26250000001</c:v>
                </c:pt>
                <c:pt idx="145">
                  <c:v>204063</c:v>
                </c:pt>
                <c:pt idx="146">
                  <c:v>210853.625</c:v>
                </c:pt>
                <c:pt idx="147">
                  <c:v>217666.5</c:v>
                </c:pt>
                <c:pt idx="148">
                  <c:v>224505.05000000002</c:v>
                </c:pt>
                <c:pt idx="149">
                  <c:v>231343.07500000001</c:v>
                </c:pt>
                <c:pt idx="150">
                  <c:v>238249.40000000002</c:v>
                </c:pt>
                <c:pt idx="151">
                  <c:v>245137.97500000001</c:v>
                </c:pt>
                <c:pt idx="152">
                  <c:v>252022.40000000002</c:v>
                </c:pt>
                <c:pt idx="153">
                  <c:v>258907.35</c:v>
                </c:pt>
                <c:pt idx="154">
                  <c:v>265777.15000000002</c:v>
                </c:pt>
                <c:pt idx="155">
                  <c:v>272683.35000000003</c:v>
                </c:pt>
                <c:pt idx="156">
                  <c:v>279602.60000000003</c:v>
                </c:pt>
                <c:pt idx="157">
                  <c:v>286542.10000000003</c:v>
                </c:pt>
                <c:pt idx="158">
                  <c:v>293213.42499999999</c:v>
                </c:pt>
                <c:pt idx="159">
                  <c:v>299930.3</c:v>
                </c:pt>
                <c:pt idx="160">
                  <c:v>306598.3</c:v>
                </c:pt>
                <c:pt idx="161">
                  <c:v>313164.85000000003</c:v>
                </c:pt>
                <c:pt idx="162">
                  <c:v>319689.72500000003</c:v>
                </c:pt>
                <c:pt idx="163">
                  <c:v>326060.5</c:v>
                </c:pt>
                <c:pt idx="164">
                  <c:v>332325.42500000005</c:v>
                </c:pt>
                <c:pt idx="165">
                  <c:v>338581.45</c:v>
                </c:pt>
                <c:pt idx="166">
                  <c:v>344762.75</c:v>
                </c:pt>
                <c:pt idx="167">
                  <c:v>350867.32500000001</c:v>
                </c:pt>
                <c:pt idx="168">
                  <c:v>356895.42500000005</c:v>
                </c:pt>
                <c:pt idx="169">
                  <c:v>362656.07500000001</c:v>
                </c:pt>
                <c:pt idx="170">
                  <c:v>368233.92500000005</c:v>
                </c:pt>
                <c:pt idx="171">
                  <c:v>373742.52500000002</c:v>
                </c:pt>
                <c:pt idx="172">
                  <c:v>379132.30000000005</c:v>
                </c:pt>
                <c:pt idx="173">
                  <c:v>384423.42500000005</c:v>
                </c:pt>
                <c:pt idx="174">
                  <c:v>389592.10000000003</c:v>
                </c:pt>
                <c:pt idx="175">
                  <c:v>394558.72500000003</c:v>
                </c:pt>
                <c:pt idx="176">
                  <c:v>399282.27500000002</c:v>
                </c:pt>
                <c:pt idx="177">
                  <c:v>403891.5</c:v>
                </c:pt>
                <c:pt idx="178">
                  <c:v>408353.22500000003</c:v>
                </c:pt>
                <c:pt idx="179">
                  <c:v>412616.5</c:v>
                </c:pt>
                <c:pt idx="180">
                  <c:v>416724.625</c:v>
                </c:pt>
                <c:pt idx="181">
                  <c:v>420661.45</c:v>
                </c:pt>
                <c:pt idx="182">
                  <c:v>424388.45</c:v>
                </c:pt>
                <c:pt idx="183">
                  <c:v>427985.7</c:v>
                </c:pt>
                <c:pt idx="184">
                  <c:v>431453.25</c:v>
                </c:pt>
                <c:pt idx="185">
                  <c:v>434752.60000000003</c:v>
                </c:pt>
                <c:pt idx="186">
                  <c:v>437789.15</c:v>
                </c:pt>
                <c:pt idx="187">
                  <c:v>440611.75</c:v>
                </c:pt>
                <c:pt idx="188">
                  <c:v>443258.85000000003</c:v>
                </c:pt>
                <c:pt idx="189">
                  <c:v>445718.2</c:v>
                </c:pt>
                <c:pt idx="190">
                  <c:v>447849.45</c:v>
                </c:pt>
                <c:pt idx="191">
                  <c:v>449929.5</c:v>
                </c:pt>
                <c:pt idx="192">
                  <c:v>451848.55000000005</c:v>
                </c:pt>
                <c:pt idx="193">
                  <c:v>453601.2</c:v>
                </c:pt>
                <c:pt idx="194">
                  <c:v>454990.80000000005</c:v>
                </c:pt>
                <c:pt idx="195">
                  <c:v>456183.80000000005</c:v>
                </c:pt>
                <c:pt idx="196">
                  <c:v>457225.75</c:v>
                </c:pt>
                <c:pt idx="197">
                  <c:v>458121.2</c:v>
                </c:pt>
                <c:pt idx="198">
                  <c:v>458795.05000000005</c:v>
                </c:pt>
                <c:pt idx="199">
                  <c:v>459227.25</c:v>
                </c:pt>
                <c:pt idx="200">
                  <c:v>459487.30000000005</c:v>
                </c:pt>
                <c:pt idx="201">
                  <c:v>459523.15</c:v>
                </c:pt>
                <c:pt idx="202">
                  <c:v>459327.60000000003</c:v>
                </c:pt>
                <c:pt idx="203">
                  <c:v>458935.60000000003</c:v>
                </c:pt>
                <c:pt idx="204">
                  <c:v>458320.95</c:v>
                </c:pt>
                <c:pt idx="205">
                  <c:v>457487.7</c:v>
                </c:pt>
                <c:pt idx="206">
                  <c:v>456510.60000000003</c:v>
                </c:pt>
                <c:pt idx="207">
                  <c:v>455383</c:v>
                </c:pt>
                <c:pt idx="208">
                  <c:v>453965.30000000005</c:v>
                </c:pt>
                <c:pt idx="209">
                  <c:v>452385.05000000005</c:v>
                </c:pt>
                <c:pt idx="210">
                  <c:v>450547.75</c:v>
                </c:pt>
                <c:pt idx="211">
                  <c:v>448493.75</c:v>
                </c:pt>
                <c:pt idx="212">
                  <c:v>446325.5</c:v>
                </c:pt>
                <c:pt idx="213">
                  <c:v>443916.95</c:v>
                </c:pt>
                <c:pt idx="214">
                  <c:v>441279.75</c:v>
                </c:pt>
                <c:pt idx="215">
                  <c:v>438518.9</c:v>
                </c:pt>
                <c:pt idx="216">
                  <c:v>435609.10000000003</c:v>
                </c:pt>
                <c:pt idx="217">
                  <c:v>432489.5</c:v>
                </c:pt>
                <c:pt idx="218">
                  <c:v>429098.85000000003</c:v>
                </c:pt>
                <c:pt idx="219">
                  <c:v>425550.80000000005</c:v>
                </c:pt>
                <c:pt idx="220">
                  <c:v>421865.5</c:v>
                </c:pt>
                <c:pt idx="221">
                  <c:v>418043.02500000002</c:v>
                </c:pt>
                <c:pt idx="222">
                  <c:v>414016.92500000005</c:v>
                </c:pt>
                <c:pt idx="223">
                  <c:v>409691.4</c:v>
                </c:pt>
                <c:pt idx="224">
                  <c:v>405213.30000000005</c:v>
                </c:pt>
                <c:pt idx="225">
                  <c:v>400646.57500000001</c:v>
                </c:pt>
                <c:pt idx="226">
                  <c:v>395954.7</c:v>
                </c:pt>
                <c:pt idx="227">
                  <c:v>391064.57500000001</c:v>
                </c:pt>
                <c:pt idx="228">
                  <c:v>386048.2</c:v>
                </c:pt>
                <c:pt idx="229">
                  <c:v>380824.5</c:v>
                </c:pt>
                <c:pt idx="230">
                  <c:v>375464.17500000005</c:v>
                </c:pt>
                <c:pt idx="231">
                  <c:v>370013.7</c:v>
                </c:pt>
                <c:pt idx="232">
                  <c:v>364364.125</c:v>
                </c:pt>
                <c:pt idx="233">
                  <c:v>358629.85000000003</c:v>
                </c:pt>
                <c:pt idx="234">
                  <c:v>352813.72500000003</c:v>
                </c:pt>
                <c:pt idx="235">
                  <c:v>346910.42500000005</c:v>
                </c:pt>
                <c:pt idx="236">
                  <c:v>340868.75</c:v>
                </c:pt>
                <c:pt idx="237">
                  <c:v>334746.77500000002</c:v>
                </c:pt>
                <c:pt idx="238">
                  <c:v>328389.85000000003</c:v>
                </c:pt>
                <c:pt idx="239">
                  <c:v>321990.7</c:v>
                </c:pt>
                <c:pt idx="240">
                  <c:v>315548.52500000002</c:v>
                </c:pt>
                <c:pt idx="241">
                  <c:v>309005.8</c:v>
                </c:pt>
                <c:pt idx="242">
                  <c:v>302423.92499999999</c:v>
                </c:pt>
                <c:pt idx="243">
                  <c:v>295760.5</c:v>
                </c:pt>
                <c:pt idx="244">
                  <c:v>289069.77500000002</c:v>
                </c:pt>
                <c:pt idx="245">
                  <c:v>282353.52500000002</c:v>
                </c:pt>
                <c:pt idx="246">
                  <c:v>275592.55</c:v>
                </c:pt>
                <c:pt idx="247">
                  <c:v>268853.7</c:v>
                </c:pt>
                <c:pt idx="248">
                  <c:v>262029.85</c:v>
                </c:pt>
                <c:pt idx="249">
                  <c:v>255188.85</c:v>
                </c:pt>
                <c:pt idx="250">
                  <c:v>248331.40000000002</c:v>
                </c:pt>
                <c:pt idx="251">
                  <c:v>241488.82500000001</c:v>
                </c:pt>
                <c:pt idx="252">
                  <c:v>234695.05000000002</c:v>
                </c:pt>
                <c:pt idx="253">
                  <c:v>227886.45</c:v>
                </c:pt>
                <c:pt idx="254">
                  <c:v>221138.35</c:v>
                </c:pt>
                <c:pt idx="255">
                  <c:v>214450.875</c:v>
                </c:pt>
                <c:pt idx="256">
                  <c:v>207838.77500000002</c:v>
                </c:pt>
                <c:pt idx="257">
                  <c:v>201273.32500000001</c:v>
                </c:pt>
                <c:pt idx="258">
                  <c:v>194702.28750000001</c:v>
                </c:pt>
                <c:pt idx="259">
                  <c:v>188311.57500000001</c:v>
                </c:pt>
                <c:pt idx="260">
                  <c:v>181955.66250000001</c:v>
                </c:pt>
                <c:pt idx="261">
                  <c:v>175689.21250000002</c:v>
                </c:pt>
                <c:pt idx="262">
                  <c:v>169422.36250000002</c:v>
                </c:pt>
                <c:pt idx="263">
                  <c:v>163408.02500000002</c:v>
                </c:pt>
                <c:pt idx="264">
                  <c:v>157484.13750000001</c:v>
                </c:pt>
                <c:pt idx="265">
                  <c:v>151638.22500000001</c:v>
                </c:pt>
                <c:pt idx="266">
                  <c:v>145919.6</c:v>
                </c:pt>
                <c:pt idx="267">
                  <c:v>140361.83749999999</c:v>
                </c:pt>
                <c:pt idx="268">
                  <c:v>134867.1875</c:v>
                </c:pt>
                <c:pt idx="269">
                  <c:v>129485.57500000001</c:v>
                </c:pt>
                <c:pt idx="270">
                  <c:v>124266.175</c:v>
                </c:pt>
                <c:pt idx="271">
                  <c:v>119228.75</c:v>
                </c:pt>
                <c:pt idx="272">
                  <c:v>114351.25</c:v>
                </c:pt>
                <c:pt idx="273">
                  <c:v>109588.3125</c:v>
                </c:pt>
                <c:pt idx="274">
                  <c:v>104939.72500000001</c:v>
                </c:pt>
                <c:pt idx="275">
                  <c:v>100405.55</c:v>
                </c:pt>
                <c:pt idx="276">
                  <c:v>95986.15625</c:v>
                </c:pt>
                <c:pt idx="277">
                  <c:v>91789.356250000012</c:v>
                </c:pt>
                <c:pt idx="278">
                  <c:v>87775.9375</c:v>
                </c:pt>
                <c:pt idx="279">
                  <c:v>83872.387500000012</c:v>
                </c:pt>
                <c:pt idx="280">
                  <c:v>80078.975000000006</c:v>
                </c:pt>
                <c:pt idx="281">
                  <c:v>76395.506250000006</c:v>
                </c:pt>
                <c:pt idx="282">
                  <c:v>72848.856249999997</c:v>
                </c:pt>
                <c:pt idx="283">
                  <c:v>69443.306250000009</c:v>
                </c:pt>
                <c:pt idx="284">
                  <c:v>66232.181250000009</c:v>
                </c:pt>
                <c:pt idx="285">
                  <c:v>63131.637500000004</c:v>
                </c:pt>
                <c:pt idx="286">
                  <c:v>60130.362500000003</c:v>
                </c:pt>
                <c:pt idx="287">
                  <c:v>57241.993750000001</c:v>
                </c:pt>
                <c:pt idx="288">
                  <c:v>54504.856250000004</c:v>
                </c:pt>
                <c:pt idx="289">
                  <c:v>51889.015625</c:v>
                </c:pt>
                <c:pt idx="290">
                  <c:v>49381.381250000006</c:v>
                </c:pt>
                <c:pt idx="291">
                  <c:v>46960.25</c:v>
                </c:pt>
                <c:pt idx="292">
                  <c:v>44660.296875</c:v>
                </c:pt>
                <c:pt idx="293">
                  <c:v>42461.440625000003</c:v>
                </c:pt>
                <c:pt idx="294">
                  <c:v>40371.0625</c:v>
                </c:pt>
                <c:pt idx="295">
                  <c:v>38381.059375000004</c:v>
                </c:pt>
                <c:pt idx="296">
                  <c:v>36473.056250000001</c:v>
                </c:pt>
                <c:pt idx="297">
                  <c:v>34626.140625</c:v>
                </c:pt>
                <c:pt idx="298">
                  <c:v>32859.268750000003</c:v>
                </c:pt>
                <c:pt idx="299">
                  <c:v>31205.618750000001</c:v>
                </c:pt>
                <c:pt idx="300">
                  <c:v>29628.693750000002</c:v>
                </c:pt>
                <c:pt idx="301">
                  <c:v>28116.640625</c:v>
                </c:pt>
                <c:pt idx="302">
                  <c:v>26685.903125000001</c:v>
                </c:pt>
                <c:pt idx="303">
                  <c:v>25368.162500000002</c:v>
                </c:pt>
                <c:pt idx="304">
                  <c:v>24069.793750000001</c:v>
                </c:pt>
                <c:pt idx="305">
                  <c:v>22828.475000000002</c:v>
                </c:pt>
                <c:pt idx="306">
                  <c:v>21647.615625000002</c:v>
                </c:pt>
                <c:pt idx="307">
                  <c:v>20514.345312500001</c:v>
                </c:pt>
                <c:pt idx="308">
                  <c:v>19448.003124999999</c:v>
                </c:pt>
                <c:pt idx="309">
                  <c:v>18448.121875000001</c:v>
                </c:pt>
                <c:pt idx="310">
                  <c:v>17498.206249999999</c:v>
                </c:pt>
                <c:pt idx="311">
                  <c:v>16590.467187500002</c:v>
                </c:pt>
                <c:pt idx="312">
                  <c:v>15723.790625000001</c:v>
                </c:pt>
                <c:pt idx="313">
                  <c:v>14904.720312500001</c:v>
                </c:pt>
                <c:pt idx="314">
                  <c:v>14128.759375000001</c:v>
                </c:pt>
                <c:pt idx="315">
                  <c:v>13397.6</c:v>
                </c:pt>
                <c:pt idx="316">
                  <c:v>12696.109375</c:v>
                </c:pt>
                <c:pt idx="317">
                  <c:v>12021.403125000001</c:v>
                </c:pt>
                <c:pt idx="318">
                  <c:v>11385.829687500001</c:v>
                </c:pt>
                <c:pt idx="319">
                  <c:v>10795.418750000001</c:v>
                </c:pt>
                <c:pt idx="320">
                  <c:v>10227.865625</c:v>
                </c:pt>
                <c:pt idx="321">
                  <c:v>9687.6593750000011</c:v>
                </c:pt>
                <c:pt idx="322">
                  <c:v>9180.23828125</c:v>
                </c:pt>
                <c:pt idx="323">
                  <c:v>8695.69921875</c:v>
                </c:pt>
                <c:pt idx="324">
                  <c:v>8241.7687500000011</c:v>
                </c:pt>
                <c:pt idx="325">
                  <c:v>7804.6398437500002</c:v>
                </c:pt>
                <c:pt idx="326">
                  <c:v>7390</c:v>
                </c:pt>
                <c:pt idx="327">
                  <c:v>6992.9351562500005</c:v>
                </c:pt>
                <c:pt idx="328">
                  <c:v>6625.0570312500004</c:v>
                </c:pt>
                <c:pt idx="329">
                  <c:v>6276.4625000000005</c:v>
                </c:pt>
                <c:pt idx="330">
                  <c:v>5944.4621093750002</c:v>
                </c:pt>
                <c:pt idx="331">
                  <c:v>5627.25</c:v>
                </c:pt>
                <c:pt idx="332">
                  <c:v>5322.7199218750002</c:v>
                </c:pt>
                <c:pt idx="333">
                  <c:v>5040.8644531250002</c:v>
                </c:pt>
                <c:pt idx="334">
                  <c:v>4776.2398437500005</c:v>
                </c:pt>
                <c:pt idx="335">
                  <c:v>4523.2253906249998</c:v>
                </c:pt>
                <c:pt idx="336">
                  <c:v>4285.0671874999998</c:v>
                </c:pt>
                <c:pt idx="337">
                  <c:v>4055.1183593750002</c:v>
                </c:pt>
                <c:pt idx="338">
                  <c:v>3835.9921875</c:v>
                </c:pt>
                <c:pt idx="339">
                  <c:v>3635.2437500000001</c:v>
                </c:pt>
                <c:pt idx="340">
                  <c:v>3442.0621093750001</c:v>
                </c:pt>
                <c:pt idx="341">
                  <c:v>3256.9822265625003</c:v>
                </c:pt>
                <c:pt idx="342">
                  <c:v>3079.5613281250003</c:v>
                </c:pt>
                <c:pt idx="343">
                  <c:v>2914.1908203125004</c:v>
                </c:pt>
                <c:pt idx="344">
                  <c:v>2759.5824218750004</c:v>
                </c:pt>
                <c:pt idx="345">
                  <c:v>2612.4800781250001</c:v>
                </c:pt>
                <c:pt idx="346">
                  <c:v>2471.78125</c:v>
                </c:pt>
                <c:pt idx="347">
                  <c:v>2337.4171875000002</c:v>
                </c:pt>
                <c:pt idx="348">
                  <c:v>2211.0115234375003</c:v>
                </c:pt>
                <c:pt idx="349">
                  <c:v>2092.4460937500003</c:v>
                </c:pt>
                <c:pt idx="350">
                  <c:v>1980.08203125</c:v>
                </c:pt>
                <c:pt idx="351">
                  <c:v>1874.2082031250002</c:v>
                </c:pt>
                <c:pt idx="352">
                  <c:v>1773.3412109375001</c:v>
                </c:pt>
                <c:pt idx="353">
                  <c:v>1676.7083984375001</c:v>
                </c:pt>
                <c:pt idx="354">
                  <c:v>1585.944140625</c:v>
                </c:pt>
                <c:pt idx="355">
                  <c:v>1500.7926757812502</c:v>
                </c:pt>
                <c:pt idx="356">
                  <c:v>1419.23515625</c:v>
                </c:pt>
                <c:pt idx="357">
                  <c:v>1341.8897460937501</c:v>
                </c:pt>
                <c:pt idx="358">
                  <c:v>1268.21904296875</c:v>
                </c:pt>
                <c:pt idx="359">
                  <c:v>1199.4676757812501</c:v>
                </c:pt>
                <c:pt idx="360">
                  <c:v>1134.020703125</c:v>
                </c:pt>
                <c:pt idx="361">
                  <c:v>1071.9595703125001</c:v>
                </c:pt>
                <c:pt idx="362">
                  <c:v>1013.15234375</c:v>
                </c:pt>
                <c:pt idx="363">
                  <c:v>956.96748046875007</c:v>
                </c:pt>
                <c:pt idx="364">
                  <c:v>904.22060546875002</c:v>
                </c:pt>
                <c:pt idx="365">
                  <c:v>854.22246093750005</c:v>
                </c:pt>
                <c:pt idx="366">
                  <c:v>806.94160156250007</c:v>
                </c:pt>
                <c:pt idx="367">
                  <c:v>762.06020507815003</c:v>
                </c:pt>
                <c:pt idx="368">
                  <c:v>719.00834960940006</c:v>
                </c:pt>
                <c:pt idx="369">
                  <c:v>677.79208984375009</c:v>
                </c:pt>
                <c:pt idx="370">
                  <c:v>639.34013671875005</c:v>
                </c:pt>
                <c:pt idx="371">
                  <c:v>602.95449218750002</c:v>
                </c:pt>
                <c:pt idx="372">
                  <c:v>568.40019531250005</c:v>
                </c:pt>
                <c:pt idx="373">
                  <c:v>535.05786132815001</c:v>
                </c:pt>
                <c:pt idx="374">
                  <c:v>503.11142578125003</c:v>
                </c:pt>
                <c:pt idx="375">
                  <c:v>473.17392578125003</c:v>
                </c:pt>
                <c:pt idx="376">
                  <c:v>444.941162109375</c:v>
                </c:pt>
                <c:pt idx="377">
                  <c:v>418.138671875</c:v>
                </c:pt>
                <c:pt idx="378">
                  <c:v>392.32719726562505</c:v>
                </c:pt>
                <c:pt idx="379">
                  <c:v>367.12189941406501</c:v>
                </c:pt>
                <c:pt idx="380">
                  <c:v>343.31501464844001</c:v>
                </c:pt>
                <c:pt idx="381">
                  <c:v>320.87993164062505</c:v>
                </c:pt>
                <c:pt idx="382">
                  <c:v>299.65412597656501</c:v>
                </c:pt>
                <c:pt idx="383">
                  <c:v>278.89816894531504</c:v>
                </c:pt>
                <c:pt idx="384">
                  <c:v>258.73330078125002</c:v>
                </c:pt>
                <c:pt idx="385">
                  <c:v>239.60593261719001</c:v>
                </c:pt>
                <c:pt idx="386">
                  <c:v>221.29145507812501</c:v>
                </c:pt>
                <c:pt idx="387">
                  <c:v>203.73327636719</c:v>
                </c:pt>
                <c:pt idx="388">
                  <c:v>186.87578125000002</c:v>
                </c:pt>
                <c:pt idx="389">
                  <c:v>170.548889160155</c:v>
                </c:pt>
                <c:pt idx="390">
                  <c:v>154.56038818359502</c:v>
                </c:pt>
                <c:pt idx="391">
                  <c:v>138.91029052734501</c:v>
                </c:pt>
                <c:pt idx="392">
                  <c:v>123.705078125</c:v>
                </c:pt>
                <c:pt idx="393">
                  <c:v>109.11856689453001</c:v>
                </c:pt>
                <c:pt idx="394">
                  <c:v>94.837353515625011</c:v>
                </c:pt>
                <c:pt idx="395">
                  <c:v>80.812658691405005</c:v>
                </c:pt>
                <c:pt idx="396">
                  <c:v>67.045263671875006</c:v>
                </c:pt>
                <c:pt idx="397">
                  <c:v>53.480889892580002</c:v>
                </c:pt>
                <c:pt idx="398">
                  <c:v>39.984484863281502</c:v>
                </c:pt>
                <c:pt idx="399">
                  <c:v>26.578558349609501</c:v>
                </c:pt>
                <c:pt idx="400">
                  <c:v>13.263948059082001</c:v>
                </c:pt>
                <c:pt idx="401">
                  <c:v>3.2899491488933503E-3</c:v>
                </c:pt>
              </c:numCache>
            </c:numRef>
          </c:yVal>
          <c:smooth val="0"/>
        </c:ser>
        <c:dLbls>
          <c:showLegendKey val="0"/>
          <c:showVal val="0"/>
          <c:showCatName val="0"/>
          <c:showSerName val="0"/>
          <c:showPercent val="0"/>
          <c:showBubbleSize val="0"/>
        </c:dLbls>
        <c:axId val="117198848"/>
        <c:axId val="117200384"/>
      </c:scatterChart>
      <c:valAx>
        <c:axId val="117198848"/>
        <c:scaling>
          <c:orientation val="minMax"/>
          <c:max val="100"/>
          <c:min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7200384"/>
        <c:crosses val="autoZero"/>
        <c:crossBetween val="midCat"/>
      </c:valAx>
      <c:valAx>
        <c:axId val="11720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7198848"/>
        <c:crossesAt val="-250"/>
        <c:crossBetween val="midCat"/>
      </c:valAx>
    </c:plotArea>
    <c:legend>
      <c:legendPos val="b"/>
      <c:layout/>
      <c:overlay val="0"/>
      <c:spPr>
        <a:noFill/>
        <a:ln>
          <a:noFill/>
        </a:ln>
        <a:effectLst/>
      </c:spPr>
      <c:txPr>
        <a:bodyPr rot="0" vert="horz"/>
        <a:lstStyle/>
        <a:p>
          <a:pPr>
            <a:defRPr/>
          </a:pPr>
          <a:endParaRPr lang="en-US"/>
        </a:p>
      </c:tx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'[Et y=10 x''=005 nosecone 2994MHz.xlsx]Ez x=10 D3.75in R3.125in'!$E$10</c:f>
              <c:strCache>
                <c:ptCount val="1"/>
                <c:pt idx="0">
                  <c:v>E_tan*cosφ*dL (dL=0.5mm)</c:v>
                </c:pt>
              </c:strCache>
            </c:strRef>
          </c:tx>
          <c:spPr>
            <a:ln w="19050" cap="rnd">
              <a:solidFill>
                <a:schemeClr val="accent1"/>
              </a:solidFill>
              <a:round/>
            </a:ln>
            <a:effectLst/>
          </c:spPr>
          <c:marker>
            <c:symbol val="none"/>
          </c:marker>
          <c:xVal>
            <c:numRef>
              <c:f>'[Et y=10 x''=005 nosecone 2994MHz.xlsx]Ez x=10 D3.75in R3.125in'!$C$12:$C$411</c:f>
              <c:numCache>
                <c:formatCode>General</c:formatCode>
                <c:ptCount val="400"/>
                <c:pt idx="0">
                  <c:v>-99.625620544489664</c:v>
                </c:pt>
                <c:pt idx="1">
                  <c:v>-99.126248708854973</c:v>
                </c:pt>
                <c:pt idx="2">
                  <c:v>-98.626869253344694</c:v>
                </c:pt>
                <c:pt idx="3">
                  <c:v>-98.127497417710003</c:v>
                </c:pt>
                <c:pt idx="4">
                  <c:v>-97.628117962199596</c:v>
                </c:pt>
                <c:pt idx="5">
                  <c:v>-97.128746126564906</c:v>
                </c:pt>
                <c:pt idx="6">
                  <c:v>-96.629366671054598</c:v>
                </c:pt>
                <c:pt idx="7">
                  <c:v>-96.129987215544304</c:v>
                </c:pt>
                <c:pt idx="8">
                  <c:v>-95.630615379909599</c:v>
                </c:pt>
                <c:pt idx="9">
                  <c:v>-95.131235924399306</c:v>
                </c:pt>
                <c:pt idx="10">
                  <c:v>-94.631864088764601</c:v>
                </c:pt>
                <c:pt idx="11">
                  <c:v>-94.132484633254307</c:v>
                </c:pt>
                <c:pt idx="12">
                  <c:v>-93.633112797619603</c:v>
                </c:pt>
                <c:pt idx="13">
                  <c:v>-93.133733342109196</c:v>
                </c:pt>
                <c:pt idx="14">
                  <c:v>-92.634353886598902</c:v>
                </c:pt>
                <c:pt idx="15">
                  <c:v>-92.134982050964197</c:v>
                </c:pt>
                <c:pt idx="16">
                  <c:v>-91.635602595453904</c:v>
                </c:pt>
                <c:pt idx="17">
                  <c:v>-91.136230759819199</c:v>
                </c:pt>
                <c:pt idx="18">
                  <c:v>-90.636851256684096</c:v>
                </c:pt>
                <c:pt idx="19">
                  <c:v>-90.137479421049406</c:v>
                </c:pt>
                <c:pt idx="20">
                  <c:v>-89.638099965538999</c:v>
                </c:pt>
                <c:pt idx="21">
                  <c:v>-89.138728129903996</c:v>
                </c:pt>
                <c:pt idx="22">
                  <c:v>-88.639348674394</c:v>
                </c:pt>
                <c:pt idx="23">
                  <c:v>-88.139969218884005</c:v>
                </c:pt>
                <c:pt idx="24">
                  <c:v>-87.640597383249002</c:v>
                </c:pt>
                <c:pt idx="25">
                  <c:v>-87.141217927739007</c:v>
                </c:pt>
                <c:pt idx="26">
                  <c:v>-86.641846092104004</c:v>
                </c:pt>
                <c:pt idx="27">
                  <c:v>-86.142466636593994</c:v>
                </c:pt>
                <c:pt idx="28">
                  <c:v>-85.643094800959005</c:v>
                </c:pt>
                <c:pt idx="29">
                  <c:v>-85.143715345448996</c:v>
                </c:pt>
                <c:pt idx="30">
                  <c:v>-84.644335889938006</c:v>
                </c:pt>
                <c:pt idx="31">
                  <c:v>-84.144964054303998</c:v>
                </c:pt>
                <c:pt idx="32">
                  <c:v>-83.645584598792993</c:v>
                </c:pt>
                <c:pt idx="33">
                  <c:v>-83.146205143282998</c:v>
                </c:pt>
                <c:pt idx="34">
                  <c:v>-82.646833307647995</c:v>
                </c:pt>
                <c:pt idx="35">
                  <c:v>-82.147461472014001</c:v>
                </c:pt>
                <c:pt idx="36">
                  <c:v>-81.648082016502997</c:v>
                </c:pt>
                <c:pt idx="37">
                  <c:v>-81.148702560993001</c:v>
                </c:pt>
                <c:pt idx="38">
                  <c:v>-80.649330725357999</c:v>
                </c:pt>
                <c:pt idx="39">
                  <c:v>-80.149951269848003</c:v>
                </c:pt>
                <c:pt idx="40">
                  <c:v>-79.650571814338008</c:v>
                </c:pt>
                <c:pt idx="41">
                  <c:v>-79.151199978703005</c:v>
                </c:pt>
                <c:pt idx="42">
                  <c:v>-78.651828143068002</c:v>
                </c:pt>
                <c:pt idx="43">
                  <c:v>-78.152448687558007</c:v>
                </c:pt>
                <c:pt idx="44">
                  <c:v>-77.653069232047997</c:v>
                </c:pt>
                <c:pt idx="45">
                  <c:v>-77.153697396413008</c:v>
                </c:pt>
                <c:pt idx="46">
                  <c:v>-76.654317940902999</c:v>
                </c:pt>
                <c:pt idx="47">
                  <c:v>-76.154938485391995</c:v>
                </c:pt>
                <c:pt idx="48">
                  <c:v>-75.655566649758001</c:v>
                </c:pt>
                <c:pt idx="49">
                  <c:v>-75.156194814122998</c:v>
                </c:pt>
                <c:pt idx="50">
                  <c:v>-74.656815358613002</c:v>
                </c:pt>
                <c:pt idx="51">
                  <c:v>-74.157435903101998</c:v>
                </c:pt>
                <c:pt idx="52">
                  <c:v>-73.658064067468004</c:v>
                </c:pt>
                <c:pt idx="53">
                  <c:v>-73.158684564331992</c:v>
                </c:pt>
                <c:pt idx="54">
                  <c:v>-72.659312776321002</c:v>
                </c:pt>
                <c:pt idx="55">
                  <c:v>-72.159933273185999</c:v>
                </c:pt>
                <c:pt idx="56">
                  <c:v>-71.660561485174995</c:v>
                </c:pt>
                <c:pt idx="57">
                  <c:v>-71.161181982040006</c:v>
                </c:pt>
                <c:pt idx="58">
                  <c:v>-70.661802526529996</c:v>
                </c:pt>
                <c:pt idx="59">
                  <c:v>-70.162430690895008</c:v>
                </c:pt>
                <c:pt idx="60">
                  <c:v>-69.663051235384998</c:v>
                </c:pt>
                <c:pt idx="61">
                  <c:v>-69.163679399749995</c:v>
                </c:pt>
                <c:pt idx="62">
                  <c:v>-68.66429994424</c:v>
                </c:pt>
                <c:pt idx="63">
                  <c:v>-68.164928108604997</c:v>
                </c:pt>
                <c:pt idx="64">
                  <c:v>-67.665548653095001</c:v>
                </c:pt>
                <c:pt idx="65">
                  <c:v>-67.166169197584992</c:v>
                </c:pt>
                <c:pt idx="66">
                  <c:v>-66.666797361950003</c:v>
                </c:pt>
                <c:pt idx="67">
                  <c:v>-66.167417906439994</c:v>
                </c:pt>
                <c:pt idx="68">
                  <c:v>-65.668038450929004</c:v>
                </c:pt>
                <c:pt idx="69">
                  <c:v>-65.168666615294001</c:v>
                </c:pt>
                <c:pt idx="70">
                  <c:v>-64.669294779659992</c:v>
                </c:pt>
                <c:pt idx="71">
                  <c:v>-64.169915324149002</c:v>
                </c:pt>
                <c:pt idx="72">
                  <c:v>-63.670539678577001</c:v>
                </c:pt>
                <c:pt idx="73">
                  <c:v>-63.171164033004999</c:v>
                </c:pt>
                <c:pt idx="74">
                  <c:v>-62.671784577494002</c:v>
                </c:pt>
                <c:pt idx="75">
                  <c:v>-62.172408931922</c:v>
                </c:pt>
                <c:pt idx="76">
                  <c:v>-61.673033286349003</c:v>
                </c:pt>
                <c:pt idx="77">
                  <c:v>-61.173657640777002</c:v>
                </c:pt>
                <c:pt idx="78">
                  <c:v>-60.674281995203998</c:v>
                </c:pt>
                <c:pt idx="79">
                  <c:v>-60.174906349632003</c:v>
                </c:pt>
                <c:pt idx="80">
                  <c:v>-59.675530704059</c:v>
                </c:pt>
                <c:pt idx="81">
                  <c:v>-59.176151248548997</c:v>
                </c:pt>
                <c:pt idx="82">
                  <c:v>-58.676775602977003</c:v>
                </c:pt>
                <c:pt idx="83">
                  <c:v>-58.177399957403999</c:v>
                </c:pt>
                <c:pt idx="84">
                  <c:v>-57.678024311831997</c:v>
                </c:pt>
                <c:pt idx="85">
                  <c:v>-57.178648666259001</c:v>
                </c:pt>
                <c:pt idx="86">
                  <c:v>-56.679272996873998</c:v>
                </c:pt>
                <c:pt idx="87">
                  <c:v>-56.179897351302003</c:v>
                </c:pt>
                <c:pt idx="88">
                  <c:v>-55.680517895792001</c:v>
                </c:pt>
                <c:pt idx="89">
                  <c:v>-55.181142250218997</c:v>
                </c:pt>
                <c:pt idx="90">
                  <c:v>-54.681766604647002</c:v>
                </c:pt>
                <c:pt idx="91">
                  <c:v>-54.182390959073999</c:v>
                </c:pt>
                <c:pt idx="92">
                  <c:v>-53.683015313501997</c:v>
                </c:pt>
                <c:pt idx="93">
                  <c:v>-53.183639667929</c:v>
                </c:pt>
                <c:pt idx="94">
                  <c:v>-52.684264022356999</c:v>
                </c:pt>
                <c:pt idx="95">
                  <c:v>-52.184884566846002</c:v>
                </c:pt>
                <c:pt idx="96">
                  <c:v>-51.685508897462</c:v>
                </c:pt>
                <c:pt idx="97">
                  <c:v>-51.186133251888997</c:v>
                </c:pt>
                <c:pt idx="98">
                  <c:v>-50.686757606317002</c:v>
                </c:pt>
                <c:pt idx="99">
                  <c:v>-50.187381960743998</c:v>
                </c:pt>
                <c:pt idx="100">
                  <c:v>-49.688006315171997</c:v>
                </c:pt>
                <c:pt idx="101">
                  <c:v>-49.188630669599</c:v>
                </c:pt>
                <c:pt idx="102">
                  <c:v>-48.689255024026998</c:v>
                </c:pt>
                <c:pt idx="103">
                  <c:v>-48.189875568516001</c:v>
                </c:pt>
                <c:pt idx="104">
                  <c:v>-47.690499922943999</c:v>
                </c:pt>
                <c:pt idx="105">
                  <c:v>-47.191124277371998</c:v>
                </c:pt>
                <c:pt idx="106">
                  <c:v>-46.691748631799001</c:v>
                </c:pt>
                <c:pt idx="107">
                  <c:v>-46.192372986226999</c:v>
                </c:pt>
                <c:pt idx="108">
                  <c:v>-45.692997340654003</c:v>
                </c:pt>
                <c:pt idx="109">
                  <c:v>-45.193621695082001</c:v>
                </c:pt>
                <c:pt idx="110">
                  <c:v>-44.694242239570997</c:v>
                </c:pt>
                <c:pt idx="111">
                  <c:v>-44.194866593999002</c:v>
                </c:pt>
                <c:pt idx="112">
                  <c:v>-43.695490948425999</c:v>
                </c:pt>
                <c:pt idx="113">
                  <c:v>-43.196115302853997</c:v>
                </c:pt>
                <c:pt idx="114">
                  <c:v>-42.696739657281</c:v>
                </c:pt>
                <c:pt idx="115">
                  <c:v>-42.197364011708999</c:v>
                </c:pt>
                <c:pt idx="116">
                  <c:v>-41.697988366136997</c:v>
                </c:pt>
                <c:pt idx="117">
                  <c:v>-41.198608910626</c:v>
                </c:pt>
                <c:pt idx="118">
                  <c:v>-40.699233265053998</c:v>
                </c:pt>
                <c:pt idx="119">
                  <c:v>-40.199857619481001</c:v>
                </c:pt>
                <c:pt idx="120">
                  <c:v>-39.700481973909</c:v>
                </c:pt>
                <c:pt idx="121">
                  <c:v>-39.201106328336003</c:v>
                </c:pt>
                <c:pt idx="122">
                  <c:v>-38.701730682764001</c:v>
                </c:pt>
                <c:pt idx="123">
                  <c:v>-38.202355013378998</c:v>
                </c:pt>
                <c:pt idx="124">
                  <c:v>-37.702975557869003</c:v>
                </c:pt>
                <c:pt idx="125">
                  <c:v>-37.203599912295999</c:v>
                </c:pt>
                <c:pt idx="126">
                  <c:v>-36.704224266723998</c:v>
                </c:pt>
                <c:pt idx="127">
                  <c:v>-36.204848621151001</c:v>
                </c:pt>
                <c:pt idx="128">
                  <c:v>-35.705469165641006</c:v>
                </c:pt>
                <c:pt idx="129">
                  <c:v>-35.206097330006003</c:v>
                </c:pt>
                <c:pt idx="130">
                  <c:v>-34.706717874495993</c:v>
                </c:pt>
                <c:pt idx="131">
                  <c:v>-34.207346038861004</c:v>
                </c:pt>
                <c:pt idx="132">
                  <c:v>-33.707966559539003</c:v>
                </c:pt>
                <c:pt idx="133">
                  <c:v>-33.208594723904</c:v>
                </c:pt>
                <c:pt idx="134">
                  <c:v>-32.709215268394004</c:v>
                </c:pt>
                <c:pt idx="135">
                  <c:v>-32.209835812883</c:v>
                </c:pt>
                <c:pt idx="136">
                  <c:v>-31.710463977249006</c:v>
                </c:pt>
                <c:pt idx="137">
                  <c:v>-31.211084521738002</c:v>
                </c:pt>
                <c:pt idx="138">
                  <c:v>-30.711712686103994</c:v>
                </c:pt>
                <c:pt idx="139">
                  <c:v>-30.212333230593003</c:v>
                </c:pt>
                <c:pt idx="140">
                  <c:v>-29.712961394958995</c:v>
                </c:pt>
                <c:pt idx="141">
                  <c:v>-29.213581939448005</c:v>
                </c:pt>
                <c:pt idx="142">
                  <c:v>-28.714202483937996</c:v>
                </c:pt>
                <c:pt idx="143">
                  <c:v>-28.214830648303007</c:v>
                </c:pt>
                <c:pt idx="144">
                  <c:v>-27.715451192792997</c:v>
                </c:pt>
                <c:pt idx="145">
                  <c:v>-27.216079357157994</c:v>
                </c:pt>
                <c:pt idx="146">
                  <c:v>-26.716699901647999</c:v>
                </c:pt>
                <c:pt idx="147">
                  <c:v>-26.217328066012996</c:v>
                </c:pt>
                <c:pt idx="148">
                  <c:v>-25.717948610503001</c:v>
                </c:pt>
                <c:pt idx="149">
                  <c:v>-25.218569154993006</c:v>
                </c:pt>
                <c:pt idx="150">
                  <c:v>-24.719197319358003</c:v>
                </c:pt>
                <c:pt idx="151">
                  <c:v>-24.219817863847993</c:v>
                </c:pt>
                <c:pt idx="152">
                  <c:v>-23.720446028213004</c:v>
                </c:pt>
                <c:pt idx="153">
                  <c:v>-23.221066572702995</c:v>
                </c:pt>
                <c:pt idx="154">
                  <c:v>-22.721694737068006</c:v>
                </c:pt>
                <c:pt idx="155">
                  <c:v>-22.222315281557997</c:v>
                </c:pt>
                <c:pt idx="156">
                  <c:v>-21.722935826047006</c:v>
                </c:pt>
                <c:pt idx="157">
                  <c:v>-21.223563990412998</c:v>
                </c:pt>
                <c:pt idx="158">
                  <c:v>-20.724184534901994</c:v>
                </c:pt>
                <c:pt idx="159">
                  <c:v>-20.224812675454999</c:v>
                </c:pt>
                <c:pt idx="160">
                  <c:v>-19.725433219945003</c:v>
                </c:pt>
                <c:pt idx="161">
                  <c:v>-19.22606138431</c:v>
                </c:pt>
                <c:pt idx="162">
                  <c:v>-18.726681928800005</c:v>
                </c:pt>
                <c:pt idx="163">
                  <c:v>-18.227302473289001</c:v>
                </c:pt>
                <c:pt idx="164">
                  <c:v>-17.727930637655007</c:v>
                </c:pt>
                <c:pt idx="165">
                  <c:v>-17.228551182144002</c:v>
                </c:pt>
                <c:pt idx="166">
                  <c:v>-16.729179346509994</c:v>
                </c:pt>
                <c:pt idx="167">
                  <c:v>-16.229799890999004</c:v>
                </c:pt>
                <c:pt idx="168">
                  <c:v>-15.730428055364996</c:v>
                </c:pt>
                <c:pt idx="169">
                  <c:v>-15.231048599854006</c:v>
                </c:pt>
                <c:pt idx="170">
                  <c:v>-14.731669144343996</c:v>
                </c:pt>
                <c:pt idx="171">
                  <c:v>-14.232297308708993</c:v>
                </c:pt>
                <c:pt idx="172">
                  <c:v>-13.732917853198998</c:v>
                </c:pt>
                <c:pt idx="173">
                  <c:v>-13.233545993752003</c:v>
                </c:pt>
                <c:pt idx="174">
                  <c:v>-12.734166538241993</c:v>
                </c:pt>
                <c:pt idx="175">
                  <c:v>-12.234794702607005</c:v>
                </c:pt>
                <c:pt idx="176">
                  <c:v>-11.735415247096995</c:v>
                </c:pt>
                <c:pt idx="177">
                  <c:v>-11.236035791586005</c:v>
                </c:pt>
                <c:pt idx="178">
                  <c:v>-10.736663955951997</c:v>
                </c:pt>
                <c:pt idx="179">
                  <c:v>-10.237284500441007</c:v>
                </c:pt>
                <c:pt idx="180">
                  <c:v>-9.7379126648069985</c:v>
                </c:pt>
                <c:pt idx="181">
                  <c:v>-9.2385332092959942</c:v>
                </c:pt>
                <c:pt idx="182">
                  <c:v>-8.7391613736620002</c:v>
                </c:pt>
                <c:pt idx="183">
                  <c:v>-8.2397819181509959</c:v>
                </c:pt>
                <c:pt idx="184">
                  <c:v>-7.7404024626410006</c:v>
                </c:pt>
                <c:pt idx="185">
                  <c:v>-7.2410306270059976</c:v>
                </c:pt>
                <c:pt idx="186">
                  <c:v>-6.7416511714960023</c:v>
                </c:pt>
                <c:pt idx="187">
                  <c:v>-6.2422793358609994</c:v>
                </c:pt>
                <c:pt idx="188">
                  <c:v>-5.7428998803510041</c:v>
                </c:pt>
                <c:pt idx="189">
                  <c:v>-5.2435280447160011</c:v>
                </c:pt>
                <c:pt idx="190">
                  <c:v>-4.7441485892060058</c:v>
                </c:pt>
                <c:pt idx="191">
                  <c:v>-4.2447691336959963</c:v>
                </c:pt>
                <c:pt idx="192">
                  <c:v>-3.7453972742480062</c:v>
                </c:pt>
                <c:pt idx="193">
                  <c:v>-3.2460178187379967</c:v>
                </c:pt>
                <c:pt idx="194">
                  <c:v>-2.7466459831029937</c:v>
                </c:pt>
                <c:pt idx="195">
                  <c:v>-2.2472665275929984</c:v>
                </c:pt>
                <c:pt idx="196">
                  <c:v>-1.7478946919579954</c:v>
                </c:pt>
                <c:pt idx="197">
                  <c:v>-1.2485152364480001</c:v>
                </c:pt>
                <c:pt idx="198">
                  <c:v>-0.74914340081299713</c:v>
                </c:pt>
                <c:pt idx="199">
                  <c:v>-0.24976394530300183</c:v>
                </c:pt>
                <c:pt idx="200">
                  <c:v>0.24961551021000616</c:v>
                </c:pt>
                <c:pt idx="201">
                  <c:v>0.74898734584000692</c:v>
                </c:pt>
                <c:pt idx="202">
                  <c:v>1.2483668013500022</c:v>
                </c:pt>
                <c:pt idx="203">
                  <c:v>1.7477386369899932</c:v>
                </c:pt>
                <c:pt idx="204">
                  <c:v>2.2471180925000027</c:v>
                </c:pt>
                <c:pt idx="205">
                  <c:v>2.7464899281300035</c:v>
                </c:pt>
                <c:pt idx="206">
                  <c:v>3.2458693836399988</c:v>
                </c:pt>
                <c:pt idx="207">
                  <c:v>3.7452488391499941</c:v>
                </c:pt>
                <c:pt idx="208">
                  <c:v>4.2446206747899993</c:v>
                </c:pt>
                <c:pt idx="209">
                  <c:v>4.7440001302999946</c:v>
                </c:pt>
                <c:pt idx="210">
                  <c:v>5.2433719897399982</c:v>
                </c:pt>
                <c:pt idx="211">
                  <c:v>5.7427514452599979</c:v>
                </c:pt>
                <c:pt idx="212">
                  <c:v>6.2421232808899987</c:v>
                </c:pt>
                <c:pt idx="213">
                  <c:v>6.741502736399994</c:v>
                </c:pt>
                <c:pt idx="214">
                  <c:v>7.2408821919100035</c:v>
                </c:pt>
                <c:pt idx="215">
                  <c:v>7.7402540275499945</c:v>
                </c:pt>
                <c:pt idx="216">
                  <c:v>8.239633483060004</c:v>
                </c:pt>
                <c:pt idx="217">
                  <c:v>8.7390053186900047</c:v>
                </c:pt>
                <c:pt idx="218">
                  <c:v>9.2383847742</c:v>
                </c:pt>
                <c:pt idx="219">
                  <c:v>9.7377566098400052</c:v>
                </c:pt>
                <c:pt idx="220">
                  <c:v>10.237136065350001</c:v>
                </c:pt>
                <c:pt idx="221">
                  <c:v>10.736515520859996</c:v>
                </c:pt>
                <c:pt idx="222">
                  <c:v>11.235887356489997</c:v>
                </c:pt>
                <c:pt idx="223">
                  <c:v>11.735266812000006</c:v>
                </c:pt>
                <c:pt idx="224">
                  <c:v>12.234638647639997</c:v>
                </c:pt>
                <c:pt idx="225">
                  <c:v>12.734018103150007</c:v>
                </c:pt>
                <c:pt idx="226">
                  <c:v>13.233389938779993</c:v>
                </c:pt>
                <c:pt idx="227">
                  <c:v>13.732769394290003</c:v>
                </c:pt>
                <c:pt idx="228">
                  <c:v>14.232148873610001</c:v>
                </c:pt>
                <c:pt idx="229">
                  <c:v>14.731520709250006</c:v>
                </c:pt>
                <c:pt idx="230">
                  <c:v>15.230900164760001</c:v>
                </c:pt>
                <c:pt idx="231">
                  <c:v>15.730272000390002</c:v>
                </c:pt>
                <c:pt idx="232">
                  <c:v>16.229651455899997</c:v>
                </c:pt>
                <c:pt idx="233">
                  <c:v>16.729023291540003</c:v>
                </c:pt>
                <c:pt idx="234">
                  <c:v>17.228402747049998</c:v>
                </c:pt>
                <c:pt idx="235">
                  <c:v>17.727782202559993</c:v>
                </c:pt>
                <c:pt idx="236">
                  <c:v>18.227154038189994</c:v>
                </c:pt>
                <c:pt idx="237">
                  <c:v>18.726533493700003</c:v>
                </c:pt>
                <c:pt idx="238">
                  <c:v>19.225905329339994</c:v>
                </c:pt>
                <c:pt idx="239">
                  <c:v>19.725284784850004</c:v>
                </c:pt>
                <c:pt idx="240">
                  <c:v>20.224656620480005</c:v>
                </c:pt>
                <c:pt idx="241">
                  <c:v>20.72403607599</c:v>
                </c:pt>
                <c:pt idx="242">
                  <c:v>21.223415531499995</c:v>
                </c:pt>
                <c:pt idx="243">
                  <c:v>21.72278736714</c:v>
                </c:pt>
                <c:pt idx="244">
                  <c:v>22.222166822649996</c:v>
                </c:pt>
                <c:pt idx="245">
                  <c:v>22.721538658279997</c:v>
                </c:pt>
                <c:pt idx="246">
                  <c:v>23.220918137609999</c:v>
                </c:pt>
                <c:pt idx="247">
                  <c:v>23.72028997324</c:v>
                </c:pt>
                <c:pt idx="248">
                  <c:v>24.219669428749995</c:v>
                </c:pt>
                <c:pt idx="249">
                  <c:v>24.719048884260005</c:v>
                </c:pt>
                <c:pt idx="250">
                  <c:v>25.218420719899996</c:v>
                </c:pt>
                <c:pt idx="251">
                  <c:v>25.717800175410005</c:v>
                </c:pt>
                <c:pt idx="252">
                  <c:v>26.217172011040006</c:v>
                </c:pt>
                <c:pt idx="253">
                  <c:v>26.716551466550001</c:v>
                </c:pt>
                <c:pt idx="254">
                  <c:v>27.215923302190006</c:v>
                </c:pt>
                <c:pt idx="255">
                  <c:v>27.715302757700002</c:v>
                </c:pt>
                <c:pt idx="256">
                  <c:v>28.214674593329988</c:v>
                </c:pt>
                <c:pt idx="257">
                  <c:v>28.714061668720007</c:v>
                </c:pt>
                <c:pt idx="258">
                  <c:v>29.213433504350007</c:v>
                </c:pt>
                <c:pt idx="259">
                  <c:v>29.712805339990012</c:v>
                </c:pt>
                <c:pt idx="260">
                  <c:v>30.212177175620013</c:v>
                </c:pt>
                <c:pt idx="261">
                  <c:v>30.711564251010003</c:v>
                </c:pt>
                <c:pt idx="262">
                  <c:v>31.210936086640004</c:v>
                </c:pt>
                <c:pt idx="263">
                  <c:v>31.710307922280009</c:v>
                </c:pt>
                <c:pt idx="264">
                  <c:v>32.209694997659994</c:v>
                </c:pt>
                <c:pt idx="265">
                  <c:v>32.709066857110003</c:v>
                </c:pt>
                <c:pt idx="266">
                  <c:v>33.208438692750008</c:v>
                </c:pt>
                <c:pt idx="267">
                  <c:v>33.707810528380008</c:v>
                </c:pt>
                <c:pt idx="268">
                  <c:v>34.207197603769998</c:v>
                </c:pt>
                <c:pt idx="269">
                  <c:v>34.706569439399999</c:v>
                </c:pt>
                <c:pt idx="270">
                  <c:v>35.205941275040004</c:v>
                </c:pt>
                <c:pt idx="271">
                  <c:v>35.70532835041999</c:v>
                </c:pt>
                <c:pt idx="272">
                  <c:v>36.204700186059995</c:v>
                </c:pt>
                <c:pt idx="273">
                  <c:v>36.704072021689996</c:v>
                </c:pt>
                <c:pt idx="274">
                  <c:v>37.203443857330001</c:v>
                </c:pt>
                <c:pt idx="275">
                  <c:v>37.702830932709986</c:v>
                </c:pt>
                <c:pt idx="276">
                  <c:v>38.202202768349991</c:v>
                </c:pt>
                <c:pt idx="277">
                  <c:v>38.701574603979992</c:v>
                </c:pt>
                <c:pt idx="278">
                  <c:v>39.20096167937001</c:v>
                </c:pt>
                <c:pt idx="279">
                  <c:v>39.700333515000011</c:v>
                </c:pt>
                <c:pt idx="280">
                  <c:v>40.199705350639988</c:v>
                </c:pt>
                <c:pt idx="281">
                  <c:v>40.699077186269989</c:v>
                </c:pt>
                <c:pt idx="282">
                  <c:v>41.198464261660007</c:v>
                </c:pt>
                <c:pt idx="283">
                  <c:v>41.697836121109987</c:v>
                </c:pt>
                <c:pt idx="284">
                  <c:v>42.197207956739987</c:v>
                </c:pt>
                <c:pt idx="285">
                  <c:v>42.696595032130006</c:v>
                </c:pt>
                <c:pt idx="286">
                  <c:v>43.195966867760006</c:v>
                </c:pt>
                <c:pt idx="287">
                  <c:v>43.695338703400012</c:v>
                </c:pt>
                <c:pt idx="288">
                  <c:v>44.194710539030012</c:v>
                </c:pt>
                <c:pt idx="289">
                  <c:v>44.694097614420002</c:v>
                </c:pt>
                <c:pt idx="290">
                  <c:v>45.193469450050003</c:v>
                </c:pt>
                <c:pt idx="291">
                  <c:v>45.692841285690008</c:v>
                </c:pt>
                <c:pt idx="292">
                  <c:v>46.192228361069994</c:v>
                </c:pt>
                <c:pt idx="293">
                  <c:v>46.691600196709999</c:v>
                </c:pt>
                <c:pt idx="294">
                  <c:v>47.190972032339999</c:v>
                </c:pt>
                <c:pt idx="295">
                  <c:v>47.690343867980005</c:v>
                </c:pt>
                <c:pt idx="296">
                  <c:v>48.18973094335999</c:v>
                </c:pt>
                <c:pt idx="297">
                  <c:v>48.689102778999995</c:v>
                </c:pt>
                <c:pt idx="298">
                  <c:v>49.188474614629996</c:v>
                </c:pt>
                <c:pt idx="299">
                  <c:v>49.687861690019986</c:v>
                </c:pt>
                <c:pt idx="300">
                  <c:v>50.187233525649987</c:v>
                </c:pt>
                <c:pt idx="301">
                  <c:v>50.686605385099995</c:v>
                </c:pt>
                <c:pt idx="302">
                  <c:v>51.185977220729995</c:v>
                </c:pt>
                <c:pt idx="303">
                  <c:v>51.685364296120014</c:v>
                </c:pt>
                <c:pt idx="304">
                  <c:v>52.18473613175999</c:v>
                </c:pt>
                <c:pt idx="305">
                  <c:v>52.684107967389991</c:v>
                </c:pt>
                <c:pt idx="306">
                  <c:v>53.183495042780009</c:v>
                </c:pt>
                <c:pt idx="307">
                  <c:v>53.68286687841001</c:v>
                </c:pt>
                <c:pt idx="308">
                  <c:v>54.182238714049987</c:v>
                </c:pt>
                <c:pt idx="309">
                  <c:v>54.681610549679988</c:v>
                </c:pt>
                <c:pt idx="310">
                  <c:v>55.180997625070006</c:v>
                </c:pt>
                <c:pt idx="311">
                  <c:v>55.680369460700007</c:v>
                </c:pt>
                <c:pt idx="312">
                  <c:v>56.179741296340012</c:v>
                </c:pt>
                <c:pt idx="313">
                  <c:v>56.679128371719997</c:v>
                </c:pt>
                <c:pt idx="314">
                  <c:v>57.178500207360003</c:v>
                </c:pt>
                <c:pt idx="315">
                  <c:v>57.677872042990003</c:v>
                </c:pt>
                <c:pt idx="316">
                  <c:v>58.177243878630009</c:v>
                </c:pt>
                <c:pt idx="317">
                  <c:v>58.676630954009994</c:v>
                </c:pt>
                <c:pt idx="318">
                  <c:v>59.176002789649999</c:v>
                </c:pt>
                <c:pt idx="319">
                  <c:v>59.675374649090003</c:v>
                </c:pt>
                <c:pt idx="320">
                  <c:v>60.174761724479993</c:v>
                </c:pt>
                <c:pt idx="321">
                  <c:v>60.674133560119998</c:v>
                </c:pt>
                <c:pt idx="322">
                  <c:v>61.173505395749999</c:v>
                </c:pt>
                <c:pt idx="323">
                  <c:v>61.672877231390004</c:v>
                </c:pt>
                <c:pt idx="324">
                  <c:v>62.172264306769989</c:v>
                </c:pt>
                <c:pt idx="325">
                  <c:v>62.671636142409994</c:v>
                </c:pt>
                <c:pt idx="326">
                  <c:v>63.171007978039995</c:v>
                </c:pt>
                <c:pt idx="327">
                  <c:v>63.670395053430013</c:v>
                </c:pt>
                <c:pt idx="328">
                  <c:v>64.169766889060014</c:v>
                </c:pt>
                <c:pt idx="329">
                  <c:v>64.669138724699991</c:v>
                </c:pt>
                <c:pt idx="330">
                  <c:v>65.168510560329992</c:v>
                </c:pt>
                <c:pt idx="331">
                  <c:v>65.66789763572001</c:v>
                </c:pt>
                <c:pt idx="332">
                  <c:v>66.167269471350011</c:v>
                </c:pt>
                <c:pt idx="333">
                  <c:v>66.666641306989987</c:v>
                </c:pt>
                <c:pt idx="334">
                  <c:v>67.166028382370001</c:v>
                </c:pt>
                <c:pt idx="335">
                  <c:v>67.665400218010006</c:v>
                </c:pt>
                <c:pt idx="336">
                  <c:v>68.164772053640007</c:v>
                </c:pt>
                <c:pt idx="337">
                  <c:v>68.664143889280012</c:v>
                </c:pt>
                <c:pt idx="338">
                  <c:v>69.163530964659998</c:v>
                </c:pt>
                <c:pt idx="339">
                  <c:v>69.662902800300003</c:v>
                </c:pt>
                <c:pt idx="340">
                  <c:v>70.162274635930004</c:v>
                </c:pt>
                <c:pt idx="341">
                  <c:v>70.661661711319994</c:v>
                </c:pt>
                <c:pt idx="342">
                  <c:v>71.161033546949994</c:v>
                </c:pt>
                <c:pt idx="343">
                  <c:v>71.66040538259</c:v>
                </c:pt>
                <c:pt idx="344">
                  <c:v>72.15977721822</c:v>
                </c:pt>
                <c:pt idx="345">
                  <c:v>72.65916429360999</c:v>
                </c:pt>
                <c:pt idx="346">
                  <c:v>73.158536129239991</c:v>
                </c:pt>
                <c:pt idx="347">
                  <c:v>73.657908012500002</c:v>
                </c:pt>
                <c:pt idx="348">
                  <c:v>74.157295087889992</c:v>
                </c:pt>
                <c:pt idx="349">
                  <c:v>74.656666923529997</c:v>
                </c:pt>
                <c:pt idx="350">
                  <c:v>75.156038759159998</c:v>
                </c:pt>
                <c:pt idx="351">
                  <c:v>75.655410594789998</c:v>
                </c:pt>
                <c:pt idx="352">
                  <c:v>76.154797670179988</c:v>
                </c:pt>
                <c:pt idx="353">
                  <c:v>76.654169505819993</c:v>
                </c:pt>
                <c:pt idx="354">
                  <c:v>77.153541341449994</c:v>
                </c:pt>
                <c:pt idx="355">
                  <c:v>77.652928416840012</c:v>
                </c:pt>
                <c:pt idx="356">
                  <c:v>78.152300252470013</c:v>
                </c:pt>
                <c:pt idx="357">
                  <c:v>78.65167208810999</c:v>
                </c:pt>
                <c:pt idx="358">
                  <c:v>79.151043923739991</c:v>
                </c:pt>
                <c:pt idx="359">
                  <c:v>79.650430999130009</c:v>
                </c:pt>
                <c:pt idx="360">
                  <c:v>80.14980283476001</c:v>
                </c:pt>
                <c:pt idx="361">
                  <c:v>80.649174670399987</c:v>
                </c:pt>
                <c:pt idx="362">
                  <c:v>81.14856174578</c:v>
                </c:pt>
                <c:pt idx="363">
                  <c:v>81.647933581420006</c:v>
                </c:pt>
                <c:pt idx="364">
                  <c:v>82.147305417050006</c:v>
                </c:pt>
                <c:pt idx="365">
                  <c:v>82.646677252690012</c:v>
                </c:pt>
                <c:pt idx="366">
                  <c:v>83.146064328069997</c:v>
                </c:pt>
                <c:pt idx="367">
                  <c:v>83.645436163710002</c:v>
                </c:pt>
                <c:pt idx="368">
                  <c:v>84.144807999340003</c:v>
                </c:pt>
                <c:pt idx="369">
                  <c:v>84.644195074729993</c:v>
                </c:pt>
                <c:pt idx="370">
                  <c:v>85.143566910359993</c:v>
                </c:pt>
                <c:pt idx="371">
                  <c:v>85.642938745999999</c:v>
                </c:pt>
                <c:pt idx="372">
                  <c:v>86.142310581629999</c:v>
                </c:pt>
                <c:pt idx="373">
                  <c:v>86.641697657019989</c:v>
                </c:pt>
                <c:pt idx="374">
                  <c:v>87.14106949264999</c:v>
                </c:pt>
                <c:pt idx="375">
                  <c:v>87.640441328289995</c:v>
                </c:pt>
                <c:pt idx="376">
                  <c:v>88.139828403670009</c:v>
                </c:pt>
                <c:pt idx="377">
                  <c:v>88.639200239309986</c:v>
                </c:pt>
                <c:pt idx="378">
                  <c:v>89.138572074939987</c:v>
                </c:pt>
                <c:pt idx="379">
                  <c:v>89.637943910579992</c:v>
                </c:pt>
                <c:pt idx="380">
                  <c:v>90.137330985960006</c:v>
                </c:pt>
                <c:pt idx="381">
                  <c:v>90.636702821600011</c:v>
                </c:pt>
                <c:pt idx="382">
                  <c:v>91.136074657230012</c:v>
                </c:pt>
                <c:pt idx="383">
                  <c:v>91.635461732620001</c:v>
                </c:pt>
                <c:pt idx="384">
                  <c:v>92.134833615880012</c:v>
                </c:pt>
                <c:pt idx="385">
                  <c:v>92.634205451510013</c:v>
                </c:pt>
                <c:pt idx="386">
                  <c:v>93.13357728714999</c:v>
                </c:pt>
                <c:pt idx="387">
                  <c:v>93.632964362540008</c:v>
                </c:pt>
                <c:pt idx="388">
                  <c:v>94.132336198170009</c:v>
                </c:pt>
                <c:pt idx="389">
                  <c:v>94.631708033810014</c:v>
                </c:pt>
                <c:pt idx="390">
                  <c:v>95.131079869439986</c:v>
                </c:pt>
                <c:pt idx="391">
                  <c:v>95.630466944830005</c:v>
                </c:pt>
                <c:pt idx="392">
                  <c:v>96.129838780460005</c:v>
                </c:pt>
                <c:pt idx="393">
                  <c:v>96.629210616100011</c:v>
                </c:pt>
                <c:pt idx="394">
                  <c:v>97.128597691479996</c:v>
                </c:pt>
                <c:pt idx="395">
                  <c:v>97.627969527120001</c:v>
                </c:pt>
                <c:pt idx="396">
                  <c:v>98.127341362750002</c:v>
                </c:pt>
                <c:pt idx="397">
                  <c:v>98.626713198390007</c:v>
                </c:pt>
                <c:pt idx="398">
                  <c:v>99.126100273769993</c:v>
                </c:pt>
                <c:pt idx="399">
                  <c:v>99.625472109409998</c:v>
                </c:pt>
              </c:numCache>
            </c:numRef>
          </c:xVal>
          <c:yVal>
            <c:numRef>
              <c:f>'[Et y=10 x''=005 nosecone 2994MHz.xlsx]Ez x=10 D3.75in R3.125in'!$E$12:$E$411</c:f>
              <c:numCache>
                <c:formatCode>General</c:formatCode>
                <c:ptCount val="400"/>
                <c:pt idx="0">
                  <c:v>-8.5021294062209338E-4</c:v>
                </c:pt>
                <c:pt idx="1">
                  <c:v>-1.265301148616244E-3</c:v>
                </c:pt>
                <c:pt idx="2">
                  <c:v>-1.2755742992182364E-3</c:v>
                </c:pt>
                <c:pt idx="3">
                  <c:v>-8.5549506639637913E-4</c:v>
                </c:pt>
                <c:pt idx="4">
                  <c:v>-6.7478097469723305E-7</c:v>
                </c:pt>
                <c:pt idx="5">
                  <c:v>1.29867567462215E-3</c:v>
                </c:pt>
                <c:pt idx="6">
                  <c:v>3.0551677491942441E-3</c:v>
                </c:pt>
                <c:pt idx="7">
                  <c:v>5.2834701815840639E-3</c:v>
                </c:pt>
                <c:pt idx="8">
                  <c:v>7.9797067469132565E-3</c:v>
                </c:pt>
                <c:pt idx="9">
                  <c:v>1.1169557227033533E-2</c:v>
                </c:pt>
                <c:pt idx="10">
                  <c:v>1.4849271691176991E-2</c:v>
                </c:pt>
                <c:pt idx="11">
                  <c:v>1.9081643445172922E-2</c:v>
                </c:pt>
                <c:pt idx="12">
                  <c:v>2.3880821063450776E-2</c:v>
                </c:pt>
                <c:pt idx="13">
                  <c:v>2.9243452393309329E-2</c:v>
                </c:pt>
                <c:pt idx="14">
                  <c:v>3.5129425951625624E-2</c:v>
                </c:pt>
                <c:pt idx="15">
                  <c:v>4.1668783884433958E-2</c:v>
                </c:pt>
                <c:pt idx="16">
                  <c:v>4.8808769079676739E-2</c:v>
                </c:pt>
                <c:pt idx="17">
                  <c:v>5.6518109081288917E-2</c:v>
                </c:pt>
                <c:pt idx="18">
                  <c:v>6.4848367814715632E-2</c:v>
                </c:pt>
                <c:pt idx="19">
                  <c:v>7.3946101802597669E-2</c:v>
                </c:pt>
                <c:pt idx="20">
                  <c:v>8.3909441409146995E-2</c:v>
                </c:pt>
                <c:pt idx="21">
                  <c:v>9.4615115227336941E-2</c:v>
                </c:pt>
                <c:pt idx="22">
                  <c:v>0.10602191027361277</c:v>
                </c:pt>
                <c:pt idx="23">
                  <c:v>0.11820368924263386</c:v>
                </c:pt>
                <c:pt idx="24">
                  <c:v>0.13135874352295421</c:v>
                </c:pt>
                <c:pt idx="25">
                  <c:v>0.14541012035492273</c:v>
                </c:pt>
                <c:pt idx="26">
                  <c:v>0.15997874754744829</c:v>
                </c:pt>
                <c:pt idx="27">
                  <c:v>0.17592054875712268</c:v>
                </c:pt>
                <c:pt idx="28">
                  <c:v>0.19262745092017242</c:v>
                </c:pt>
                <c:pt idx="29">
                  <c:v>0.21002465074233634</c:v>
                </c:pt>
                <c:pt idx="30">
                  <c:v>0.22882371829629242</c:v>
                </c:pt>
                <c:pt idx="31">
                  <c:v>0.24839514971061458</c:v>
                </c:pt>
                <c:pt idx="32">
                  <c:v>0.26893821829317938</c:v>
                </c:pt>
                <c:pt idx="33">
                  <c:v>0.29032645371659083</c:v>
                </c:pt>
                <c:pt idx="34">
                  <c:v>0.31262861323054819</c:v>
                </c:pt>
                <c:pt idx="35">
                  <c:v>0.33619861147334718</c:v>
                </c:pt>
                <c:pt idx="36">
                  <c:v>0.36113858983886526</c:v>
                </c:pt>
                <c:pt idx="37">
                  <c:v>0.38707061004114734</c:v>
                </c:pt>
                <c:pt idx="38">
                  <c:v>0.41380377205767621</c:v>
                </c:pt>
                <c:pt idx="39">
                  <c:v>0.4411898078490869</c:v>
                </c:pt>
                <c:pt idx="40">
                  <c:v>0.47036146827831543</c:v>
                </c:pt>
                <c:pt idx="41">
                  <c:v>0.5006005367191364</c:v>
                </c:pt>
                <c:pt idx="42">
                  <c:v>0.53135668487010812</c:v>
                </c:pt>
                <c:pt idx="43">
                  <c:v>0.56289320005371613</c:v>
                </c:pt>
                <c:pt idx="44">
                  <c:v>0.59664633304523651</c:v>
                </c:pt>
                <c:pt idx="45">
                  <c:v>0.63000163564046785</c:v>
                </c:pt>
                <c:pt idx="46">
                  <c:v>0.66283655874565828</c:v>
                </c:pt>
                <c:pt idx="47">
                  <c:v>0.69899634785644371</c:v>
                </c:pt>
                <c:pt idx="48">
                  <c:v>0.73523005447897027</c:v>
                </c:pt>
                <c:pt idx="49">
                  <c:v>0.7707871420121496</c:v>
                </c:pt>
                <c:pt idx="50">
                  <c:v>0.8065220821303275</c:v>
                </c:pt>
                <c:pt idx="51">
                  <c:v>0.84295171868219831</c:v>
                </c:pt>
                <c:pt idx="52">
                  <c:v>0.87929449419069661</c:v>
                </c:pt>
                <c:pt idx="53">
                  <c:v>0.91526993984763538</c:v>
                </c:pt>
                <c:pt idx="54">
                  <c:v>0.95104647185952385</c:v>
                </c:pt>
                <c:pt idx="55">
                  <c:v>0.98692982749262148</c:v>
                </c:pt>
                <c:pt idx="56">
                  <c:v>1.0214566478633562</c:v>
                </c:pt>
                <c:pt idx="57">
                  <c:v>1.0542360171383458</c:v>
                </c:pt>
                <c:pt idx="58">
                  <c:v>1.0847580409300437</c:v>
                </c:pt>
                <c:pt idx="59">
                  <c:v>1.1162718591080687</c:v>
                </c:pt>
                <c:pt idx="60">
                  <c:v>1.1452745843621941</c:v>
                </c:pt>
                <c:pt idx="61">
                  <c:v>1.1713573441958787</c:v>
                </c:pt>
                <c:pt idx="62">
                  <c:v>1.195286075006524</c:v>
                </c:pt>
                <c:pt idx="63">
                  <c:v>1.2153242395390553</c:v>
                </c:pt>
                <c:pt idx="64">
                  <c:v>1.2288099218273485</c:v>
                </c:pt>
                <c:pt idx="65">
                  <c:v>1.2402272968803161</c:v>
                </c:pt>
                <c:pt idx="66">
                  <c:v>1.2473573384719552</c:v>
                </c:pt>
                <c:pt idx="67">
                  <c:v>1.24858164636434</c:v>
                </c:pt>
                <c:pt idx="68">
                  <c:v>1.2432479998890393</c:v>
                </c:pt>
                <c:pt idx="69">
                  <c:v>1.231956348073413</c:v>
                </c:pt>
                <c:pt idx="70">
                  <c:v>1.2126402013096715</c:v>
                </c:pt>
                <c:pt idx="71">
                  <c:v>1.1854775608520678</c:v>
                </c:pt>
                <c:pt idx="72">
                  <c:v>1.1490545565351549</c:v>
                </c:pt>
                <c:pt idx="73">
                  <c:v>1.1018536878481777</c:v>
                </c:pt>
                <c:pt idx="74">
                  <c:v>1.0426314802141987</c:v>
                </c:pt>
                <c:pt idx="75">
                  <c:v>0.97096598341529039</c:v>
                </c:pt>
                <c:pt idx="76">
                  <c:v>0.88655290967915168</c:v>
                </c:pt>
                <c:pt idx="77">
                  <c:v>0.78846621718015453</c:v>
                </c:pt>
                <c:pt idx="78">
                  <c:v>0.67525517558531778</c:v>
                </c:pt>
                <c:pt idx="79">
                  <c:v>0.54509436671091382</c:v>
                </c:pt>
                <c:pt idx="80">
                  <c:v>0.39684103737103182</c:v>
                </c:pt>
                <c:pt idx="81">
                  <c:v>0.22910709113822383</c:v>
                </c:pt>
                <c:pt idx="82">
                  <c:v>4.0446935320061592E-2</c:v>
                </c:pt>
                <c:pt idx="83">
                  <c:v>-0.17059323813952448</c:v>
                </c:pt>
                <c:pt idx="84">
                  <c:v>-0.40532356269988989</c:v>
                </c:pt>
                <c:pt idx="85">
                  <c:v>-0.6657431945653437</c:v>
                </c:pt>
                <c:pt idx="86">
                  <c:v>-0.95333456889212453</c:v>
                </c:pt>
                <c:pt idx="87">
                  <c:v>-1.2703974335861472</c:v>
                </c:pt>
                <c:pt idx="88">
                  <c:v>-1.6177038117767182</c:v>
                </c:pt>
                <c:pt idx="89">
                  <c:v>-1.9967448132931604</c:v>
                </c:pt>
                <c:pt idx="90">
                  <c:v>-2.4103294231370724</c:v>
                </c:pt>
                <c:pt idx="91">
                  <c:v>-2.8611904319550088</c:v>
                </c:pt>
                <c:pt idx="92">
                  <c:v>-3.3501559327211252</c:v>
                </c:pt>
                <c:pt idx="93">
                  <c:v>-3.8770180963683414</c:v>
                </c:pt>
                <c:pt idx="94">
                  <c:v>-4.4426372502035036</c:v>
                </c:pt>
                <c:pt idx="95">
                  <c:v>-5.0527683485208748</c:v>
                </c:pt>
                <c:pt idx="96">
                  <c:v>-5.7132164819238991</c:v>
                </c:pt>
                <c:pt idx="97">
                  <c:v>-6.4208555209843405</c:v>
                </c:pt>
                <c:pt idx="98">
                  <c:v>-7.1726153344020309</c:v>
                </c:pt>
                <c:pt idx="99">
                  <c:v>-7.9659812305227238</c:v>
                </c:pt>
                <c:pt idx="100">
                  <c:v>-8.8185990413090352</c:v>
                </c:pt>
                <c:pt idx="101">
                  <c:v>-9.7321675464147983</c:v>
                </c:pt>
                <c:pt idx="102">
                  <c:v>-10.700966110964206</c:v>
                </c:pt>
                <c:pt idx="103">
                  <c:v>-11.720539383621743</c:v>
                </c:pt>
                <c:pt idx="104">
                  <c:v>-12.801503988871232</c:v>
                </c:pt>
                <c:pt idx="105">
                  <c:v>-13.945327260411311</c:v>
                </c:pt>
                <c:pt idx="106">
                  <c:v>-15.147219269367548</c:v>
                </c:pt>
                <c:pt idx="107">
                  <c:v>-16.409093088040866</c:v>
                </c:pt>
                <c:pt idx="108">
                  <c:v>-17.730010541577844</c:v>
                </c:pt>
                <c:pt idx="109">
                  <c:v>-19.11282492588191</c:v>
                </c:pt>
                <c:pt idx="110">
                  <c:v>-20.563162643923071</c:v>
                </c:pt>
                <c:pt idx="111">
                  <c:v>-22.058307245487573</c:v>
                </c:pt>
                <c:pt idx="112">
                  <c:v>-23.594775857898689</c:v>
                </c:pt>
                <c:pt idx="113">
                  <c:v>-25.207200741723412</c:v>
                </c:pt>
                <c:pt idx="114">
                  <c:v>-26.878754509975142</c:v>
                </c:pt>
                <c:pt idx="115">
                  <c:v>-28.595927799926827</c:v>
                </c:pt>
                <c:pt idx="116">
                  <c:v>-30.337367953703659</c:v>
                </c:pt>
                <c:pt idx="117">
                  <c:v>-32.115220369942421</c:v>
                </c:pt>
                <c:pt idx="118">
                  <c:v>-33.953309017869252</c:v>
                </c:pt>
                <c:pt idx="119">
                  <c:v>-35.820800410271886</c:v>
                </c:pt>
                <c:pt idx="120">
                  <c:v>-37.725343186402355</c:v>
                </c:pt>
                <c:pt idx="121">
                  <c:v>-39.617261292880173</c:v>
                </c:pt>
                <c:pt idx="122">
                  <c:v>-41.55240802460321</c:v>
                </c:pt>
                <c:pt idx="123">
                  <c:v>-43.472694240459226</c:v>
                </c:pt>
                <c:pt idx="124">
                  <c:v>-45.414972098949107</c:v>
                </c:pt>
                <c:pt idx="125">
                  <c:v>-47.325708428450241</c:v>
                </c:pt>
                <c:pt idx="126">
                  <c:v>-49.191157326909526</c:v>
                </c:pt>
                <c:pt idx="127">
                  <c:v>-51.037539078028544</c:v>
                </c:pt>
                <c:pt idx="128">
                  <c:v>-52.828141826448764</c:v>
                </c:pt>
                <c:pt idx="129">
                  <c:v>-54.550030688269267</c:v>
                </c:pt>
                <c:pt idx="130">
                  <c:v>-56.190447766139322</c:v>
                </c:pt>
                <c:pt idx="131">
                  <c:v>-57.726282210670163</c:v>
                </c:pt>
                <c:pt idx="132">
                  <c:v>-59.181652368813033</c:v>
                </c:pt>
                <c:pt idx="133">
                  <c:v>-60.535845350558063</c:v>
                </c:pt>
                <c:pt idx="134">
                  <c:v>-61.695217884724194</c:v>
                </c:pt>
                <c:pt idx="135">
                  <c:v>-62.68950171994743</c:v>
                </c:pt>
                <c:pt idx="136">
                  <c:v>-63.539871446153654</c:v>
                </c:pt>
                <c:pt idx="137">
                  <c:v>-64.223268299977875</c:v>
                </c:pt>
                <c:pt idx="138">
                  <c:v>-64.695808727744179</c:v>
                </c:pt>
                <c:pt idx="139">
                  <c:v>-64.933553123756354</c:v>
                </c:pt>
                <c:pt idx="140">
                  <c:v>-64.926652320561431</c:v>
                </c:pt>
                <c:pt idx="141">
                  <c:v>-64.682175070628972</c:v>
                </c:pt>
                <c:pt idx="142">
                  <c:v>-64.204557979822752</c:v>
                </c:pt>
                <c:pt idx="143">
                  <c:v>-63.449140816545857</c:v>
                </c:pt>
                <c:pt idx="144">
                  <c:v>-62.387936880899801</c:v>
                </c:pt>
                <c:pt idx="145">
                  <c:v>-61.067274429988245</c:v>
                </c:pt>
                <c:pt idx="146">
                  <c:v>-59.43404835390367</c:v>
                </c:pt>
                <c:pt idx="147">
                  <c:v>-57.480916712628868</c:v>
                </c:pt>
                <c:pt idx="148">
                  <c:v>-55.201078135071938</c:v>
                </c:pt>
                <c:pt idx="149">
                  <c:v>-52.605403215760454</c:v>
                </c:pt>
                <c:pt idx="150">
                  <c:v>-49.672064192957521</c:v>
                </c:pt>
                <c:pt idx="151">
                  <c:v>-46.406697541624233</c:v>
                </c:pt>
                <c:pt idx="152">
                  <c:v>-42.808493354857106</c:v>
                </c:pt>
                <c:pt idx="153">
                  <c:v>-38.87962273263426</c:v>
                </c:pt>
                <c:pt idx="154">
                  <c:v>-34.62804874440338</c:v>
                </c:pt>
                <c:pt idx="155">
                  <c:v>-30.055049947750884</c:v>
                </c:pt>
                <c:pt idx="156">
                  <c:v>-25.163750548482373</c:v>
                </c:pt>
                <c:pt idx="157">
                  <c:v>-19.939361260454135</c:v>
                </c:pt>
                <c:pt idx="158">
                  <c:v>-14.4203890693475</c:v>
                </c:pt>
                <c:pt idx="159">
                  <c:v>-8.6082460886087553</c:v>
                </c:pt>
                <c:pt idx="160">
                  <c:v>-2.5145136500422622</c:v>
                </c:pt>
                <c:pt idx="161">
                  <c:v>3.8461230355527571</c:v>
                </c:pt>
                <c:pt idx="162">
                  <c:v>10.457483646848692</c:v>
                </c:pt>
                <c:pt idx="163">
                  <c:v>17.301425773298838</c:v>
                </c:pt>
                <c:pt idx="164">
                  <c:v>24.366271715080462</c:v>
                </c:pt>
                <c:pt idx="165">
                  <c:v>31.63411597777931</c:v>
                </c:pt>
                <c:pt idx="166">
                  <c:v>39.085023181102905</c:v>
                </c:pt>
                <c:pt idx="167">
                  <c:v>46.70285087182895</c:v>
                </c:pt>
                <c:pt idx="168">
                  <c:v>54.436991063672174</c:v>
                </c:pt>
                <c:pt idx="169">
                  <c:v>62.274527854259482</c:v>
                </c:pt>
                <c:pt idx="170">
                  <c:v>70.208256124693065</c:v>
                </c:pt>
                <c:pt idx="171">
                  <c:v>78.207614492971246</c:v>
                </c:pt>
                <c:pt idx="172">
                  <c:v>86.258015778357787</c:v>
                </c:pt>
                <c:pt idx="173">
                  <c:v>94.326452410258852</c:v>
                </c:pt>
                <c:pt idx="174">
                  <c:v>102.3745516013532</c:v>
                </c:pt>
                <c:pt idx="175">
                  <c:v>110.35726504471992</c:v>
                </c:pt>
                <c:pt idx="176">
                  <c:v>118.28968527013541</c:v>
                </c:pt>
                <c:pt idx="177">
                  <c:v>126.13372782488338</c:v>
                </c:pt>
                <c:pt idx="178">
                  <c:v>133.84833914544146</c:v>
                </c:pt>
                <c:pt idx="179">
                  <c:v>141.42849714343131</c:v>
                </c:pt>
                <c:pt idx="180">
                  <c:v>148.83629868074769</c:v>
                </c:pt>
                <c:pt idx="181">
                  <c:v>156.04284041722215</c:v>
                </c:pt>
                <c:pt idx="182">
                  <c:v>163.04445815359708</c:v>
                </c:pt>
                <c:pt idx="183">
                  <c:v>169.83026565807049</c:v>
                </c:pt>
                <c:pt idx="184">
                  <c:v>176.35688947072916</c:v>
                </c:pt>
                <c:pt idx="185">
                  <c:v>182.56365551760794</c:v>
                </c:pt>
                <c:pt idx="186">
                  <c:v>188.45695484140163</c:v>
                </c:pt>
                <c:pt idx="187">
                  <c:v>194.02194122331173</c:v>
                </c:pt>
                <c:pt idx="188">
                  <c:v>199.24699285287602</c:v>
                </c:pt>
                <c:pt idx="189">
                  <c:v>204.03887042838767</c:v>
                </c:pt>
                <c:pt idx="190">
                  <c:v>208.51903803030052</c:v>
                </c:pt>
                <c:pt idx="191">
                  <c:v>212.61491476830506</c:v>
                </c:pt>
                <c:pt idx="192">
                  <c:v>216.31077958491142</c:v>
                </c:pt>
                <c:pt idx="193">
                  <c:v>219.50990633637431</c:v>
                </c:pt>
                <c:pt idx="194">
                  <c:v>222.26668728307328</c:v>
                </c:pt>
                <c:pt idx="195">
                  <c:v>224.60788597814923</c:v>
                </c:pt>
                <c:pt idx="196">
                  <c:v>226.51483480783389</c:v>
                </c:pt>
                <c:pt idx="197">
                  <c:v>227.95810762554993</c:v>
                </c:pt>
                <c:pt idx="198">
                  <c:v>228.90881026191218</c:v>
                </c:pt>
                <c:pt idx="199">
                  <c:v>229.41219947579324</c:v>
                </c:pt>
                <c:pt idx="200">
                  <c:v>229.43015365688271</c:v>
                </c:pt>
                <c:pt idx="201">
                  <c:v>228.95900466984267</c:v>
                </c:pt>
                <c:pt idx="202">
                  <c:v>228.02821606922265</c:v>
                </c:pt>
                <c:pt idx="203">
                  <c:v>226.61400249289895</c:v>
                </c:pt>
                <c:pt idx="204">
                  <c:v>224.73705698695281</c:v>
                </c:pt>
                <c:pt idx="205">
                  <c:v>222.42654147033096</c:v>
                </c:pt>
                <c:pt idx="206">
                  <c:v>219.69982396238737</c:v>
                </c:pt>
                <c:pt idx="207">
                  <c:v>216.48850591190359</c:v>
                </c:pt>
                <c:pt idx="208">
                  <c:v>212.86501742875146</c:v>
                </c:pt>
                <c:pt idx="209">
                  <c:v>208.80656575480143</c:v>
                </c:pt>
                <c:pt idx="210">
                  <c:v>204.33357252348455</c:v>
                </c:pt>
                <c:pt idx="211">
                  <c:v>199.51965724602627</c:v>
                </c:pt>
                <c:pt idx="212">
                  <c:v>194.3113423573084</c:v>
                </c:pt>
                <c:pt idx="213">
                  <c:v>188.74402774914179</c:v>
                </c:pt>
                <c:pt idx="214">
                  <c:v>182.87219953186323</c:v>
                </c:pt>
                <c:pt idx="215">
                  <c:v>176.70314642688376</c:v>
                </c:pt>
                <c:pt idx="216">
                  <c:v>170.23974541254486</c:v>
                </c:pt>
                <c:pt idx="217">
                  <c:v>163.47026053460652</c:v>
                </c:pt>
                <c:pt idx="218">
                  <c:v>156.47194052578061</c:v>
                </c:pt>
                <c:pt idx="219">
                  <c:v>149.26417593656521</c:v>
                </c:pt>
                <c:pt idx="220">
                  <c:v>141.87776602183658</c:v>
                </c:pt>
                <c:pt idx="221">
                  <c:v>134.30654825369859</c:v>
                </c:pt>
                <c:pt idx="222">
                  <c:v>126.54705720598335</c:v>
                </c:pt>
                <c:pt idx="223">
                  <c:v>118.67876450656929</c:v>
                </c:pt>
                <c:pt idx="224">
                  <c:v>110.73643464164091</c:v>
                </c:pt>
                <c:pt idx="225">
                  <c:v>102.73877701211858</c:v>
                </c:pt>
                <c:pt idx="226">
                  <c:v>94.685101794903346</c:v>
                </c:pt>
                <c:pt idx="227">
                  <c:v>86.624644343613156</c:v>
                </c:pt>
                <c:pt idx="228">
                  <c:v>78.559952994834006</c:v>
                </c:pt>
                <c:pt idx="229">
                  <c:v>70.532669686971929</c:v>
                </c:pt>
                <c:pt idx="230">
                  <c:v>62.577593737202115</c:v>
                </c:pt>
                <c:pt idx="231">
                  <c:v>54.695558924645596</c:v>
                </c:pt>
                <c:pt idx="232">
                  <c:v>46.931879241503303</c:v>
                </c:pt>
                <c:pt idx="233">
                  <c:v>39.303999435198882</c:v>
                </c:pt>
                <c:pt idx="234">
                  <c:v>31.833211944376817</c:v>
                </c:pt>
                <c:pt idx="235">
                  <c:v>24.533264783072351</c:v>
                </c:pt>
                <c:pt idx="236">
                  <c:v>17.429204716455597</c:v>
                </c:pt>
                <c:pt idx="237">
                  <c:v>10.534145299316574</c:v>
                </c:pt>
                <c:pt idx="238">
                  <c:v>3.8758236700643836</c:v>
                </c:pt>
                <c:pt idx="239">
                  <c:v>-2.5317715829427865</c:v>
                </c:pt>
                <c:pt idx="240">
                  <c:v>-8.6739059723873151</c:v>
                </c:pt>
                <c:pt idx="241">
                  <c:v>-14.538485056489225</c:v>
                </c:pt>
                <c:pt idx="242">
                  <c:v>-20.111129077661943</c:v>
                </c:pt>
                <c:pt idx="243">
                  <c:v>-25.383643109384728</c:v>
                </c:pt>
                <c:pt idx="244">
                  <c:v>-30.349107905591577</c:v>
                </c:pt>
                <c:pt idx="245">
                  <c:v>-34.995816720167731</c:v>
                </c:pt>
                <c:pt idx="246">
                  <c:v>-39.328149582974625</c:v>
                </c:pt>
                <c:pt idx="247">
                  <c:v>-43.323226490476678</c:v>
                </c:pt>
                <c:pt idx="248">
                  <c:v>-46.988344228376917</c:v>
                </c:pt>
                <c:pt idx="249">
                  <c:v>-50.318559063733126</c:v>
                </c:pt>
                <c:pt idx="250">
                  <c:v>-53.318562143959674</c:v>
                </c:pt>
                <c:pt idx="251">
                  <c:v>-55.999667887743975</c:v>
                </c:pt>
                <c:pt idx="252">
                  <c:v>-58.345443322803071</c:v>
                </c:pt>
                <c:pt idx="253">
                  <c:v>-60.380936229982403</c:v>
                </c:pt>
                <c:pt idx="254">
                  <c:v>-62.108012124503787</c:v>
                </c:pt>
                <c:pt idx="255">
                  <c:v>-63.541320072780863</c:v>
                </c:pt>
                <c:pt idx="256">
                  <c:v>-64.675376759867746</c:v>
                </c:pt>
                <c:pt idx="257">
                  <c:v>-65.50465294247509</c:v>
                </c:pt>
                <c:pt idx="258">
                  <c:v>-66.092637262660958</c:v>
                </c:pt>
                <c:pt idx="259">
                  <c:v>-66.406314381610926</c:v>
                </c:pt>
                <c:pt idx="260">
                  <c:v>-66.472662995632149</c:v>
                </c:pt>
                <c:pt idx="261">
                  <c:v>-66.26962382113426</c:v>
                </c:pt>
                <c:pt idx="262">
                  <c:v>-65.901090167075694</c:v>
                </c:pt>
                <c:pt idx="263">
                  <c:v>-65.323479896304846</c:v>
                </c:pt>
                <c:pt idx="264">
                  <c:v>-64.543351146713846</c:v>
                </c:pt>
                <c:pt idx="265">
                  <c:v>-63.587908115134944</c:v>
                </c:pt>
                <c:pt idx="266">
                  <c:v>-62.49141249386301</c:v>
                </c:pt>
                <c:pt idx="267">
                  <c:v>-61.221756276413615</c:v>
                </c:pt>
                <c:pt idx="268">
                  <c:v>-59.815526348502267</c:v>
                </c:pt>
                <c:pt idx="269">
                  <c:v>-58.30318884627868</c:v>
                </c:pt>
                <c:pt idx="270">
                  <c:v>-56.713459154802102</c:v>
                </c:pt>
                <c:pt idx="271">
                  <c:v>-55.049382524477551</c:v>
                </c:pt>
                <c:pt idx="272">
                  <c:v>-53.296781733237523</c:v>
                </c:pt>
                <c:pt idx="273">
                  <c:v>-51.472576565994579</c:v>
                </c:pt>
                <c:pt idx="274">
                  <c:v>-49.586815701288415</c:v>
                </c:pt>
                <c:pt idx="275">
                  <c:v>-47.652543829541301</c:v>
                </c:pt>
                <c:pt idx="276">
                  <c:v>-45.730167285062329</c:v>
                </c:pt>
                <c:pt idx="277">
                  <c:v>-43.815501565577307</c:v>
                </c:pt>
                <c:pt idx="278">
                  <c:v>-41.881743252382172</c:v>
                </c:pt>
                <c:pt idx="279">
                  <c:v>-39.934656778982564</c:v>
                </c:pt>
                <c:pt idx="280">
                  <c:v>-37.987018029687974</c:v>
                </c:pt>
                <c:pt idx="281">
                  <c:v>-36.059436686725945</c:v>
                </c:pt>
                <c:pt idx="282">
                  <c:v>-34.162919642608671</c:v>
                </c:pt>
                <c:pt idx="283">
                  <c:v>-32.327576968692455</c:v>
                </c:pt>
                <c:pt idx="284">
                  <c:v>-30.521787684326309</c:v>
                </c:pt>
                <c:pt idx="285">
                  <c:v>-28.74621171970464</c:v>
                </c:pt>
                <c:pt idx="286">
                  <c:v>-27.010583808407695</c:v>
                </c:pt>
                <c:pt idx="287">
                  <c:v>-25.340477614881276</c:v>
                </c:pt>
                <c:pt idx="288">
                  <c:v>-23.725012614226248</c:v>
                </c:pt>
                <c:pt idx="289">
                  <c:v>-22.162677567009226</c:v>
                </c:pt>
                <c:pt idx="290">
                  <c:v>-20.645380512902243</c:v>
                </c:pt>
                <c:pt idx="291">
                  <c:v>-19.193583184201579</c:v>
                </c:pt>
                <c:pt idx="292">
                  <c:v>-17.800704599445101</c:v>
                </c:pt>
                <c:pt idx="293">
                  <c:v>-16.470214370525785</c:v>
                </c:pt>
                <c:pt idx="294">
                  <c:v>-15.201800296864473</c:v>
                </c:pt>
                <c:pt idx="295">
                  <c:v>-13.988920411631533</c:v>
                </c:pt>
                <c:pt idx="296">
                  <c:v>-12.825481974145987</c:v>
                </c:pt>
                <c:pt idx="297">
                  <c:v>-11.718815702712229</c:v>
                </c:pt>
                <c:pt idx="298">
                  <c:v>-10.68199650077185</c:v>
                </c:pt>
                <c:pt idx="299">
                  <c:v>-9.7016397754968118</c:v>
                </c:pt>
                <c:pt idx="300">
                  <c:v>-8.7730503533703814</c:v>
                </c:pt>
                <c:pt idx="301">
                  <c:v>-7.9020334444564577</c:v>
                </c:pt>
                <c:pt idx="302">
                  <c:v>-7.096084214296166</c:v>
                </c:pt>
                <c:pt idx="303">
                  <c:v>-6.3277442698767583</c:v>
                </c:pt>
                <c:pt idx="304">
                  <c:v>-5.607112713698589</c:v>
                </c:pt>
                <c:pt idx="305">
                  <c:v>-4.9347611602237063</c:v>
                </c:pt>
                <c:pt idx="306">
                  <c:v>-4.3067005475814559</c:v>
                </c:pt>
                <c:pt idx="307">
                  <c:v>-3.7255064335669936</c:v>
                </c:pt>
                <c:pt idx="308">
                  <c:v>-3.1894231990952808</c:v>
                </c:pt>
                <c:pt idx="309">
                  <c:v>-2.6935116580120946</c:v>
                </c:pt>
                <c:pt idx="310">
                  <c:v>-2.2352422502384055</c:v>
                </c:pt>
                <c:pt idx="311">
                  <c:v>-1.8130357533584027</c:v>
                </c:pt>
                <c:pt idx="312">
                  <c:v>-1.4263525693890231</c:v>
                </c:pt>
                <c:pt idx="313">
                  <c:v>-1.0729113096451315</c:v>
                </c:pt>
                <c:pt idx="314">
                  <c:v>-0.75095703726575769</c:v>
                </c:pt>
                <c:pt idx="315">
                  <c:v>-0.45803719805958193</c:v>
                </c:pt>
                <c:pt idx="316">
                  <c:v>-0.19287283509822167</c:v>
                </c:pt>
                <c:pt idx="317">
                  <c:v>4.5718184868524497E-2</c:v>
                </c:pt>
                <c:pt idx="318">
                  <c:v>0.25981874230061514</c:v>
                </c:pt>
                <c:pt idx="319">
                  <c:v>0.45085382826917692</c:v>
                </c:pt>
                <c:pt idx="320">
                  <c:v>0.62025997060281923</c:v>
                </c:pt>
                <c:pt idx="321">
                  <c:v>0.76988052453243028</c:v>
                </c:pt>
                <c:pt idx="322">
                  <c:v>0.90058270208105107</c:v>
                </c:pt>
                <c:pt idx="323">
                  <c:v>1.0145862255183713</c:v>
                </c:pt>
                <c:pt idx="324">
                  <c:v>1.1117379771461888</c:v>
                </c:pt>
                <c:pt idx="325">
                  <c:v>1.1938503241673482</c:v>
                </c:pt>
                <c:pt idx="326">
                  <c:v>1.2615027682675708</c:v>
                </c:pt>
                <c:pt idx="327">
                  <c:v>1.3181186327845933</c:v>
                </c:pt>
                <c:pt idx="328">
                  <c:v>1.3631765204983632</c:v>
                </c:pt>
                <c:pt idx="329">
                  <c:v>1.3973845460660494</c:v>
                </c:pt>
                <c:pt idx="330">
                  <c:v>1.421323323482268</c:v>
                </c:pt>
                <c:pt idx="331">
                  <c:v>1.4354585906484827</c:v>
                </c:pt>
                <c:pt idx="332">
                  <c:v>1.4433985592963277</c:v>
                </c:pt>
                <c:pt idx="333">
                  <c:v>1.4450035174697859</c:v>
                </c:pt>
                <c:pt idx="334">
                  <c:v>1.4395727938045166</c:v>
                </c:pt>
                <c:pt idx="335">
                  <c:v>1.4288618308091203</c:v>
                </c:pt>
                <c:pt idx="336">
                  <c:v>1.411635587711946</c:v>
                </c:pt>
                <c:pt idx="337">
                  <c:v>1.3894382659675457</c:v>
                </c:pt>
                <c:pt idx="338">
                  <c:v>1.3658961561871712</c:v>
                </c:pt>
                <c:pt idx="339">
                  <c:v>1.3377014456709559</c:v>
                </c:pt>
                <c:pt idx="340">
                  <c:v>1.3057718429947207</c:v>
                </c:pt>
                <c:pt idx="341">
                  <c:v>1.2705084980417471</c:v>
                </c:pt>
                <c:pt idx="342">
                  <c:v>1.2342097224613344</c:v>
                </c:pt>
                <c:pt idx="343">
                  <c:v>1.1971120860009419</c:v>
                </c:pt>
                <c:pt idx="344">
                  <c:v>1.1583387623154104</c:v>
                </c:pt>
                <c:pt idx="345">
                  <c:v>1.11791238780883</c:v>
                </c:pt>
                <c:pt idx="346">
                  <c:v>1.0761365289089062</c:v>
                </c:pt>
                <c:pt idx="347">
                  <c:v>1.0342937332661544</c:v>
                </c:pt>
                <c:pt idx="348">
                  <c:v>0.99275757280283783</c:v>
                </c:pt>
                <c:pt idx="349">
                  <c:v>0.95105290859527636</c:v>
                </c:pt>
                <c:pt idx="350">
                  <c:v>0.909760847056448</c:v>
                </c:pt>
                <c:pt idx="351">
                  <c:v>0.86845551983964164</c:v>
                </c:pt>
                <c:pt idx="352">
                  <c:v>0.82707140417024294</c:v>
                </c:pt>
                <c:pt idx="353">
                  <c:v>0.78660792960679893</c:v>
                </c:pt>
                <c:pt idx="354">
                  <c:v>0.74727188610583684</c:v>
                </c:pt>
                <c:pt idx="355">
                  <c:v>0.70828472784129737</c:v>
                </c:pt>
                <c:pt idx="356">
                  <c:v>0.67009651237606616</c:v>
                </c:pt>
                <c:pt idx="357">
                  <c:v>0.6326943244463521</c:v>
                </c:pt>
                <c:pt idx="358">
                  <c:v>0.59684957199321187</c:v>
                </c:pt>
                <c:pt idx="359">
                  <c:v>0.56192849491490926</c:v>
                </c:pt>
                <c:pt idx="360">
                  <c:v>0.52806045856121742</c:v>
                </c:pt>
                <c:pt idx="361">
                  <c:v>0.49535657040275305</c:v>
                </c:pt>
                <c:pt idx="362">
                  <c:v>0.4636176912731817</c:v>
                </c:pt>
                <c:pt idx="363">
                  <c:v>0.43329679300876134</c:v>
                </c:pt>
                <c:pt idx="364">
                  <c:v>0.40418679995961454</c:v>
                </c:pt>
                <c:pt idx="365">
                  <c:v>0.37633301152781756</c:v>
                </c:pt>
                <c:pt idx="366">
                  <c:v>0.34966136864311953</c:v>
                </c:pt>
                <c:pt idx="367">
                  <c:v>0.32393922300377925</c:v>
                </c:pt>
                <c:pt idx="368">
                  <c:v>0.29926029041106506</c:v>
                </c:pt>
                <c:pt idx="369">
                  <c:v>0.27607268718492783</c:v>
                </c:pt>
                <c:pt idx="370">
                  <c:v>0.25406841702178062</c:v>
                </c:pt>
                <c:pt idx="371">
                  <c:v>0.23319717471124946</c:v>
                </c:pt>
                <c:pt idx="372">
                  <c:v>0.21322279216959242</c:v>
                </c:pt>
                <c:pt idx="373">
                  <c:v>0.19425501333305809</c:v>
                </c:pt>
                <c:pt idx="374">
                  <c:v>0.17652428118003341</c:v>
                </c:pt>
                <c:pt idx="375">
                  <c:v>0.15992562661595575</c:v>
                </c:pt>
                <c:pt idx="376">
                  <c:v>0.14435306338893175</c:v>
                </c:pt>
                <c:pt idx="377">
                  <c:v>0.12964325828171633</c:v>
                </c:pt>
                <c:pt idx="378">
                  <c:v>0.11569594176190619</c:v>
                </c:pt>
                <c:pt idx="379">
                  <c:v>0.10276479959575678</c:v>
                </c:pt>
                <c:pt idx="380">
                  <c:v>9.0823082617489698E-2</c:v>
                </c:pt>
                <c:pt idx="381">
                  <c:v>7.9792861485197639E-2</c:v>
                </c:pt>
                <c:pt idx="382">
                  <c:v>6.9473959630921928E-2</c:v>
                </c:pt>
                <c:pt idx="383">
                  <c:v>5.9903070884901773E-2</c:v>
                </c:pt>
                <c:pt idx="384">
                  <c:v>5.1170262711274138E-2</c:v>
                </c:pt>
                <c:pt idx="385">
                  <c:v>4.3208965611710178E-2</c:v>
                </c:pt>
                <c:pt idx="386">
                  <c:v>3.5987690357289367E-2</c:v>
                </c:pt>
                <c:pt idx="387">
                  <c:v>2.9478423344015375E-2</c:v>
                </c:pt>
                <c:pt idx="388">
                  <c:v>2.3635010696081978E-2</c:v>
                </c:pt>
                <c:pt idx="389">
                  <c:v>1.842388042393343E-2</c:v>
                </c:pt>
                <c:pt idx="390">
                  <c:v>1.3839530647476563E-2</c:v>
                </c:pt>
                <c:pt idx="391">
                  <c:v>9.8837603732212804E-3</c:v>
                </c:pt>
                <c:pt idx="392">
                  <c:v>6.5507232020952802E-3</c:v>
                </c:pt>
                <c:pt idx="393">
                  <c:v>3.8005064757364745E-3</c:v>
                </c:pt>
                <c:pt idx="394">
                  <c:v>1.6203049844841205E-3</c:v>
                </c:pt>
                <c:pt idx="395">
                  <c:v>-4.4460252794784544E-7</c:v>
                </c:pt>
                <c:pt idx="396">
                  <c:v>-1.0729752481120694E-3</c:v>
                </c:pt>
                <c:pt idx="397">
                  <c:v>-1.6028400658880137E-3</c:v>
                </c:pt>
                <c:pt idx="398">
                  <c:v>-1.5959912617723826E-3</c:v>
                </c:pt>
                <c:pt idx="399">
                  <c:v>-1.0599012336748538E-3</c:v>
                </c:pt>
              </c:numCache>
            </c:numRef>
          </c:yVal>
          <c:smooth val="0"/>
        </c:ser>
        <c:dLbls>
          <c:showLegendKey val="0"/>
          <c:showVal val="0"/>
          <c:showCatName val="0"/>
          <c:showSerName val="0"/>
          <c:showPercent val="0"/>
          <c:showBubbleSize val="0"/>
        </c:dLbls>
        <c:axId val="119062528"/>
        <c:axId val="119474048"/>
      </c:scatterChart>
      <c:valAx>
        <c:axId val="119062528"/>
        <c:scaling>
          <c:orientation val="minMax"/>
          <c:max val="100"/>
          <c:min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9474048"/>
        <c:crosses val="autoZero"/>
        <c:crossBetween val="midCat"/>
      </c:valAx>
      <c:valAx>
        <c:axId val="11947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9062528"/>
        <c:crossesAt val="-250"/>
        <c:crossBetween val="midCat"/>
      </c:valAx>
    </c:plotArea>
    <c:legend>
      <c:legendPos val="b"/>
      <c:layout/>
      <c:overlay val="0"/>
      <c:spPr>
        <a:noFill/>
        <a:ln>
          <a:noFill/>
        </a:ln>
        <a:effectLst/>
      </c:spPr>
      <c:txPr>
        <a:bodyPr rot="0" vert="horz"/>
        <a:lstStyle/>
        <a:p>
          <a:pPr>
            <a:defRPr/>
          </a:pPr>
          <a:endParaRPr lang="en-US"/>
        </a:p>
      </c:tx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6883826"/>
            <a:ext cx="25648920" cy="14643947"/>
          </a:xfrm>
        </p:spPr>
        <p:txBody>
          <a:bodyPr anchor="b"/>
          <a:lstStyle>
            <a:lvl1pPr algn="ctr">
              <a:defRPr sz="19800"/>
            </a:lvl1pPr>
          </a:lstStyle>
          <a:p>
            <a:r>
              <a:rPr lang="en-US" smtClean="0"/>
              <a:t>Click to edit Master title style</a:t>
            </a:r>
            <a:endParaRPr lang="en-US" dirty="0"/>
          </a:p>
        </p:txBody>
      </p:sp>
      <p:sp>
        <p:nvSpPr>
          <p:cNvPr id="3" name="Subtitle 2"/>
          <p:cNvSpPr>
            <a:spLocks noGrp="1"/>
          </p:cNvSpPr>
          <p:nvPr>
            <p:ph type="subTitle" idx="1"/>
          </p:nvPr>
        </p:nvSpPr>
        <p:spPr>
          <a:xfrm>
            <a:off x="3771900" y="22092500"/>
            <a:ext cx="22631400" cy="10155340"/>
          </a:xfrm>
        </p:spPr>
        <p:txBody>
          <a:bodyPr/>
          <a:lstStyle>
            <a:lvl1pPr marL="0" indent="0" algn="ctr">
              <a:buNone/>
              <a:defRPr sz="7920"/>
            </a:lvl1pPr>
            <a:lvl2pPr marL="1508760" indent="0" algn="ctr">
              <a:buNone/>
              <a:defRPr sz="6600"/>
            </a:lvl2pPr>
            <a:lvl3pPr marL="3017520" indent="0" algn="ctr">
              <a:buNone/>
              <a:defRPr sz="5940"/>
            </a:lvl3pPr>
            <a:lvl4pPr marL="4526280" indent="0" algn="ctr">
              <a:buNone/>
              <a:defRPr sz="5280"/>
            </a:lvl4pPr>
            <a:lvl5pPr marL="6035040" indent="0" algn="ctr">
              <a:buNone/>
              <a:defRPr sz="5280"/>
            </a:lvl5pPr>
            <a:lvl6pPr marL="7543800" indent="0" algn="ctr">
              <a:buNone/>
              <a:defRPr sz="5280"/>
            </a:lvl6pPr>
            <a:lvl7pPr marL="9052560" indent="0" algn="ctr">
              <a:buNone/>
              <a:defRPr sz="5280"/>
            </a:lvl7pPr>
            <a:lvl8pPr marL="10561320" indent="0" algn="ctr">
              <a:buNone/>
              <a:defRPr sz="5280"/>
            </a:lvl8pPr>
            <a:lvl9pPr marL="12070080" indent="0" algn="ctr">
              <a:buNone/>
              <a:defRPr sz="5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29030C-5995-0F48-94C0-58C34890E0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9030C-5995-0F48-94C0-58C34890E0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94129" y="2239433"/>
            <a:ext cx="6506528" cy="356459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74546" y="2239433"/>
            <a:ext cx="19142393" cy="3564594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9030C-5995-0F48-94C0-58C34890E0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9030C-5995-0F48-94C0-58C34890E0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8830" y="10486402"/>
            <a:ext cx="26026110" cy="17496787"/>
          </a:xfrm>
        </p:spPr>
        <p:txBody>
          <a:bodyPr anchor="b"/>
          <a:lstStyle>
            <a:lvl1pPr>
              <a:defRPr sz="19800"/>
            </a:lvl1pPr>
          </a:lstStyle>
          <a:p>
            <a:r>
              <a:rPr lang="en-US" smtClean="0"/>
              <a:t>Click to edit Master title style</a:t>
            </a:r>
            <a:endParaRPr lang="en-US" dirty="0"/>
          </a:p>
        </p:txBody>
      </p:sp>
      <p:sp>
        <p:nvSpPr>
          <p:cNvPr id="3" name="Text Placeholder 2"/>
          <p:cNvSpPr>
            <a:spLocks noGrp="1"/>
          </p:cNvSpPr>
          <p:nvPr>
            <p:ph type="body" idx="1"/>
          </p:nvPr>
        </p:nvSpPr>
        <p:spPr>
          <a:xfrm>
            <a:off x="2058830" y="28148716"/>
            <a:ext cx="26026110" cy="9201147"/>
          </a:xfrm>
        </p:spPr>
        <p:txBody>
          <a:bodyPr/>
          <a:lstStyle>
            <a:lvl1pPr marL="0" indent="0">
              <a:buNone/>
              <a:defRPr sz="7920">
                <a:solidFill>
                  <a:schemeClr val="tx1"/>
                </a:solidFill>
              </a:defRPr>
            </a:lvl1pPr>
            <a:lvl2pPr marL="1508760" indent="0">
              <a:buNone/>
              <a:defRPr sz="6600">
                <a:solidFill>
                  <a:schemeClr val="tx1">
                    <a:tint val="75000"/>
                  </a:schemeClr>
                </a:solidFill>
              </a:defRPr>
            </a:lvl2pPr>
            <a:lvl3pPr marL="3017520" indent="0">
              <a:buNone/>
              <a:defRPr sz="5940">
                <a:solidFill>
                  <a:schemeClr val="tx1">
                    <a:tint val="75000"/>
                  </a:schemeClr>
                </a:solidFill>
              </a:defRPr>
            </a:lvl3pPr>
            <a:lvl4pPr marL="4526280" indent="0">
              <a:buNone/>
              <a:defRPr sz="5280">
                <a:solidFill>
                  <a:schemeClr val="tx1">
                    <a:tint val="75000"/>
                  </a:schemeClr>
                </a:solidFill>
              </a:defRPr>
            </a:lvl4pPr>
            <a:lvl5pPr marL="6035040" indent="0">
              <a:buNone/>
              <a:defRPr sz="5280">
                <a:solidFill>
                  <a:schemeClr val="tx1">
                    <a:tint val="75000"/>
                  </a:schemeClr>
                </a:solidFill>
              </a:defRPr>
            </a:lvl5pPr>
            <a:lvl6pPr marL="7543800" indent="0">
              <a:buNone/>
              <a:defRPr sz="5280">
                <a:solidFill>
                  <a:schemeClr val="tx1">
                    <a:tint val="75000"/>
                  </a:schemeClr>
                </a:solidFill>
              </a:defRPr>
            </a:lvl6pPr>
            <a:lvl7pPr marL="9052560" indent="0">
              <a:buNone/>
              <a:defRPr sz="5280">
                <a:solidFill>
                  <a:schemeClr val="tx1">
                    <a:tint val="75000"/>
                  </a:schemeClr>
                </a:solidFill>
              </a:defRPr>
            </a:lvl7pPr>
            <a:lvl8pPr marL="10561320" indent="0">
              <a:buNone/>
              <a:defRPr sz="5280">
                <a:solidFill>
                  <a:schemeClr val="tx1">
                    <a:tint val="75000"/>
                  </a:schemeClr>
                </a:solidFill>
              </a:defRPr>
            </a:lvl8pPr>
            <a:lvl9pPr marL="12070080" indent="0">
              <a:buNone/>
              <a:defRPr sz="52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9030C-5995-0F48-94C0-58C34890E03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74545" y="11197167"/>
            <a:ext cx="12824460" cy="26688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276195" y="11197167"/>
            <a:ext cx="12824460" cy="26688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29030C-5995-0F48-94C0-58C34890E03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475" y="2239442"/>
            <a:ext cx="26026110" cy="81301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479" y="10311133"/>
            <a:ext cx="12765522" cy="505332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smtClean="0"/>
              <a:t>Edit Master text styles</a:t>
            </a:r>
          </a:p>
        </p:txBody>
      </p:sp>
      <p:sp>
        <p:nvSpPr>
          <p:cNvPr id="4" name="Content Placeholder 3"/>
          <p:cNvSpPr>
            <a:spLocks noGrp="1"/>
          </p:cNvSpPr>
          <p:nvPr>
            <p:ph sz="half" idx="2"/>
          </p:nvPr>
        </p:nvSpPr>
        <p:spPr>
          <a:xfrm>
            <a:off x="2078479" y="15364460"/>
            <a:ext cx="12765522" cy="225988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276197" y="10311133"/>
            <a:ext cx="12828390" cy="505332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smtClean="0"/>
              <a:t>Edit Master text styles</a:t>
            </a:r>
          </a:p>
        </p:txBody>
      </p:sp>
      <p:sp>
        <p:nvSpPr>
          <p:cNvPr id="6" name="Content Placeholder 5"/>
          <p:cNvSpPr>
            <a:spLocks noGrp="1"/>
          </p:cNvSpPr>
          <p:nvPr>
            <p:ph sz="quarter" idx="4"/>
          </p:nvPr>
        </p:nvSpPr>
        <p:spPr>
          <a:xfrm>
            <a:off x="15276197" y="15364460"/>
            <a:ext cx="12828390" cy="225988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29030C-5995-0F48-94C0-58C34890E034}"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29030C-5995-0F48-94C0-58C34890E034}"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9030C-5995-0F48-94C0-58C34890E034}"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0560"/>
            </a:lvl1pPr>
          </a:lstStyle>
          <a:p>
            <a:r>
              <a:rPr lang="en-US" smtClean="0"/>
              <a:t>Click to edit Master title style</a:t>
            </a:r>
            <a:endParaRPr lang="en-US" dirty="0"/>
          </a:p>
        </p:txBody>
      </p:sp>
      <p:sp>
        <p:nvSpPr>
          <p:cNvPr id="3" name="Content Placeholder 2"/>
          <p:cNvSpPr>
            <a:spLocks noGrp="1"/>
          </p:cNvSpPr>
          <p:nvPr>
            <p:ph idx="1"/>
          </p:nvPr>
        </p:nvSpPr>
        <p:spPr>
          <a:xfrm>
            <a:off x="12828390" y="6056216"/>
            <a:ext cx="15276195" cy="29891567"/>
          </a:xfrm>
        </p:spPr>
        <p:txBody>
          <a:bodyPr/>
          <a:lstStyle>
            <a:lvl1pPr>
              <a:defRPr sz="10560"/>
            </a:lvl1pPr>
            <a:lvl2pPr>
              <a:defRPr sz="9240"/>
            </a:lvl2pPr>
            <a:lvl3pPr>
              <a:defRPr sz="7920"/>
            </a:lvl3pPr>
            <a:lvl4pPr>
              <a:defRPr sz="6600"/>
            </a:lvl4pPr>
            <a:lvl5pPr>
              <a:defRPr sz="6600"/>
            </a:lvl5pPr>
            <a:lvl6pPr>
              <a:defRPr sz="6600"/>
            </a:lvl6pPr>
            <a:lvl7pPr>
              <a:defRPr sz="6600"/>
            </a:lvl7pPr>
            <a:lvl8pPr>
              <a:defRPr sz="6600"/>
            </a:lvl8pPr>
            <a:lvl9pPr>
              <a:defRPr sz="6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smtClean="0"/>
              <a:t>Edit Master text styles</a:t>
            </a:r>
          </a:p>
        </p:txBody>
      </p:sp>
      <p:sp>
        <p:nvSpPr>
          <p:cNvPr id="5" name="Date Placeholder 4"/>
          <p:cNvSpPr>
            <a:spLocks noGrp="1"/>
          </p:cNvSpPr>
          <p:nvPr>
            <p:ph type="dt" sz="half" idx="10"/>
          </p:nvPr>
        </p:nvSpPr>
        <p:spPr/>
        <p:txBody>
          <a:bodyPr/>
          <a:lstStyle/>
          <a:p>
            <a:fld id="{0C29030C-5995-0F48-94C0-58C34890E03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0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28390" y="6056216"/>
            <a:ext cx="15276195" cy="29891567"/>
          </a:xfrm>
        </p:spPr>
        <p:txBody>
          <a:bodyPr anchor="t"/>
          <a:lstStyle>
            <a:lvl1pPr marL="0" indent="0">
              <a:buNone/>
              <a:defRPr sz="1056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r>
              <a:rPr lang="en-US" smtClean="0"/>
              <a:t>Click icon to add picture</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smtClean="0"/>
              <a:t>Edit Master text styles</a:t>
            </a:r>
          </a:p>
        </p:txBody>
      </p:sp>
      <p:sp>
        <p:nvSpPr>
          <p:cNvPr id="5" name="Date Placeholder 4"/>
          <p:cNvSpPr>
            <a:spLocks noGrp="1"/>
          </p:cNvSpPr>
          <p:nvPr>
            <p:ph type="dt" sz="half" idx="10"/>
          </p:nvPr>
        </p:nvSpPr>
        <p:spPr/>
        <p:txBody>
          <a:bodyPr/>
          <a:lstStyle/>
          <a:p>
            <a:fld id="{0C29030C-5995-0F48-94C0-58C34890E03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4ACED-D11D-C545-9E90-B723A5D4C8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2239442"/>
            <a:ext cx="26026110" cy="81301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74545" y="11197167"/>
            <a:ext cx="26026110" cy="266882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74545" y="38985623"/>
            <a:ext cx="6789420" cy="2239433"/>
          </a:xfrm>
          <a:prstGeom prst="rect">
            <a:avLst/>
          </a:prstGeom>
        </p:spPr>
        <p:txBody>
          <a:bodyPr vert="horz" lIns="91440" tIns="45720" rIns="91440" bIns="45720" rtlCol="0" anchor="ctr"/>
          <a:lstStyle>
            <a:lvl1pPr algn="l">
              <a:defRPr sz="3960">
                <a:solidFill>
                  <a:schemeClr val="tx1">
                    <a:tint val="75000"/>
                  </a:schemeClr>
                </a:solidFill>
              </a:defRPr>
            </a:lvl1pPr>
          </a:lstStyle>
          <a:p>
            <a:fld id="{0C29030C-5995-0F48-94C0-58C34890E034}" type="datetimeFigureOut">
              <a:rPr lang="en-US" smtClean="0"/>
              <a:t>4/24/2018</a:t>
            </a:fld>
            <a:endParaRPr lang="en-US"/>
          </a:p>
        </p:txBody>
      </p:sp>
      <p:sp>
        <p:nvSpPr>
          <p:cNvPr id="5" name="Footer Placeholder 4"/>
          <p:cNvSpPr>
            <a:spLocks noGrp="1"/>
          </p:cNvSpPr>
          <p:nvPr>
            <p:ph type="ftr" sz="quarter" idx="3"/>
          </p:nvPr>
        </p:nvSpPr>
        <p:spPr>
          <a:xfrm>
            <a:off x="9995535" y="38985623"/>
            <a:ext cx="10184130" cy="2239433"/>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11235" y="38985623"/>
            <a:ext cx="6789420" cy="2239433"/>
          </a:xfrm>
          <a:prstGeom prst="rect">
            <a:avLst/>
          </a:prstGeom>
        </p:spPr>
        <p:txBody>
          <a:bodyPr vert="horz" lIns="91440" tIns="45720" rIns="91440" bIns="45720" rtlCol="0" anchor="ctr"/>
          <a:lstStyle>
            <a:lvl1pPr algn="r">
              <a:defRPr sz="3960">
                <a:solidFill>
                  <a:schemeClr val="tx1">
                    <a:tint val="75000"/>
                  </a:schemeClr>
                </a:solidFill>
              </a:defRPr>
            </a:lvl1pPr>
          </a:lstStyle>
          <a:p>
            <a:fld id="{3FE4ACED-D11D-C545-9E90-B723A5D4C8BE}" type="slidenum">
              <a:rPr lang="en-US" smtClean="0"/>
              <a:t>‹#›</a:t>
            </a:fld>
            <a:endParaRPr lang="en-US"/>
          </a:p>
        </p:txBody>
      </p:sp>
    </p:spTree>
    <p:extLst>
      <p:ext uri="{BB962C8B-B14F-4D97-AF65-F5344CB8AC3E}">
        <p14:creationId xmlns:p14="http://schemas.microsoft.com/office/powerpoint/2010/main" val="1705736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1.xml"/><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image" Target="../media/image1.jp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89416" y="1593621"/>
            <a:ext cx="25988541" cy="1485022"/>
          </a:xfrm>
          <a:prstGeom prst="rect">
            <a:avLst/>
          </a:prstGeom>
          <a:solidFill>
            <a:sysClr val="window" lastClr="FFFFFF"/>
          </a:solidFill>
          <a:ln w="25400" cap="flat" cmpd="sng" algn="ctr">
            <a:noFill/>
            <a:prstDash val="solid"/>
          </a:ln>
          <a:effectLst/>
        </p:spPr>
        <p:txBody>
          <a:bodyPr wrap="square">
            <a:spAutoFit/>
          </a:bodyPr>
          <a:lstStyle/>
          <a:p>
            <a:pPr marL="0" marR="0" lvl="0" indent="0" algn="ctr" defTabSz="4493544" eaLnBrk="1" fontAlgn="auto" latinLnBrk="0" hangingPunct="1">
              <a:lnSpc>
                <a:spcPct val="100000"/>
              </a:lnSpc>
              <a:spcBef>
                <a:spcPts val="0"/>
              </a:spcBef>
              <a:spcAft>
                <a:spcPts val="300"/>
              </a:spcAft>
              <a:buClrTx/>
              <a:buSzTx/>
              <a:buFontTx/>
              <a:buNone/>
              <a:tabLst/>
              <a:defRPr/>
            </a:pPr>
            <a:r>
              <a:rPr kumimoji="0" lang="en-US" sz="4800" b="1" i="0" u="none" strike="noStrike" kern="1600" cap="all" spc="0" normalizeH="0" baseline="0" noProof="0" dirty="0" smtClean="0">
                <a:ln>
                  <a:noFill/>
                </a:ln>
                <a:solidFill>
                  <a:prstClr val="black"/>
                </a:solidFill>
                <a:effectLst/>
                <a:uLnTx/>
                <a:uFillTx/>
                <a:latin typeface="Times New Roman"/>
                <a:ea typeface="+mn-ea"/>
                <a:cs typeface="Arial"/>
              </a:rPr>
              <a:t>A Non-Invasive Magnetic Momentum Monitor Using a TE011 Cavity</a:t>
            </a:r>
            <a:r>
              <a:rPr kumimoji="0" lang="en-GB" sz="4800" b="1" i="0" u="none" strike="noStrike" kern="1600" cap="all" spc="0" normalizeH="0" baseline="0" noProof="0" dirty="0" smtClean="0">
                <a:ln>
                  <a:noFill/>
                </a:ln>
                <a:solidFill>
                  <a:prstClr val="black"/>
                </a:solidFill>
                <a:effectLst/>
                <a:uLnTx/>
                <a:uFillTx/>
                <a:latin typeface="Times New Roman"/>
                <a:ea typeface="+mn-ea"/>
                <a:cs typeface="Arial"/>
              </a:rPr>
              <a:t>*</a:t>
            </a:r>
            <a:endParaRPr kumimoji="0" lang="en-US" sz="4800" b="1" i="0" u="none" strike="noStrike" kern="1600" cap="all" spc="0" normalizeH="0" baseline="0" noProof="0" dirty="0" smtClean="0">
              <a:ln>
                <a:noFill/>
              </a:ln>
              <a:solidFill>
                <a:prstClr val="black"/>
              </a:solidFill>
              <a:effectLst/>
              <a:uLnTx/>
              <a:uFillTx/>
              <a:latin typeface="Times New Roman"/>
              <a:ea typeface="+mn-ea"/>
              <a:cs typeface="Arial"/>
            </a:endParaRPr>
          </a:p>
          <a:p>
            <a:pPr marL="0" marR="0" lvl="0" indent="0" algn="ctr" defTabSz="4493544" eaLnBrk="1" fontAlgn="auto" latinLnBrk="0" hangingPunct="1">
              <a:lnSpc>
                <a:spcPct val="100000"/>
              </a:lnSpc>
              <a:spcBef>
                <a:spcPts val="0"/>
              </a:spcBef>
              <a:spcAft>
                <a:spcPts val="0"/>
              </a:spcAft>
              <a:buClrTx/>
              <a:buSzTx/>
              <a:buFontTx/>
              <a:buNone/>
              <a:tabLst/>
              <a:defRPr/>
            </a:pPr>
            <a:r>
              <a:rPr kumimoji="0" lang="fr-FR" sz="4000" b="0" i="0" u="none" strike="noStrike" kern="800" cap="none" spc="0" normalizeH="0" baseline="0" noProof="0" dirty="0" smtClean="0">
                <a:ln>
                  <a:noFill/>
                </a:ln>
                <a:solidFill>
                  <a:prstClr val="black"/>
                </a:solidFill>
                <a:effectLst/>
                <a:uLnTx/>
                <a:uFillTx/>
                <a:latin typeface="Times"/>
                <a:ea typeface="SimSun"/>
                <a:cs typeface="Times New Roman"/>
              </a:rPr>
              <a:t>J. Guo</a:t>
            </a:r>
            <a:r>
              <a:rPr kumimoji="0" lang="fr-FR" sz="4000" b="0" i="0" u="none" strike="noStrike" kern="800" cap="none" spc="0" normalizeH="0" baseline="30000" noProof="0" dirty="0" smtClean="0">
                <a:ln>
                  <a:noFill/>
                </a:ln>
                <a:solidFill>
                  <a:prstClr val="black"/>
                </a:solidFill>
                <a:effectLst/>
                <a:uLnTx/>
                <a:uFillTx/>
                <a:latin typeface="Times"/>
                <a:ea typeface="SimSun"/>
                <a:cs typeface="Times New Roman"/>
              </a:rPr>
              <a:t>#</a:t>
            </a:r>
            <a:r>
              <a:rPr kumimoji="0" lang="fr-FR" sz="4000" b="0" i="0" u="none" strike="noStrike" kern="800" cap="none" spc="0" normalizeH="0" baseline="0" noProof="0" dirty="0" smtClean="0">
                <a:ln>
                  <a:noFill/>
                </a:ln>
                <a:solidFill>
                  <a:prstClr val="black"/>
                </a:solidFill>
                <a:effectLst/>
                <a:uLnTx/>
                <a:uFillTx/>
                <a:latin typeface="Times"/>
                <a:ea typeface="SimSun"/>
                <a:cs typeface="Times New Roman"/>
              </a:rPr>
              <a:t>, J. Henry, </a:t>
            </a:r>
            <a:r>
              <a:rPr kumimoji="0" lang="de-DE" sz="4000" b="0" i="0" u="none" strike="noStrike" kern="800" cap="none" spc="0" normalizeH="0" baseline="0" noProof="0" dirty="0" smtClean="0">
                <a:ln>
                  <a:noFill/>
                </a:ln>
                <a:solidFill>
                  <a:prstClr val="black"/>
                </a:solidFill>
                <a:effectLst/>
                <a:uLnTx/>
                <a:uFillTx/>
                <a:latin typeface="Times"/>
                <a:ea typeface="SimSun"/>
                <a:cs typeface="Times New Roman"/>
              </a:rPr>
              <a:t>M. Poelker, R. A. Rimmer, R. Suleiman, H. Wang</a:t>
            </a:r>
            <a:r>
              <a:rPr kumimoji="0" lang="fr-FR" sz="4000" b="0" i="0" u="none" strike="noStrike" kern="800" cap="none" spc="0" normalizeH="0" baseline="0" noProof="0" dirty="0" smtClean="0">
                <a:ln>
                  <a:noFill/>
                </a:ln>
                <a:solidFill>
                  <a:prstClr val="black"/>
                </a:solidFill>
                <a:effectLst/>
                <a:uLnTx/>
                <a:uFillTx/>
                <a:latin typeface="Times"/>
                <a:ea typeface="SimSun"/>
                <a:cs typeface="Times New Roman"/>
              </a:rPr>
              <a:t>, JLAB, Newport News, VA 23606, USA</a:t>
            </a:r>
          </a:p>
        </p:txBody>
      </p:sp>
      <p:sp>
        <p:nvSpPr>
          <p:cNvPr id="3" name="TextBox 2"/>
          <p:cNvSpPr txBox="1"/>
          <p:nvPr/>
        </p:nvSpPr>
        <p:spPr>
          <a:xfrm>
            <a:off x="27391649" y="396604"/>
            <a:ext cx="2230098" cy="584775"/>
          </a:xfrm>
          <a:prstGeom prst="rect">
            <a:avLst/>
          </a:prstGeom>
          <a:noFill/>
        </p:spPr>
        <p:txBody>
          <a:bodyPr wrap="none" rtlCol="0">
            <a:spAutoFit/>
          </a:bodyPr>
          <a:lstStyle/>
          <a:p>
            <a:pPr defTabSz="4493544"/>
            <a:r>
              <a:rPr lang="en-US" sz="3200" dirty="0" smtClean="0">
                <a:solidFill>
                  <a:srgbClr val="C00000"/>
                </a:solidFill>
                <a:latin typeface="Times New Roman" panose="02020603050405020304" pitchFamily="18" charset="0"/>
                <a:cs typeface="Times New Roman" panose="02020603050405020304" pitchFamily="18" charset="0"/>
              </a:rPr>
              <a:t>MOPVA130</a:t>
            </a:r>
            <a:endParaRPr lang="en-US" sz="3200" dirty="0">
              <a:solidFill>
                <a:srgbClr val="C0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 y="-2871"/>
            <a:ext cx="36576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4400" y="3272484"/>
            <a:ext cx="28346400" cy="2369880"/>
          </a:xfrm>
          <a:prstGeom prst="rect">
            <a:avLst/>
          </a:prstGeom>
          <a:ln>
            <a:solidFill>
              <a:schemeClr val="accent6">
                <a:lumMod val="75000"/>
              </a:schemeClr>
            </a:solidFill>
          </a:ln>
        </p:spPr>
        <p:txBody>
          <a:bodyPr wrap="square">
            <a:spAutoFit/>
          </a:bodyPr>
          <a:lstStyle/>
          <a:p>
            <a:pPr algn="just" defTabSz="4493544"/>
            <a:r>
              <a:rPr lang="en-GB" sz="3600" i="1" kern="800" dirty="0" smtClean="0">
                <a:solidFill>
                  <a:prstClr val="black"/>
                </a:solidFill>
                <a:latin typeface="Times New Roman"/>
                <a:ea typeface="Times New Roman"/>
              </a:rPr>
              <a:t>Abstract</a:t>
            </a:r>
          </a:p>
          <a:p>
            <a:pPr indent="118745" algn="just" defTabSz="4493544"/>
            <a:r>
              <a:rPr lang="en-US" sz="2800" kern="800" dirty="0">
                <a:solidFill>
                  <a:prstClr val="black"/>
                </a:solidFill>
                <a:latin typeface="Times New Roman"/>
                <a:ea typeface="Times New Roman"/>
              </a:rPr>
              <a:t>The Jefferson Lab Electron-Ion Collider (JLEIC) design relies on cooling of the ion beam with bunched electron beam. The bunched beam cooler complex consists of a high current magnetized electron source, an energy recovery linac, a circulating ring, and a pair of long solenoids where the cooling takes place. A non-invasive real time monitoring system is highly desired to quantify electron beam magnetization. The authors propose to use a passive copper RF cavity in TE011 mode as such a monitor. In this paper, we will show the mechanism and scaling law of this device, as well as the design </a:t>
            </a:r>
            <a:r>
              <a:rPr lang="en-US" sz="2800" kern="800" dirty="0" smtClean="0">
                <a:solidFill>
                  <a:prstClr val="black"/>
                </a:solidFill>
                <a:latin typeface="Times New Roman"/>
                <a:ea typeface="Times New Roman"/>
              </a:rPr>
              <a:t>of </a:t>
            </a:r>
            <a:r>
              <a:rPr lang="en-US" sz="2800" kern="800" dirty="0">
                <a:solidFill>
                  <a:prstClr val="black"/>
                </a:solidFill>
                <a:latin typeface="Times New Roman"/>
                <a:ea typeface="Times New Roman"/>
              </a:rPr>
              <a:t>the prototype cavity</a:t>
            </a:r>
            <a:endParaRPr lang="en-US" sz="2800" dirty="0">
              <a:solidFill>
                <a:prstClr val="black"/>
              </a:solidFill>
              <a:latin typeface="Times New Roman"/>
              <a:ea typeface="Times New Roman"/>
            </a:endParaRPr>
          </a:p>
        </p:txBody>
      </p:sp>
      <p:sp>
        <p:nvSpPr>
          <p:cNvPr id="7" name="Rectangle 6"/>
          <p:cNvSpPr/>
          <p:nvPr/>
        </p:nvSpPr>
        <p:spPr>
          <a:xfrm>
            <a:off x="15087600" y="6117351"/>
            <a:ext cx="14630400" cy="7075107"/>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81" name="Group 80"/>
          <p:cNvGrpSpPr/>
          <p:nvPr/>
        </p:nvGrpSpPr>
        <p:grpSpPr>
          <a:xfrm>
            <a:off x="457200" y="6117351"/>
            <a:ext cx="14630400" cy="6332530"/>
            <a:chOff x="457200" y="5660151"/>
            <a:chExt cx="14630400" cy="6332530"/>
          </a:xfrm>
        </p:grpSpPr>
        <p:grpSp>
          <p:nvGrpSpPr>
            <p:cNvPr id="77" name="Group 76"/>
            <p:cNvGrpSpPr/>
            <p:nvPr/>
          </p:nvGrpSpPr>
          <p:grpSpPr>
            <a:xfrm>
              <a:off x="610073" y="5807886"/>
              <a:ext cx="14040152" cy="6133310"/>
              <a:chOff x="2380510" y="7125406"/>
              <a:chExt cx="14476646" cy="5033714"/>
            </a:xfrm>
          </p:grpSpPr>
          <p:sp>
            <p:nvSpPr>
              <p:cNvPr id="79" name="TextBox 78"/>
              <p:cNvSpPr txBox="1"/>
              <p:nvPr/>
            </p:nvSpPr>
            <p:spPr>
              <a:xfrm>
                <a:off x="2380510" y="10315158"/>
                <a:ext cx="14476646" cy="1843962"/>
              </a:xfrm>
              <a:prstGeom prst="rect">
                <a:avLst/>
              </a:prstGeom>
              <a:noFill/>
            </p:spPr>
            <p:txBody>
              <a:bodyPr wrap="square" rtlCol="0">
                <a:spAutoFit/>
              </a:bodyPr>
              <a:lstStyle/>
              <a:p>
                <a:pPr marL="457200" marR="0" lvl="0" indent="-457200" algn="just" defTabSz="449354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JLEIC bunched beam cooler requires a magnetized electron beam from the injector, so when the electron beam enters the cooling channel, the cooling solenoid’s edge field will cancel the rotation of the beam and the beam will be (almost) rotation free in the channel.</a:t>
                </a:r>
              </a:p>
              <a:p>
                <a:pPr marL="457200" marR="0" lvl="0" indent="-457200" algn="just" defTabSz="449354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Non-invasive measurement of the magnetic momentum of such electron beam is highly desired. A prototype of such a device can be tested at JLab’s Gun Test Stand (GTS).</a:t>
                </a:r>
              </a:p>
            </p:txBody>
          </p:sp>
          <p:sp>
            <p:nvSpPr>
              <p:cNvPr id="80" name="TextBox 79"/>
              <p:cNvSpPr txBox="1"/>
              <p:nvPr/>
            </p:nvSpPr>
            <p:spPr>
              <a:xfrm>
                <a:off x="6469539" y="7125406"/>
                <a:ext cx="6226256" cy="429416"/>
              </a:xfrm>
              <a:prstGeom prst="rect">
                <a:avLst/>
              </a:prstGeom>
              <a:noFill/>
            </p:spPr>
            <p:txBody>
              <a:bodyPr wrap="none" rtlCol="0">
                <a:spAutoFit/>
              </a:bodyPr>
              <a:lstStyle/>
              <a:p>
                <a:pPr marL="0" marR="0" lvl="0" indent="0" defTabSz="4493544"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JLEIC Circulating Cooler Ring (CCR) </a:t>
                </a:r>
              </a:p>
            </p:txBody>
          </p:sp>
        </p:grpSp>
        <p:sp>
          <p:nvSpPr>
            <p:cNvPr id="78" name="Rectangle 77"/>
            <p:cNvSpPr/>
            <p:nvPr/>
          </p:nvSpPr>
          <p:spPr>
            <a:xfrm>
              <a:off x="457200" y="5660151"/>
              <a:ext cx="14630400" cy="6332530"/>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0" name="Group 9"/>
            <p:cNvGrpSpPr/>
            <p:nvPr/>
          </p:nvGrpSpPr>
          <p:grpSpPr>
            <a:xfrm>
              <a:off x="3339250" y="6599201"/>
              <a:ext cx="8840915" cy="3060597"/>
              <a:chOff x="141166" y="1507670"/>
              <a:chExt cx="8526584" cy="2781133"/>
            </a:xfrm>
          </p:grpSpPr>
          <p:sp>
            <p:nvSpPr>
              <p:cNvPr id="11" name="Can 10"/>
              <p:cNvSpPr/>
              <p:nvPr/>
            </p:nvSpPr>
            <p:spPr>
              <a:xfrm rot="16200000" flipH="1">
                <a:off x="5520774" y="2779956"/>
                <a:ext cx="233366" cy="288437"/>
              </a:xfrm>
              <a:prstGeom prst="can">
                <a:avLst>
                  <a:gd name="adj" fmla="val 35000"/>
                </a:avLst>
              </a:prstGeom>
              <a:solidFill>
                <a:srgbClr val="EEECE1">
                  <a:lumMod val="90000"/>
                </a:srgbClr>
              </a:solidFill>
              <a:ln w="254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12" name="Freeform 11"/>
              <p:cNvSpPr>
                <a:spLocks noChangeAspect="1"/>
              </p:cNvSpPr>
              <p:nvPr/>
            </p:nvSpPr>
            <p:spPr>
              <a:xfrm flipH="1">
                <a:off x="7337525" y="2767664"/>
                <a:ext cx="791310" cy="822960"/>
              </a:xfrm>
              <a:custGeom>
                <a:avLst/>
                <a:gdLst>
                  <a:gd name="connsiteX0" fmla="*/ 747301 w 1412984"/>
                  <a:gd name="connsiteY0" fmla="*/ 0 h 1460651"/>
                  <a:gd name="connsiteX1" fmla="*/ 403487 w 1412984"/>
                  <a:gd name="connsiteY1" fmla="*/ 51206 h 1460651"/>
                  <a:gd name="connsiteX2" fmla="*/ 191346 w 1412984"/>
                  <a:gd name="connsiteY2" fmla="*/ 197510 h 1460651"/>
                  <a:gd name="connsiteX3" fmla="*/ 30412 w 1412984"/>
                  <a:gd name="connsiteY3" fmla="*/ 475488 h 1460651"/>
                  <a:gd name="connsiteX4" fmla="*/ 8466 w 1412984"/>
                  <a:gd name="connsiteY4" fmla="*/ 577900 h 1460651"/>
                  <a:gd name="connsiteX5" fmla="*/ 8466 w 1412984"/>
                  <a:gd name="connsiteY5" fmla="*/ 811987 h 1460651"/>
                  <a:gd name="connsiteX6" fmla="*/ 110879 w 1412984"/>
                  <a:gd name="connsiteY6" fmla="*/ 1024128 h 1460651"/>
                  <a:gd name="connsiteX7" fmla="*/ 249868 w 1412984"/>
                  <a:gd name="connsiteY7" fmla="*/ 1148486 h 1460651"/>
                  <a:gd name="connsiteX8" fmla="*/ 469324 w 1412984"/>
                  <a:gd name="connsiteY8" fmla="*/ 1316736 h 1460651"/>
                  <a:gd name="connsiteX9" fmla="*/ 798508 w 1412984"/>
                  <a:gd name="connsiteY9" fmla="*/ 1404518 h 1460651"/>
                  <a:gd name="connsiteX10" fmla="*/ 1069170 w 1412984"/>
                  <a:gd name="connsiteY10" fmla="*/ 1455724 h 1460651"/>
                  <a:gd name="connsiteX11" fmla="*/ 1412984 w 1412984"/>
                  <a:gd name="connsiteY11" fmla="*/ 1455724 h 1460651"/>
                  <a:gd name="connsiteX0" fmla="*/ 747964 w 1413647"/>
                  <a:gd name="connsiteY0" fmla="*/ 0 h 1460651"/>
                  <a:gd name="connsiteX1" fmla="*/ 404150 w 1413647"/>
                  <a:gd name="connsiteY1" fmla="*/ 51206 h 1460651"/>
                  <a:gd name="connsiteX2" fmla="*/ 192009 w 1413647"/>
                  <a:gd name="connsiteY2" fmla="*/ 197510 h 1460651"/>
                  <a:gd name="connsiteX3" fmla="*/ 45705 w 1413647"/>
                  <a:gd name="connsiteY3" fmla="*/ 373076 h 1460651"/>
                  <a:gd name="connsiteX4" fmla="*/ 9129 w 1413647"/>
                  <a:gd name="connsiteY4" fmla="*/ 577900 h 1460651"/>
                  <a:gd name="connsiteX5" fmla="*/ 9129 w 1413647"/>
                  <a:gd name="connsiteY5" fmla="*/ 811987 h 1460651"/>
                  <a:gd name="connsiteX6" fmla="*/ 111542 w 1413647"/>
                  <a:gd name="connsiteY6" fmla="*/ 1024128 h 1460651"/>
                  <a:gd name="connsiteX7" fmla="*/ 250531 w 1413647"/>
                  <a:gd name="connsiteY7" fmla="*/ 1148486 h 1460651"/>
                  <a:gd name="connsiteX8" fmla="*/ 469987 w 1413647"/>
                  <a:gd name="connsiteY8" fmla="*/ 1316736 h 1460651"/>
                  <a:gd name="connsiteX9" fmla="*/ 799171 w 1413647"/>
                  <a:gd name="connsiteY9" fmla="*/ 1404518 h 1460651"/>
                  <a:gd name="connsiteX10" fmla="*/ 1069833 w 1413647"/>
                  <a:gd name="connsiteY10" fmla="*/ 1455724 h 1460651"/>
                  <a:gd name="connsiteX11" fmla="*/ 1413647 w 1413647"/>
                  <a:gd name="connsiteY11" fmla="*/ 1455724 h 1460651"/>
                  <a:gd name="connsiteX0" fmla="*/ 747964 w 1413647"/>
                  <a:gd name="connsiteY0" fmla="*/ 0 h 1460140"/>
                  <a:gd name="connsiteX1" fmla="*/ 404150 w 1413647"/>
                  <a:gd name="connsiteY1" fmla="*/ 51206 h 1460140"/>
                  <a:gd name="connsiteX2" fmla="*/ 192009 w 1413647"/>
                  <a:gd name="connsiteY2" fmla="*/ 197510 h 1460140"/>
                  <a:gd name="connsiteX3" fmla="*/ 45705 w 1413647"/>
                  <a:gd name="connsiteY3" fmla="*/ 373076 h 1460140"/>
                  <a:gd name="connsiteX4" fmla="*/ 9129 w 1413647"/>
                  <a:gd name="connsiteY4" fmla="*/ 577900 h 1460140"/>
                  <a:gd name="connsiteX5" fmla="*/ 9129 w 1413647"/>
                  <a:gd name="connsiteY5" fmla="*/ 811987 h 1460140"/>
                  <a:gd name="connsiteX6" fmla="*/ 111542 w 1413647"/>
                  <a:gd name="connsiteY6" fmla="*/ 1024128 h 1460140"/>
                  <a:gd name="connsiteX7" fmla="*/ 250531 w 1413647"/>
                  <a:gd name="connsiteY7" fmla="*/ 1148486 h 1460140"/>
                  <a:gd name="connsiteX8" fmla="*/ 469987 w 1413647"/>
                  <a:gd name="connsiteY8" fmla="*/ 1316736 h 1460140"/>
                  <a:gd name="connsiteX9" fmla="*/ 755280 w 1413647"/>
                  <a:gd name="connsiteY9" fmla="*/ 1411833 h 1460140"/>
                  <a:gd name="connsiteX10" fmla="*/ 1069833 w 1413647"/>
                  <a:gd name="connsiteY10" fmla="*/ 1455724 h 1460140"/>
                  <a:gd name="connsiteX11" fmla="*/ 1413647 w 1413647"/>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52450 w 1415566"/>
                  <a:gd name="connsiteY7" fmla="*/ 1148486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67080 w 1415566"/>
                  <a:gd name="connsiteY7" fmla="*/ 1192377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566" h="1460140">
                    <a:moveTo>
                      <a:pt x="749883" y="0"/>
                    </a:moveTo>
                    <a:cubicBezTo>
                      <a:pt x="624305" y="9144"/>
                      <a:pt x="498728" y="18288"/>
                      <a:pt x="406069" y="51206"/>
                    </a:cubicBezTo>
                    <a:cubicBezTo>
                      <a:pt x="313410" y="84124"/>
                      <a:pt x="247573" y="146304"/>
                      <a:pt x="193928" y="197510"/>
                    </a:cubicBezTo>
                    <a:cubicBezTo>
                      <a:pt x="140283" y="248716"/>
                      <a:pt x="114680" y="295047"/>
                      <a:pt x="84200" y="358445"/>
                    </a:cubicBezTo>
                    <a:cubicBezTo>
                      <a:pt x="53720" y="421843"/>
                      <a:pt x="23240" y="502310"/>
                      <a:pt x="11048" y="577900"/>
                    </a:cubicBezTo>
                    <a:cubicBezTo>
                      <a:pt x="-1144" y="653490"/>
                      <a:pt x="-6021" y="737616"/>
                      <a:pt x="11048" y="811987"/>
                    </a:cubicBezTo>
                    <a:cubicBezTo>
                      <a:pt x="28117" y="886358"/>
                      <a:pt x="70789" y="960730"/>
                      <a:pt x="113461" y="1024128"/>
                    </a:cubicBezTo>
                    <a:cubicBezTo>
                      <a:pt x="156133" y="1087526"/>
                      <a:pt x="207339" y="1143609"/>
                      <a:pt x="267080" y="1192377"/>
                    </a:cubicBezTo>
                    <a:cubicBezTo>
                      <a:pt x="326821" y="1241145"/>
                      <a:pt x="390220" y="1280160"/>
                      <a:pt x="471906" y="1316736"/>
                    </a:cubicBezTo>
                    <a:cubicBezTo>
                      <a:pt x="553592" y="1353312"/>
                      <a:pt x="657225" y="1388668"/>
                      <a:pt x="757199" y="1411833"/>
                    </a:cubicBezTo>
                    <a:cubicBezTo>
                      <a:pt x="857173" y="1434998"/>
                      <a:pt x="962024" y="1448409"/>
                      <a:pt x="1071752" y="1455724"/>
                    </a:cubicBezTo>
                    <a:cubicBezTo>
                      <a:pt x="1181480" y="1463039"/>
                      <a:pt x="1294865" y="1459991"/>
                      <a:pt x="1415566" y="1455724"/>
                    </a:cubicBezTo>
                  </a:path>
                </a:pathLst>
              </a:custGeom>
              <a:noFill/>
              <a:ln w="25400" cap="flat" cmpd="sng" algn="ctr">
                <a:solidFill>
                  <a:srgbClr val="1F497D"/>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cxnSp>
            <p:nvCxnSpPr>
              <p:cNvPr id="13" name="Straight Connector 12"/>
              <p:cNvCxnSpPr/>
              <p:nvPr/>
            </p:nvCxnSpPr>
            <p:spPr>
              <a:xfrm>
                <a:off x="1371600" y="2326492"/>
                <a:ext cx="5486400" cy="0"/>
              </a:xfrm>
              <a:prstGeom prst="line">
                <a:avLst/>
              </a:prstGeom>
              <a:noFill/>
              <a:ln w="25400" cap="flat" cmpd="sng" algn="ctr">
                <a:solidFill>
                  <a:srgbClr val="C00000"/>
                </a:solidFill>
                <a:prstDash val="solid"/>
              </a:ln>
              <a:effectLst/>
            </p:spPr>
          </p:cxnSp>
          <p:sp>
            <p:nvSpPr>
              <p:cNvPr id="14" name="Freeform 13"/>
              <p:cNvSpPr>
                <a:spLocks noChangeAspect="1"/>
              </p:cNvSpPr>
              <p:nvPr/>
            </p:nvSpPr>
            <p:spPr>
              <a:xfrm>
                <a:off x="641229" y="2767664"/>
                <a:ext cx="791310" cy="822960"/>
              </a:xfrm>
              <a:custGeom>
                <a:avLst/>
                <a:gdLst>
                  <a:gd name="connsiteX0" fmla="*/ 747301 w 1412984"/>
                  <a:gd name="connsiteY0" fmla="*/ 0 h 1460651"/>
                  <a:gd name="connsiteX1" fmla="*/ 403487 w 1412984"/>
                  <a:gd name="connsiteY1" fmla="*/ 51206 h 1460651"/>
                  <a:gd name="connsiteX2" fmla="*/ 191346 w 1412984"/>
                  <a:gd name="connsiteY2" fmla="*/ 197510 h 1460651"/>
                  <a:gd name="connsiteX3" fmla="*/ 30412 w 1412984"/>
                  <a:gd name="connsiteY3" fmla="*/ 475488 h 1460651"/>
                  <a:gd name="connsiteX4" fmla="*/ 8466 w 1412984"/>
                  <a:gd name="connsiteY4" fmla="*/ 577900 h 1460651"/>
                  <a:gd name="connsiteX5" fmla="*/ 8466 w 1412984"/>
                  <a:gd name="connsiteY5" fmla="*/ 811987 h 1460651"/>
                  <a:gd name="connsiteX6" fmla="*/ 110879 w 1412984"/>
                  <a:gd name="connsiteY6" fmla="*/ 1024128 h 1460651"/>
                  <a:gd name="connsiteX7" fmla="*/ 249868 w 1412984"/>
                  <a:gd name="connsiteY7" fmla="*/ 1148486 h 1460651"/>
                  <a:gd name="connsiteX8" fmla="*/ 469324 w 1412984"/>
                  <a:gd name="connsiteY8" fmla="*/ 1316736 h 1460651"/>
                  <a:gd name="connsiteX9" fmla="*/ 798508 w 1412984"/>
                  <a:gd name="connsiteY9" fmla="*/ 1404518 h 1460651"/>
                  <a:gd name="connsiteX10" fmla="*/ 1069170 w 1412984"/>
                  <a:gd name="connsiteY10" fmla="*/ 1455724 h 1460651"/>
                  <a:gd name="connsiteX11" fmla="*/ 1412984 w 1412984"/>
                  <a:gd name="connsiteY11" fmla="*/ 1455724 h 1460651"/>
                  <a:gd name="connsiteX0" fmla="*/ 747964 w 1413647"/>
                  <a:gd name="connsiteY0" fmla="*/ 0 h 1460651"/>
                  <a:gd name="connsiteX1" fmla="*/ 404150 w 1413647"/>
                  <a:gd name="connsiteY1" fmla="*/ 51206 h 1460651"/>
                  <a:gd name="connsiteX2" fmla="*/ 192009 w 1413647"/>
                  <a:gd name="connsiteY2" fmla="*/ 197510 h 1460651"/>
                  <a:gd name="connsiteX3" fmla="*/ 45705 w 1413647"/>
                  <a:gd name="connsiteY3" fmla="*/ 373076 h 1460651"/>
                  <a:gd name="connsiteX4" fmla="*/ 9129 w 1413647"/>
                  <a:gd name="connsiteY4" fmla="*/ 577900 h 1460651"/>
                  <a:gd name="connsiteX5" fmla="*/ 9129 w 1413647"/>
                  <a:gd name="connsiteY5" fmla="*/ 811987 h 1460651"/>
                  <a:gd name="connsiteX6" fmla="*/ 111542 w 1413647"/>
                  <a:gd name="connsiteY6" fmla="*/ 1024128 h 1460651"/>
                  <a:gd name="connsiteX7" fmla="*/ 250531 w 1413647"/>
                  <a:gd name="connsiteY7" fmla="*/ 1148486 h 1460651"/>
                  <a:gd name="connsiteX8" fmla="*/ 469987 w 1413647"/>
                  <a:gd name="connsiteY8" fmla="*/ 1316736 h 1460651"/>
                  <a:gd name="connsiteX9" fmla="*/ 799171 w 1413647"/>
                  <a:gd name="connsiteY9" fmla="*/ 1404518 h 1460651"/>
                  <a:gd name="connsiteX10" fmla="*/ 1069833 w 1413647"/>
                  <a:gd name="connsiteY10" fmla="*/ 1455724 h 1460651"/>
                  <a:gd name="connsiteX11" fmla="*/ 1413647 w 1413647"/>
                  <a:gd name="connsiteY11" fmla="*/ 1455724 h 1460651"/>
                  <a:gd name="connsiteX0" fmla="*/ 747964 w 1413647"/>
                  <a:gd name="connsiteY0" fmla="*/ 0 h 1460140"/>
                  <a:gd name="connsiteX1" fmla="*/ 404150 w 1413647"/>
                  <a:gd name="connsiteY1" fmla="*/ 51206 h 1460140"/>
                  <a:gd name="connsiteX2" fmla="*/ 192009 w 1413647"/>
                  <a:gd name="connsiteY2" fmla="*/ 197510 h 1460140"/>
                  <a:gd name="connsiteX3" fmla="*/ 45705 w 1413647"/>
                  <a:gd name="connsiteY3" fmla="*/ 373076 h 1460140"/>
                  <a:gd name="connsiteX4" fmla="*/ 9129 w 1413647"/>
                  <a:gd name="connsiteY4" fmla="*/ 577900 h 1460140"/>
                  <a:gd name="connsiteX5" fmla="*/ 9129 w 1413647"/>
                  <a:gd name="connsiteY5" fmla="*/ 811987 h 1460140"/>
                  <a:gd name="connsiteX6" fmla="*/ 111542 w 1413647"/>
                  <a:gd name="connsiteY6" fmla="*/ 1024128 h 1460140"/>
                  <a:gd name="connsiteX7" fmla="*/ 250531 w 1413647"/>
                  <a:gd name="connsiteY7" fmla="*/ 1148486 h 1460140"/>
                  <a:gd name="connsiteX8" fmla="*/ 469987 w 1413647"/>
                  <a:gd name="connsiteY8" fmla="*/ 1316736 h 1460140"/>
                  <a:gd name="connsiteX9" fmla="*/ 755280 w 1413647"/>
                  <a:gd name="connsiteY9" fmla="*/ 1411833 h 1460140"/>
                  <a:gd name="connsiteX10" fmla="*/ 1069833 w 1413647"/>
                  <a:gd name="connsiteY10" fmla="*/ 1455724 h 1460140"/>
                  <a:gd name="connsiteX11" fmla="*/ 1413647 w 1413647"/>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52450 w 1415566"/>
                  <a:gd name="connsiteY7" fmla="*/ 1148486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67080 w 1415566"/>
                  <a:gd name="connsiteY7" fmla="*/ 1192377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566" h="1460140">
                    <a:moveTo>
                      <a:pt x="749883" y="0"/>
                    </a:moveTo>
                    <a:cubicBezTo>
                      <a:pt x="624305" y="9144"/>
                      <a:pt x="498728" y="18288"/>
                      <a:pt x="406069" y="51206"/>
                    </a:cubicBezTo>
                    <a:cubicBezTo>
                      <a:pt x="313410" y="84124"/>
                      <a:pt x="247573" y="146304"/>
                      <a:pt x="193928" y="197510"/>
                    </a:cubicBezTo>
                    <a:cubicBezTo>
                      <a:pt x="140283" y="248716"/>
                      <a:pt x="114680" y="295047"/>
                      <a:pt x="84200" y="358445"/>
                    </a:cubicBezTo>
                    <a:cubicBezTo>
                      <a:pt x="53720" y="421843"/>
                      <a:pt x="23240" y="502310"/>
                      <a:pt x="11048" y="577900"/>
                    </a:cubicBezTo>
                    <a:cubicBezTo>
                      <a:pt x="-1144" y="653490"/>
                      <a:pt x="-6021" y="737616"/>
                      <a:pt x="11048" y="811987"/>
                    </a:cubicBezTo>
                    <a:cubicBezTo>
                      <a:pt x="28117" y="886358"/>
                      <a:pt x="70789" y="960730"/>
                      <a:pt x="113461" y="1024128"/>
                    </a:cubicBezTo>
                    <a:cubicBezTo>
                      <a:pt x="156133" y="1087526"/>
                      <a:pt x="207339" y="1143609"/>
                      <a:pt x="267080" y="1192377"/>
                    </a:cubicBezTo>
                    <a:cubicBezTo>
                      <a:pt x="326821" y="1241145"/>
                      <a:pt x="390220" y="1280160"/>
                      <a:pt x="471906" y="1316736"/>
                    </a:cubicBezTo>
                    <a:cubicBezTo>
                      <a:pt x="553592" y="1353312"/>
                      <a:pt x="657225" y="1388668"/>
                      <a:pt x="757199" y="1411833"/>
                    </a:cubicBezTo>
                    <a:cubicBezTo>
                      <a:pt x="857173" y="1434998"/>
                      <a:pt x="962024" y="1448409"/>
                      <a:pt x="1071752" y="1455724"/>
                    </a:cubicBezTo>
                    <a:cubicBezTo>
                      <a:pt x="1181480" y="1463039"/>
                      <a:pt x="1294865" y="1459991"/>
                      <a:pt x="1415566" y="1455724"/>
                    </a:cubicBezTo>
                  </a:path>
                </a:pathLst>
              </a:custGeom>
              <a:noFill/>
              <a:ln w="25400" cap="flat" cmpd="sng" algn="ctr">
                <a:solidFill>
                  <a:srgbClr val="1F497D"/>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15" name="Rectangle 14"/>
              <p:cNvSpPr/>
              <p:nvPr/>
            </p:nvSpPr>
            <p:spPr>
              <a:xfrm>
                <a:off x="593523" y="3112608"/>
                <a:ext cx="92077" cy="9426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16" name="Can 15"/>
              <p:cNvSpPr/>
              <p:nvPr/>
            </p:nvSpPr>
            <p:spPr>
              <a:xfrm rot="16200000" flipH="1">
                <a:off x="1496579" y="1697289"/>
                <a:ext cx="233366" cy="1280160"/>
              </a:xfrm>
              <a:prstGeom prst="can">
                <a:avLst>
                  <a:gd name="adj" fmla="val 35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17" name="Rectangle 16"/>
              <p:cNvSpPr/>
              <p:nvPr/>
            </p:nvSpPr>
            <p:spPr>
              <a:xfrm>
                <a:off x="8066790" y="3105894"/>
                <a:ext cx="92077" cy="9426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grpSp>
            <p:nvGrpSpPr>
              <p:cNvPr id="18" name="Group 17"/>
              <p:cNvGrpSpPr/>
              <p:nvPr/>
            </p:nvGrpSpPr>
            <p:grpSpPr>
              <a:xfrm>
                <a:off x="2312920" y="2253012"/>
                <a:ext cx="624838" cy="140021"/>
                <a:chOff x="2063914" y="532622"/>
                <a:chExt cx="624838" cy="140021"/>
              </a:xfrm>
            </p:grpSpPr>
            <p:sp>
              <p:nvSpPr>
                <p:cNvPr id="72" name="Can 71"/>
                <p:cNvSpPr/>
                <p:nvPr/>
              </p:nvSpPr>
              <p:spPr>
                <a:xfrm rot="16200000">
                  <a:off x="2039623"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73" name="Can 72"/>
                <p:cNvSpPr/>
                <p:nvPr/>
              </p:nvSpPr>
              <p:spPr>
                <a:xfrm rot="16200000">
                  <a:off x="2170251"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74" name="Can 73"/>
                <p:cNvSpPr/>
                <p:nvPr/>
              </p:nvSpPr>
              <p:spPr>
                <a:xfrm rot="16200000">
                  <a:off x="2300879"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75" name="Can 74"/>
                <p:cNvSpPr/>
                <p:nvPr/>
              </p:nvSpPr>
              <p:spPr>
                <a:xfrm rot="16200000">
                  <a:off x="2431507"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76" name="Can 75"/>
                <p:cNvSpPr/>
                <p:nvPr/>
              </p:nvSpPr>
              <p:spPr>
                <a:xfrm rot="16200000">
                  <a:off x="2573021"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grpSp>
          <p:sp>
            <p:nvSpPr>
              <p:cNvPr id="19" name="Can 18"/>
              <p:cNvSpPr/>
              <p:nvPr/>
            </p:nvSpPr>
            <p:spPr>
              <a:xfrm rot="16200000" flipH="1">
                <a:off x="4278244" y="2323932"/>
                <a:ext cx="233366" cy="908531"/>
              </a:xfrm>
              <a:prstGeom prst="can">
                <a:avLst>
                  <a:gd name="adj" fmla="val 35000"/>
                </a:avLst>
              </a:prstGeom>
              <a:solidFill>
                <a:srgbClr val="EEECE1">
                  <a:lumMod val="90000"/>
                </a:srgbClr>
              </a:solidFill>
              <a:ln w="254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cxnSp>
            <p:nvCxnSpPr>
              <p:cNvPr id="20" name="Straight Connector 19"/>
              <p:cNvCxnSpPr/>
              <p:nvPr/>
            </p:nvCxnSpPr>
            <p:spPr>
              <a:xfrm>
                <a:off x="1033850" y="2768099"/>
                <a:ext cx="2957108" cy="5267"/>
              </a:xfrm>
              <a:prstGeom prst="line">
                <a:avLst/>
              </a:prstGeom>
              <a:noFill/>
              <a:ln w="25400" cap="flat" cmpd="sng" algn="ctr">
                <a:solidFill>
                  <a:srgbClr val="1F497D"/>
                </a:solidFill>
                <a:prstDash val="solid"/>
              </a:ln>
              <a:effectLst/>
            </p:spPr>
          </p:cxnSp>
          <p:cxnSp>
            <p:nvCxnSpPr>
              <p:cNvPr id="21" name="Straight Connector 20"/>
              <p:cNvCxnSpPr/>
              <p:nvPr/>
            </p:nvCxnSpPr>
            <p:spPr>
              <a:xfrm>
                <a:off x="4853726" y="2760200"/>
                <a:ext cx="2879672" cy="7464"/>
              </a:xfrm>
              <a:prstGeom prst="line">
                <a:avLst/>
              </a:prstGeom>
              <a:noFill/>
              <a:ln w="25400" cap="flat" cmpd="sng" algn="ctr">
                <a:solidFill>
                  <a:srgbClr val="1F497D"/>
                </a:solidFill>
                <a:prstDash val="solid"/>
              </a:ln>
              <a:effectLst/>
            </p:spPr>
          </p:cxnSp>
          <p:sp>
            <p:nvSpPr>
              <p:cNvPr id="22" name="Freeform 21"/>
              <p:cNvSpPr/>
              <p:nvPr/>
            </p:nvSpPr>
            <p:spPr>
              <a:xfrm>
                <a:off x="4953000" y="2762250"/>
                <a:ext cx="590550" cy="161925"/>
              </a:xfrm>
              <a:custGeom>
                <a:avLst/>
                <a:gdLst>
                  <a:gd name="connsiteX0" fmla="*/ 0 w 590550"/>
                  <a:gd name="connsiteY0" fmla="*/ 0 h 161925"/>
                  <a:gd name="connsiteX1" fmla="*/ 371475 w 590550"/>
                  <a:gd name="connsiteY1" fmla="*/ 152400 h 161925"/>
                  <a:gd name="connsiteX2" fmla="*/ 590550 w 590550"/>
                  <a:gd name="connsiteY2" fmla="*/ 161925 h 161925"/>
                </a:gdLst>
                <a:ahLst/>
                <a:cxnLst>
                  <a:cxn ang="0">
                    <a:pos x="connsiteX0" y="connsiteY0"/>
                  </a:cxn>
                  <a:cxn ang="0">
                    <a:pos x="connsiteX1" y="connsiteY1"/>
                  </a:cxn>
                  <a:cxn ang="0">
                    <a:pos x="connsiteX2" y="connsiteY2"/>
                  </a:cxn>
                </a:cxnLst>
                <a:rect l="l" t="t" r="r" b="b"/>
                <a:pathLst>
                  <a:path w="590550" h="161925">
                    <a:moveTo>
                      <a:pt x="0" y="0"/>
                    </a:moveTo>
                    <a:lnTo>
                      <a:pt x="371475" y="152400"/>
                    </a:lnTo>
                    <a:lnTo>
                      <a:pt x="590550" y="161925"/>
                    </a:lnTo>
                  </a:path>
                </a:pathLst>
              </a:custGeom>
              <a:noFill/>
              <a:ln w="25400" cap="flat" cmpd="sng" algn="ctr">
                <a:solidFill>
                  <a:srgbClr val="1F497D"/>
                </a:solidFill>
                <a:prstDash val="solid"/>
                <a:headEnd type="stealth" w="lg" len="lg"/>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cxnSp>
            <p:nvCxnSpPr>
              <p:cNvPr id="23" name="Straight Connector 22"/>
              <p:cNvCxnSpPr/>
              <p:nvPr/>
            </p:nvCxnSpPr>
            <p:spPr>
              <a:xfrm flipH="1">
                <a:off x="3445450" y="2778197"/>
                <a:ext cx="355026" cy="145978"/>
              </a:xfrm>
              <a:prstGeom prst="line">
                <a:avLst/>
              </a:prstGeom>
              <a:noFill/>
              <a:ln w="25400" cap="flat" cmpd="sng" algn="ctr">
                <a:solidFill>
                  <a:srgbClr val="1F497D"/>
                </a:solidFill>
                <a:prstDash val="solid"/>
                <a:tailEnd type="stealth" w="lg" len="lg"/>
              </a:ln>
              <a:effectLst/>
            </p:spPr>
          </p:cxnSp>
          <p:sp>
            <p:nvSpPr>
              <p:cNvPr id="24" name="Bevel 23"/>
              <p:cNvSpPr/>
              <p:nvPr/>
            </p:nvSpPr>
            <p:spPr>
              <a:xfrm rot="20220000">
                <a:off x="3216275" y="2863131"/>
                <a:ext cx="247650" cy="211013"/>
              </a:xfrm>
              <a:prstGeom prst="bevel">
                <a:avLst/>
              </a:prstGeom>
              <a:solidFill>
                <a:srgbClr val="E43528"/>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cxnSp>
            <p:nvCxnSpPr>
              <p:cNvPr id="25" name="Straight Arrow Connector 24"/>
              <p:cNvCxnSpPr/>
              <p:nvPr/>
            </p:nvCxnSpPr>
            <p:spPr>
              <a:xfrm flipH="1">
                <a:off x="7812339" y="2339686"/>
                <a:ext cx="820035" cy="0"/>
              </a:xfrm>
              <a:prstGeom prst="straightConnector1">
                <a:avLst/>
              </a:prstGeom>
              <a:noFill/>
              <a:ln w="50800" cap="flat" cmpd="sng" algn="ctr">
                <a:solidFill>
                  <a:srgbClr val="FF0000"/>
                </a:solidFill>
                <a:prstDash val="solid"/>
                <a:tailEnd type="arrow"/>
              </a:ln>
              <a:effectLst/>
            </p:spPr>
          </p:cxnSp>
          <p:cxnSp>
            <p:nvCxnSpPr>
              <p:cNvPr id="26" name="Straight Arrow Connector 25"/>
              <p:cNvCxnSpPr/>
              <p:nvPr/>
            </p:nvCxnSpPr>
            <p:spPr>
              <a:xfrm flipH="1">
                <a:off x="141790" y="2346197"/>
                <a:ext cx="820035" cy="0"/>
              </a:xfrm>
              <a:prstGeom prst="straightConnector1">
                <a:avLst/>
              </a:prstGeom>
              <a:noFill/>
              <a:ln w="50800" cap="flat" cmpd="sng" algn="ctr">
                <a:solidFill>
                  <a:srgbClr val="FF0000"/>
                </a:solidFill>
                <a:prstDash val="solid"/>
                <a:tailEnd type="arrow"/>
              </a:ln>
              <a:effectLst/>
            </p:spPr>
          </p:cxnSp>
          <p:sp>
            <p:nvSpPr>
              <p:cNvPr id="27" name="TextBox 26"/>
              <p:cNvSpPr txBox="1"/>
              <p:nvPr/>
            </p:nvSpPr>
            <p:spPr>
              <a:xfrm>
                <a:off x="7572375" y="1847850"/>
                <a:ext cx="1095375" cy="363576"/>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imes"/>
                  </a:rPr>
                  <a:t>ion beam</a:t>
                </a:r>
                <a:endParaRPr kumimoji="0" lang="en-US" sz="2800" b="0" i="0" u="none" strike="noStrike" kern="0" cap="none" spc="0" normalizeH="0" baseline="0" noProof="0" dirty="0" smtClean="0">
                  <a:ln>
                    <a:noFill/>
                  </a:ln>
                  <a:solidFill>
                    <a:prstClr val="black"/>
                  </a:solidFill>
                  <a:effectLst/>
                  <a:uLnTx/>
                  <a:uFillTx/>
                  <a:latin typeface="Times"/>
                </a:endParaRPr>
              </a:p>
            </p:txBody>
          </p:sp>
          <p:sp>
            <p:nvSpPr>
              <p:cNvPr id="28" name="TextBox 27"/>
              <p:cNvSpPr txBox="1"/>
              <p:nvPr/>
            </p:nvSpPr>
            <p:spPr>
              <a:xfrm>
                <a:off x="141166" y="1885950"/>
                <a:ext cx="1095375" cy="363576"/>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imes"/>
                  </a:rPr>
                  <a:t>ion beam</a:t>
                </a:r>
                <a:endParaRPr kumimoji="0" lang="en-US" sz="2800" b="0" i="0" u="none" strike="noStrike" kern="0" cap="none" spc="0" normalizeH="0" baseline="0" noProof="0" dirty="0" smtClean="0">
                  <a:ln>
                    <a:noFill/>
                  </a:ln>
                  <a:solidFill>
                    <a:prstClr val="black"/>
                  </a:solidFill>
                  <a:effectLst/>
                  <a:uLnTx/>
                  <a:uFillTx/>
                  <a:latin typeface="Times"/>
                </a:endParaRPr>
              </a:p>
            </p:txBody>
          </p:sp>
          <p:sp>
            <p:nvSpPr>
              <p:cNvPr id="29" name="TextBox 28"/>
              <p:cNvSpPr txBox="1"/>
              <p:nvPr/>
            </p:nvSpPr>
            <p:spPr>
              <a:xfrm>
                <a:off x="1615650" y="1871246"/>
                <a:ext cx="2078160" cy="33855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imes"/>
                  </a:rPr>
                  <a:t>magnetization flip</a:t>
                </a:r>
              </a:p>
            </p:txBody>
          </p:sp>
          <p:sp>
            <p:nvSpPr>
              <p:cNvPr id="30" name="TextBox 29"/>
              <p:cNvSpPr txBox="1"/>
              <p:nvPr/>
            </p:nvSpPr>
            <p:spPr>
              <a:xfrm>
                <a:off x="411107" y="1507670"/>
                <a:ext cx="2078160" cy="363576"/>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imes"/>
                  </a:rPr>
                  <a:t>top ring: CCR</a:t>
                </a:r>
              </a:p>
            </p:txBody>
          </p:sp>
          <p:sp>
            <p:nvSpPr>
              <p:cNvPr id="31" name="TextBox 30"/>
              <p:cNvSpPr txBox="1"/>
              <p:nvPr/>
            </p:nvSpPr>
            <p:spPr>
              <a:xfrm>
                <a:off x="5765039" y="3925227"/>
                <a:ext cx="2382960" cy="363576"/>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imes"/>
                  </a:rPr>
                  <a:t>bottom ring: ERL</a:t>
                </a:r>
              </a:p>
            </p:txBody>
          </p:sp>
          <p:cxnSp>
            <p:nvCxnSpPr>
              <p:cNvPr id="32" name="Straight Connector 31"/>
              <p:cNvCxnSpPr/>
              <p:nvPr/>
            </p:nvCxnSpPr>
            <p:spPr>
              <a:xfrm>
                <a:off x="1432539" y="3333705"/>
                <a:ext cx="5904478" cy="0"/>
              </a:xfrm>
              <a:prstGeom prst="line">
                <a:avLst/>
              </a:prstGeom>
              <a:noFill/>
              <a:ln w="25400" cap="flat" cmpd="sng" algn="ctr">
                <a:solidFill>
                  <a:srgbClr val="C00000"/>
                </a:solidFill>
                <a:prstDash val="solid"/>
                <a:tailEnd type="stealth" w="lg" len="lg"/>
              </a:ln>
              <a:effectLst/>
            </p:spPr>
          </p:cxnSp>
          <p:sp>
            <p:nvSpPr>
              <p:cNvPr id="33" name="TextBox 32"/>
              <p:cNvSpPr txBox="1"/>
              <p:nvPr/>
            </p:nvSpPr>
            <p:spPr>
              <a:xfrm>
                <a:off x="5657850" y="2736886"/>
                <a:ext cx="1095375" cy="36933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imes"/>
                  </a:rPr>
                  <a:t>injector</a:t>
                </a:r>
                <a:endParaRPr kumimoji="0" lang="en-US" sz="2400" b="0" i="0" u="none" strike="noStrike" kern="0" cap="none" spc="0" normalizeH="0" baseline="0" noProof="0" dirty="0" smtClean="0">
                  <a:ln>
                    <a:noFill/>
                  </a:ln>
                  <a:solidFill>
                    <a:prstClr val="black"/>
                  </a:solidFill>
                  <a:effectLst/>
                  <a:uLnTx/>
                  <a:uFillTx/>
                  <a:latin typeface="Times"/>
                </a:endParaRPr>
              </a:p>
            </p:txBody>
          </p:sp>
          <p:sp>
            <p:nvSpPr>
              <p:cNvPr id="34" name="TextBox 33"/>
              <p:cNvSpPr txBox="1"/>
              <p:nvPr/>
            </p:nvSpPr>
            <p:spPr>
              <a:xfrm>
                <a:off x="1924052" y="2731604"/>
                <a:ext cx="1346060" cy="41951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imes"/>
                  </a:rPr>
                  <a:t>beam</a:t>
                </a:r>
                <a:r>
                  <a:rPr kumimoji="0" lang="en-US" sz="2400" b="0" i="0" u="none" strike="noStrike" kern="0" cap="none" spc="0" normalizeH="0" baseline="0" noProof="0" dirty="0" smtClean="0">
                    <a:ln>
                      <a:noFill/>
                    </a:ln>
                    <a:solidFill>
                      <a:prstClr val="black"/>
                    </a:solidFill>
                    <a:effectLst/>
                    <a:uLnTx/>
                    <a:uFillTx/>
                    <a:latin typeface="Times"/>
                  </a:rPr>
                  <a:t> </a:t>
                </a:r>
                <a:r>
                  <a:rPr kumimoji="0" lang="en-US" sz="1800" b="0" i="0" u="none" strike="noStrike" kern="0" cap="none" spc="0" normalizeH="0" baseline="0" noProof="0" dirty="0" smtClean="0">
                    <a:ln>
                      <a:noFill/>
                    </a:ln>
                    <a:solidFill>
                      <a:prstClr val="black"/>
                    </a:solidFill>
                    <a:effectLst/>
                    <a:uLnTx/>
                    <a:uFillTx/>
                    <a:latin typeface="Times"/>
                  </a:rPr>
                  <a:t>dump</a:t>
                </a:r>
                <a:endParaRPr kumimoji="0" lang="en-US" sz="2400" b="0" i="0" u="none" strike="noStrike" kern="0" cap="none" spc="0" normalizeH="0" baseline="0" noProof="0" dirty="0" smtClean="0">
                  <a:ln>
                    <a:noFill/>
                  </a:ln>
                  <a:solidFill>
                    <a:prstClr val="black"/>
                  </a:solidFill>
                  <a:effectLst/>
                  <a:uLnTx/>
                  <a:uFillTx/>
                  <a:latin typeface="Times"/>
                </a:endParaRPr>
              </a:p>
            </p:txBody>
          </p:sp>
          <p:sp>
            <p:nvSpPr>
              <p:cNvPr id="35" name="TextBox 34"/>
              <p:cNvSpPr txBox="1"/>
              <p:nvPr/>
            </p:nvSpPr>
            <p:spPr>
              <a:xfrm>
                <a:off x="3829033" y="2602984"/>
                <a:ext cx="1095375" cy="36933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imes"/>
                  </a:rPr>
                  <a:t>linac</a:t>
                </a:r>
                <a:endParaRPr kumimoji="0" lang="en-US" sz="2400" b="0" i="0" u="none" strike="noStrike" kern="0" cap="none" spc="0" normalizeH="0" baseline="0" noProof="0" dirty="0" smtClean="0">
                  <a:ln>
                    <a:noFill/>
                  </a:ln>
                  <a:solidFill>
                    <a:prstClr val="black"/>
                  </a:solidFill>
                  <a:effectLst/>
                  <a:uLnTx/>
                  <a:uFillTx/>
                  <a:latin typeface="Times"/>
                </a:endParaRPr>
              </a:p>
            </p:txBody>
          </p:sp>
          <p:sp>
            <p:nvSpPr>
              <p:cNvPr id="36" name="Flowchart: Summing Junction 59"/>
              <p:cNvSpPr/>
              <p:nvPr/>
            </p:nvSpPr>
            <p:spPr>
              <a:xfrm>
                <a:off x="1425005" y="3206874"/>
                <a:ext cx="213295" cy="222126"/>
              </a:xfrm>
              <a:prstGeom prst="flowChartSummingJunction">
                <a:avLst/>
              </a:prstGeom>
              <a:solidFill>
                <a:srgbClr val="7030A0">
                  <a:alpha val="5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37" name="TextBox 36"/>
              <p:cNvSpPr txBox="1"/>
              <p:nvPr/>
            </p:nvSpPr>
            <p:spPr>
              <a:xfrm>
                <a:off x="669925" y="2983192"/>
                <a:ext cx="1724272" cy="2769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fast extraction kicker</a:t>
                </a:r>
              </a:p>
            </p:txBody>
          </p:sp>
          <p:sp>
            <p:nvSpPr>
              <p:cNvPr id="38" name="TextBox 37"/>
              <p:cNvSpPr txBox="1"/>
              <p:nvPr/>
            </p:nvSpPr>
            <p:spPr>
              <a:xfrm>
                <a:off x="6365467" y="2964478"/>
                <a:ext cx="1565906" cy="27967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fast injection kicker</a:t>
                </a:r>
              </a:p>
            </p:txBody>
          </p:sp>
          <p:sp>
            <p:nvSpPr>
              <p:cNvPr id="39" name="Flowchart: Summing Junction 62"/>
              <p:cNvSpPr/>
              <p:nvPr/>
            </p:nvSpPr>
            <p:spPr>
              <a:xfrm>
                <a:off x="6973989" y="3216399"/>
                <a:ext cx="213295" cy="222126"/>
              </a:xfrm>
              <a:prstGeom prst="flowChartSummingJunction">
                <a:avLst/>
              </a:prstGeom>
              <a:solidFill>
                <a:srgbClr val="7030A0">
                  <a:alpha val="5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40" name="Flowchart: Summing Junction 64"/>
              <p:cNvSpPr/>
              <p:nvPr/>
            </p:nvSpPr>
            <p:spPr>
              <a:xfrm>
                <a:off x="7254305" y="3479862"/>
                <a:ext cx="213295" cy="222126"/>
              </a:xfrm>
              <a:prstGeom prst="flowChartSummingJunction">
                <a:avLst/>
              </a:prstGeom>
              <a:solidFill>
                <a:srgbClr val="C808AD">
                  <a:alpha val="49804"/>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41" name="Flowchart: Summing Junction 65"/>
              <p:cNvSpPr/>
              <p:nvPr/>
            </p:nvSpPr>
            <p:spPr>
              <a:xfrm>
                <a:off x="1318357" y="3473574"/>
                <a:ext cx="213295" cy="222126"/>
              </a:xfrm>
              <a:prstGeom prst="flowChartSummingJunction">
                <a:avLst/>
              </a:prstGeom>
              <a:solidFill>
                <a:srgbClr val="C808AD">
                  <a:alpha val="49804"/>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42" name="TextBox 41"/>
              <p:cNvSpPr txBox="1"/>
              <p:nvPr/>
            </p:nvSpPr>
            <p:spPr>
              <a:xfrm>
                <a:off x="746003" y="3629025"/>
                <a:ext cx="1359268" cy="27967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De-chirper</a:t>
                </a:r>
              </a:p>
            </p:txBody>
          </p:sp>
          <p:sp>
            <p:nvSpPr>
              <p:cNvPr id="43" name="TextBox 42"/>
              <p:cNvSpPr txBox="1"/>
              <p:nvPr/>
            </p:nvSpPr>
            <p:spPr>
              <a:xfrm>
                <a:off x="6711766" y="3655098"/>
                <a:ext cx="1359268" cy="27967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Re-chirper</a:t>
                </a:r>
              </a:p>
            </p:txBody>
          </p:sp>
          <p:sp>
            <p:nvSpPr>
              <p:cNvPr id="44" name="Rectangle 43"/>
              <p:cNvSpPr/>
              <p:nvPr/>
            </p:nvSpPr>
            <p:spPr>
              <a:xfrm>
                <a:off x="2680064" y="3363686"/>
                <a:ext cx="182880" cy="45719"/>
              </a:xfrm>
              <a:prstGeom prst="rect">
                <a:avLst/>
              </a:prstGeom>
              <a:solidFill>
                <a:srgbClr val="FFFF00"/>
              </a:solidFill>
              <a:ln w="25400" cap="flat" cmpd="sng" algn="ctr">
                <a:solidFill>
                  <a:srgbClr val="FFC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45" name="TextBox 44"/>
              <p:cNvSpPr txBox="1"/>
              <p:nvPr/>
            </p:nvSpPr>
            <p:spPr>
              <a:xfrm>
                <a:off x="3222172" y="3090569"/>
                <a:ext cx="2324419" cy="2769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circulating bunches</a:t>
                </a:r>
              </a:p>
            </p:txBody>
          </p:sp>
          <p:sp>
            <p:nvSpPr>
              <p:cNvPr id="46" name="TextBox 45"/>
              <p:cNvSpPr txBox="1"/>
              <p:nvPr/>
            </p:nvSpPr>
            <p:spPr>
              <a:xfrm rot="353824">
                <a:off x="2903633" y="3285903"/>
                <a:ext cx="1221944" cy="2769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Times"/>
                  </a:rPr>
                  <a:t>extracted</a:t>
                </a:r>
              </a:p>
            </p:txBody>
          </p:sp>
          <p:sp>
            <p:nvSpPr>
              <p:cNvPr id="47" name="TextBox 46"/>
              <p:cNvSpPr txBox="1"/>
              <p:nvPr/>
            </p:nvSpPr>
            <p:spPr>
              <a:xfrm rot="21258058">
                <a:off x="3818009" y="3295772"/>
                <a:ext cx="2324419" cy="2769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Times"/>
                  </a:rPr>
                  <a:t>injected</a:t>
                </a:r>
              </a:p>
            </p:txBody>
          </p:sp>
          <p:sp>
            <p:nvSpPr>
              <p:cNvPr id="48" name="TextBox 47"/>
              <p:cNvSpPr txBox="1"/>
              <p:nvPr/>
            </p:nvSpPr>
            <p:spPr>
              <a:xfrm>
                <a:off x="2381089" y="3051530"/>
                <a:ext cx="782411" cy="27967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septum</a:t>
                </a:r>
                <a:endParaRPr kumimoji="0" lang="en-US" sz="1200" b="0" i="0" u="none" strike="noStrike" kern="0" cap="none" spc="0" normalizeH="0" baseline="0" noProof="0" dirty="0" smtClean="0">
                  <a:ln>
                    <a:noFill/>
                  </a:ln>
                  <a:solidFill>
                    <a:prstClr val="black"/>
                  </a:solidFill>
                  <a:effectLst/>
                  <a:uLnTx/>
                  <a:uFillTx/>
                  <a:latin typeface="Times"/>
                </a:endParaRPr>
              </a:p>
            </p:txBody>
          </p:sp>
          <p:sp>
            <p:nvSpPr>
              <p:cNvPr id="49" name="TextBox 48"/>
              <p:cNvSpPr txBox="1"/>
              <p:nvPr/>
            </p:nvSpPr>
            <p:spPr>
              <a:xfrm>
                <a:off x="3811623" y="3733800"/>
                <a:ext cx="1168596" cy="27967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vertical bend</a:t>
                </a:r>
              </a:p>
            </p:txBody>
          </p:sp>
          <p:sp>
            <p:nvSpPr>
              <p:cNvPr id="50" name="Freeform 49"/>
              <p:cNvSpPr>
                <a:spLocks noChangeAspect="1"/>
              </p:cNvSpPr>
              <p:nvPr/>
            </p:nvSpPr>
            <p:spPr>
              <a:xfrm flipH="1">
                <a:off x="7337017" y="2327865"/>
                <a:ext cx="967157" cy="1005840"/>
              </a:xfrm>
              <a:custGeom>
                <a:avLst/>
                <a:gdLst>
                  <a:gd name="connsiteX0" fmla="*/ 747301 w 1412984"/>
                  <a:gd name="connsiteY0" fmla="*/ 0 h 1460651"/>
                  <a:gd name="connsiteX1" fmla="*/ 403487 w 1412984"/>
                  <a:gd name="connsiteY1" fmla="*/ 51206 h 1460651"/>
                  <a:gd name="connsiteX2" fmla="*/ 191346 w 1412984"/>
                  <a:gd name="connsiteY2" fmla="*/ 197510 h 1460651"/>
                  <a:gd name="connsiteX3" fmla="*/ 30412 w 1412984"/>
                  <a:gd name="connsiteY3" fmla="*/ 475488 h 1460651"/>
                  <a:gd name="connsiteX4" fmla="*/ 8466 w 1412984"/>
                  <a:gd name="connsiteY4" fmla="*/ 577900 h 1460651"/>
                  <a:gd name="connsiteX5" fmla="*/ 8466 w 1412984"/>
                  <a:gd name="connsiteY5" fmla="*/ 811987 h 1460651"/>
                  <a:gd name="connsiteX6" fmla="*/ 110879 w 1412984"/>
                  <a:gd name="connsiteY6" fmla="*/ 1024128 h 1460651"/>
                  <a:gd name="connsiteX7" fmla="*/ 249868 w 1412984"/>
                  <a:gd name="connsiteY7" fmla="*/ 1148486 h 1460651"/>
                  <a:gd name="connsiteX8" fmla="*/ 469324 w 1412984"/>
                  <a:gd name="connsiteY8" fmla="*/ 1316736 h 1460651"/>
                  <a:gd name="connsiteX9" fmla="*/ 798508 w 1412984"/>
                  <a:gd name="connsiteY9" fmla="*/ 1404518 h 1460651"/>
                  <a:gd name="connsiteX10" fmla="*/ 1069170 w 1412984"/>
                  <a:gd name="connsiteY10" fmla="*/ 1455724 h 1460651"/>
                  <a:gd name="connsiteX11" fmla="*/ 1412984 w 1412984"/>
                  <a:gd name="connsiteY11" fmla="*/ 1455724 h 1460651"/>
                  <a:gd name="connsiteX0" fmla="*/ 747964 w 1413647"/>
                  <a:gd name="connsiteY0" fmla="*/ 0 h 1460651"/>
                  <a:gd name="connsiteX1" fmla="*/ 404150 w 1413647"/>
                  <a:gd name="connsiteY1" fmla="*/ 51206 h 1460651"/>
                  <a:gd name="connsiteX2" fmla="*/ 192009 w 1413647"/>
                  <a:gd name="connsiteY2" fmla="*/ 197510 h 1460651"/>
                  <a:gd name="connsiteX3" fmla="*/ 45705 w 1413647"/>
                  <a:gd name="connsiteY3" fmla="*/ 373076 h 1460651"/>
                  <a:gd name="connsiteX4" fmla="*/ 9129 w 1413647"/>
                  <a:gd name="connsiteY4" fmla="*/ 577900 h 1460651"/>
                  <a:gd name="connsiteX5" fmla="*/ 9129 w 1413647"/>
                  <a:gd name="connsiteY5" fmla="*/ 811987 h 1460651"/>
                  <a:gd name="connsiteX6" fmla="*/ 111542 w 1413647"/>
                  <a:gd name="connsiteY6" fmla="*/ 1024128 h 1460651"/>
                  <a:gd name="connsiteX7" fmla="*/ 250531 w 1413647"/>
                  <a:gd name="connsiteY7" fmla="*/ 1148486 h 1460651"/>
                  <a:gd name="connsiteX8" fmla="*/ 469987 w 1413647"/>
                  <a:gd name="connsiteY8" fmla="*/ 1316736 h 1460651"/>
                  <a:gd name="connsiteX9" fmla="*/ 799171 w 1413647"/>
                  <a:gd name="connsiteY9" fmla="*/ 1404518 h 1460651"/>
                  <a:gd name="connsiteX10" fmla="*/ 1069833 w 1413647"/>
                  <a:gd name="connsiteY10" fmla="*/ 1455724 h 1460651"/>
                  <a:gd name="connsiteX11" fmla="*/ 1413647 w 1413647"/>
                  <a:gd name="connsiteY11" fmla="*/ 1455724 h 1460651"/>
                  <a:gd name="connsiteX0" fmla="*/ 747964 w 1413647"/>
                  <a:gd name="connsiteY0" fmla="*/ 0 h 1460140"/>
                  <a:gd name="connsiteX1" fmla="*/ 404150 w 1413647"/>
                  <a:gd name="connsiteY1" fmla="*/ 51206 h 1460140"/>
                  <a:gd name="connsiteX2" fmla="*/ 192009 w 1413647"/>
                  <a:gd name="connsiteY2" fmla="*/ 197510 h 1460140"/>
                  <a:gd name="connsiteX3" fmla="*/ 45705 w 1413647"/>
                  <a:gd name="connsiteY3" fmla="*/ 373076 h 1460140"/>
                  <a:gd name="connsiteX4" fmla="*/ 9129 w 1413647"/>
                  <a:gd name="connsiteY4" fmla="*/ 577900 h 1460140"/>
                  <a:gd name="connsiteX5" fmla="*/ 9129 w 1413647"/>
                  <a:gd name="connsiteY5" fmla="*/ 811987 h 1460140"/>
                  <a:gd name="connsiteX6" fmla="*/ 111542 w 1413647"/>
                  <a:gd name="connsiteY6" fmla="*/ 1024128 h 1460140"/>
                  <a:gd name="connsiteX7" fmla="*/ 250531 w 1413647"/>
                  <a:gd name="connsiteY7" fmla="*/ 1148486 h 1460140"/>
                  <a:gd name="connsiteX8" fmla="*/ 469987 w 1413647"/>
                  <a:gd name="connsiteY8" fmla="*/ 1316736 h 1460140"/>
                  <a:gd name="connsiteX9" fmla="*/ 755280 w 1413647"/>
                  <a:gd name="connsiteY9" fmla="*/ 1411833 h 1460140"/>
                  <a:gd name="connsiteX10" fmla="*/ 1069833 w 1413647"/>
                  <a:gd name="connsiteY10" fmla="*/ 1455724 h 1460140"/>
                  <a:gd name="connsiteX11" fmla="*/ 1413647 w 1413647"/>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52450 w 1415566"/>
                  <a:gd name="connsiteY7" fmla="*/ 1148486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67080 w 1415566"/>
                  <a:gd name="connsiteY7" fmla="*/ 1192377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566" h="1460140">
                    <a:moveTo>
                      <a:pt x="749883" y="0"/>
                    </a:moveTo>
                    <a:cubicBezTo>
                      <a:pt x="624305" y="9144"/>
                      <a:pt x="498728" y="18288"/>
                      <a:pt x="406069" y="51206"/>
                    </a:cubicBezTo>
                    <a:cubicBezTo>
                      <a:pt x="313410" y="84124"/>
                      <a:pt x="247573" y="146304"/>
                      <a:pt x="193928" y="197510"/>
                    </a:cubicBezTo>
                    <a:cubicBezTo>
                      <a:pt x="140283" y="248716"/>
                      <a:pt x="114680" y="295047"/>
                      <a:pt x="84200" y="358445"/>
                    </a:cubicBezTo>
                    <a:cubicBezTo>
                      <a:pt x="53720" y="421843"/>
                      <a:pt x="23240" y="502310"/>
                      <a:pt x="11048" y="577900"/>
                    </a:cubicBezTo>
                    <a:cubicBezTo>
                      <a:pt x="-1144" y="653490"/>
                      <a:pt x="-6021" y="737616"/>
                      <a:pt x="11048" y="811987"/>
                    </a:cubicBezTo>
                    <a:cubicBezTo>
                      <a:pt x="28117" y="886358"/>
                      <a:pt x="70789" y="960730"/>
                      <a:pt x="113461" y="1024128"/>
                    </a:cubicBezTo>
                    <a:cubicBezTo>
                      <a:pt x="156133" y="1087526"/>
                      <a:pt x="207339" y="1143609"/>
                      <a:pt x="267080" y="1192377"/>
                    </a:cubicBezTo>
                    <a:cubicBezTo>
                      <a:pt x="326821" y="1241145"/>
                      <a:pt x="390220" y="1280160"/>
                      <a:pt x="471906" y="1316736"/>
                    </a:cubicBezTo>
                    <a:cubicBezTo>
                      <a:pt x="553592" y="1353312"/>
                      <a:pt x="657225" y="1388668"/>
                      <a:pt x="757199" y="1411833"/>
                    </a:cubicBezTo>
                    <a:cubicBezTo>
                      <a:pt x="857173" y="1434998"/>
                      <a:pt x="962024" y="1448409"/>
                      <a:pt x="1071752" y="1455724"/>
                    </a:cubicBezTo>
                    <a:cubicBezTo>
                      <a:pt x="1181480" y="1463039"/>
                      <a:pt x="1294865" y="1459991"/>
                      <a:pt x="1415566" y="1455724"/>
                    </a:cubicBezTo>
                  </a:path>
                </a:pathLst>
              </a:custGeom>
              <a:noFill/>
              <a:ln w="25400" cap="flat" cmpd="sng" algn="ctr">
                <a:solidFill>
                  <a:srgbClr val="C00000"/>
                </a:solidFill>
                <a:prstDash val="solid"/>
                <a:headEnd type="stealth" w="lg" len="lg"/>
                <a:tailEnd type="none"/>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51" name="Freeform 50"/>
              <p:cNvSpPr>
                <a:spLocks noChangeAspect="1"/>
              </p:cNvSpPr>
              <p:nvPr/>
            </p:nvSpPr>
            <p:spPr>
              <a:xfrm>
                <a:off x="457848" y="2327865"/>
                <a:ext cx="967157" cy="1005840"/>
              </a:xfrm>
              <a:custGeom>
                <a:avLst/>
                <a:gdLst>
                  <a:gd name="connsiteX0" fmla="*/ 747301 w 1412984"/>
                  <a:gd name="connsiteY0" fmla="*/ 0 h 1460651"/>
                  <a:gd name="connsiteX1" fmla="*/ 403487 w 1412984"/>
                  <a:gd name="connsiteY1" fmla="*/ 51206 h 1460651"/>
                  <a:gd name="connsiteX2" fmla="*/ 191346 w 1412984"/>
                  <a:gd name="connsiteY2" fmla="*/ 197510 h 1460651"/>
                  <a:gd name="connsiteX3" fmla="*/ 30412 w 1412984"/>
                  <a:gd name="connsiteY3" fmla="*/ 475488 h 1460651"/>
                  <a:gd name="connsiteX4" fmla="*/ 8466 w 1412984"/>
                  <a:gd name="connsiteY4" fmla="*/ 577900 h 1460651"/>
                  <a:gd name="connsiteX5" fmla="*/ 8466 w 1412984"/>
                  <a:gd name="connsiteY5" fmla="*/ 811987 h 1460651"/>
                  <a:gd name="connsiteX6" fmla="*/ 110879 w 1412984"/>
                  <a:gd name="connsiteY6" fmla="*/ 1024128 h 1460651"/>
                  <a:gd name="connsiteX7" fmla="*/ 249868 w 1412984"/>
                  <a:gd name="connsiteY7" fmla="*/ 1148486 h 1460651"/>
                  <a:gd name="connsiteX8" fmla="*/ 469324 w 1412984"/>
                  <a:gd name="connsiteY8" fmla="*/ 1316736 h 1460651"/>
                  <a:gd name="connsiteX9" fmla="*/ 798508 w 1412984"/>
                  <a:gd name="connsiteY9" fmla="*/ 1404518 h 1460651"/>
                  <a:gd name="connsiteX10" fmla="*/ 1069170 w 1412984"/>
                  <a:gd name="connsiteY10" fmla="*/ 1455724 h 1460651"/>
                  <a:gd name="connsiteX11" fmla="*/ 1412984 w 1412984"/>
                  <a:gd name="connsiteY11" fmla="*/ 1455724 h 1460651"/>
                  <a:gd name="connsiteX0" fmla="*/ 747964 w 1413647"/>
                  <a:gd name="connsiteY0" fmla="*/ 0 h 1460651"/>
                  <a:gd name="connsiteX1" fmla="*/ 404150 w 1413647"/>
                  <a:gd name="connsiteY1" fmla="*/ 51206 h 1460651"/>
                  <a:gd name="connsiteX2" fmla="*/ 192009 w 1413647"/>
                  <a:gd name="connsiteY2" fmla="*/ 197510 h 1460651"/>
                  <a:gd name="connsiteX3" fmla="*/ 45705 w 1413647"/>
                  <a:gd name="connsiteY3" fmla="*/ 373076 h 1460651"/>
                  <a:gd name="connsiteX4" fmla="*/ 9129 w 1413647"/>
                  <a:gd name="connsiteY4" fmla="*/ 577900 h 1460651"/>
                  <a:gd name="connsiteX5" fmla="*/ 9129 w 1413647"/>
                  <a:gd name="connsiteY5" fmla="*/ 811987 h 1460651"/>
                  <a:gd name="connsiteX6" fmla="*/ 111542 w 1413647"/>
                  <a:gd name="connsiteY6" fmla="*/ 1024128 h 1460651"/>
                  <a:gd name="connsiteX7" fmla="*/ 250531 w 1413647"/>
                  <a:gd name="connsiteY7" fmla="*/ 1148486 h 1460651"/>
                  <a:gd name="connsiteX8" fmla="*/ 469987 w 1413647"/>
                  <a:gd name="connsiteY8" fmla="*/ 1316736 h 1460651"/>
                  <a:gd name="connsiteX9" fmla="*/ 799171 w 1413647"/>
                  <a:gd name="connsiteY9" fmla="*/ 1404518 h 1460651"/>
                  <a:gd name="connsiteX10" fmla="*/ 1069833 w 1413647"/>
                  <a:gd name="connsiteY10" fmla="*/ 1455724 h 1460651"/>
                  <a:gd name="connsiteX11" fmla="*/ 1413647 w 1413647"/>
                  <a:gd name="connsiteY11" fmla="*/ 1455724 h 1460651"/>
                  <a:gd name="connsiteX0" fmla="*/ 747964 w 1413647"/>
                  <a:gd name="connsiteY0" fmla="*/ 0 h 1460140"/>
                  <a:gd name="connsiteX1" fmla="*/ 404150 w 1413647"/>
                  <a:gd name="connsiteY1" fmla="*/ 51206 h 1460140"/>
                  <a:gd name="connsiteX2" fmla="*/ 192009 w 1413647"/>
                  <a:gd name="connsiteY2" fmla="*/ 197510 h 1460140"/>
                  <a:gd name="connsiteX3" fmla="*/ 45705 w 1413647"/>
                  <a:gd name="connsiteY3" fmla="*/ 373076 h 1460140"/>
                  <a:gd name="connsiteX4" fmla="*/ 9129 w 1413647"/>
                  <a:gd name="connsiteY4" fmla="*/ 577900 h 1460140"/>
                  <a:gd name="connsiteX5" fmla="*/ 9129 w 1413647"/>
                  <a:gd name="connsiteY5" fmla="*/ 811987 h 1460140"/>
                  <a:gd name="connsiteX6" fmla="*/ 111542 w 1413647"/>
                  <a:gd name="connsiteY6" fmla="*/ 1024128 h 1460140"/>
                  <a:gd name="connsiteX7" fmla="*/ 250531 w 1413647"/>
                  <a:gd name="connsiteY7" fmla="*/ 1148486 h 1460140"/>
                  <a:gd name="connsiteX8" fmla="*/ 469987 w 1413647"/>
                  <a:gd name="connsiteY8" fmla="*/ 1316736 h 1460140"/>
                  <a:gd name="connsiteX9" fmla="*/ 755280 w 1413647"/>
                  <a:gd name="connsiteY9" fmla="*/ 1411833 h 1460140"/>
                  <a:gd name="connsiteX10" fmla="*/ 1069833 w 1413647"/>
                  <a:gd name="connsiteY10" fmla="*/ 1455724 h 1460140"/>
                  <a:gd name="connsiteX11" fmla="*/ 1413647 w 1413647"/>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52450 w 1415566"/>
                  <a:gd name="connsiteY7" fmla="*/ 1148486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 name="connsiteX0" fmla="*/ 749883 w 1415566"/>
                  <a:gd name="connsiteY0" fmla="*/ 0 h 1460140"/>
                  <a:gd name="connsiteX1" fmla="*/ 406069 w 1415566"/>
                  <a:gd name="connsiteY1" fmla="*/ 51206 h 1460140"/>
                  <a:gd name="connsiteX2" fmla="*/ 193928 w 1415566"/>
                  <a:gd name="connsiteY2" fmla="*/ 197510 h 1460140"/>
                  <a:gd name="connsiteX3" fmla="*/ 84200 w 1415566"/>
                  <a:gd name="connsiteY3" fmla="*/ 358445 h 1460140"/>
                  <a:gd name="connsiteX4" fmla="*/ 11048 w 1415566"/>
                  <a:gd name="connsiteY4" fmla="*/ 577900 h 1460140"/>
                  <a:gd name="connsiteX5" fmla="*/ 11048 w 1415566"/>
                  <a:gd name="connsiteY5" fmla="*/ 811987 h 1460140"/>
                  <a:gd name="connsiteX6" fmla="*/ 113461 w 1415566"/>
                  <a:gd name="connsiteY6" fmla="*/ 1024128 h 1460140"/>
                  <a:gd name="connsiteX7" fmla="*/ 267080 w 1415566"/>
                  <a:gd name="connsiteY7" fmla="*/ 1192377 h 1460140"/>
                  <a:gd name="connsiteX8" fmla="*/ 471906 w 1415566"/>
                  <a:gd name="connsiteY8" fmla="*/ 1316736 h 1460140"/>
                  <a:gd name="connsiteX9" fmla="*/ 757199 w 1415566"/>
                  <a:gd name="connsiteY9" fmla="*/ 1411833 h 1460140"/>
                  <a:gd name="connsiteX10" fmla="*/ 1071752 w 1415566"/>
                  <a:gd name="connsiteY10" fmla="*/ 1455724 h 1460140"/>
                  <a:gd name="connsiteX11" fmla="*/ 1415566 w 1415566"/>
                  <a:gd name="connsiteY11" fmla="*/ 1455724 h 14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566" h="1460140">
                    <a:moveTo>
                      <a:pt x="749883" y="0"/>
                    </a:moveTo>
                    <a:cubicBezTo>
                      <a:pt x="624305" y="9144"/>
                      <a:pt x="498728" y="18288"/>
                      <a:pt x="406069" y="51206"/>
                    </a:cubicBezTo>
                    <a:cubicBezTo>
                      <a:pt x="313410" y="84124"/>
                      <a:pt x="247573" y="146304"/>
                      <a:pt x="193928" y="197510"/>
                    </a:cubicBezTo>
                    <a:cubicBezTo>
                      <a:pt x="140283" y="248716"/>
                      <a:pt x="114680" y="295047"/>
                      <a:pt x="84200" y="358445"/>
                    </a:cubicBezTo>
                    <a:cubicBezTo>
                      <a:pt x="53720" y="421843"/>
                      <a:pt x="23240" y="502310"/>
                      <a:pt x="11048" y="577900"/>
                    </a:cubicBezTo>
                    <a:cubicBezTo>
                      <a:pt x="-1144" y="653490"/>
                      <a:pt x="-6021" y="737616"/>
                      <a:pt x="11048" y="811987"/>
                    </a:cubicBezTo>
                    <a:cubicBezTo>
                      <a:pt x="28117" y="886358"/>
                      <a:pt x="70789" y="960730"/>
                      <a:pt x="113461" y="1024128"/>
                    </a:cubicBezTo>
                    <a:cubicBezTo>
                      <a:pt x="156133" y="1087526"/>
                      <a:pt x="207339" y="1143609"/>
                      <a:pt x="267080" y="1192377"/>
                    </a:cubicBezTo>
                    <a:cubicBezTo>
                      <a:pt x="326821" y="1241145"/>
                      <a:pt x="390220" y="1280160"/>
                      <a:pt x="471906" y="1316736"/>
                    </a:cubicBezTo>
                    <a:cubicBezTo>
                      <a:pt x="553592" y="1353312"/>
                      <a:pt x="657225" y="1388668"/>
                      <a:pt x="757199" y="1411833"/>
                    </a:cubicBezTo>
                    <a:cubicBezTo>
                      <a:pt x="857173" y="1434998"/>
                      <a:pt x="962024" y="1448409"/>
                      <a:pt x="1071752" y="1455724"/>
                    </a:cubicBezTo>
                    <a:cubicBezTo>
                      <a:pt x="1181480" y="1463039"/>
                      <a:pt x="1294865" y="1459991"/>
                      <a:pt x="1415566" y="1455724"/>
                    </a:cubicBezTo>
                  </a:path>
                </a:pathLst>
              </a:custGeom>
              <a:noFill/>
              <a:ln w="25400" cap="flat" cmpd="sng" algn="ctr">
                <a:solidFill>
                  <a:srgbClr val="C00000"/>
                </a:solidFill>
                <a:prstDash val="solid"/>
                <a:tailEnd type="stealth" w="lg" len="lg"/>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52" name="Can 51"/>
              <p:cNvSpPr/>
              <p:nvPr/>
            </p:nvSpPr>
            <p:spPr>
              <a:xfrm rot="16200000" flipH="1">
                <a:off x="3538739" y="1686403"/>
                <a:ext cx="233366" cy="1280160"/>
              </a:xfrm>
              <a:prstGeom prst="can">
                <a:avLst>
                  <a:gd name="adj" fmla="val 35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53" name="Can 52"/>
              <p:cNvSpPr/>
              <p:nvPr/>
            </p:nvSpPr>
            <p:spPr>
              <a:xfrm rot="16200000" flipH="1">
                <a:off x="5008309" y="1686404"/>
                <a:ext cx="233366" cy="1280160"/>
              </a:xfrm>
              <a:prstGeom prst="can">
                <a:avLst>
                  <a:gd name="adj" fmla="val 35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54" name="Can 53"/>
              <p:cNvSpPr/>
              <p:nvPr/>
            </p:nvSpPr>
            <p:spPr>
              <a:xfrm rot="16200000" flipH="1">
                <a:off x="7048293" y="1686404"/>
                <a:ext cx="233366" cy="1280160"/>
              </a:xfrm>
              <a:prstGeom prst="can">
                <a:avLst>
                  <a:gd name="adj" fmla="val 35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55" name="Rectangle 54"/>
              <p:cNvSpPr/>
              <p:nvPr/>
            </p:nvSpPr>
            <p:spPr>
              <a:xfrm>
                <a:off x="5769428" y="3363686"/>
                <a:ext cx="182880" cy="45719"/>
              </a:xfrm>
              <a:prstGeom prst="rect">
                <a:avLst/>
              </a:prstGeom>
              <a:solidFill>
                <a:srgbClr val="FFFF00"/>
              </a:solidFill>
              <a:ln w="25400" cap="flat" cmpd="sng" algn="ctr">
                <a:solidFill>
                  <a:srgbClr val="FFC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grpSp>
            <p:nvGrpSpPr>
              <p:cNvPr id="56" name="Group 55"/>
              <p:cNvGrpSpPr/>
              <p:nvPr/>
            </p:nvGrpSpPr>
            <p:grpSpPr>
              <a:xfrm>
                <a:off x="5834742" y="2248016"/>
                <a:ext cx="624838" cy="140021"/>
                <a:chOff x="2063914" y="532622"/>
                <a:chExt cx="624838" cy="140021"/>
              </a:xfrm>
            </p:grpSpPr>
            <p:sp>
              <p:nvSpPr>
                <p:cNvPr id="67" name="Can 66"/>
                <p:cNvSpPr/>
                <p:nvPr/>
              </p:nvSpPr>
              <p:spPr>
                <a:xfrm rot="16200000">
                  <a:off x="2039623"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68" name="Can 67"/>
                <p:cNvSpPr/>
                <p:nvPr/>
              </p:nvSpPr>
              <p:spPr>
                <a:xfrm rot="16200000">
                  <a:off x="2170251"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69" name="Can 68"/>
                <p:cNvSpPr/>
                <p:nvPr/>
              </p:nvSpPr>
              <p:spPr>
                <a:xfrm rot="16200000">
                  <a:off x="2300879"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70" name="Can 69"/>
                <p:cNvSpPr/>
                <p:nvPr/>
              </p:nvSpPr>
              <p:spPr>
                <a:xfrm rot="16200000">
                  <a:off x="2431507"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71" name="Can 70"/>
                <p:cNvSpPr/>
                <p:nvPr/>
              </p:nvSpPr>
              <p:spPr>
                <a:xfrm rot="16200000">
                  <a:off x="2573021" y="556913"/>
                  <a:ext cx="140021" cy="91440"/>
                </a:xfrm>
                <a:prstGeom prst="can">
                  <a:avLst/>
                </a:prstGeom>
                <a:solidFill>
                  <a:srgbClr val="FF0000"/>
                </a:solidFill>
                <a:ln w="12700" cap="flat" cmpd="sng" algn="ctr">
                  <a:solidFill>
                    <a:sysClr val="windowText" lastClr="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grpSp>
          <p:sp>
            <p:nvSpPr>
              <p:cNvPr id="57" name="TextBox 56"/>
              <p:cNvSpPr txBox="1"/>
              <p:nvPr/>
            </p:nvSpPr>
            <p:spPr>
              <a:xfrm>
                <a:off x="5095524" y="1871246"/>
                <a:ext cx="2078160" cy="338554"/>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imes"/>
                  </a:rPr>
                  <a:t>magnetization flip</a:t>
                </a:r>
              </a:p>
            </p:txBody>
          </p:sp>
          <p:cxnSp>
            <p:nvCxnSpPr>
              <p:cNvPr id="58" name="Straight Connector 57"/>
              <p:cNvCxnSpPr/>
              <p:nvPr/>
            </p:nvCxnSpPr>
            <p:spPr>
              <a:xfrm>
                <a:off x="1404258" y="3592286"/>
                <a:ext cx="5943600" cy="7464"/>
              </a:xfrm>
              <a:prstGeom prst="line">
                <a:avLst/>
              </a:prstGeom>
              <a:noFill/>
              <a:ln w="25400" cap="flat" cmpd="sng" algn="ctr">
                <a:solidFill>
                  <a:srgbClr val="1F497D"/>
                </a:solidFill>
                <a:prstDash val="solid"/>
              </a:ln>
              <a:effectLst/>
            </p:spPr>
          </p:cxnSp>
          <p:sp>
            <p:nvSpPr>
              <p:cNvPr id="59" name="Isosceles Triangle 80"/>
              <p:cNvSpPr/>
              <p:nvPr/>
            </p:nvSpPr>
            <p:spPr>
              <a:xfrm>
                <a:off x="4315278" y="3486212"/>
                <a:ext cx="158750" cy="213336"/>
              </a:xfrm>
              <a:prstGeom prst="triangl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ndParaRPr>
              </a:p>
            </p:txBody>
          </p:sp>
          <p:sp>
            <p:nvSpPr>
              <p:cNvPr id="60" name="TextBox 59"/>
              <p:cNvSpPr txBox="1"/>
              <p:nvPr/>
            </p:nvSpPr>
            <p:spPr>
              <a:xfrm>
                <a:off x="1336940" y="2189819"/>
                <a:ext cx="543739" cy="307777"/>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B &lt; 0</a:t>
                </a:r>
              </a:p>
            </p:txBody>
          </p:sp>
          <p:sp>
            <p:nvSpPr>
              <p:cNvPr id="61" name="TextBox 60"/>
              <p:cNvSpPr txBox="1"/>
              <p:nvPr/>
            </p:nvSpPr>
            <p:spPr>
              <a:xfrm>
                <a:off x="6956519" y="2166258"/>
                <a:ext cx="543739" cy="307777"/>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B &lt; 0</a:t>
                </a:r>
              </a:p>
            </p:txBody>
          </p:sp>
          <p:sp>
            <p:nvSpPr>
              <p:cNvPr id="62" name="TextBox 61"/>
              <p:cNvSpPr txBox="1"/>
              <p:nvPr/>
            </p:nvSpPr>
            <p:spPr>
              <a:xfrm>
                <a:off x="4887686" y="2166258"/>
                <a:ext cx="543739" cy="307777"/>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B &gt; 0</a:t>
                </a:r>
              </a:p>
            </p:txBody>
          </p:sp>
          <p:sp>
            <p:nvSpPr>
              <p:cNvPr id="63" name="TextBox 62"/>
              <p:cNvSpPr txBox="1"/>
              <p:nvPr/>
            </p:nvSpPr>
            <p:spPr>
              <a:xfrm>
                <a:off x="3385458" y="2155372"/>
                <a:ext cx="543739" cy="307777"/>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B &gt; 0</a:t>
                </a:r>
              </a:p>
            </p:txBody>
          </p:sp>
          <p:cxnSp>
            <p:nvCxnSpPr>
              <p:cNvPr id="64" name="Straight Connector 63"/>
              <p:cNvCxnSpPr>
                <a:stCxn id="68" idx="2"/>
              </p:cNvCxnSpPr>
              <p:nvPr/>
            </p:nvCxnSpPr>
            <p:spPr>
              <a:xfrm>
                <a:off x="1425005" y="3317937"/>
                <a:ext cx="2929961" cy="274943"/>
              </a:xfrm>
              <a:prstGeom prst="line">
                <a:avLst/>
              </a:prstGeom>
              <a:noFill/>
              <a:ln w="19050" cap="flat" cmpd="sng" algn="ctr">
                <a:solidFill>
                  <a:srgbClr val="4F81BD">
                    <a:shade val="95000"/>
                    <a:satMod val="105000"/>
                  </a:srgbClr>
                </a:solidFill>
                <a:prstDash val="sysDash"/>
              </a:ln>
              <a:effectLst/>
            </p:spPr>
          </p:cxnSp>
          <p:cxnSp>
            <p:nvCxnSpPr>
              <p:cNvPr id="65" name="Straight Connector 64"/>
              <p:cNvCxnSpPr>
                <a:endCxn id="71" idx="2"/>
              </p:cNvCxnSpPr>
              <p:nvPr/>
            </p:nvCxnSpPr>
            <p:spPr>
              <a:xfrm flipV="1">
                <a:off x="4434341" y="3327462"/>
                <a:ext cx="2539648" cy="265418"/>
              </a:xfrm>
              <a:prstGeom prst="line">
                <a:avLst/>
              </a:prstGeom>
              <a:noFill/>
              <a:ln w="19050" cap="flat" cmpd="sng" algn="ctr">
                <a:solidFill>
                  <a:srgbClr val="4F81BD">
                    <a:shade val="95000"/>
                    <a:satMod val="105000"/>
                  </a:srgbClr>
                </a:solidFill>
                <a:prstDash val="sysDash"/>
              </a:ln>
              <a:effectLst/>
            </p:spPr>
          </p:cxnSp>
          <p:sp>
            <p:nvSpPr>
              <p:cNvPr id="66" name="TextBox 65"/>
              <p:cNvSpPr txBox="1"/>
              <p:nvPr/>
            </p:nvSpPr>
            <p:spPr>
              <a:xfrm>
                <a:off x="5464630" y="3048000"/>
                <a:ext cx="782411" cy="2769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imes"/>
                  </a:rPr>
                  <a:t>septum</a:t>
                </a:r>
                <a:endParaRPr kumimoji="0" lang="en-US" sz="1200" b="0" i="0" u="none" strike="noStrike" kern="0" cap="none" spc="0" normalizeH="0" baseline="0" noProof="0" dirty="0" smtClean="0">
                  <a:ln>
                    <a:noFill/>
                  </a:ln>
                  <a:solidFill>
                    <a:prstClr val="black"/>
                  </a:solidFill>
                  <a:effectLst/>
                  <a:uLnTx/>
                  <a:uFillTx/>
                  <a:latin typeface="Times"/>
                </a:endParaRPr>
              </a:p>
            </p:txBody>
          </p:sp>
        </p:grpSp>
      </p:grpSp>
      <p:grpSp>
        <p:nvGrpSpPr>
          <p:cNvPr id="82" name="Group 81"/>
          <p:cNvGrpSpPr/>
          <p:nvPr/>
        </p:nvGrpSpPr>
        <p:grpSpPr>
          <a:xfrm>
            <a:off x="15399647" y="6247688"/>
            <a:ext cx="13861153" cy="6814432"/>
            <a:chOff x="16960960" y="7140824"/>
            <a:chExt cx="13861153" cy="6814432"/>
          </a:xfrm>
        </p:grpSpPr>
        <p:sp>
          <p:nvSpPr>
            <p:cNvPr id="83" name="TextBox 82"/>
            <p:cNvSpPr txBox="1"/>
            <p:nvPr/>
          </p:nvSpPr>
          <p:spPr>
            <a:xfrm>
              <a:off x="20748267" y="7140824"/>
              <a:ext cx="7153561" cy="523220"/>
            </a:xfrm>
            <a:prstGeom prst="rect">
              <a:avLst/>
            </a:prstGeom>
            <a:noFill/>
          </p:spPr>
          <p:txBody>
            <a:bodyPr wrap="none" rtlCol="0">
              <a:spAutoFit/>
            </a:bodyPr>
            <a:lstStyle/>
            <a:p>
              <a:pPr defTabSz="4493544"/>
              <a:r>
                <a:rPr lang="en-US" sz="2800" b="1" dirty="0" smtClean="0">
                  <a:solidFill>
                    <a:prstClr val="black"/>
                  </a:solidFill>
                  <a:latin typeface="Times New Roman" panose="02020603050405020304" pitchFamily="18" charset="0"/>
                  <a:cs typeface="Times New Roman" panose="02020603050405020304" pitchFamily="18" charset="0"/>
                </a:rPr>
                <a:t>RF Cavity </a:t>
              </a:r>
              <a:r>
                <a:rPr lang="en-US" sz="2800" b="1" dirty="0">
                  <a:solidFill>
                    <a:prstClr val="black"/>
                  </a:solidFill>
                  <a:latin typeface="Times New Roman" panose="02020603050405020304" pitchFamily="18" charset="0"/>
                  <a:cs typeface="Times New Roman" panose="02020603050405020304" pitchFamily="18" charset="0"/>
                </a:rPr>
                <a:t>TE</a:t>
              </a:r>
              <a:r>
                <a:rPr lang="en-US" sz="2800" b="1" baseline="-25000" dirty="0">
                  <a:solidFill>
                    <a:prstClr val="black"/>
                  </a:solidFill>
                  <a:latin typeface="Times New Roman" panose="02020603050405020304" pitchFamily="18" charset="0"/>
                  <a:cs typeface="Times New Roman" panose="02020603050405020304" pitchFamily="18" charset="0"/>
                </a:rPr>
                <a:t>011</a:t>
              </a:r>
              <a:r>
                <a:rPr lang="en-US" sz="2800" b="1" dirty="0">
                  <a:solidFill>
                    <a:prstClr val="black"/>
                  </a:solidFill>
                  <a:latin typeface="Times New Roman" panose="02020603050405020304" pitchFamily="18" charset="0"/>
                  <a:cs typeface="Times New Roman" panose="02020603050405020304" pitchFamily="18" charset="0"/>
                </a:rPr>
                <a:t> Mode and Magnetized Beam</a:t>
              </a:r>
            </a:p>
          </p:txBody>
        </p:sp>
        <p:grpSp>
          <p:nvGrpSpPr>
            <p:cNvPr id="84" name="Group 83"/>
            <p:cNvGrpSpPr/>
            <p:nvPr/>
          </p:nvGrpSpPr>
          <p:grpSpPr>
            <a:xfrm>
              <a:off x="16960960" y="7662887"/>
              <a:ext cx="13861153" cy="6292369"/>
              <a:chOff x="16960960" y="7662887"/>
              <a:chExt cx="13861153" cy="6292369"/>
            </a:xfrm>
          </p:grpSpPr>
          <p:sp>
            <p:nvSpPr>
              <p:cNvPr id="85" name="TextBox 84"/>
              <p:cNvSpPr txBox="1"/>
              <p:nvPr/>
            </p:nvSpPr>
            <p:spPr>
              <a:xfrm>
                <a:off x="16960960" y="11277600"/>
                <a:ext cx="13861153" cy="2677656"/>
              </a:xfrm>
              <a:prstGeom prst="rect">
                <a:avLst/>
              </a:prstGeom>
              <a:noFill/>
            </p:spPr>
            <p:txBody>
              <a:bodyPr wrap="square" rtlCol="0">
                <a:spAutoFit/>
              </a:bodyPr>
              <a:lstStyle/>
              <a:p>
                <a:pPr marL="457200" indent="-457200" algn="just" defTabSz="4493544">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The angular momentum and magnetic momentum of a charged particle is determined by its motion in azimuthal direction</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In </a:t>
                </a:r>
                <a:r>
                  <a:rPr lang="en-US" sz="2800" dirty="0">
                    <a:solidFill>
                      <a:prstClr val="black"/>
                    </a:solidFill>
                    <a:latin typeface="Times New Roman" panose="02020603050405020304" pitchFamily="18" charset="0"/>
                    <a:cs typeface="Times New Roman" panose="02020603050405020304" pitchFamily="18" charset="0"/>
                  </a:rPr>
                  <a:t>a perfect pillbox </a:t>
                </a:r>
                <a:r>
                  <a:rPr lang="en-US" sz="2800" dirty="0" smtClean="0">
                    <a:solidFill>
                      <a:prstClr val="black"/>
                    </a:solidFill>
                    <a:latin typeface="Times New Roman" panose="02020603050405020304" pitchFamily="18" charset="0"/>
                    <a:cs typeface="Times New Roman" panose="02020603050405020304" pitchFamily="18" charset="0"/>
                  </a:rPr>
                  <a:t>RF cavity, the electric </a:t>
                </a:r>
                <a:r>
                  <a:rPr lang="en-US" sz="2800" dirty="0">
                    <a:solidFill>
                      <a:prstClr val="black"/>
                    </a:solidFill>
                    <a:latin typeface="Times New Roman" panose="02020603050405020304" pitchFamily="18" charset="0"/>
                    <a:cs typeface="Times New Roman" panose="02020603050405020304" pitchFamily="18" charset="0"/>
                  </a:rPr>
                  <a:t>field of TE011 mode </a:t>
                </a:r>
                <a:r>
                  <a:rPr lang="en-US" sz="2800" dirty="0" smtClean="0">
                    <a:solidFill>
                      <a:prstClr val="black"/>
                    </a:solidFill>
                    <a:latin typeface="Times New Roman" panose="02020603050405020304" pitchFamily="18" charset="0"/>
                    <a:cs typeface="Times New Roman" panose="02020603050405020304" pitchFamily="18" charset="0"/>
                  </a:rPr>
                  <a:t>has </a:t>
                </a:r>
                <a:r>
                  <a:rPr lang="en-US" sz="2800" dirty="0">
                    <a:solidFill>
                      <a:prstClr val="black"/>
                    </a:solidFill>
                    <a:latin typeface="Times New Roman" panose="02020603050405020304" pitchFamily="18" charset="0"/>
                    <a:cs typeface="Times New Roman" panose="02020603050405020304" pitchFamily="18" charset="0"/>
                  </a:rPr>
                  <a:t>only azimuthal component, and will be zero in other directions (radial or longitudinal).</a:t>
                </a:r>
              </a:p>
              <a:p>
                <a:pPr marL="457200" indent="-457200" algn="just" defTabSz="4493544">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(Perfect) TE011 mode will only have energy exchanging interaction with the azimuthal motion of a particle,  making it an ideal candidate for magnetic momentum monitor.</a:t>
                </a:r>
              </a:p>
            </p:txBody>
          </p:sp>
          <p:pic>
            <p:nvPicPr>
              <p:cNvPr id="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8117" y="7662887"/>
                <a:ext cx="2511730" cy="244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13160" y="7950473"/>
                <a:ext cx="2073232" cy="204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0" y="7977968"/>
                <a:ext cx="1203368" cy="1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TextBox 88"/>
              <p:cNvSpPr txBox="1"/>
              <p:nvPr/>
            </p:nvSpPr>
            <p:spPr>
              <a:xfrm>
                <a:off x="17068800" y="9902518"/>
                <a:ext cx="2970365" cy="1015663"/>
              </a:xfrm>
              <a:prstGeom prst="rect">
                <a:avLst/>
              </a:prstGeom>
              <a:noFill/>
            </p:spPr>
            <p:txBody>
              <a:bodyPr wrap="square" rtlCol="0">
                <a:spAutoFit/>
              </a:bodyPr>
              <a:lstStyle/>
              <a:p>
                <a:pPr defTabSz="4493544"/>
                <a:r>
                  <a:rPr lang="en-US" sz="2000" dirty="0" smtClean="0">
                    <a:solidFill>
                      <a:prstClr val="black"/>
                    </a:solidFill>
                    <a:latin typeface="Times New Roman" panose="02020603050405020304" pitchFamily="18" charset="0"/>
                    <a:cs typeface="Times New Roman" panose="02020603050405020304" pitchFamily="18" charset="0"/>
                  </a:rPr>
                  <a:t>Transverse cross-section of a beam with longitudinal magnetic momentum</a:t>
                </a:r>
                <a:endParaRPr lang="en-US" sz="20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0" name="TextBox 89"/>
                  <p:cNvSpPr txBox="1"/>
                  <p:nvPr/>
                </p:nvSpPr>
                <p:spPr>
                  <a:xfrm>
                    <a:off x="20154056" y="7977968"/>
                    <a:ext cx="5029200" cy="2831416"/>
                  </a:xfrm>
                  <a:prstGeom prst="rect">
                    <a:avLst/>
                  </a:prstGeom>
                  <a:noFill/>
                </p:spPr>
                <p:txBody>
                  <a:bodyPr wrap="square" rtlCol="0">
                    <a:spAutoFit/>
                  </a:bodyPr>
                  <a:lstStyle/>
                  <a:p>
                    <a:pPr defTabSz="4493544"/>
                    <a:r>
                      <a:rPr lang="en-US" sz="2000" dirty="0" smtClean="0">
                        <a:solidFill>
                          <a:prstClr val="black"/>
                        </a:solidFill>
                        <a:latin typeface="Times New Roman" panose="02020603050405020304" pitchFamily="18" charset="0"/>
                        <a:cs typeface="Times New Roman" panose="02020603050405020304" pitchFamily="18" charset="0"/>
                      </a:rPr>
                      <a:t>Canonical angular momentum of a particle</a:t>
                    </a:r>
                  </a:p>
                  <a:p>
                    <a:pPr defTabSz="4493544"/>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a:rPr>
                            <m:t>𝐿</m:t>
                          </m:r>
                          <m:r>
                            <a:rPr lang="en-US" sz="2000" i="1" smtClean="0">
                              <a:solidFill>
                                <a:prstClr val="black"/>
                              </a:solidFill>
                              <a:latin typeface="Cambria Math"/>
                            </a:rPr>
                            <m:t>=</m:t>
                          </m:r>
                          <m:r>
                            <a:rPr lang="en-US" sz="2000" i="1" smtClean="0">
                              <a:solidFill>
                                <a:prstClr val="black"/>
                              </a:solidFill>
                              <a:latin typeface="Cambria Math"/>
                              <a:ea typeface="Cambria Math"/>
                            </a:rPr>
                            <m:t>𝛾</m:t>
                          </m:r>
                          <m:r>
                            <a:rPr lang="en-US" sz="2000" i="1" smtClean="0">
                              <a:solidFill>
                                <a:prstClr val="black"/>
                              </a:solidFill>
                              <a:latin typeface="Cambria Math"/>
                            </a:rPr>
                            <m:t>𝑚</m:t>
                          </m:r>
                          <m:sSup>
                            <m:sSupPr>
                              <m:ctrlPr>
                                <a:rPr lang="en-US" sz="2000" i="1" smtClean="0">
                                  <a:solidFill>
                                    <a:prstClr val="black"/>
                                  </a:solidFill>
                                  <a:latin typeface="Cambria Math"/>
                                </a:rPr>
                              </m:ctrlPr>
                            </m:sSupPr>
                            <m:e>
                              <m:r>
                                <a:rPr lang="en-US" sz="2000" i="1" smtClean="0">
                                  <a:solidFill>
                                    <a:prstClr val="black"/>
                                  </a:solidFill>
                                  <a:latin typeface="Cambria Math"/>
                                  <a:ea typeface="Cambria Math"/>
                                </a:rPr>
                                <m:t>𝜌</m:t>
                              </m:r>
                            </m:e>
                            <m:sup>
                              <m:r>
                                <a:rPr lang="en-US" sz="2000" i="1" smtClean="0">
                                  <a:solidFill>
                                    <a:prstClr val="black"/>
                                  </a:solidFill>
                                  <a:latin typeface="Cambria Math"/>
                                </a:rPr>
                                <m:t>2</m:t>
                              </m:r>
                            </m:sup>
                          </m:sSup>
                          <m:acc>
                            <m:accPr>
                              <m:chr m:val="̇"/>
                              <m:ctrlPr>
                                <a:rPr lang="en-US" sz="2000" i="1" smtClean="0">
                                  <a:solidFill>
                                    <a:prstClr val="black"/>
                                  </a:solidFill>
                                  <a:latin typeface="Cambria Math"/>
                                </a:rPr>
                              </m:ctrlPr>
                            </m:accPr>
                            <m:e>
                              <m:r>
                                <a:rPr lang="en-US" sz="2000" i="1" smtClean="0">
                                  <a:solidFill>
                                    <a:prstClr val="black"/>
                                  </a:solidFill>
                                  <a:latin typeface="Cambria Math"/>
                                  <a:ea typeface="Cambria Math"/>
                                </a:rPr>
                                <m:t>𝜑</m:t>
                              </m:r>
                            </m:e>
                          </m:acc>
                        </m:oMath>
                      </m:oMathPara>
                    </a14:m>
                    <a:endParaRPr lang="en-US" sz="2000" dirty="0" smtClean="0">
                      <a:solidFill>
                        <a:prstClr val="black"/>
                      </a:solidFill>
                      <a:latin typeface="Times New Roman" panose="02020603050405020304" pitchFamily="18" charset="0"/>
                      <a:cs typeface="Times New Roman" panose="02020603050405020304" pitchFamily="18" charset="0"/>
                    </a:endParaRPr>
                  </a:p>
                  <a:p>
                    <a:pPr defTabSz="4493544"/>
                    <a:r>
                      <a:rPr lang="en-US" sz="2000" dirty="0" smtClean="0">
                        <a:solidFill>
                          <a:prstClr val="black"/>
                        </a:solidFill>
                        <a:latin typeface="Times New Roman" panose="02020603050405020304" pitchFamily="18" charset="0"/>
                        <a:cs typeface="Times New Roman" panose="02020603050405020304" pitchFamily="18" charset="0"/>
                      </a:rPr>
                      <a:t>Magnetic Momentum</a:t>
                    </a:r>
                  </a:p>
                  <a:p>
                    <a:pPr defTabSz="4493544"/>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a:rPr>
                            <m:t>𝑀</m:t>
                          </m:r>
                          <m:r>
                            <a:rPr lang="en-US" sz="2000" i="1" smtClean="0">
                              <a:solidFill>
                                <a:prstClr val="black"/>
                              </a:solidFill>
                              <a:latin typeface="Cambria Math"/>
                            </a:rPr>
                            <m:t>=</m:t>
                          </m:r>
                          <m:r>
                            <a:rPr lang="en-US" sz="2000" i="1" smtClean="0">
                              <a:solidFill>
                                <a:prstClr val="black"/>
                              </a:solidFill>
                              <a:latin typeface="Cambria Math"/>
                            </a:rPr>
                            <m:t>𝐿</m:t>
                          </m:r>
                          <m:f>
                            <m:fPr>
                              <m:ctrlPr>
                                <a:rPr lang="en-US" sz="2000" i="1" smtClean="0">
                                  <a:solidFill>
                                    <a:prstClr val="black"/>
                                  </a:solidFill>
                                  <a:latin typeface="Cambria Math"/>
                                </a:rPr>
                              </m:ctrlPr>
                            </m:fPr>
                            <m:num>
                              <m:r>
                                <a:rPr lang="en-US" sz="2000" i="1" smtClean="0">
                                  <a:solidFill>
                                    <a:prstClr val="black"/>
                                  </a:solidFill>
                                  <a:latin typeface="Cambria Math"/>
                                </a:rPr>
                                <m:t>𝑒</m:t>
                              </m:r>
                            </m:num>
                            <m:den>
                              <m:r>
                                <a:rPr lang="en-US" sz="2000" i="1" smtClean="0">
                                  <a:solidFill>
                                    <a:prstClr val="black"/>
                                  </a:solidFill>
                                  <a:latin typeface="Cambria Math"/>
                                </a:rPr>
                                <m:t>2</m:t>
                              </m:r>
                              <m:r>
                                <a:rPr lang="en-US" sz="2000" i="1" smtClean="0">
                                  <a:solidFill>
                                    <a:prstClr val="black"/>
                                  </a:solidFill>
                                  <a:latin typeface="Cambria Math"/>
                                </a:rPr>
                                <m:t>𝑚𝑐</m:t>
                              </m:r>
                            </m:den>
                          </m:f>
                        </m:oMath>
                      </m:oMathPara>
                    </a14:m>
                    <a:endParaRPr lang="en-US" sz="2000" dirty="0" smtClean="0">
                      <a:solidFill>
                        <a:prstClr val="black"/>
                      </a:solidFill>
                      <a:latin typeface="Times New Roman" panose="02020603050405020304" pitchFamily="18" charset="0"/>
                      <a:cs typeface="Times New Roman" panose="02020603050405020304" pitchFamily="18" charset="0"/>
                    </a:endParaRPr>
                  </a:p>
                  <a:p>
                    <a:pPr defTabSz="4493544"/>
                    <a:r>
                      <a:rPr lang="en-US" sz="2000" dirty="0" smtClean="0">
                        <a:solidFill>
                          <a:prstClr val="black"/>
                        </a:solidFill>
                        <a:latin typeface="Times New Roman" panose="02020603050405020304" pitchFamily="18" charset="0"/>
                        <a:cs typeface="Times New Roman" panose="02020603050405020304" pitchFamily="18" charset="0"/>
                      </a:rPr>
                      <a:t>Typical JLab GTS beam</a:t>
                    </a:r>
                  </a:p>
                  <a:p>
                    <a:pPr defTabSz="4493544"/>
                    <a14:m>
                      <m:oMathPara xmlns:m="http://schemas.openxmlformats.org/officeDocument/2006/math">
                        <m:oMathParaPr>
                          <m:jc m:val="centerGroup"/>
                        </m:oMathParaPr>
                        <m:oMath xmlns:m="http://schemas.openxmlformats.org/officeDocument/2006/math">
                          <m:d>
                            <m:dPr>
                              <m:begChr m:val="⟨"/>
                              <m:endChr m:val="⟩"/>
                              <m:ctrlPr>
                                <a:rPr lang="en-US" sz="2000" i="1" smtClean="0">
                                  <a:solidFill>
                                    <a:prstClr val="black"/>
                                  </a:solidFill>
                                  <a:latin typeface="Cambria Math"/>
                                </a:rPr>
                              </m:ctrlPr>
                            </m:dPr>
                            <m:e>
                              <m:r>
                                <a:rPr lang="en-US" sz="2000" i="1" smtClean="0">
                                  <a:solidFill>
                                    <a:prstClr val="black"/>
                                  </a:solidFill>
                                  <a:latin typeface="Cambria Math"/>
                                </a:rPr>
                                <m:t>𝑀</m:t>
                              </m:r>
                            </m:e>
                          </m:d>
                          <m:r>
                            <a:rPr lang="en-US" sz="2000" i="1" smtClean="0">
                              <a:solidFill>
                                <a:prstClr val="black"/>
                              </a:solidFill>
                              <a:latin typeface="Cambria Math"/>
                            </a:rPr>
                            <m:t>=200</m:t>
                          </m:r>
                          <m:r>
                            <m:rPr>
                              <m:sty m:val="p"/>
                            </m:rPr>
                            <a:rPr lang="en-US" sz="2000" smtClean="0">
                              <a:solidFill>
                                <a:prstClr val="black"/>
                              </a:solidFill>
                              <a:latin typeface="Cambria Math"/>
                            </a:rPr>
                            <m:t>neVs</m:t>
                          </m:r>
                          <m:r>
                            <a:rPr lang="en-US" sz="2000" i="1" smtClean="0">
                              <a:solidFill>
                                <a:prstClr val="black"/>
                              </a:solidFill>
                              <a:latin typeface="Cambria Math"/>
                            </a:rPr>
                            <m:t>, </m:t>
                          </m:r>
                          <m:sSub>
                            <m:sSubPr>
                              <m:ctrlPr>
                                <a:rPr lang="en-US" sz="2000" i="1" smtClean="0">
                                  <a:solidFill>
                                    <a:prstClr val="black"/>
                                  </a:solidFill>
                                  <a:latin typeface="Cambria Math"/>
                                </a:rPr>
                              </m:ctrlPr>
                            </m:sSubPr>
                            <m:e>
                              <m:r>
                                <a:rPr lang="en-US" sz="2000" i="1" smtClean="0">
                                  <a:solidFill>
                                    <a:prstClr val="black"/>
                                  </a:solidFill>
                                  <a:latin typeface="Cambria Math"/>
                                </a:rPr>
                                <m:t>𝐸</m:t>
                              </m:r>
                            </m:e>
                            <m:sub>
                              <m:r>
                                <a:rPr lang="en-US" sz="2000" i="1" smtClean="0">
                                  <a:solidFill>
                                    <a:prstClr val="black"/>
                                  </a:solidFill>
                                  <a:latin typeface="Cambria Math"/>
                                </a:rPr>
                                <m:t>𝑘</m:t>
                              </m:r>
                            </m:sub>
                          </m:sSub>
                          <m:r>
                            <a:rPr lang="en-US" sz="2000" i="1" smtClean="0">
                              <a:solidFill>
                                <a:prstClr val="black"/>
                              </a:solidFill>
                              <a:latin typeface="Cambria Math"/>
                            </a:rPr>
                            <m:t>=</m:t>
                          </m:r>
                          <m:r>
                            <a:rPr lang="en-US" sz="2000" b="0" i="1" smtClean="0">
                              <a:solidFill>
                                <a:prstClr val="black"/>
                              </a:solidFill>
                              <a:latin typeface="Cambria Math"/>
                            </a:rPr>
                            <m:t>200−</m:t>
                          </m:r>
                          <m:r>
                            <a:rPr lang="en-US" sz="2000" i="1" smtClean="0">
                              <a:solidFill>
                                <a:prstClr val="black"/>
                              </a:solidFill>
                              <a:latin typeface="Cambria Math"/>
                            </a:rPr>
                            <m:t>300</m:t>
                          </m:r>
                          <m:r>
                            <m:rPr>
                              <m:sty m:val="p"/>
                            </m:rPr>
                            <a:rPr lang="en-US" sz="2000" smtClean="0">
                              <a:solidFill>
                                <a:prstClr val="black"/>
                              </a:solidFill>
                              <a:latin typeface="Cambria Math"/>
                            </a:rPr>
                            <m:t>keV</m:t>
                          </m:r>
                          <m:r>
                            <a:rPr lang="en-US" sz="2000" i="1" smtClean="0">
                              <a:solidFill>
                                <a:prstClr val="black"/>
                              </a:solidFill>
                              <a:latin typeface="Cambria Math"/>
                            </a:rPr>
                            <m:t>,</m:t>
                          </m:r>
                          <m:r>
                            <a:rPr lang="en-US" sz="2000" smtClean="0">
                              <a:solidFill>
                                <a:prstClr val="black"/>
                              </a:solidFill>
                              <a:latin typeface="Cambria Math"/>
                            </a:rPr>
                            <m:t> </m:t>
                          </m:r>
                        </m:oMath>
                      </m:oMathPara>
                    </a14:m>
                    <a:endParaRPr lang="en-US" sz="2000" dirty="0" smtClean="0">
                      <a:solidFill>
                        <a:prstClr val="black"/>
                      </a:solidFill>
                      <a:latin typeface="Cambria Math"/>
                    </a:endParaRPr>
                  </a:p>
                  <a:p>
                    <a:pPr defTabSz="4493544"/>
                    <a14:m>
                      <m:oMathPara xmlns:m="http://schemas.openxmlformats.org/officeDocument/2006/math">
                        <m:oMathParaPr>
                          <m:jc m:val="centerGroup"/>
                        </m:oMathParaPr>
                        <m:oMath xmlns:m="http://schemas.openxmlformats.org/officeDocument/2006/math">
                          <m:d>
                            <m:dPr>
                              <m:begChr m:val="⟨"/>
                              <m:endChr m:val="⟩"/>
                              <m:ctrlPr>
                                <a:rPr lang="en-US" sz="2000" i="1" smtClean="0">
                                  <a:solidFill>
                                    <a:prstClr val="black"/>
                                  </a:solidFill>
                                  <a:latin typeface="Cambria Math"/>
                                </a:rPr>
                              </m:ctrlPr>
                            </m:dPr>
                            <m:e>
                              <m:acc>
                                <m:accPr>
                                  <m:chr m:val="̇"/>
                                  <m:ctrlPr>
                                    <a:rPr lang="en-US" sz="2000" i="1" smtClean="0">
                                      <a:solidFill>
                                        <a:prstClr val="black"/>
                                      </a:solidFill>
                                      <a:latin typeface="Cambria Math"/>
                                    </a:rPr>
                                  </m:ctrlPr>
                                </m:accPr>
                                <m:e>
                                  <m:r>
                                    <a:rPr lang="en-US" sz="2000" i="1" smtClean="0">
                                      <a:solidFill>
                                        <a:prstClr val="black"/>
                                      </a:solidFill>
                                      <a:latin typeface="Cambria Math"/>
                                      <a:ea typeface="Cambria Math"/>
                                    </a:rPr>
                                    <m:t>𝜑</m:t>
                                  </m:r>
                                </m:e>
                              </m:acc>
                            </m:e>
                          </m:d>
                          <m:r>
                            <a:rPr lang="en-US" sz="2000" i="1" smtClean="0">
                              <a:solidFill>
                                <a:prstClr val="black"/>
                              </a:solidFill>
                              <a:latin typeface="Cambria Math"/>
                            </a:rPr>
                            <m:t>=1.1</m:t>
                          </m:r>
                          <m:r>
                            <a:rPr lang="en-US" sz="2000" i="1" smtClean="0">
                              <a:solidFill>
                                <a:prstClr val="black"/>
                              </a:solidFill>
                              <a:latin typeface="Cambria Math"/>
                              <a:ea typeface="Cambria Math"/>
                            </a:rPr>
                            <m:t>×</m:t>
                          </m:r>
                          <m:sSup>
                            <m:sSupPr>
                              <m:ctrlPr>
                                <a:rPr lang="en-US" sz="2000" i="1" smtClean="0">
                                  <a:solidFill>
                                    <a:prstClr val="black"/>
                                  </a:solidFill>
                                  <a:latin typeface="Cambria Math"/>
                                  <a:ea typeface="Cambria Math"/>
                                </a:rPr>
                              </m:ctrlPr>
                            </m:sSupPr>
                            <m:e>
                              <m:r>
                                <a:rPr lang="en-US" sz="2000" i="1" smtClean="0">
                                  <a:solidFill>
                                    <a:prstClr val="black"/>
                                  </a:solidFill>
                                  <a:latin typeface="Cambria Math"/>
                                  <a:ea typeface="Cambria Math"/>
                                </a:rPr>
                                <m:t>10</m:t>
                              </m:r>
                            </m:e>
                            <m:sup>
                              <m:r>
                                <a:rPr lang="en-US" sz="2000" i="1" smtClean="0">
                                  <a:solidFill>
                                    <a:prstClr val="black"/>
                                  </a:solidFill>
                                  <a:latin typeface="Cambria Math"/>
                                  <a:ea typeface="Cambria Math"/>
                                </a:rPr>
                                <m:t>11</m:t>
                              </m:r>
                            </m:sup>
                          </m:sSup>
                          <m:f>
                            <m:fPr>
                              <m:type m:val="lin"/>
                              <m:ctrlPr>
                                <a:rPr lang="en-US" sz="2000" i="1" smtClean="0">
                                  <a:solidFill>
                                    <a:prstClr val="black"/>
                                  </a:solidFill>
                                  <a:latin typeface="Cambria Math"/>
                                  <a:ea typeface="Cambria Math"/>
                                </a:rPr>
                              </m:ctrlPr>
                            </m:fPr>
                            <m:num>
                              <m:r>
                                <m:rPr>
                                  <m:sty m:val="p"/>
                                </m:rPr>
                                <a:rPr lang="en-US" sz="2000" smtClean="0">
                                  <a:solidFill>
                                    <a:prstClr val="black"/>
                                  </a:solidFill>
                                  <a:latin typeface="Cambria Math"/>
                                  <a:ea typeface="Cambria Math"/>
                                </a:rPr>
                                <m:t>Rad</m:t>
                              </m:r>
                            </m:num>
                            <m:den>
                              <m:r>
                                <m:rPr>
                                  <m:sty m:val="p"/>
                                </m:rPr>
                                <a:rPr lang="en-US" sz="2000" smtClean="0">
                                  <a:solidFill>
                                    <a:prstClr val="black"/>
                                  </a:solidFill>
                                  <a:latin typeface="Cambria Math"/>
                                  <a:ea typeface="Cambria Math"/>
                                </a:rPr>
                                <m:t>s</m:t>
                              </m:r>
                            </m:den>
                          </m:f>
                          <m:r>
                            <a:rPr lang="en-US" sz="2000" i="1" smtClean="0">
                              <a:solidFill>
                                <a:prstClr val="black"/>
                              </a:solidFill>
                              <a:latin typeface="Cambria Math"/>
                              <a:ea typeface="Cambria Math"/>
                            </a:rPr>
                            <m:t>,</m:t>
                          </m:r>
                          <m:r>
                            <a:rPr lang="en-US" sz="2000" smtClean="0">
                              <a:solidFill>
                                <a:prstClr val="black"/>
                              </a:solidFill>
                              <a:latin typeface="Cambria Math"/>
                            </a:rPr>
                            <m:t> </m:t>
                          </m:r>
                          <m:d>
                            <m:dPr>
                              <m:begChr m:val="⟨"/>
                              <m:endChr m:val="⟩"/>
                              <m:ctrlPr>
                                <a:rPr lang="en-US" sz="2000" i="1" smtClean="0">
                                  <a:solidFill>
                                    <a:prstClr val="black"/>
                                  </a:solidFill>
                                  <a:latin typeface="Cambria Math"/>
                                </a:rPr>
                              </m:ctrlPr>
                            </m:dPr>
                            <m:e>
                              <m:acc>
                                <m:accPr>
                                  <m:chr m:val="̇"/>
                                  <m:ctrlPr>
                                    <a:rPr lang="en-US" sz="2000" i="1" smtClean="0">
                                      <a:solidFill>
                                        <a:prstClr val="black"/>
                                      </a:solidFill>
                                      <a:latin typeface="Cambria Math"/>
                                    </a:rPr>
                                  </m:ctrlPr>
                                </m:accPr>
                                <m:e>
                                  <m:sSup>
                                    <m:sSupPr>
                                      <m:ctrlPr>
                                        <a:rPr lang="en-US" sz="2000" i="1" smtClean="0">
                                          <a:solidFill>
                                            <a:prstClr val="black"/>
                                          </a:solidFill>
                                          <a:latin typeface="Cambria Math"/>
                                        </a:rPr>
                                      </m:ctrlPr>
                                    </m:sSupPr>
                                    <m:e>
                                      <m:r>
                                        <a:rPr lang="en-US" sz="2000" i="1" smtClean="0">
                                          <a:solidFill>
                                            <a:prstClr val="black"/>
                                          </a:solidFill>
                                          <a:latin typeface="Cambria Math"/>
                                          <a:ea typeface="Cambria Math"/>
                                        </a:rPr>
                                        <m:t>𝜌</m:t>
                                      </m:r>
                                    </m:e>
                                    <m:sup>
                                      <m:r>
                                        <a:rPr lang="en-US" sz="2000" i="1" smtClean="0">
                                          <a:solidFill>
                                            <a:prstClr val="black"/>
                                          </a:solidFill>
                                          <a:latin typeface="Cambria Math"/>
                                        </a:rPr>
                                        <m:t>2</m:t>
                                      </m:r>
                                    </m:sup>
                                  </m:sSup>
                                </m:e>
                              </m:acc>
                            </m:e>
                          </m:d>
                          <m:r>
                            <a:rPr lang="en-US" sz="2000" i="1" smtClean="0">
                              <a:solidFill>
                                <a:prstClr val="black"/>
                              </a:solidFill>
                              <a:latin typeface="Cambria Math"/>
                            </a:rPr>
                            <m:t>=1</m:t>
                          </m:r>
                          <m:sSup>
                            <m:sSupPr>
                              <m:ctrlPr>
                                <a:rPr lang="en-US" sz="2000" i="1" smtClean="0">
                                  <a:solidFill>
                                    <a:prstClr val="black"/>
                                  </a:solidFill>
                                  <a:latin typeface="Cambria Math"/>
                                </a:rPr>
                              </m:ctrlPr>
                            </m:sSupPr>
                            <m:e>
                              <m:r>
                                <m:rPr>
                                  <m:sty m:val="p"/>
                                </m:rPr>
                                <a:rPr lang="en-US" sz="2000" smtClean="0">
                                  <a:solidFill>
                                    <a:prstClr val="black"/>
                                  </a:solidFill>
                                  <a:latin typeface="Cambria Math"/>
                                </a:rPr>
                                <m:t>mm</m:t>
                              </m:r>
                            </m:e>
                            <m:sup>
                              <m:r>
                                <a:rPr lang="en-US" sz="2000" i="1" smtClean="0">
                                  <a:solidFill>
                                    <a:prstClr val="black"/>
                                  </a:solidFill>
                                  <a:latin typeface="Cambria Math"/>
                                </a:rPr>
                                <m:t>2</m:t>
                              </m:r>
                            </m:sup>
                          </m:sSup>
                        </m:oMath>
                      </m:oMathPara>
                    </a14:m>
                    <a:endParaRPr lang="en-US" sz="2000" dirty="0" smtClean="0">
                      <a:solidFill>
                        <a:prstClr val="black"/>
                      </a:solidFill>
                      <a:latin typeface="Times New Roman" panose="02020603050405020304" pitchFamily="18" charset="0"/>
                      <a:cs typeface="Times New Roman" panose="02020603050405020304" pitchFamily="18" charset="0"/>
                    </a:endParaRPr>
                  </a:p>
                  <a:p>
                    <a:pPr defTabSz="4493544"/>
                    <a14:m>
                      <m:oMath xmlns:m="http://schemas.openxmlformats.org/officeDocument/2006/math">
                        <m:r>
                          <m:rPr>
                            <m:sty m:val="p"/>
                          </m:rPr>
                          <a:rPr lang="en-US" sz="2000" smtClean="0">
                            <a:solidFill>
                              <a:prstClr val="black"/>
                            </a:solidFill>
                            <a:latin typeface="Cambria Math"/>
                          </a:rPr>
                          <m:t>I</m:t>
                        </m:r>
                        <m:r>
                          <a:rPr lang="en-US" sz="2000" smtClean="0">
                            <a:solidFill>
                              <a:prstClr val="black"/>
                            </a:solidFill>
                            <a:latin typeface="Cambria Math"/>
                          </a:rPr>
                          <m:t>=5−32</m:t>
                        </m:r>
                        <m:r>
                          <m:rPr>
                            <m:sty m:val="p"/>
                          </m:rPr>
                          <a:rPr lang="en-US" sz="2000" smtClean="0">
                            <a:solidFill>
                              <a:prstClr val="black"/>
                            </a:solidFill>
                            <a:latin typeface="Cambria Math"/>
                          </a:rPr>
                          <m:t>mA</m:t>
                        </m:r>
                      </m:oMath>
                    </a14:m>
                    <a:r>
                      <a:rPr lang="en-US" sz="2000" dirty="0" smtClean="0">
                        <a:solidFill>
                          <a:prstClr val="black"/>
                        </a:solidFill>
                        <a:latin typeface="Times New Roman" panose="02020603050405020304" pitchFamily="18" charset="0"/>
                        <a:cs typeface="Times New Roman" panose="02020603050405020304" pitchFamily="18" charset="0"/>
                      </a:rPr>
                      <a:t> (~140mA for JLEIC CCR)</a:t>
                    </a:r>
                  </a:p>
                </p:txBody>
              </p:sp>
            </mc:Choice>
            <mc:Fallback>
              <p:sp>
                <p:nvSpPr>
                  <p:cNvPr id="90" name="TextBox 89"/>
                  <p:cNvSpPr txBox="1">
                    <a:spLocks noRot="1" noChangeAspect="1" noMove="1" noResize="1" noEditPoints="1" noAdjustHandles="1" noChangeArrowheads="1" noChangeShapeType="1" noTextEdit="1"/>
                  </p:cNvSpPr>
                  <p:nvPr/>
                </p:nvSpPr>
                <p:spPr>
                  <a:xfrm>
                    <a:off x="20154056" y="7977968"/>
                    <a:ext cx="5029200" cy="2831416"/>
                  </a:xfrm>
                  <a:prstGeom prst="rect">
                    <a:avLst/>
                  </a:prstGeom>
                  <a:blipFill rotWithShape="1">
                    <a:blip r:embed="rId7"/>
                    <a:stretch>
                      <a:fillRect l="-1333" t="-1075" b="-13118"/>
                    </a:stretch>
                  </a:blipFill>
                </p:spPr>
                <p:txBody>
                  <a:bodyPr/>
                  <a:lstStyle/>
                  <a:p>
                    <a:r>
                      <a:rPr lang="en-US">
                        <a:noFill/>
                      </a:rPr>
                      <a:t> </a:t>
                    </a:r>
                  </a:p>
                </p:txBody>
              </p:sp>
            </mc:Fallback>
          </mc:AlternateContent>
          <p:sp>
            <p:nvSpPr>
              <p:cNvPr id="91" name="TextBox 90"/>
              <p:cNvSpPr txBox="1"/>
              <p:nvPr/>
            </p:nvSpPr>
            <p:spPr>
              <a:xfrm>
                <a:off x="25645993" y="10105122"/>
                <a:ext cx="4932475" cy="1015663"/>
              </a:xfrm>
              <a:prstGeom prst="rect">
                <a:avLst/>
              </a:prstGeom>
              <a:noFill/>
            </p:spPr>
            <p:txBody>
              <a:bodyPr wrap="square" rtlCol="0">
                <a:spAutoFit/>
              </a:bodyPr>
              <a:lstStyle/>
              <a:p>
                <a:pPr defTabSz="4493544"/>
                <a:r>
                  <a:rPr lang="en-US" sz="2000" dirty="0" smtClean="0">
                    <a:solidFill>
                      <a:prstClr val="black"/>
                    </a:solidFill>
                    <a:latin typeface="Times New Roman" panose="02020603050405020304" pitchFamily="18" charset="0"/>
                    <a:cs typeface="Times New Roman" panose="02020603050405020304" pitchFamily="18" charset="0"/>
                  </a:rPr>
                  <a:t>E-field of a pillbox cavity in TE011 mode</a:t>
                </a:r>
              </a:p>
              <a:p>
                <a:pPr defTabSz="4493544"/>
                <a:r>
                  <a:rPr lang="en-US" sz="2000" dirty="0" smtClean="0">
                    <a:solidFill>
                      <a:prstClr val="black"/>
                    </a:solidFill>
                    <a:latin typeface="Times New Roman" panose="02020603050405020304" pitchFamily="18" charset="0"/>
                    <a:cs typeface="Times New Roman" panose="02020603050405020304" pitchFamily="18" charset="0"/>
                  </a:rPr>
                  <a:t>a. Transverse cross-section. b. x-z cross section with zero longitudinal field</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2" name="TextBox 91"/>
              <p:cNvSpPr txBox="1"/>
              <p:nvPr/>
            </p:nvSpPr>
            <p:spPr>
              <a:xfrm>
                <a:off x="26003460" y="9098765"/>
                <a:ext cx="362600" cy="400110"/>
              </a:xfrm>
              <a:prstGeom prst="rect">
                <a:avLst/>
              </a:prstGeom>
              <a:noFill/>
            </p:spPr>
            <p:txBody>
              <a:bodyPr wrap="none" rtlCol="0">
                <a:spAutoFit/>
              </a:bodyPr>
              <a:lstStyle/>
              <a:p>
                <a:pPr defTabSz="4493544"/>
                <a:r>
                  <a:rPr lang="en-US" sz="2000" dirty="0" smtClean="0">
                    <a:solidFill>
                      <a:prstClr val="black"/>
                    </a:solidFill>
                    <a:latin typeface="Times New Roman" panose="02020603050405020304" pitchFamily="18" charset="0"/>
                    <a:cs typeface="Times New Roman" panose="02020603050405020304" pitchFamily="18" charset="0"/>
                  </a:rPr>
                  <a:t>a.</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3" name="TextBox 92"/>
              <p:cNvSpPr txBox="1"/>
              <p:nvPr/>
            </p:nvSpPr>
            <p:spPr>
              <a:xfrm>
                <a:off x="28386392" y="9154368"/>
                <a:ext cx="377026" cy="400110"/>
              </a:xfrm>
              <a:prstGeom prst="rect">
                <a:avLst/>
              </a:prstGeom>
              <a:noFill/>
            </p:spPr>
            <p:txBody>
              <a:bodyPr wrap="none" rtlCol="0">
                <a:spAutoFit/>
              </a:bodyPr>
              <a:lstStyle/>
              <a:p>
                <a:pPr defTabSz="4493544"/>
                <a:r>
                  <a:rPr lang="en-US" sz="2000" dirty="0" smtClean="0">
                    <a:solidFill>
                      <a:prstClr val="black"/>
                    </a:solidFill>
                    <a:latin typeface="Times New Roman" panose="02020603050405020304" pitchFamily="18" charset="0"/>
                    <a:cs typeface="Times New Roman" panose="02020603050405020304" pitchFamily="18" charset="0"/>
                  </a:rPr>
                  <a:t>b.</a:t>
                </a:r>
                <a:endParaRPr lang="en-US" sz="2000" dirty="0">
                  <a:solidFill>
                    <a:prstClr val="black"/>
                  </a:solidFill>
                  <a:latin typeface="Times New Roman" panose="02020603050405020304" pitchFamily="18" charset="0"/>
                  <a:cs typeface="Times New Roman" panose="02020603050405020304" pitchFamily="18" charset="0"/>
                </a:endParaRPr>
              </a:p>
            </p:txBody>
          </p:sp>
        </p:grpSp>
      </p:grpSp>
      <p:grpSp>
        <p:nvGrpSpPr>
          <p:cNvPr id="100" name="Group 99"/>
          <p:cNvGrpSpPr/>
          <p:nvPr/>
        </p:nvGrpSpPr>
        <p:grpSpPr>
          <a:xfrm>
            <a:off x="457200" y="12458461"/>
            <a:ext cx="14630400" cy="14464209"/>
            <a:chOff x="457200" y="12001261"/>
            <a:chExt cx="14630400" cy="13478983"/>
          </a:xfrm>
        </p:grpSpPr>
        <p:sp>
          <p:nvSpPr>
            <p:cNvPr id="94" name="TextBox 93"/>
            <p:cNvSpPr txBox="1"/>
            <p:nvPr/>
          </p:nvSpPr>
          <p:spPr>
            <a:xfrm>
              <a:off x="3339250" y="12414564"/>
              <a:ext cx="8602535" cy="889118"/>
            </a:xfrm>
            <a:prstGeom prst="rect">
              <a:avLst/>
            </a:prstGeom>
            <a:noFill/>
          </p:spPr>
          <p:txBody>
            <a:bodyPr wrap="square" rtlCol="0">
              <a:spAutoFit/>
            </a:bodyPr>
            <a:lstStyle/>
            <a:p>
              <a:pPr algn="ctr" defTabSz="4493544"/>
              <a:r>
                <a:rPr lang="en-US" sz="2800" b="1" dirty="0" smtClean="0">
                  <a:solidFill>
                    <a:prstClr val="black"/>
                  </a:solidFill>
                  <a:latin typeface="Times New Roman" panose="02020603050405020304" pitchFamily="18" charset="0"/>
                  <a:cs typeface="Times New Roman" panose="02020603050405020304" pitchFamily="18" charset="0"/>
                </a:rPr>
                <a:t>TE</a:t>
              </a:r>
              <a:r>
                <a:rPr lang="en-US" sz="2800" b="1" baseline="-25000" dirty="0" smtClean="0">
                  <a:solidFill>
                    <a:prstClr val="black"/>
                  </a:solidFill>
                  <a:latin typeface="Times New Roman" panose="02020603050405020304" pitchFamily="18" charset="0"/>
                  <a:cs typeface="Times New Roman" panose="02020603050405020304" pitchFamily="18" charset="0"/>
                </a:rPr>
                <a:t>011</a:t>
              </a:r>
              <a:r>
                <a:rPr lang="en-US" sz="2800" b="1" dirty="0" smtClean="0">
                  <a:solidFill>
                    <a:prstClr val="black"/>
                  </a:solidFill>
                  <a:latin typeface="Times New Roman" panose="02020603050405020304" pitchFamily="18" charset="0"/>
                  <a:cs typeface="Times New Roman" panose="02020603050405020304" pitchFamily="18" charset="0"/>
                </a:rPr>
                <a:t> Mode and Magnetized Beam Interaction: Analytical </a:t>
              </a:r>
              <a:r>
                <a:rPr lang="en-US" sz="2800" b="1" dirty="0">
                  <a:solidFill>
                    <a:prstClr val="black"/>
                  </a:solidFill>
                  <a:latin typeface="Times New Roman" panose="02020603050405020304" pitchFamily="18" charset="0"/>
                  <a:cs typeface="Times New Roman" panose="02020603050405020304" pitchFamily="18" charset="0"/>
                </a:rPr>
                <a:t>R</a:t>
              </a:r>
              <a:r>
                <a:rPr lang="en-US" sz="2800" b="1" dirty="0" smtClean="0">
                  <a:solidFill>
                    <a:prstClr val="black"/>
                  </a:solidFill>
                  <a:latin typeface="Times New Roman" panose="02020603050405020304" pitchFamily="18" charset="0"/>
                  <a:cs typeface="Times New Roman" panose="02020603050405020304" pitchFamily="18" charset="0"/>
                </a:rPr>
                <a:t>esults in a Perfect Pillbox Cavity</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95" name="Rectangle 94"/>
            <p:cNvSpPr/>
            <p:nvPr/>
          </p:nvSpPr>
          <p:spPr>
            <a:xfrm>
              <a:off x="457200" y="12001261"/>
              <a:ext cx="14630400" cy="13478983"/>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6" name="TextBox 95"/>
                <p:cNvSpPr txBox="1"/>
                <p:nvPr/>
              </p:nvSpPr>
              <p:spPr>
                <a:xfrm>
                  <a:off x="736663" y="13434897"/>
                  <a:ext cx="13861153" cy="12045347"/>
                </a:xfrm>
                <a:prstGeom prst="rect">
                  <a:avLst/>
                </a:prstGeom>
                <a:noFill/>
              </p:spPr>
              <p:txBody>
                <a:bodyPr wrap="square" rtlCol="0">
                  <a:spAutoFit/>
                </a:bodyPr>
                <a:lstStyle/>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Assuming the beam-cavity interaction has negligible perturbation on beam trajectory</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For a pillbox with thickness </a:t>
                  </a:r>
                  <a:r>
                    <a:rPr lang="en-US" sz="2800" i="1" dirty="0" smtClean="0">
                      <a:solidFill>
                        <a:prstClr val="black"/>
                      </a:solidFill>
                      <a:latin typeface="Times New Roman" panose="02020603050405020304" pitchFamily="18" charset="0"/>
                      <a:cs typeface="Times New Roman" panose="02020603050405020304" pitchFamily="18" charset="0"/>
                    </a:rPr>
                    <a:t>d</a:t>
                  </a:r>
                  <a:r>
                    <a:rPr lang="en-US" sz="2800" dirty="0" smtClean="0">
                      <a:solidFill>
                        <a:prstClr val="black"/>
                      </a:solidFill>
                      <a:latin typeface="Times New Roman" panose="02020603050405020304" pitchFamily="18" charset="0"/>
                      <a:cs typeface="Times New Roman" panose="02020603050405020304" pitchFamily="18" charset="0"/>
                    </a:rPr>
                    <a:t> and radius </a:t>
                  </a:r>
                  <a:r>
                    <a:rPr lang="en-US" sz="2800" i="1" dirty="0" smtClean="0">
                      <a:solidFill>
                        <a:prstClr val="black"/>
                      </a:solidFill>
                      <a:latin typeface="Times New Roman" panose="02020603050405020304" pitchFamily="18" charset="0"/>
                      <a:cs typeface="Times New Roman" panose="02020603050405020304" pitchFamily="18" charset="0"/>
                    </a:rPr>
                    <a:t>a</a:t>
                  </a:r>
                  <a:r>
                    <a:rPr lang="en-US" sz="2800" dirty="0" smtClean="0">
                      <a:solidFill>
                        <a:prstClr val="black"/>
                      </a:solidFill>
                      <a:latin typeface="Times New Roman" panose="02020603050405020304" pitchFamily="18" charset="0"/>
                      <a:cs typeface="Times New Roman" panose="02020603050405020304" pitchFamily="18" charset="0"/>
                    </a:rPr>
                    <a:t>, the TE</a:t>
                  </a:r>
                  <a:r>
                    <a:rPr lang="en-US" sz="2800" baseline="-25000" dirty="0" smtClean="0">
                      <a:solidFill>
                        <a:prstClr val="black"/>
                      </a:solidFill>
                      <a:latin typeface="Times New Roman" panose="02020603050405020304" pitchFamily="18" charset="0"/>
                      <a:cs typeface="Times New Roman" panose="02020603050405020304" pitchFamily="18" charset="0"/>
                    </a:rPr>
                    <a:t>011</a:t>
                  </a:r>
                  <a:r>
                    <a:rPr lang="en-US" sz="2800" dirty="0" smtClean="0">
                      <a:solidFill>
                        <a:prstClr val="black"/>
                      </a:solidFill>
                      <a:latin typeface="Times New Roman" panose="02020603050405020304" pitchFamily="18" charset="0"/>
                      <a:cs typeface="Times New Roman" panose="02020603050405020304" pitchFamily="18" charset="0"/>
                    </a:rPr>
                    <a:t> mode azimuthal E-field’s amplitude follows the derivative of the Bessel function of first kind; when </a:t>
                  </a:r>
                  <a:r>
                    <a:rPr lang="el-GR" sz="2800" dirty="0" smtClean="0">
                      <a:solidFill>
                        <a:prstClr val="black"/>
                      </a:solidFill>
                      <a:latin typeface="Times New Roman" panose="02020603050405020304" pitchFamily="18" charset="0"/>
                      <a:cs typeface="Times New Roman" panose="02020603050405020304" pitchFamily="18" charset="0"/>
                    </a:rPr>
                    <a:t>ρ</a:t>
                  </a:r>
                  <a:r>
                    <a:rPr lang="en-US" sz="2800" dirty="0" smtClean="0">
                      <a:solidFill>
                        <a:prstClr val="black"/>
                      </a:solidFill>
                      <a:latin typeface="Times New Roman" panose="02020603050405020304" pitchFamily="18" charset="0"/>
                      <a:cs typeface="Times New Roman" panose="02020603050405020304" pitchFamily="18" charset="0"/>
                    </a:rPr>
                    <a:t>/a&lt;0.3, the E-field can be  can be approximated (within 1% error) as </a:t>
                  </a:r>
                </a:p>
                <a:p>
                  <a:pPr marL="457200" indent="-457200" algn="just" defTabSz="4493544">
                    <a:buFont typeface="Arial" panose="020B0604020202020204" pitchFamily="34" charset="0"/>
                    <a:buChar char="•"/>
                  </a:pPr>
                  <a:endParaRPr lang="en-US" sz="2800" dirty="0" smtClean="0">
                    <a:solidFill>
                      <a:prstClr val="black"/>
                    </a:solidFill>
                    <a:latin typeface="Times New Roman" panose="02020603050405020304" pitchFamily="18" charset="0"/>
                    <a:cs typeface="Times New Roman" panose="02020603050405020304" pitchFamily="18" charset="0"/>
                  </a:endParaRP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By integrating E-field over the particle trajectory, the cavity R</a:t>
                  </a:r>
                  <a:r>
                    <a:rPr lang="en-US" sz="2800" baseline="-25000" dirty="0" smtClean="0">
                      <a:solidFill>
                        <a:prstClr val="black"/>
                      </a:solidFill>
                      <a:latin typeface="Times New Roman" panose="02020603050405020304" pitchFamily="18" charset="0"/>
                      <a:cs typeface="Times New Roman" panose="02020603050405020304" pitchFamily="18" charset="0"/>
                      <a:sym typeface="Mathematica1"/>
                    </a:rPr>
                    <a:t></a:t>
                  </a:r>
                  <a:r>
                    <a:rPr lang="en-US" sz="2800" dirty="0" smtClean="0">
                      <a:solidFill>
                        <a:prstClr val="black"/>
                      </a:solidFill>
                      <a:latin typeface="Times New Roman" panose="02020603050405020304" pitchFamily="18" charset="0"/>
                      <a:cs typeface="Times New Roman" panose="02020603050405020304" pitchFamily="18" charset="0"/>
                    </a:rPr>
                    <a:t>/Q can be calculated as</a:t>
                  </a:r>
                </a:p>
                <a:p>
                  <a:pPr lvl="1" algn="just" defTabSz="4493544"/>
                  <a:r>
                    <a:rPr lang="en-US" sz="2800"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a:rPr>
                          </m:ctrlPr>
                        </m:fPr>
                        <m:num>
                          <m:sSub>
                            <m:sSubPr>
                              <m:ctrlPr>
                                <a:rPr lang="en-US" sz="2800" i="1" smtClean="0">
                                  <a:latin typeface="Cambria Math"/>
                                </a:rPr>
                              </m:ctrlPr>
                            </m:sSubPr>
                            <m:e>
                              <m:r>
                                <a:rPr lang="en-US" sz="2800" b="0" i="1" smtClean="0">
                                  <a:latin typeface="Cambria Math"/>
                                </a:rPr>
                                <m:t>𝑅</m:t>
                              </m:r>
                            </m:e>
                            <m:sub>
                              <m:r>
                                <a:rPr lang="en-US" sz="2800" i="1" smtClean="0">
                                  <a:latin typeface="Cambria Math"/>
                                  <a:ea typeface="Cambria Math"/>
                                </a:rPr>
                                <m:t>⊥</m:t>
                              </m:r>
                            </m:sub>
                          </m:sSub>
                        </m:num>
                        <m:den>
                          <m:r>
                            <a:rPr lang="en-US" sz="2800" i="1">
                              <a:effectLst/>
                              <a:latin typeface="Cambria Math"/>
                              <a:ea typeface="SimSun"/>
                              <a:cs typeface="Times New Roman"/>
                            </a:rPr>
                            <m:t>𝑄</m:t>
                          </m:r>
                        </m:den>
                      </m:f>
                      <m:r>
                        <a:rPr lang="en-US" sz="2800" i="1">
                          <a:effectLst/>
                          <a:latin typeface="Cambria Math"/>
                          <a:ea typeface="SimSun"/>
                          <a:cs typeface="Times New Roman"/>
                        </a:rPr>
                        <m:t>=</m:t>
                      </m:r>
                      <m:f>
                        <m:fPr>
                          <m:ctrlPr>
                            <a:rPr lang="en-US" sz="2800" i="1">
                              <a:effectLst/>
                              <a:latin typeface="Cambria Math"/>
                            </a:rPr>
                          </m:ctrlPr>
                        </m:fPr>
                        <m:num>
                          <m:sSup>
                            <m:sSupPr>
                              <m:ctrlPr>
                                <a:rPr lang="en-US" sz="2800" i="1">
                                  <a:effectLst/>
                                  <a:latin typeface="Cambria Math"/>
                                </a:rPr>
                              </m:ctrlPr>
                            </m:sSupPr>
                            <m:e>
                              <m:r>
                                <a:rPr lang="en-US" sz="2800" i="1">
                                  <a:effectLst/>
                                  <a:latin typeface="Cambria Math"/>
                                  <a:ea typeface="SimSun"/>
                                  <a:cs typeface="Times New Roman"/>
                                </a:rPr>
                                <m:t>𝑉</m:t>
                              </m:r>
                              <m:r>
                                <a:rPr lang="en-US" sz="2800" i="1" smtClean="0">
                                  <a:effectLst/>
                                  <a:latin typeface="Cambria Math"/>
                                  <a:ea typeface="Cambria Math"/>
                                  <a:cs typeface="Times New Roman"/>
                                </a:rPr>
                                <m:t>⊥</m:t>
                              </m:r>
                            </m:e>
                            <m:sup>
                              <m:r>
                                <a:rPr lang="en-US" sz="2800" i="1">
                                  <a:effectLst/>
                                  <a:latin typeface="Cambria Math"/>
                                  <a:ea typeface="SimSun"/>
                                  <a:cs typeface="Times New Roman"/>
                                </a:rPr>
                                <m:t>2</m:t>
                              </m:r>
                            </m:sup>
                          </m:sSup>
                        </m:num>
                        <m:den>
                          <m:r>
                            <a:rPr lang="en-US" sz="2800" i="1" smtClean="0">
                              <a:effectLst/>
                              <a:latin typeface="Cambria Math"/>
                              <a:ea typeface="SimSun"/>
                              <a:cs typeface="Times New Roman"/>
                            </a:rPr>
                            <m:t>𝜔</m:t>
                          </m:r>
                          <m:r>
                            <a:rPr lang="en-US" sz="2800" i="1">
                              <a:effectLst/>
                              <a:latin typeface="Cambria Math"/>
                              <a:ea typeface="SimSun"/>
                              <a:cs typeface="Times New Roman"/>
                            </a:rPr>
                            <m:t>𝑈</m:t>
                          </m:r>
                        </m:den>
                      </m:f>
                      <m:r>
                        <a:rPr lang="en-US" sz="2800" i="1">
                          <a:effectLst/>
                          <a:latin typeface="Cambria Math"/>
                          <a:ea typeface="SimSun"/>
                          <a:cs typeface="Times New Roman"/>
                        </a:rPr>
                        <m:t>=</m:t>
                      </m:r>
                      <m:f>
                        <m:fPr>
                          <m:ctrlPr>
                            <a:rPr lang="en-US" sz="2800" i="1">
                              <a:effectLst/>
                              <a:latin typeface="Cambria Math"/>
                            </a:rPr>
                          </m:ctrlPr>
                        </m:fPr>
                        <m:num>
                          <m:sSup>
                            <m:sSupPr>
                              <m:ctrlPr>
                                <a:rPr lang="en-US" sz="2800" i="1">
                                  <a:effectLst/>
                                  <a:latin typeface="Cambria Math"/>
                                </a:rPr>
                              </m:ctrlPr>
                            </m:sSupPr>
                            <m:e>
                              <m:d>
                                <m:dPr>
                                  <m:ctrlPr>
                                    <a:rPr lang="en-US" sz="2800" i="1">
                                      <a:effectLst/>
                                      <a:latin typeface="Cambria Math"/>
                                    </a:rPr>
                                  </m:ctrlPr>
                                </m:dPr>
                                <m:e>
                                  <m:f>
                                    <m:fPr>
                                      <m:ctrlPr>
                                        <a:rPr lang="en-US" sz="2800" i="1">
                                          <a:effectLst/>
                                          <a:latin typeface="Cambria Math"/>
                                        </a:rPr>
                                      </m:ctrlPr>
                                    </m:fPr>
                                    <m:num>
                                      <m:r>
                                        <a:rPr lang="en-US" sz="2800" i="1">
                                          <a:effectLst/>
                                          <a:latin typeface="Cambria Math"/>
                                          <a:ea typeface="SimSun"/>
                                          <a:cs typeface="Times New Roman"/>
                                        </a:rPr>
                                        <m:t>1</m:t>
                                      </m:r>
                                    </m:num>
                                    <m:den>
                                      <m:r>
                                        <a:rPr lang="en-US" sz="2800" i="1">
                                          <a:effectLst/>
                                          <a:latin typeface="Cambria Math"/>
                                          <a:ea typeface="SimSun"/>
                                          <a:cs typeface="Times New Roman"/>
                                        </a:rPr>
                                        <m:t>2</m:t>
                                      </m:r>
                                      <m:r>
                                        <a:rPr lang="en-US" sz="2800" i="1">
                                          <a:effectLst/>
                                          <a:latin typeface="Cambria Math"/>
                                          <a:ea typeface="SimSun"/>
                                          <a:cs typeface="Times New Roman"/>
                                        </a:rPr>
                                        <m:t>𝛽</m:t>
                                      </m:r>
                                      <m:r>
                                        <a:rPr lang="en-US" sz="2800" i="1">
                                          <a:effectLst/>
                                          <a:latin typeface="Cambria Math"/>
                                          <a:ea typeface="SimSun"/>
                                          <a:cs typeface="Times New Roman"/>
                                        </a:rPr>
                                        <m:t>𝑐</m:t>
                                      </m:r>
                                    </m:den>
                                  </m:f>
                                  <m:r>
                                    <m:rPr>
                                      <m:sty m:val="p"/>
                                    </m:rPr>
                                    <a:rPr lang="en-US" sz="2800">
                                      <a:effectLst/>
                                      <a:latin typeface="Cambria Math"/>
                                      <a:ea typeface="SimSun"/>
                                      <a:cs typeface="Times New Roman"/>
                                    </a:rPr>
                                    <m:t>cos</m:t>
                                  </m:r>
                                  <m:f>
                                    <m:fPr>
                                      <m:ctrlPr>
                                        <a:rPr lang="en-US" sz="2800" i="1">
                                          <a:effectLst/>
                                          <a:latin typeface="Cambria Math"/>
                                          <a:cs typeface="Times New Roman"/>
                                        </a:rPr>
                                      </m:ctrlPr>
                                    </m:fPr>
                                    <m:num>
                                      <m:r>
                                        <a:rPr lang="en-US" sz="2800" i="1">
                                          <a:effectLst/>
                                          <a:latin typeface="Cambria Math"/>
                                          <a:ea typeface="SimSun"/>
                                          <a:cs typeface="Times New Roman"/>
                                        </a:rPr>
                                        <m:t>𝜔</m:t>
                                      </m:r>
                                      <m:r>
                                        <a:rPr lang="en-US" sz="2800" i="1">
                                          <a:effectLst/>
                                          <a:latin typeface="Cambria Math"/>
                                          <a:ea typeface="SimSun"/>
                                          <a:cs typeface="Times New Roman"/>
                                        </a:rPr>
                                        <m:t>𝑑</m:t>
                                      </m:r>
                                    </m:num>
                                    <m:den>
                                      <m:r>
                                        <a:rPr lang="en-US" sz="2800" i="1">
                                          <a:effectLst/>
                                          <a:latin typeface="Cambria Math"/>
                                          <a:ea typeface="SimSun"/>
                                          <a:cs typeface="Times New Roman"/>
                                        </a:rPr>
                                        <m:t>2</m:t>
                                      </m:r>
                                      <m:r>
                                        <a:rPr lang="en-US" sz="2800" i="1">
                                          <a:effectLst/>
                                          <a:latin typeface="Cambria Math"/>
                                          <a:ea typeface="SimSun"/>
                                          <a:cs typeface="Times New Roman"/>
                                        </a:rPr>
                                        <m:t>𝛽</m:t>
                                      </m:r>
                                      <m:r>
                                        <a:rPr lang="en-US" sz="2800" i="1">
                                          <a:effectLst/>
                                          <a:latin typeface="Cambria Math"/>
                                          <a:ea typeface="SimSun"/>
                                          <a:cs typeface="Times New Roman"/>
                                        </a:rPr>
                                        <m:t>𝑐</m:t>
                                      </m:r>
                                    </m:den>
                                  </m:f>
                                  <m:d>
                                    <m:dPr>
                                      <m:ctrlPr>
                                        <a:rPr lang="en-US" sz="2800" i="1">
                                          <a:effectLst/>
                                          <a:latin typeface="Cambria Math"/>
                                        </a:rPr>
                                      </m:ctrlPr>
                                    </m:dPr>
                                    <m:e>
                                      <m:f>
                                        <m:fPr>
                                          <m:ctrlPr>
                                            <a:rPr lang="en-US" sz="2800" i="1">
                                              <a:effectLst/>
                                              <a:latin typeface="Cambria Math"/>
                                            </a:rPr>
                                          </m:ctrlPr>
                                        </m:fPr>
                                        <m:num>
                                          <m:r>
                                            <a:rPr lang="en-US" sz="2800" i="1">
                                              <a:effectLst/>
                                              <a:latin typeface="Cambria Math"/>
                                              <a:ea typeface="SimSun"/>
                                              <a:cs typeface="Times New Roman"/>
                                            </a:rPr>
                                            <m:t>1</m:t>
                                          </m:r>
                                        </m:num>
                                        <m:den>
                                          <m:d>
                                            <m:dPr>
                                              <m:ctrlPr>
                                                <a:rPr lang="en-US" sz="2800" i="1">
                                                  <a:effectLst/>
                                                  <a:latin typeface="Cambria Math"/>
                                                  <a:cs typeface="Times New Roman"/>
                                                </a:rPr>
                                              </m:ctrlPr>
                                            </m:dPr>
                                            <m:e>
                                              <m:f>
                                                <m:fPr>
                                                  <m:ctrlPr>
                                                    <a:rPr lang="en-US" sz="2800" i="1">
                                                      <a:effectLst/>
                                                      <a:latin typeface="Cambria Math"/>
                                                      <a:cs typeface="Times New Roman"/>
                                                    </a:rPr>
                                                  </m:ctrlPr>
                                                </m:fPr>
                                                <m:num>
                                                  <m:r>
                                                    <a:rPr lang="en-US" sz="2800" i="1">
                                                      <a:effectLst/>
                                                      <a:latin typeface="Cambria Math"/>
                                                      <a:ea typeface="SimSun"/>
                                                      <a:cs typeface="Times New Roman"/>
                                                    </a:rPr>
                                                    <m:t>𝜋</m:t>
                                                  </m:r>
                                                </m:num>
                                                <m:den>
                                                  <m:r>
                                                    <a:rPr lang="en-US" sz="2800" i="1">
                                                      <a:effectLst/>
                                                      <a:latin typeface="Cambria Math"/>
                                                      <a:ea typeface="SimSun"/>
                                                      <a:cs typeface="Times New Roman"/>
                                                    </a:rPr>
                                                    <m:t>𝑑</m:t>
                                                  </m:r>
                                                </m:den>
                                              </m:f>
                                              <m:r>
                                                <a:rPr lang="en-US" sz="2800" i="1">
                                                  <a:effectLst/>
                                                  <a:latin typeface="Cambria Math"/>
                                                  <a:ea typeface="SimSun"/>
                                                  <a:cs typeface="Times New Roman"/>
                                                </a:rPr>
                                                <m:t>−</m:t>
                                              </m:r>
                                              <m:f>
                                                <m:fPr>
                                                  <m:ctrlPr>
                                                    <a:rPr lang="en-US" sz="2800" i="1">
                                                      <a:effectLst/>
                                                      <a:latin typeface="Cambria Math"/>
                                                      <a:cs typeface="Times New Roman"/>
                                                    </a:rPr>
                                                  </m:ctrlPr>
                                                </m:fPr>
                                                <m:num>
                                                  <m:r>
                                                    <a:rPr lang="en-US" sz="2800" i="1">
                                                      <a:effectLst/>
                                                      <a:latin typeface="Cambria Math"/>
                                                      <a:ea typeface="SimSun"/>
                                                      <a:cs typeface="Times New Roman"/>
                                                    </a:rPr>
                                                    <m:t>𝜔</m:t>
                                                  </m:r>
                                                </m:num>
                                                <m:den>
                                                  <m:r>
                                                    <a:rPr lang="en-US" sz="2800" i="1">
                                                      <a:effectLst/>
                                                      <a:latin typeface="Cambria Math"/>
                                                      <a:ea typeface="SimSun"/>
                                                      <a:cs typeface="Times New Roman"/>
                                                    </a:rPr>
                                                    <m:t>𝛽</m:t>
                                                  </m:r>
                                                  <m:r>
                                                    <a:rPr lang="en-US" sz="2800" i="1">
                                                      <a:effectLst/>
                                                      <a:latin typeface="Cambria Math"/>
                                                      <a:ea typeface="SimSun"/>
                                                      <a:cs typeface="Times New Roman"/>
                                                    </a:rPr>
                                                    <m:t>𝑐</m:t>
                                                  </m:r>
                                                </m:den>
                                              </m:f>
                                            </m:e>
                                          </m:d>
                                        </m:den>
                                      </m:f>
                                      <m:r>
                                        <a:rPr lang="en-US" sz="2800" i="1">
                                          <a:effectLst/>
                                          <a:latin typeface="Cambria Math"/>
                                          <a:ea typeface="SimSun"/>
                                          <a:cs typeface="Times New Roman"/>
                                        </a:rPr>
                                        <m:t>−</m:t>
                                      </m:r>
                                      <m:f>
                                        <m:fPr>
                                          <m:ctrlPr>
                                            <a:rPr lang="en-US" sz="2800" i="1">
                                              <a:effectLst/>
                                              <a:latin typeface="Cambria Math"/>
                                            </a:rPr>
                                          </m:ctrlPr>
                                        </m:fPr>
                                        <m:num>
                                          <m:r>
                                            <a:rPr lang="en-US" sz="2800" i="1">
                                              <a:effectLst/>
                                              <a:latin typeface="Cambria Math"/>
                                              <a:ea typeface="SimSun"/>
                                              <a:cs typeface="Times New Roman"/>
                                            </a:rPr>
                                            <m:t>1</m:t>
                                          </m:r>
                                        </m:num>
                                        <m:den>
                                          <m:d>
                                            <m:dPr>
                                              <m:ctrlPr>
                                                <a:rPr lang="en-US" sz="2800" i="1">
                                                  <a:effectLst/>
                                                  <a:latin typeface="Cambria Math"/>
                                                  <a:cs typeface="Times New Roman"/>
                                                </a:rPr>
                                              </m:ctrlPr>
                                            </m:dPr>
                                            <m:e>
                                              <m:f>
                                                <m:fPr>
                                                  <m:ctrlPr>
                                                    <a:rPr lang="en-US" sz="2800" i="1">
                                                      <a:effectLst/>
                                                      <a:latin typeface="Cambria Math"/>
                                                      <a:cs typeface="Times New Roman"/>
                                                    </a:rPr>
                                                  </m:ctrlPr>
                                                </m:fPr>
                                                <m:num>
                                                  <m:r>
                                                    <a:rPr lang="en-US" sz="2800" i="1">
                                                      <a:effectLst/>
                                                      <a:latin typeface="Cambria Math"/>
                                                      <a:ea typeface="SimSun"/>
                                                      <a:cs typeface="Times New Roman"/>
                                                    </a:rPr>
                                                    <m:t>𝜋</m:t>
                                                  </m:r>
                                                </m:num>
                                                <m:den>
                                                  <m:r>
                                                    <a:rPr lang="en-US" sz="2800" i="1">
                                                      <a:effectLst/>
                                                      <a:latin typeface="Cambria Math"/>
                                                      <a:ea typeface="SimSun"/>
                                                      <a:cs typeface="Times New Roman"/>
                                                    </a:rPr>
                                                    <m:t>𝑑</m:t>
                                                  </m:r>
                                                </m:den>
                                              </m:f>
                                              <m:r>
                                                <a:rPr lang="en-US" sz="2800" i="1">
                                                  <a:effectLst/>
                                                  <a:latin typeface="Cambria Math"/>
                                                  <a:ea typeface="SimSun"/>
                                                  <a:cs typeface="Times New Roman"/>
                                                </a:rPr>
                                                <m:t>+</m:t>
                                              </m:r>
                                              <m:f>
                                                <m:fPr>
                                                  <m:ctrlPr>
                                                    <a:rPr lang="en-US" sz="2800" i="1">
                                                      <a:effectLst/>
                                                      <a:latin typeface="Cambria Math"/>
                                                      <a:cs typeface="Times New Roman"/>
                                                    </a:rPr>
                                                  </m:ctrlPr>
                                                </m:fPr>
                                                <m:num>
                                                  <m:r>
                                                    <a:rPr lang="en-US" sz="2800" i="1">
                                                      <a:effectLst/>
                                                      <a:latin typeface="Cambria Math"/>
                                                      <a:ea typeface="SimSun"/>
                                                      <a:cs typeface="Times New Roman"/>
                                                    </a:rPr>
                                                    <m:t>𝜔</m:t>
                                                  </m:r>
                                                </m:num>
                                                <m:den>
                                                  <m:r>
                                                    <a:rPr lang="en-US" sz="2800" i="1">
                                                      <a:effectLst/>
                                                      <a:latin typeface="Cambria Math"/>
                                                      <a:ea typeface="SimSun"/>
                                                      <a:cs typeface="Times New Roman"/>
                                                    </a:rPr>
                                                    <m:t>𝛽</m:t>
                                                  </m:r>
                                                  <m:r>
                                                    <a:rPr lang="en-US" sz="2800" i="1">
                                                      <a:effectLst/>
                                                      <a:latin typeface="Cambria Math"/>
                                                      <a:ea typeface="SimSun"/>
                                                      <a:cs typeface="Times New Roman"/>
                                                    </a:rPr>
                                                    <m:t>𝑐</m:t>
                                                  </m:r>
                                                </m:den>
                                              </m:f>
                                            </m:e>
                                          </m:d>
                                        </m:den>
                                      </m:f>
                                    </m:e>
                                  </m:d>
                                </m:e>
                              </m:d>
                            </m:e>
                            <m:sup>
                              <m:r>
                                <a:rPr lang="en-US" sz="2800" i="1">
                                  <a:effectLst/>
                                  <a:latin typeface="Cambria Math"/>
                                  <a:ea typeface="SimSun"/>
                                  <a:cs typeface="Times New Roman"/>
                                </a:rPr>
                                <m:t>2</m:t>
                              </m:r>
                            </m:sup>
                          </m:sSup>
                          <m:sSup>
                            <m:sSupPr>
                              <m:ctrlPr>
                                <a:rPr lang="en-US" sz="2800" i="1">
                                  <a:effectLst/>
                                  <a:latin typeface="Cambria Math"/>
                                </a:rPr>
                              </m:ctrlPr>
                            </m:sSupPr>
                            <m:e>
                              <m:d>
                                <m:dPr>
                                  <m:ctrlPr>
                                    <a:rPr lang="en-US" sz="2800" i="1">
                                      <a:effectLst/>
                                      <a:latin typeface="Cambria Math"/>
                                    </a:rPr>
                                  </m:ctrlPr>
                                </m:dPr>
                                <m:e>
                                  <m:acc>
                                    <m:accPr>
                                      <m:chr m:val="̇"/>
                                      <m:ctrlPr>
                                        <a:rPr lang="en-US" sz="2800" i="1">
                                          <a:effectLst/>
                                          <a:latin typeface="Cambria Math"/>
                                        </a:rPr>
                                      </m:ctrlPr>
                                    </m:accPr>
                                    <m:e>
                                      <m:r>
                                        <a:rPr lang="en-US" sz="2800" i="1">
                                          <a:effectLst/>
                                          <a:latin typeface="Cambria Math"/>
                                          <a:ea typeface="SimSun"/>
                                          <a:cs typeface="Times New Roman"/>
                                        </a:rPr>
                                        <m:t>𝜑</m:t>
                                      </m:r>
                                    </m:e>
                                  </m:acc>
                                  <m:sSup>
                                    <m:sSupPr>
                                      <m:ctrlPr>
                                        <a:rPr lang="en-US" sz="2800" i="1">
                                          <a:effectLst/>
                                          <a:latin typeface="Cambria Math"/>
                                        </a:rPr>
                                      </m:ctrlPr>
                                    </m:sSupPr>
                                    <m:e>
                                      <m:r>
                                        <a:rPr lang="en-US" sz="2800" i="1">
                                          <a:effectLst/>
                                          <a:latin typeface="Cambria Math"/>
                                          <a:ea typeface="SimSun"/>
                                          <a:cs typeface="Times New Roman"/>
                                        </a:rPr>
                                        <m:t>𝜌</m:t>
                                      </m:r>
                                    </m:e>
                                    <m:sup>
                                      <m:r>
                                        <a:rPr lang="en-US" sz="2800" i="1">
                                          <a:effectLst/>
                                          <a:latin typeface="Cambria Math"/>
                                          <a:ea typeface="SimSun"/>
                                          <a:cs typeface="Times New Roman"/>
                                        </a:rPr>
                                        <m:t>2</m:t>
                                      </m:r>
                                    </m:sup>
                                  </m:sSup>
                                </m:e>
                              </m:d>
                            </m:e>
                            <m:sup>
                              <m:r>
                                <a:rPr lang="en-US" sz="2800" i="1">
                                  <a:effectLst/>
                                  <a:latin typeface="Cambria Math"/>
                                  <a:ea typeface="SimSun"/>
                                  <a:cs typeface="Times New Roman"/>
                                </a:rPr>
                                <m:t>2</m:t>
                              </m:r>
                            </m:sup>
                          </m:sSup>
                        </m:num>
                        <m:den>
                          <m:r>
                            <a:rPr lang="en-US" sz="2800" i="1">
                              <a:effectLst/>
                              <a:latin typeface="Cambria Math"/>
                              <a:ea typeface="SimSun"/>
                              <a:cs typeface="Times New Roman"/>
                            </a:rPr>
                            <m:t>𝜔</m:t>
                          </m:r>
                          <m:sSubSup>
                            <m:sSubSupPr>
                              <m:ctrlPr>
                                <a:rPr lang="en-US" sz="2800" i="1">
                                  <a:effectLst/>
                                  <a:latin typeface="Cambria Math"/>
                                  <a:cs typeface="Times New Roman"/>
                                </a:rPr>
                              </m:ctrlPr>
                            </m:sSubSupPr>
                            <m:e>
                              <m:r>
                                <a:rPr lang="en-US" sz="2800" i="1">
                                  <a:effectLst/>
                                  <a:latin typeface="Cambria Math"/>
                                  <a:ea typeface="SimSun"/>
                                  <a:cs typeface="Times New Roman"/>
                                </a:rPr>
                                <m:t>𝐽</m:t>
                              </m:r>
                            </m:e>
                            <m:sub>
                              <m:r>
                                <a:rPr lang="en-US" sz="2800" i="1">
                                  <a:effectLst/>
                                  <a:latin typeface="Cambria Math"/>
                                  <a:ea typeface="SimSun"/>
                                  <a:cs typeface="Times New Roman"/>
                                </a:rPr>
                                <m:t>0</m:t>
                              </m:r>
                            </m:sub>
                            <m:sup>
                              <m:r>
                                <a:rPr lang="en-US" sz="2800" i="1">
                                  <a:effectLst/>
                                  <a:latin typeface="Cambria Math"/>
                                  <a:ea typeface="SimSun"/>
                                  <a:cs typeface="Times New Roman"/>
                                </a:rPr>
                                <m:t>2</m:t>
                              </m:r>
                            </m:sup>
                          </m:sSubSup>
                          <m:d>
                            <m:dPr>
                              <m:ctrlPr>
                                <a:rPr lang="en-US" sz="2800" i="1">
                                  <a:effectLst/>
                                  <a:latin typeface="Cambria Math"/>
                                  <a:cs typeface="Times New Roman"/>
                                </a:rPr>
                              </m:ctrlPr>
                            </m:dPr>
                            <m:e>
                              <m:r>
                                <a:rPr lang="en-US" sz="2800" i="1">
                                  <a:effectLst/>
                                  <a:latin typeface="Cambria Math"/>
                                  <a:ea typeface="SimSun"/>
                                  <a:cs typeface="Times New Roman"/>
                                </a:rPr>
                                <m:t>3.832</m:t>
                              </m:r>
                            </m:e>
                          </m:d>
                          <m:f>
                            <m:fPr>
                              <m:ctrlPr>
                                <a:rPr lang="en-US" sz="2800" i="1">
                                  <a:effectLst/>
                                  <a:latin typeface="Cambria Math"/>
                                </a:rPr>
                              </m:ctrlPr>
                            </m:fPr>
                            <m:num>
                              <m:r>
                                <a:rPr lang="en-US" sz="2800" i="1">
                                  <a:effectLst/>
                                  <a:latin typeface="Cambria Math"/>
                                  <a:ea typeface="SimSun"/>
                                  <a:cs typeface="Times New Roman"/>
                                </a:rPr>
                                <m:t>𝜖</m:t>
                              </m:r>
                              <m:sSup>
                                <m:sSupPr>
                                  <m:ctrlPr>
                                    <a:rPr lang="en-US" sz="2800" i="1">
                                      <a:effectLst/>
                                      <a:latin typeface="Cambria Math"/>
                                      <a:cs typeface="Times New Roman"/>
                                    </a:rPr>
                                  </m:ctrlPr>
                                </m:sSupPr>
                                <m:e>
                                  <m:r>
                                    <a:rPr lang="en-US" sz="2800" i="1">
                                      <a:effectLst/>
                                      <a:latin typeface="Cambria Math"/>
                                      <a:ea typeface="SimSun"/>
                                      <a:cs typeface="Times New Roman"/>
                                    </a:rPr>
                                    <m:t>𝑎</m:t>
                                  </m:r>
                                </m:e>
                                <m:sup>
                                  <m:r>
                                    <a:rPr lang="en-US" sz="2800" i="1">
                                      <a:effectLst/>
                                      <a:latin typeface="Cambria Math"/>
                                      <a:ea typeface="SimSun"/>
                                      <a:cs typeface="Times New Roman"/>
                                    </a:rPr>
                                    <m:t>4</m:t>
                                  </m:r>
                                </m:sup>
                              </m:sSup>
                              <m:r>
                                <a:rPr lang="en-US" sz="2800" i="1">
                                  <a:effectLst/>
                                  <a:latin typeface="Cambria Math"/>
                                  <a:ea typeface="SimSun"/>
                                  <a:cs typeface="Times New Roman"/>
                                </a:rPr>
                                <m:t>𝜋</m:t>
                              </m:r>
                              <m:r>
                                <a:rPr lang="en-US" sz="2800" i="1">
                                  <a:effectLst/>
                                  <a:latin typeface="Cambria Math"/>
                                  <a:ea typeface="SimSun"/>
                                  <a:cs typeface="Times New Roman"/>
                                </a:rPr>
                                <m:t>𝑑</m:t>
                              </m:r>
                            </m:num>
                            <m:den>
                              <m:r>
                                <a:rPr lang="en-US" sz="2800" i="1">
                                  <a:effectLst/>
                                  <a:latin typeface="Cambria Math"/>
                                  <a:ea typeface="SimSun"/>
                                  <a:cs typeface="Times New Roman"/>
                                </a:rPr>
                                <m:t>8</m:t>
                              </m:r>
                              <m:r>
                                <a:rPr lang="en-US" sz="2800" i="1" smtClean="0">
                                  <a:effectLst/>
                                  <a:latin typeface="Cambria Math"/>
                                  <a:ea typeface="Cambria Math"/>
                                  <a:cs typeface="Times New Roman"/>
                                </a:rPr>
                                <m:t>×</m:t>
                              </m:r>
                              <m:sSup>
                                <m:sSupPr>
                                  <m:ctrlPr>
                                    <a:rPr lang="en-US" sz="2800" i="1">
                                      <a:effectLst/>
                                      <a:latin typeface="Cambria Math"/>
                                    </a:rPr>
                                  </m:ctrlPr>
                                </m:sSupPr>
                                <m:e>
                                  <m:r>
                                    <a:rPr lang="en-US" sz="2800" i="1">
                                      <a:effectLst/>
                                      <a:latin typeface="Cambria Math"/>
                                      <a:ea typeface="SimSun"/>
                                      <a:cs typeface="Times New Roman"/>
                                    </a:rPr>
                                    <m:t>3.832</m:t>
                                  </m:r>
                                </m:e>
                                <m:sup>
                                  <m:r>
                                    <a:rPr lang="en-US" sz="2800" i="1">
                                      <a:effectLst/>
                                      <a:latin typeface="Cambria Math"/>
                                      <a:ea typeface="SimSun"/>
                                      <a:cs typeface="Times New Roman"/>
                                    </a:rPr>
                                    <m:t>2</m:t>
                                  </m:r>
                                </m:sup>
                              </m:sSup>
                            </m:den>
                          </m:f>
                        </m:den>
                      </m:f>
                    </m:oMath>
                  </a14:m>
                  <a:endParaRPr lang="en-US" sz="2800" dirty="0" smtClean="0">
                    <a:solidFill>
                      <a:prstClr val="black"/>
                    </a:solidFill>
                    <a:latin typeface="Times New Roman" panose="02020603050405020304" pitchFamily="18" charset="0"/>
                    <a:cs typeface="Times New Roman" panose="02020603050405020304" pitchFamily="18" charset="0"/>
                  </a:endParaRP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The total power deposited into such a passive cavity by a CW beam will be</a:t>
                  </a:r>
                </a:p>
                <a:p>
                  <a:pPr lvl="1" algn="just" defTabSz="4493544"/>
                  <a:r>
                    <a:rPr lang="en-US" sz="2800" dirty="0" smtClean="0">
                      <a:solidFill>
                        <a:prstClr val="black"/>
                      </a:solidFill>
                    </a:rPr>
                    <a:t> </a:t>
                  </a:r>
                  <a14:m>
                    <m:oMath xmlns:m="http://schemas.openxmlformats.org/officeDocument/2006/math">
                      <m:sSub>
                        <m:sSubPr>
                          <m:ctrlPr>
                            <a:rPr lang="en-US" sz="2800" i="1">
                              <a:solidFill>
                                <a:prstClr val="black"/>
                              </a:solidFill>
                              <a:latin typeface="Cambria Math"/>
                            </a:rPr>
                          </m:ctrlPr>
                        </m:sSubPr>
                        <m:e>
                          <m:sSub>
                            <m:sSubPr>
                              <m:ctrlPr>
                                <a:rPr lang="en-US" sz="2800" i="1">
                                  <a:solidFill>
                                    <a:prstClr val="black"/>
                                  </a:solidFill>
                                  <a:latin typeface="Cambria Math"/>
                                </a:rPr>
                              </m:ctrlPr>
                            </m:sSubPr>
                            <m:e>
                              <m:r>
                                <a:rPr lang="en-US" sz="2800" i="1">
                                  <a:solidFill>
                                    <a:prstClr val="black"/>
                                  </a:solidFill>
                                  <a:latin typeface="Cambria Math"/>
                                </a:rPr>
                                <m:t>𝑃</m:t>
                              </m:r>
                            </m:e>
                            <m:sub>
                              <m:r>
                                <a:rPr lang="en-US" sz="2800" i="1">
                                  <a:solidFill>
                                    <a:prstClr val="black"/>
                                  </a:solidFill>
                                  <a:latin typeface="Cambria Math"/>
                                </a:rPr>
                                <m:t>𝑡𝑜𝑡</m:t>
                              </m:r>
                            </m:sub>
                          </m:sSub>
                          <m:r>
                            <a:rPr lang="en-US" sz="2800" i="1">
                              <a:solidFill>
                                <a:prstClr val="black"/>
                              </a:solidFill>
                              <a:latin typeface="Cambria Math"/>
                            </a:rPr>
                            <m:t>=</m:t>
                          </m:r>
                          <m:f>
                            <m:fPr>
                              <m:ctrlPr>
                                <a:rPr lang="en-US" sz="2800" i="1">
                                  <a:solidFill>
                                    <a:prstClr val="black"/>
                                  </a:solidFill>
                                  <a:latin typeface="Cambria Math"/>
                                </a:rPr>
                              </m:ctrlPr>
                            </m:fPr>
                            <m:num>
                              <m:r>
                                <a:rPr lang="en-US" sz="2800" i="1">
                                  <a:solidFill>
                                    <a:prstClr val="black"/>
                                  </a:solidFill>
                                  <a:latin typeface="Cambria Math"/>
                                </a:rPr>
                                <m:t>𝑅</m:t>
                              </m:r>
                            </m:num>
                            <m:den>
                              <m:r>
                                <a:rPr lang="en-US" sz="2800" i="1">
                                  <a:solidFill>
                                    <a:prstClr val="black"/>
                                  </a:solidFill>
                                  <a:latin typeface="Cambria Math"/>
                                </a:rPr>
                                <m:t>𝑄</m:t>
                              </m:r>
                            </m:den>
                          </m:f>
                          <m:sSup>
                            <m:sSupPr>
                              <m:ctrlPr>
                                <a:rPr lang="en-US" sz="2800" i="1">
                                  <a:solidFill>
                                    <a:prstClr val="black"/>
                                  </a:solidFill>
                                  <a:latin typeface="Cambria Math"/>
                                </a:rPr>
                              </m:ctrlPr>
                            </m:sSupPr>
                            <m:e>
                              <m:r>
                                <a:rPr lang="en-US" sz="2800" i="1">
                                  <a:solidFill>
                                    <a:prstClr val="black"/>
                                  </a:solidFill>
                                  <a:latin typeface="Cambria Math"/>
                                </a:rPr>
                                <m:t>𝐼</m:t>
                              </m:r>
                            </m:e>
                            <m:sup>
                              <m:r>
                                <a:rPr lang="en-US" sz="2800" i="1">
                                  <a:solidFill>
                                    <a:prstClr val="black"/>
                                  </a:solidFill>
                                  <a:latin typeface="Cambria Math"/>
                                </a:rPr>
                                <m:t>2</m:t>
                              </m:r>
                            </m:sup>
                          </m:sSup>
                          <m:sSub>
                            <m:sSubPr>
                              <m:ctrlPr>
                                <a:rPr lang="en-US" sz="2800" i="1">
                                  <a:solidFill>
                                    <a:prstClr val="black"/>
                                  </a:solidFill>
                                  <a:latin typeface="Cambria Math"/>
                                </a:rPr>
                              </m:ctrlPr>
                            </m:sSubPr>
                            <m:e>
                              <m:r>
                                <a:rPr lang="en-US" sz="2800" i="1">
                                  <a:solidFill>
                                    <a:prstClr val="black"/>
                                  </a:solidFill>
                                  <a:latin typeface="Cambria Math"/>
                                </a:rPr>
                                <m:t>𝑄</m:t>
                              </m:r>
                            </m:e>
                            <m:sub>
                              <m:r>
                                <a:rPr lang="en-US" sz="2800" i="1">
                                  <a:solidFill>
                                    <a:prstClr val="black"/>
                                  </a:solidFill>
                                  <a:latin typeface="Cambria Math"/>
                                </a:rPr>
                                <m:t>𝑙𝑜𝑎𝑑𝑒𝑑</m:t>
                              </m:r>
                            </m:sub>
                          </m:sSub>
                          <m:r>
                            <a:rPr lang="en-US" sz="2800" i="1">
                              <a:solidFill>
                                <a:prstClr val="black"/>
                              </a:solidFill>
                              <a:latin typeface="Cambria Math"/>
                            </a:rPr>
                            <m:t>=</m:t>
                          </m:r>
                          <m:d>
                            <m:dPr>
                              <m:begChr m:val="〈"/>
                              <m:endChr m:val="〉"/>
                              <m:ctrlPr>
                                <a:rPr lang="en-US" sz="2800" i="1">
                                  <a:solidFill>
                                    <a:srgbClr val="FF0000"/>
                                  </a:solidFill>
                                  <a:latin typeface="Cambria Math"/>
                                </a:rPr>
                              </m:ctrlPr>
                            </m:dPr>
                            <m:e>
                              <m:sSup>
                                <m:sSupPr>
                                  <m:ctrlPr>
                                    <a:rPr lang="en-US" sz="2800" i="1">
                                      <a:solidFill>
                                        <a:srgbClr val="FF0000"/>
                                      </a:solidFill>
                                      <a:latin typeface="Cambria Math"/>
                                    </a:rPr>
                                  </m:ctrlPr>
                                </m:sSupPr>
                                <m:e>
                                  <m:d>
                                    <m:dPr>
                                      <m:ctrlPr>
                                        <a:rPr lang="en-US" sz="2800" i="1">
                                          <a:solidFill>
                                            <a:srgbClr val="FF0000"/>
                                          </a:solidFill>
                                          <a:latin typeface="Cambria Math"/>
                                        </a:rPr>
                                      </m:ctrlPr>
                                    </m:dPr>
                                    <m:e>
                                      <m:acc>
                                        <m:accPr>
                                          <m:chr m:val="̇"/>
                                          <m:ctrlPr>
                                            <a:rPr lang="en-US" sz="2800" i="1">
                                              <a:solidFill>
                                                <a:srgbClr val="FF0000"/>
                                              </a:solidFill>
                                              <a:latin typeface="Cambria Math"/>
                                            </a:rPr>
                                          </m:ctrlPr>
                                        </m:accPr>
                                        <m:e>
                                          <m:r>
                                            <a:rPr lang="en-US" sz="2800" i="1">
                                              <a:solidFill>
                                                <a:srgbClr val="FF0000"/>
                                              </a:solidFill>
                                              <a:latin typeface="Cambria Math"/>
                                            </a:rPr>
                                            <m:t>𝜑</m:t>
                                          </m:r>
                                        </m:e>
                                      </m:acc>
                                      <m:sSup>
                                        <m:sSupPr>
                                          <m:ctrlPr>
                                            <a:rPr lang="en-US" sz="2800" i="1">
                                              <a:solidFill>
                                                <a:srgbClr val="FF0000"/>
                                              </a:solidFill>
                                              <a:latin typeface="Cambria Math"/>
                                            </a:rPr>
                                          </m:ctrlPr>
                                        </m:sSupPr>
                                        <m:e>
                                          <m:r>
                                            <a:rPr lang="en-US" sz="2800" i="1">
                                              <a:solidFill>
                                                <a:srgbClr val="FF0000"/>
                                              </a:solidFill>
                                              <a:latin typeface="Cambria Math"/>
                                            </a:rPr>
                                            <m:t>𝜌</m:t>
                                          </m:r>
                                        </m:e>
                                        <m:sup>
                                          <m:r>
                                            <a:rPr lang="en-US" sz="2800" i="1">
                                              <a:solidFill>
                                                <a:srgbClr val="FF0000"/>
                                              </a:solidFill>
                                              <a:latin typeface="Cambria Math"/>
                                            </a:rPr>
                                            <m:t>2</m:t>
                                          </m:r>
                                        </m:sup>
                                      </m:sSup>
                                    </m:e>
                                  </m:d>
                                </m:e>
                                <m:sup>
                                  <m:r>
                                    <a:rPr lang="en-US" sz="2800" i="1">
                                      <a:solidFill>
                                        <a:srgbClr val="FF0000"/>
                                      </a:solidFill>
                                      <a:latin typeface="Cambria Math"/>
                                    </a:rPr>
                                    <m:t>2</m:t>
                                  </m:r>
                                </m:sup>
                              </m:sSup>
                            </m:e>
                          </m:d>
                          <m:sSup>
                            <m:sSupPr>
                              <m:ctrlPr>
                                <a:rPr lang="en-US" sz="2800" i="1">
                                  <a:solidFill>
                                    <a:srgbClr val="FF0000"/>
                                  </a:solidFill>
                                  <a:latin typeface="Cambria Math"/>
                                </a:rPr>
                              </m:ctrlPr>
                            </m:sSupPr>
                            <m:e>
                              <m:r>
                                <a:rPr lang="en-US" sz="2800" i="1">
                                  <a:solidFill>
                                    <a:srgbClr val="FF0000"/>
                                  </a:solidFill>
                                  <a:latin typeface="Cambria Math"/>
                                </a:rPr>
                                <m:t>𝐼</m:t>
                              </m:r>
                            </m:e>
                            <m:sup>
                              <m:r>
                                <a:rPr lang="en-US" sz="2800" i="1">
                                  <a:solidFill>
                                    <a:srgbClr val="FF0000"/>
                                  </a:solidFill>
                                  <a:latin typeface="Cambria Math"/>
                                </a:rPr>
                                <m:t>2</m:t>
                              </m:r>
                            </m:sup>
                          </m:sSup>
                          <m:sSub>
                            <m:sSubPr>
                              <m:ctrlPr>
                                <a:rPr lang="en-US" sz="2800" i="1">
                                  <a:solidFill>
                                    <a:prstClr val="black"/>
                                  </a:solidFill>
                                  <a:latin typeface="Cambria Math"/>
                                </a:rPr>
                              </m:ctrlPr>
                            </m:sSubPr>
                            <m:e>
                              <m:r>
                                <a:rPr lang="en-US" sz="2800" i="1">
                                  <a:solidFill>
                                    <a:prstClr val="black"/>
                                  </a:solidFill>
                                  <a:latin typeface="Cambria Math"/>
                                </a:rPr>
                                <m:t>𝑄</m:t>
                              </m:r>
                            </m:e>
                            <m:sub>
                              <m:r>
                                <a:rPr lang="en-US" sz="2800" i="1">
                                  <a:solidFill>
                                    <a:prstClr val="black"/>
                                  </a:solidFill>
                                  <a:latin typeface="Cambria Math"/>
                                </a:rPr>
                                <m:t>𝑙𝑜𝑎𝑑𝑒𝑑</m:t>
                              </m:r>
                            </m:sub>
                          </m:sSub>
                          <m:f>
                            <m:fPr>
                              <m:ctrlPr>
                                <a:rPr lang="en-US" sz="2800" i="1">
                                  <a:solidFill>
                                    <a:prstClr val="black"/>
                                  </a:solidFill>
                                  <a:latin typeface="Cambria Math"/>
                                </a:rPr>
                              </m:ctrlPr>
                            </m:fPr>
                            <m:num>
                              <m:sSup>
                                <m:sSupPr>
                                  <m:ctrlPr>
                                    <a:rPr lang="en-US" sz="2800" i="1">
                                      <a:solidFill>
                                        <a:prstClr val="black"/>
                                      </a:solidFill>
                                      <a:latin typeface="Cambria Math"/>
                                    </a:rPr>
                                  </m:ctrlPr>
                                </m:sSupPr>
                                <m:e>
                                  <m:d>
                                    <m:dPr>
                                      <m:ctrlPr>
                                        <a:rPr lang="en-US" sz="2800" i="1">
                                          <a:solidFill>
                                            <a:prstClr val="black"/>
                                          </a:solidFill>
                                          <a:latin typeface="Cambria Math"/>
                                        </a:rPr>
                                      </m:ctrlPr>
                                    </m:dPr>
                                    <m:e>
                                      <m:f>
                                        <m:fPr>
                                          <m:ctrlPr>
                                            <a:rPr lang="en-US" sz="2800" i="1">
                                              <a:solidFill>
                                                <a:prstClr val="black"/>
                                              </a:solidFill>
                                              <a:latin typeface="Cambria Math"/>
                                            </a:rPr>
                                          </m:ctrlPr>
                                        </m:fPr>
                                        <m:num>
                                          <m:r>
                                            <a:rPr lang="en-US" sz="2800" i="1">
                                              <a:solidFill>
                                                <a:prstClr val="black"/>
                                              </a:solidFill>
                                              <a:latin typeface="Cambria Math"/>
                                            </a:rPr>
                                            <m:t>1</m:t>
                                          </m:r>
                                        </m:num>
                                        <m:den>
                                          <m:r>
                                            <a:rPr lang="en-US" sz="2800" i="1">
                                              <a:solidFill>
                                                <a:prstClr val="black"/>
                                              </a:solidFill>
                                              <a:latin typeface="Cambria Math"/>
                                            </a:rPr>
                                            <m:t>2</m:t>
                                          </m:r>
                                          <m:r>
                                            <a:rPr lang="en-US" sz="2800" i="1">
                                              <a:solidFill>
                                                <a:prstClr val="black"/>
                                              </a:solidFill>
                                              <a:latin typeface="Cambria Math"/>
                                            </a:rPr>
                                            <m:t>𝛽</m:t>
                                          </m:r>
                                          <m:r>
                                            <a:rPr lang="en-US" sz="2800" i="1">
                                              <a:solidFill>
                                                <a:prstClr val="black"/>
                                              </a:solidFill>
                                              <a:latin typeface="Cambria Math"/>
                                            </a:rPr>
                                            <m:t>𝑐</m:t>
                                          </m:r>
                                        </m:den>
                                      </m:f>
                                      <m:r>
                                        <m:rPr>
                                          <m:sty m:val="p"/>
                                        </m:rPr>
                                        <a:rPr lang="en-US" sz="2800">
                                          <a:solidFill>
                                            <a:prstClr val="black"/>
                                          </a:solidFill>
                                          <a:latin typeface="Cambria Math"/>
                                        </a:rPr>
                                        <m:t>cos</m:t>
                                      </m:r>
                                      <m:f>
                                        <m:fPr>
                                          <m:ctrlPr>
                                            <a:rPr lang="en-US" sz="2800" i="1">
                                              <a:solidFill>
                                                <a:prstClr val="black"/>
                                              </a:solidFill>
                                              <a:latin typeface="Cambria Math"/>
                                            </a:rPr>
                                          </m:ctrlPr>
                                        </m:fPr>
                                        <m:num>
                                          <m:r>
                                            <a:rPr lang="en-US" sz="2800" i="1">
                                              <a:solidFill>
                                                <a:prstClr val="black"/>
                                              </a:solidFill>
                                              <a:latin typeface="Cambria Math"/>
                                            </a:rPr>
                                            <m:t>𝜔</m:t>
                                          </m:r>
                                          <m:r>
                                            <a:rPr lang="en-US" sz="2800" i="1">
                                              <a:solidFill>
                                                <a:prstClr val="black"/>
                                              </a:solidFill>
                                              <a:latin typeface="Cambria Math"/>
                                            </a:rPr>
                                            <m:t>𝑑</m:t>
                                          </m:r>
                                        </m:num>
                                        <m:den>
                                          <m:r>
                                            <a:rPr lang="en-US" sz="2800" i="1">
                                              <a:solidFill>
                                                <a:prstClr val="black"/>
                                              </a:solidFill>
                                              <a:latin typeface="Cambria Math"/>
                                            </a:rPr>
                                            <m:t>2</m:t>
                                          </m:r>
                                          <m:r>
                                            <a:rPr lang="en-US" sz="2800" i="1">
                                              <a:solidFill>
                                                <a:prstClr val="black"/>
                                              </a:solidFill>
                                              <a:latin typeface="Cambria Math"/>
                                            </a:rPr>
                                            <m:t>𝛽</m:t>
                                          </m:r>
                                          <m:r>
                                            <a:rPr lang="en-US" sz="2800" i="1">
                                              <a:solidFill>
                                                <a:prstClr val="black"/>
                                              </a:solidFill>
                                              <a:latin typeface="Cambria Math"/>
                                            </a:rPr>
                                            <m:t>𝑐</m:t>
                                          </m:r>
                                        </m:den>
                                      </m:f>
                                      <m:d>
                                        <m:dPr>
                                          <m:ctrlPr>
                                            <a:rPr lang="en-US" sz="2800" i="1">
                                              <a:solidFill>
                                                <a:prstClr val="black"/>
                                              </a:solidFill>
                                              <a:latin typeface="Cambria Math"/>
                                            </a:rPr>
                                          </m:ctrlPr>
                                        </m:dPr>
                                        <m:e>
                                          <m:f>
                                            <m:fPr>
                                              <m:ctrlPr>
                                                <a:rPr lang="en-US" sz="2800" i="1">
                                                  <a:solidFill>
                                                    <a:prstClr val="black"/>
                                                  </a:solidFill>
                                                  <a:latin typeface="Cambria Math"/>
                                                </a:rPr>
                                              </m:ctrlPr>
                                            </m:fPr>
                                            <m:num>
                                              <m:r>
                                                <a:rPr lang="en-US" sz="2800" i="1">
                                                  <a:solidFill>
                                                    <a:prstClr val="black"/>
                                                  </a:solidFill>
                                                  <a:latin typeface="Cambria Math"/>
                                                </a:rPr>
                                                <m:t>1</m:t>
                                              </m:r>
                                            </m:num>
                                            <m:den>
                                              <m:d>
                                                <m:dPr>
                                                  <m:ctrlPr>
                                                    <a:rPr lang="en-US" sz="2800" i="1">
                                                      <a:solidFill>
                                                        <a:prstClr val="black"/>
                                                      </a:solidFill>
                                                      <a:latin typeface="Cambria Math"/>
                                                    </a:rPr>
                                                  </m:ctrlPr>
                                                </m:dPr>
                                                <m:e>
                                                  <m:f>
                                                    <m:fPr>
                                                      <m:ctrlPr>
                                                        <a:rPr lang="en-US" sz="2800" i="1">
                                                          <a:solidFill>
                                                            <a:prstClr val="black"/>
                                                          </a:solidFill>
                                                          <a:latin typeface="Cambria Math"/>
                                                        </a:rPr>
                                                      </m:ctrlPr>
                                                    </m:fPr>
                                                    <m:num>
                                                      <m:r>
                                                        <a:rPr lang="en-US" sz="2800" i="1">
                                                          <a:solidFill>
                                                            <a:prstClr val="black"/>
                                                          </a:solidFill>
                                                          <a:latin typeface="Cambria Math"/>
                                                        </a:rPr>
                                                        <m:t>𝜋</m:t>
                                                      </m:r>
                                                    </m:num>
                                                    <m:den>
                                                      <m:r>
                                                        <a:rPr lang="en-US" sz="2800" i="1">
                                                          <a:solidFill>
                                                            <a:prstClr val="black"/>
                                                          </a:solidFill>
                                                          <a:latin typeface="Cambria Math"/>
                                                        </a:rPr>
                                                        <m:t>𝑑</m:t>
                                                      </m:r>
                                                    </m:den>
                                                  </m:f>
                                                  <m:r>
                                                    <a:rPr lang="en-US" sz="2800" i="1">
                                                      <a:solidFill>
                                                        <a:prstClr val="black"/>
                                                      </a:solidFill>
                                                      <a:latin typeface="Cambria Math"/>
                                                    </a:rPr>
                                                    <m:t>−</m:t>
                                                  </m:r>
                                                  <m:f>
                                                    <m:fPr>
                                                      <m:ctrlPr>
                                                        <a:rPr lang="en-US" sz="2800" i="1">
                                                          <a:solidFill>
                                                            <a:prstClr val="black"/>
                                                          </a:solidFill>
                                                          <a:latin typeface="Cambria Math"/>
                                                        </a:rPr>
                                                      </m:ctrlPr>
                                                    </m:fPr>
                                                    <m:num>
                                                      <m:r>
                                                        <a:rPr lang="en-US" sz="2800" i="1">
                                                          <a:solidFill>
                                                            <a:prstClr val="black"/>
                                                          </a:solidFill>
                                                          <a:latin typeface="Cambria Math"/>
                                                        </a:rPr>
                                                        <m:t>𝜔</m:t>
                                                      </m:r>
                                                    </m:num>
                                                    <m:den>
                                                      <m:r>
                                                        <a:rPr lang="en-US" sz="2800" i="1">
                                                          <a:solidFill>
                                                            <a:prstClr val="black"/>
                                                          </a:solidFill>
                                                          <a:latin typeface="Cambria Math"/>
                                                        </a:rPr>
                                                        <m:t>𝛽</m:t>
                                                      </m:r>
                                                      <m:r>
                                                        <a:rPr lang="en-US" sz="2800" i="1">
                                                          <a:solidFill>
                                                            <a:prstClr val="black"/>
                                                          </a:solidFill>
                                                          <a:latin typeface="Cambria Math"/>
                                                        </a:rPr>
                                                        <m:t>𝑐</m:t>
                                                      </m:r>
                                                    </m:den>
                                                  </m:f>
                                                </m:e>
                                              </m:d>
                                            </m:den>
                                          </m:f>
                                          <m:r>
                                            <a:rPr lang="en-US" sz="2800" i="1">
                                              <a:solidFill>
                                                <a:prstClr val="black"/>
                                              </a:solidFill>
                                              <a:latin typeface="Cambria Math"/>
                                            </a:rPr>
                                            <m:t>+</m:t>
                                          </m:r>
                                          <m:f>
                                            <m:fPr>
                                              <m:ctrlPr>
                                                <a:rPr lang="en-US" sz="2800" i="1">
                                                  <a:solidFill>
                                                    <a:prstClr val="black"/>
                                                  </a:solidFill>
                                                  <a:latin typeface="Cambria Math"/>
                                                </a:rPr>
                                              </m:ctrlPr>
                                            </m:fPr>
                                            <m:num>
                                              <m:r>
                                                <a:rPr lang="en-US" sz="2800" i="1">
                                                  <a:solidFill>
                                                    <a:prstClr val="black"/>
                                                  </a:solidFill>
                                                  <a:latin typeface="Cambria Math"/>
                                                </a:rPr>
                                                <m:t>1</m:t>
                                              </m:r>
                                            </m:num>
                                            <m:den>
                                              <m:d>
                                                <m:dPr>
                                                  <m:ctrlPr>
                                                    <a:rPr lang="en-US" sz="2800" i="1">
                                                      <a:solidFill>
                                                        <a:prstClr val="black"/>
                                                      </a:solidFill>
                                                      <a:latin typeface="Cambria Math"/>
                                                    </a:rPr>
                                                  </m:ctrlPr>
                                                </m:dPr>
                                                <m:e>
                                                  <m:f>
                                                    <m:fPr>
                                                      <m:ctrlPr>
                                                        <a:rPr lang="en-US" sz="2800" i="1">
                                                          <a:solidFill>
                                                            <a:prstClr val="black"/>
                                                          </a:solidFill>
                                                          <a:latin typeface="Cambria Math"/>
                                                        </a:rPr>
                                                      </m:ctrlPr>
                                                    </m:fPr>
                                                    <m:num>
                                                      <m:r>
                                                        <a:rPr lang="en-US" sz="2800" i="1">
                                                          <a:solidFill>
                                                            <a:prstClr val="black"/>
                                                          </a:solidFill>
                                                          <a:latin typeface="Cambria Math"/>
                                                        </a:rPr>
                                                        <m:t>𝜋</m:t>
                                                      </m:r>
                                                    </m:num>
                                                    <m:den>
                                                      <m:r>
                                                        <a:rPr lang="en-US" sz="2800" i="1">
                                                          <a:solidFill>
                                                            <a:prstClr val="black"/>
                                                          </a:solidFill>
                                                          <a:latin typeface="Cambria Math"/>
                                                        </a:rPr>
                                                        <m:t>𝑑</m:t>
                                                      </m:r>
                                                    </m:den>
                                                  </m:f>
                                                  <m:r>
                                                    <a:rPr lang="en-US" sz="2800" i="1">
                                                      <a:solidFill>
                                                        <a:prstClr val="black"/>
                                                      </a:solidFill>
                                                      <a:latin typeface="Cambria Math"/>
                                                    </a:rPr>
                                                    <m:t>+</m:t>
                                                  </m:r>
                                                  <m:f>
                                                    <m:fPr>
                                                      <m:ctrlPr>
                                                        <a:rPr lang="en-US" sz="2800" i="1">
                                                          <a:solidFill>
                                                            <a:prstClr val="black"/>
                                                          </a:solidFill>
                                                          <a:latin typeface="Cambria Math"/>
                                                        </a:rPr>
                                                      </m:ctrlPr>
                                                    </m:fPr>
                                                    <m:num>
                                                      <m:r>
                                                        <a:rPr lang="en-US" sz="2800" i="1">
                                                          <a:solidFill>
                                                            <a:prstClr val="black"/>
                                                          </a:solidFill>
                                                          <a:latin typeface="Cambria Math"/>
                                                        </a:rPr>
                                                        <m:t>𝜔</m:t>
                                                      </m:r>
                                                    </m:num>
                                                    <m:den>
                                                      <m:r>
                                                        <a:rPr lang="en-US" sz="2800" i="1">
                                                          <a:solidFill>
                                                            <a:prstClr val="black"/>
                                                          </a:solidFill>
                                                          <a:latin typeface="Cambria Math"/>
                                                        </a:rPr>
                                                        <m:t>𝛽</m:t>
                                                      </m:r>
                                                      <m:r>
                                                        <a:rPr lang="en-US" sz="2800" i="1">
                                                          <a:solidFill>
                                                            <a:prstClr val="black"/>
                                                          </a:solidFill>
                                                          <a:latin typeface="Cambria Math"/>
                                                        </a:rPr>
                                                        <m:t>𝑐</m:t>
                                                      </m:r>
                                                    </m:den>
                                                  </m:f>
                                                </m:e>
                                              </m:d>
                                            </m:den>
                                          </m:f>
                                        </m:e>
                                      </m:d>
                                    </m:e>
                                  </m:d>
                                </m:e>
                                <m:sup>
                                  <m:r>
                                    <a:rPr lang="en-US" sz="2800" i="1">
                                      <a:solidFill>
                                        <a:prstClr val="black"/>
                                      </a:solidFill>
                                      <a:latin typeface="Cambria Math"/>
                                    </a:rPr>
                                    <m:t>2</m:t>
                                  </m:r>
                                </m:sup>
                              </m:sSup>
                            </m:num>
                            <m:den>
                              <m:r>
                                <a:rPr lang="en-US" sz="2800" i="1">
                                  <a:solidFill>
                                    <a:prstClr val="black"/>
                                  </a:solidFill>
                                  <a:latin typeface="Cambria Math"/>
                                </a:rPr>
                                <m:t>𝜔</m:t>
                              </m:r>
                              <m:sSubSup>
                                <m:sSubSupPr>
                                  <m:ctrlPr>
                                    <a:rPr lang="en-US" sz="2800" i="1">
                                      <a:solidFill>
                                        <a:prstClr val="black"/>
                                      </a:solidFill>
                                      <a:latin typeface="Cambria Math"/>
                                    </a:rPr>
                                  </m:ctrlPr>
                                </m:sSubSupPr>
                                <m:e>
                                  <m:r>
                                    <a:rPr lang="en-US" sz="2800" i="1">
                                      <a:solidFill>
                                        <a:prstClr val="black"/>
                                      </a:solidFill>
                                      <a:latin typeface="Cambria Math"/>
                                    </a:rPr>
                                    <m:t>𝐽</m:t>
                                  </m:r>
                                </m:e>
                                <m:sub>
                                  <m:r>
                                    <a:rPr lang="en-US" sz="2800" i="1">
                                      <a:solidFill>
                                        <a:prstClr val="black"/>
                                      </a:solidFill>
                                      <a:latin typeface="Cambria Math"/>
                                    </a:rPr>
                                    <m:t>0</m:t>
                                  </m:r>
                                </m:sub>
                                <m:sup>
                                  <m:r>
                                    <a:rPr lang="en-US" sz="2800" i="1">
                                      <a:solidFill>
                                        <a:prstClr val="black"/>
                                      </a:solidFill>
                                      <a:latin typeface="Cambria Math"/>
                                    </a:rPr>
                                    <m:t>2</m:t>
                                  </m:r>
                                </m:sup>
                              </m:sSubSup>
                              <m:d>
                                <m:dPr>
                                  <m:ctrlPr>
                                    <a:rPr lang="en-US" sz="2800" i="1">
                                      <a:solidFill>
                                        <a:prstClr val="black"/>
                                      </a:solidFill>
                                      <a:latin typeface="Cambria Math"/>
                                    </a:rPr>
                                  </m:ctrlPr>
                                </m:dPr>
                                <m:e>
                                  <m:r>
                                    <a:rPr lang="en-US" sz="2800" i="1">
                                      <a:solidFill>
                                        <a:prstClr val="black"/>
                                      </a:solidFill>
                                      <a:latin typeface="Cambria Math"/>
                                    </a:rPr>
                                    <m:t>3.832</m:t>
                                  </m:r>
                                </m:e>
                              </m:d>
                              <m:f>
                                <m:fPr>
                                  <m:ctrlPr>
                                    <a:rPr lang="en-US" sz="2800" i="1">
                                      <a:solidFill>
                                        <a:prstClr val="black"/>
                                      </a:solidFill>
                                      <a:latin typeface="Cambria Math"/>
                                    </a:rPr>
                                  </m:ctrlPr>
                                </m:fPr>
                                <m:num>
                                  <m:r>
                                    <a:rPr lang="en-US" sz="2800" i="1">
                                      <a:solidFill>
                                        <a:prstClr val="black"/>
                                      </a:solidFill>
                                      <a:latin typeface="Cambria Math"/>
                                    </a:rPr>
                                    <m:t>𝜖</m:t>
                                  </m:r>
                                  <m:sSup>
                                    <m:sSupPr>
                                      <m:ctrlPr>
                                        <a:rPr lang="en-US" sz="2800" i="1">
                                          <a:solidFill>
                                            <a:prstClr val="black"/>
                                          </a:solidFill>
                                          <a:latin typeface="Cambria Math"/>
                                        </a:rPr>
                                      </m:ctrlPr>
                                    </m:sSupPr>
                                    <m:e>
                                      <m:r>
                                        <a:rPr lang="en-US" sz="2800" i="1">
                                          <a:solidFill>
                                            <a:prstClr val="black"/>
                                          </a:solidFill>
                                          <a:latin typeface="Cambria Math"/>
                                        </a:rPr>
                                        <m:t>𝑎</m:t>
                                      </m:r>
                                    </m:e>
                                    <m:sup>
                                      <m:r>
                                        <a:rPr lang="en-US" sz="2800" i="1">
                                          <a:solidFill>
                                            <a:prstClr val="black"/>
                                          </a:solidFill>
                                          <a:latin typeface="Cambria Math"/>
                                        </a:rPr>
                                        <m:t>4</m:t>
                                      </m:r>
                                    </m:sup>
                                  </m:sSup>
                                  <m:r>
                                    <a:rPr lang="en-US" sz="2800" i="1">
                                      <a:solidFill>
                                        <a:prstClr val="black"/>
                                      </a:solidFill>
                                      <a:latin typeface="Cambria Math"/>
                                    </a:rPr>
                                    <m:t>𝜋</m:t>
                                  </m:r>
                                  <m:r>
                                    <a:rPr lang="en-US" sz="2800" i="1">
                                      <a:solidFill>
                                        <a:prstClr val="black"/>
                                      </a:solidFill>
                                      <a:latin typeface="Cambria Math"/>
                                    </a:rPr>
                                    <m:t>𝑑</m:t>
                                  </m:r>
                                </m:num>
                                <m:den>
                                  <m:r>
                                    <a:rPr lang="en-US" sz="2800" i="1">
                                      <a:solidFill>
                                        <a:prstClr val="black"/>
                                      </a:solidFill>
                                      <a:latin typeface="Cambria Math"/>
                                    </a:rPr>
                                    <m:t>4∗</m:t>
                                  </m:r>
                                  <m:sSup>
                                    <m:sSupPr>
                                      <m:ctrlPr>
                                        <a:rPr lang="en-US" sz="2800" i="1">
                                          <a:solidFill>
                                            <a:prstClr val="black"/>
                                          </a:solidFill>
                                          <a:latin typeface="Cambria Math"/>
                                        </a:rPr>
                                      </m:ctrlPr>
                                    </m:sSupPr>
                                    <m:e>
                                      <m:r>
                                        <a:rPr lang="en-US" sz="2800" i="1">
                                          <a:solidFill>
                                            <a:prstClr val="black"/>
                                          </a:solidFill>
                                          <a:latin typeface="Cambria Math"/>
                                        </a:rPr>
                                        <m:t>3.832</m:t>
                                      </m:r>
                                    </m:e>
                                    <m:sup>
                                      <m:r>
                                        <a:rPr lang="en-US" sz="2800" i="1">
                                          <a:solidFill>
                                            <a:prstClr val="black"/>
                                          </a:solidFill>
                                          <a:latin typeface="Cambria Math"/>
                                        </a:rPr>
                                        <m:t>2</m:t>
                                      </m:r>
                                    </m:sup>
                                  </m:sSup>
                                </m:den>
                              </m:f>
                            </m:den>
                          </m:f>
                        </m:e>
                        <m:sub/>
                      </m:sSub>
                    </m:oMath>
                  </a14:m>
                  <a:endParaRPr lang="en-US" sz="2800" dirty="0">
                    <a:solidFill>
                      <a:prstClr val="black"/>
                    </a:solidFill>
                    <a:latin typeface="Times New Roman" panose="02020603050405020304" pitchFamily="18" charset="0"/>
                    <a:cs typeface="Times New Roman" panose="02020603050405020304" pitchFamily="18" charset="0"/>
                  </a:endParaRPr>
                </a:p>
                <a:p>
                  <a:pPr marL="342900" lvl="0" indent="-342900" defTabSz="914400">
                    <a:spcBef>
                      <a:spcPct val="20000"/>
                    </a:spcBef>
                    <a:buFont typeface="Arial" panose="020B0604020202020204" pitchFamily="34" charset="0"/>
                    <a:buChar char="•"/>
                  </a:pPr>
                  <a14:m>
                    <m:oMath xmlns:m="http://schemas.openxmlformats.org/officeDocument/2006/math">
                      <m:sSub>
                        <m:sSubPr>
                          <m:ctrlPr>
                            <a:rPr lang="en-US" sz="2800" i="1">
                              <a:solidFill>
                                <a:prstClr val="black"/>
                              </a:solidFill>
                              <a:latin typeface="Cambria Math"/>
                            </a:rPr>
                          </m:ctrlPr>
                        </m:sSubPr>
                        <m:e>
                          <m:r>
                            <a:rPr lang="en-US" sz="2800" i="1">
                              <a:solidFill>
                                <a:prstClr val="black"/>
                              </a:solidFill>
                              <a:latin typeface="Cambria Math"/>
                            </a:rPr>
                            <m:t>𝑃</m:t>
                          </m:r>
                        </m:e>
                        <m:sub>
                          <m:r>
                            <a:rPr lang="en-US" sz="2800" i="1">
                              <a:solidFill>
                                <a:prstClr val="black"/>
                              </a:solidFill>
                              <a:latin typeface="Cambria Math"/>
                            </a:rPr>
                            <m:t>𝑒𝑚𝑖𝑡𝑡𝑒𝑑</m:t>
                          </m:r>
                        </m:sub>
                      </m:sSub>
                      <m:r>
                        <a:rPr lang="en-US" sz="2800" i="1">
                          <a:solidFill>
                            <a:prstClr val="black"/>
                          </a:solidFill>
                          <a:latin typeface="Cambria Math"/>
                        </a:rPr>
                        <m:t>=</m:t>
                      </m:r>
                      <m:sSub>
                        <m:sSubPr>
                          <m:ctrlPr>
                            <a:rPr lang="en-US" sz="2800" i="1">
                              <a:solidFill>
                                <a:prstClr val="black"/>
                              </a:solidFill>
                              <a:latin typeface="Cambria Math"/>
                            </a:rPr>
                          </m:ctrlPr>
                        </m:sSubPr>
                        <m:e>
                          <m:r>
                            <a:rPr lang="en-US" sz="2800" i="1">
                              <a:solidFill>
                                <a:prstClr val="black"/>
                              </a:solidFill>
                              <a:latin typeface="Cambria Math"/>
                            </a:rPr>
                            <m:t>𝑃</m:t>
                          </m:r>
                        </m:e>
                        <m:sub>
                          <m:r>
                            <a:rPr lang="en-US" sz="2800" i="1">
                              <a:solidFill>
                                <a:prstClr val="black"/>
                              </a:solidFill>
                              <a:latin typeface="Cambria Math"/>
                            </a:rPr>
                            <m:t>𝑡𝑜𝑡</m:t>
                          </m:r>
                        </m:sub>
                      </m:sSub>
                      <m:f>
                        <m:fPr>
                          <m:ctrlPr>
                            <a:rPr lang="en-US" sz="2800" i="1">
                              <a:solidFill>
                                <a:prstClr val="black"/>
                              </a:solidFill>
                              <a:latin typeface="Cambria Math"/>
                            </a:rPr>
                          </m:ctrlPr>
                        </m:fPr>
                        <m:num>
                          <m:sSub>
                            <m:sSubPr>
                              <m:ctrlPr>
                                <a:rPr lang="en-US" sz="2800" i="1">
                                  <a:solidFill>
                                    <a:prstClr val="black"/>
                                  </a:solidFill>
                                  <a:latin typeface="Cambria Math"/>
                                </a:rPr>
                              </m:ctrlPr>
                            </m:sSubPr>
                            <m:e>
                              <m:r>
                                <a:rPr lang="en-US" sz="2800" i="1">
                                  <a:solidFill>
                                    <a:prstClr val="black"/>
                                  </a:solidFill>
                                  <a:latin typeface="Cambria Math"/>
                                </a:rPr>
                                <m:t>𝑄</m:t>
                              </m:r>
                            </m:e>
                            <m:sub>
                              <m:r>
                                <a:rPr lang="en-US" sz="2800" i="1">
                                  <a:solidFill>
                                    <a:prstClr val="black"/>
                                  </a:solidFill>
                                  <a:latin typeface="Cambria Math"/>
                                </a:rPr>
                                <m:t>𝑙𝑜𝑎𝑑𝑒𝑑</m:t>
                              </m:r>
                            </m:sub>
                          </m:sSub>
                        </m:num>
                        <m:den>
                          <m:sSub>
                            <m:sSubPr>
                              <m:ctrlPr>
                                <a:rPr lang="en-US" sz="2800" i="1">
                                  <a:solidFill>
                                    <a:prstClr val="black"/>
                                  </a:solidFill>
                                  <a:latin typeface="Cambria Math"/>
                                </a:rPr>
                              </m:ctrlPr>
                            </m:sSubPr>
                            <m:e>
                              <m:r>
                                <a:rPr lang="en-US" sz="2800" i="1">
                                  <a:solidFill>
                                    <a:prstClr val="black"/>
                                  </a:solidFill>
                                  <a:latin typeface="Cambria Math"/>
                                </a:rPr>
                                <m:t>𝑄</m:t>
                              </m:r>
                            </m:e>
                            <m:sub>
                              <m:r>
                                <a:rPr lang="en-US" sz="2800" i="1">
                                  <a:solidFill>
                                    <a:prstClr val="black"/>
                                  </a:solidFill>
                                  <a:latin typeface="Cambria Math"/>
                                </a:rPr>
                                <m:t>𝑒𝑥𝑡</m:t>
                              </m:r>
                            </m:sub>
                          </m:sSub>
                        </m:den>
                      </m:f>
                    </m:oMath>
                  </a14:m>
                  <a:r>
                    <a:rPr lang="en-US" sz="2800" dirty="0">
                      <a:solidFill>
                        <a:prstClr val="black"/>
                      </a:solidFill>
                      <a:latin typeface="Times New Roman" panose="02020603050405020304" pitchFamily="18" charset="0"/>
                      <a:cs typeface="Times New Roman" panose="02020603050405020304" pitchFamily="18" charset="0"/>
                    </a:rPr>
                    <a:t> will be maximized </a:t>
                  </a:r>
                  <a:r>
                    <a:rPr lang="en-US" sz="2800" dirty="0" smtClean="0">
                      <a:solidFill>
                        <a:prstClr val="black"/>
                      </a:solidFill>
                      <a:latin typeface="Times New Roman" panose="02020603050405020304" pitchFamily="18" charset="0"/>
                      <a:cs typeface="Times New Roman" panose="02020603050405020304" pitchFamily="18" charset="0"/>
                    </a:rPr>
                    <a:t>to 1/2 of </a:t>
                  </a:r>
                  <a:r>
                    <a:rPr lang="en-US" sz="2800" dirty="0" err="1">
                      <a:solidFill>
                        <a:prstClr val="black"/>
                      </a:solidFill>
                      <a:latin typeface="Times New Roman" panose="02020603050405020304" pitchFamily="18" charset="0"/>
                      <a:cs typeface="Times New Roman" panose="02020603050405020304" pitchFamily="18" charset="0"/>
                    </a:rPr>
                    <a:t>P</a:t>
                  </a:r>
                  <a:r>
                    <a:rPr lang="en-US" sz="2800" baseline="-25000" dirty="0" err="1">
                      <a:solidFill>
                        <a:prstClr val="black"/>
                      </a:solidFill>
                      <a:latin typeface="Times New Roman" panose="02020603050405020304" pitchFamily="18" charset="0"/>
                      <a:cs typeface="Times New Roman" panose="02020603050405020304" pitchFamily="18" charset="0"/>
                    </a:rPr>
                    <a:t>tot</a:t>
                  </a:r>
                  <a:r>
                    <a:rPr lang="en-US" sz="2800" dirty="0">
                      <a:solidFill>
                        <a:prstClr val="black"/>
                      </a:solidFill>
                      <a:latin typeface="Times New Roman" panose="02020603050405020304" pitchFamily="18" charset="0"/>
                      <a:cs typeface="Times New Roman" panose="02020603050405020304" pitchFamily="18" charset="0"/>
                    </a:rPr>
                    <a:t> with critical coupling</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The emitted power will be proportional to </a:t>
                  </a:r>
                  <a14:m>
                    <m:oMath xmlns:m="http://schemas.openxmlformats.org/officeDocument/2006/math">
                      <m:sSup>
                        <m:sSupPr>
                          <m:ctrlPr>
                            <a:rPr lang="en-US" sz="2800" i="1">
                              <a:solidFill>
                                <a:prstClr val="black"/>
                              </a:solidFill>
                              <a:latin typeface="Cambria Math"/>
                              <a:cs typeface="Times New Roman"/>
                            </a:rPr>
                          </m:ctrlPr>
                        </m:sSupPr>
                        <m:e>
                          <m:r>
                            <a:rPr lang="en-US" sz="2800" i="1">
                              <a:solidFill>
                                <a:prstClr val="black"/>
                              </a:solidFill>
                              <a:latin typeface="Cambria Math"/>
                              <a:cs typeface="Times New Roman"/>
                            </a:rPr>
                            <m:t>𝐼</m:t>
                          </m:r>
                        </m:e>
                        <m:sup>
                          <m:r>
                            <a:rPr lang="en-US" sz="2800" i="1">
                              <a:solidFill>
                                <a:prstClr val="black"/>
                              </a:solidFill>
                              <a:latin typeface="Cambria Math"/>
                              <a:cs typeface="Times New Roman"/>
                            </a:rPr>
                            <m:t>2</m:t>
                          </m:r>
                        </m:sup>
                      </m:sSup>
                      <m:d>
                        <m:dPr>
                          <m:begChr m:val="⟨"/>
                          <m:endChr m:val="⟩"/>
                          <m:ctrlPr>
                            <a:rPr lang="en-US" sz="2800" i="1">
                              <a:solidFill>
                                <a:prstClr val="black"/>
                              </a:solidFill>
                              <a:latin typeface="Cambria Math"/>
                              <a:cs typeface="Times New Roman"/>
                            </a:rPr>
                          </m:ctrlPr>
                        </m:dPr>
                        <m:e>
                          <m:sSup>
                            <m:sSupPr>
                              <m:ctrlPr>
                                <a:rPr lang="en-US" sz="2800" i="1">
                                  <a:solidFill>
                                    <a:prstClr val="black"/>
                                  </a:solidFill>
                                  <a:latin typeface="Cambria Math"/>
                                  <a:cs typeface="Times New Roman"/>
                                </a:rPr>
                              </m:ctrlPr>
                            </m:sSupPr>
                            <m:e>
                              <m:d>
                                <m:dPr>
                                  <m:ctrlPr>
                                    <a:rPr lang="en-US" sz="2800" i="1">
                                      <a:solidFill>
                                        <a:prstClr val="black"/>
                                      </a:solidFill>
                                      <a:latin typeface="Cambria Math"/>
                                      <a:cs typeface="Times New Roman"/>
                                    </a:rPr>
                                  </m:ctrlPr>
                                </m:dPr>
                                <m:e>
                                  <m:r>
                                    <a:rPr lang="en-US" sz="2800" i="1">
                                      <a:solidFill>
                                        <a:prstClr val="black"/>
                                      </a:solidFill>
                                      <a:latin typeface="Cambria Math"/>
                                      <a:cs typeface="Times New Roman"/>
                                    </a:rPr>
                                    <m:t>𝑀</m:t>
                                  </m:r>
                                  <m:r>
                                    <a:rPr lang="en-US" sz="2800" i="1">
                                      <a:solidFill>
                                        <a:prstClr val="black"/>
                                      </a:solidFill>
                                      <a:latin typeface="Cambria Math"/>
                                      <a:cs typeface="Times New Roman"/>
                                    </a:rPr>
                                    <m:t>/</m:t>
                                  </m:r>
                                  <m:r>
                                    <a:rPr lang="en-US" sz="2800" i="1">
                                      <a:solidFill>
                                        <a:prstClr val="black"/>
                                      </a:solidFill>
                                      <a:latin typeface="Cambria Math"/>
                                      <a:ea typeface="Cambria Math"/>
                                      <a:cs typeface="Times New Roman"/>
                                    </a:rPr>
                                    <m:t>𝛾</m:t>
                                  </m:r>
                                </m:e>
                              </m:d>
                            </m:e>
                            <m:sup>
                              <m:r>
                                <a:rPr lang="en-US" sz="2800" i="1">
                                  <a:solidFill>
                                    <a:prstClr val="black"/>
                                  </a:solidFill>
                                  <a:latin typeface="Cambria Math"/>
                                  <a:cs typeface="Times New Roman"/>
                                </a:rPr>
                                <m:t>2</m:t>
                              </m:r>
                            </m:sup>
                          </m:sSup>
                        </m:e>
                      </m:d>
                    </m:oMath>
                  </a14:m>
                  <a:r>
                    <a:rPr lang="en-US" sz="2800" dirty="0" smtClean="0">
                      <a:solidFill>
                        <a:prstClr val="black"/>
                      </a:solidFill>
                      <a:latin typeface="Times New Roman" panose="02020603050405020304" pitchFamily="18" charset="0"/>
                      <a:cs typeface="Times New Roman" panose="02020603050405020304" pitchFamily="18" charset="0"/>
                    </a:rPr>
                    <a:t>, which means it should work as a magnetic momentum monitor, and will be more sensitive for particles with low </a:t>
                  </a:r>
                  <a:r>
                    <a:rPr lang="el-GR" sz="2800" dirty="0" smtClean="0">
                      <a:solidFill>
                        <a:prstClr val="black"/>
                      </a:solidFill>
                      <a:latin typeface="Times New Roman" panose="02020603050405020304" pitchFamily="18" charset="0"/>
                      <a:cs typeface="Times New Roman" panose="02020603050405020304" pitchFamily="18" charset="0"/>
                    </a:rPr>
                    <a:t>γ</a:t>
                  </a:r>
                  <a:endParaRPr lang="en-US" sz="2800" dirty="0" smtClean="0">
                    <a:solidFill>
                      <a:prstClr val="black"/>
                    </a:solidFill>
                    <a:latin typeface="Times New Roman" panose="02020603050405020304" pitchFamily="18" charset="0"/>
                    <a:cs typeface="Times New Roman" panose="02020603050405020304" pitchFamily="18" charset="0"/>
                  </a:endParaRP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Given cavity frequency f=1497MHz and beam velocity </a:t>
                  </a:r>
                  <a:r>
                    <a:rPr lang="el-GR" sz="2800" dirty="0" smtClean="0">
                      <a:solidFill>
                        <a:prstClr val="black"/>
                      </a:solidFill>
                      <a:latin typeface="Times New Roman" panose="02020603050405020304" pitchFamily="18" charset="0"/>
                      <a:cs typeface="Times New Roman" panose="02020603050405020304" pitchFamily="18" charset="0"/>
                    </a:rPr>
                    <a:t>β=0.78</a:t>
                  </a:r>
                  <a:r>
                    <a:rPr lang="en-US" sz="2800" dirty="0" smtClean="0">
                      <a:solidFill>
                        <a:prstClr val="black"/>
                      </a:solidFill>
                      <a:latin typeface="Times New Roman" panose="02020603050405020304" pitchFamily="18" charset="0"/>
                      <a:cs typeface="Times New Roman" panose="02020603050405020304" pitchFamily="18" charset="0"/>
                    </a:rPr>
                    <a:t>, we can optimize the cavity dimensions to d=0.1530m (≈0.98</a:t>
                  </a:r>
                  <a:r>
                    <a:rPr lang="el-GR" sz="2800" dirty="0" smtClean="0">
                      <a:solidFill>
                        <a:prstClr val="black"/>
                      </a:solidFill>
                      <a:latin typeface="Times New Roman"/>
                      <a:cs typeface="Times New Roman"/>
                    </a:rPr>
                    <a:t>β</a:t>
                  </a:r>
                  <a:r>
                    <a:rPr lang="el-GR" sz="2800" dirty="0" smtClean="0">
                      <a:solidFill>
                        <a:prstClr val="black"/>
                      </a:solidFill>
                      <a:latin typeface="Times New Roman"/>
                      <a:cs typeface="Times New Roman"/>
                      <a:sym typeface="Symbol"/>
                    </a:rPr>
                    <a:t></a:t>
                  </a:r>
                  <a:r>
                    <a:rPr lang="en-US" sz="2800" dirty="0" smtClean="0">
                      <a:solidFill>
                        <a:prstClr val="black"/>
                      </a:solidFill>
                      <a:latin typeface="Times New Roman"/>
                      <a:cs typeface="Times New Roman"/>
                      <a:sym typeface="Symbol"/>
                    </a:rPr>
                    <a:t>) and a=0.1615m to maximize cavity impedance R</a:t>
                  </a:r>
                  <a:r>
                    <a:rPr lang="en-US" sz="2800" baseline="-25000" dirty="0" smtClean="0">
                      <a:solidFill>
                        <a:prstClr val="black"/>
                      </a:solidFill>
                      <a:latin typeface="Times New Roman"/>
                      <a:cs typeface="Times New Roman"/>
                      <a:sym typeface="Mathematica1"/>
                    </a:rPr>
                    <a:t></a:t>
                  </a:r>
                  <a:r>
                    <a:rPr lang="en-US" sz="2800" dirty="0" smtClean="0">
                      <a:solidFill>
                        <a:prstClr val="black"/>
                      </a:solidFill>
                      <a:latin typeface="Times New Roman"/>
                      <a:cs typeface="Times New Roman"/>
                      <a:sym typeface="Mathematica1"/>
                    </a:rPr>
                    <a:t>/</a:t>
                  </a:r>
                  <a14:m>
                    <m:oMath xmlns:m="http://schemas.openxmlformats.org/officeDocument/2006/math">
                      <m:d>
                        <m:dPr>
                          <m:begChr m:val="〈"/>
                          <m:endChr m:val="〉"/>
                          <m:ctrlPr>
                            <a:rPr lang="en-US" sz="2800" i="1" smtClean="0">
                              <a:solidFill>
                                <a:schemeClr val="tx1"/>
                              </a:solidFill>
                              <a:latin typeface="Cambria Math"/>
                            </a:rPr>
                          </m:ctrlPr>
                        </m:dPr>
                        <m:e>
                          <m:sSup>
                            <m:sSupPr>
                              <m:ctrlPr>
                                <a:rPr lang="en-US" sz="2800" i="1">
                                  <a:solidFill>
                                    <a:schemeClr val="tx1"/>
                                  </a:solidFill>
                                  <a:latin typeface="Cambria Math"/>
                                </a:rPr>
                              </m:ctrlPr>
                            </m:sSupPr>
                            <m:e>
                              <m:d>
                                <m:dPr>
                                  <m:ctrlPr>
                                    <a:rPr lang="en-US" sz="2800" i="1">
                                      <a:solidFill>
                                        <a:schemeClr val="tx1"/>
                                      </a:solidFill>
                                      <a:latin typeface="Cambria Math"/>
                                    </a:rPr>
                                  </m:ctrlPr>
                                </m:dPr>
                                <m:e>
                                  <m:acc>
                                    <m:accPr>
                                      <m:chr m:val="̇"/>
                                      <m:ctrlPr>
                                        <a:rPr lang="en-US" sz="2800" i="1">
                                          <a:solidFill>
                                            <a:schemeClr val="tx1"/>
                                          </a:solidFill>
                                          <a:latin typeface="Cambria Math"/>
                                        </a:rPr>
                                      </m:ctrlPr>
                                    </m:accPr>
                                    <m:e>
                                      <m:r>
                                        <a:rPr lang="en-US" sz="2800" i="1">
                                          <a:solidFill>
                                            <a:schemeClr val="tx1"/>
                                          </a:solidFill>
                                          <a:latin typeface="Cambria Math"/>
                                        </a:rPr>
                                        <m:t>𝜑</m:t>
                                      </m:r>
                                    </m:e>
                                  </m:acc>
                                  <m:sSup>
                                    <m:sSupPr>
                                      <m:ctrlPr>
                                        <a:rPr lang="en-US" sz="2800" i="1">
                                          <a:solidFill>
                                            <a:schemeClr val="tx1"/>
                                          </a:solidFill>
                                          <a:latin typeface="Cambria Math"/>
                                        </a:rPr>
                                      </m:ctrlPr>
                                    </m:sSupPr>
                                    <m:e>
                                      <m:r>
                                        <a:rPr lang="en-US" sz="2800" i="1">
                                          <a:solidFill>
                                            <a:schemeClr val="tx1"/>
                                          </a:solidFill>
                                          <a:latin typeface="Cambria Math"/>
                                        </a:rPr>
                                        <m:t>𝜌</m:t>
                                      </m:r>
                                    </m:e>
                                    <m:sup>
                                      <m:r>
                                        <a:rPr lang="en-US" sz="2800" i="1">
                                          <a:solidFill>
                                            <a:schemeClr val="tx1"/>
                                          </a:solidFill>
                                          <a:latin typeface="Cambria Math"/>
                                        </a:rPr>
                                        <m:t>2</m:t>
                                      </m:r>
                                    </m:sup>
                                  </m:sSup>
                                </m:e>
                              </m:d>
                            </m:e>
                            <m:sup>
                              <m:r>
                                <a:rPr lang="en-US" sz="2800" i="1">
                                  <a:solidFill>
                                    <a:schemeClr val="tx1"/>
                                  </a:solidFill>
                                  <a:latin typeface="Cambria Math"/>
                                </a:rPr>
                                <m:t>2</m:t>
                              </m:r>
                            </m:sup>
                          </m:sSup>
                        </m:e>
                      </m:d>
                    </m:oMath>
                  </a14:m>
                  <a:r>
                    <a:rPr lang="en-US" sz="2800" dirty="0" smtClean="0">
                      <a:solidFill>
                        <a:schemeClr val="tx1"/>
                      </a:solidFill>
                      <a:latin typeface="Times New Roman"/>
                      <a:cs typeface="Times New Roman"/>
                      <a:sym typeface="Symbol"/>
                    </a:rPr>
                    <a:t>. A</a:t>
                  </a:r>
                  <a:r>
                    <a:rPr lang="en-US" sz="2800" dirty="0" smtClean="0">
                      <a:solidFill>
                        <a:prstClr val="black"/>
                      </a:solidFill>
                      <a:latin typeface="Times New Roman"/>
                      <a:cs typeface="Times New Roman"/>
                    </a:rPr>
                    <a:t>ssuming </a:t>
                  </a:r>
                  <a:r>
                    <a:rPr lang="en-US" sz="2800" dirty="0">
                      <a:solidFill>
                        <a:prstClr val="black"/>
                      </a:solidFill>
                      <a:latin typeface="Times New Roman"/>
                      <a:cs typeface="Times New Roman"/>
                    </a:rPr>
                    <a:t>copper cavity with critical </a:t>
                  </a:r>
                  <a:r>
                    <a:rPr lang="en-US" sz="2800" dirty="0" smtClean="0">
                      <a:solidFill>
                        <a:prstClr val="black"/>
                      </a:solidFill>
                      <a:latin typeface="Times New Roman"/>
                      <a:cs typeface="Times New Roman"/>
                    </a:rPr>
                    <a:t>coupling, with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typical Jlab GTS beam parameters </a:t>
                  </a:r>
                  <a:r>
                    <a:rPr lang="en-US" sz="2800" dirty="0" smtClean="0">
                      <a:solidFill>
                        <a:prstClr val="black"/>
                      </a:solidFill>
                      <a:latin typeface="Times New Roman" panose="02020603050405020304" pitchFamily="18" charset="0"/>
                      <a:cs typeface="Times New Roman" panose="02020603050405020304" pitchFamily="18" charset="0"/>
                    </a:rPr>
                    <a:t>M=200neVs </a:t>
                  </a:r>
                  <a:r>
                    <a:rPr lang="en-US" sz="2800" dirty="0">
                      <a:solidFill>
                        <a:prstClr val="black"/>
                      </a:solidFill>
                      <a:latin typeface="Times New Roman" panose="02020603050405020304" pitchFamily="18" charset="0"/>
                      <a:cs typeface="Times New Roman" panose="02020603050405020304" pitchFamily="18" charset="0"/>
                    </a:rPr>
                    <a:t>and </a:t>
                  </a:r>
                  <a:r>
                    <a:rPr lang="en-US" sz="2800" dirty="0" smtClean="0">
                      <a:solidFill>
                        <a:prstClr val="black"/>
                      </a:solidFill>
                      <a:latin typeface="Times New Roman" panose="02020603050405020304" pitchFamily="18" charset="0"/>
                      <a:cs typeface="Times New Roman" panose="02020603050405020304" pitchFamily="18" charset="0"/>
                    </a:rPr>
                    <a:t>I=5mA, the emitted power will be 3.45</a:t>
                  </a:r>
                  <a:r>
                    <a:rPr lang="el-GR" sz="2800" dirty="0" smtClean="0">
                      <a:solidFill>
                        <a:prstClr val="black"/>
                      </a:solidFill>
                      <a:latin typeface="Times New Roman"/>
                      <a:cs typeface="Times New Roman"/>
                    </a:rPr>
                    <a:t>μ</a:t>
                  </a:r>
                  <a:r>
                    <a:rPr lang="en-US" sz="2800" dirty="0" smtClean="0">
                      <a:solidFill>
                        <a:prstClr val="black"/>
                      </a:solidFill>
                      <a:latin typeface="Times New Roman"/>
                      <a:cs typeface="Times New Roman"/>
                    </a:rPr>
                    <a:t>W(-24.6dBm), which is reasonable to be detected.</a:t>
                  </a:r>
                </a:p>
                <a:p>
                  <a:pPr marL="1539875" lvl="1" indent="-336550" algn="just" defTabSz="4493544">
                    <a:buFont typeface="Arial" panose="020B0604020202020204" pitchFamily="34" charset="0"/>
                    <a:buChar char="•"/>
                  </a:pPr>
                  <a:r>
                    <a:rPr lang="en-US" sz="2800" dirty="0" smtClean="0">
                      <a:latin typeface="Times New Roman"/>
                      <a:cs typeface="Times New Roman"/>
                      <a:sym typeface="Symbol"/>
                    </a:rPr>
                    <a:t>The </a:t>
                  </a:r>
                  <a:r>
                    <a:rPr lang="en-US" sz="2800" dirty="0">
                      <a:latin typeface="Times New Roman"/>
                      <a:cs typeface="Times New Roman"/>
                      <a:sym typeface="Symbol"/>
                    </a:rPr>
                    <a:t>transit time factor (TTF) of such a </a:t>
                  </a:r>
                  <a:r>
                    <a:rPr lang="en-US" sz="2800" dirty="0" smtClean="0">
                      <a:latin typeface="Times New Roman"/>
                      <a:cs typeface="Times New Roman"/>
                      <a:sym typeface="Symbol"/>
                    </a:rPr>
                    <a:t>cavity and beam velocity </a:t>
                  </a:r>
                  <a:r>
                    <a:rPr lang="en-US" sz="2800" dirty="0">
                      <a:latin typeface="Times New Roman"/>
                      <a:cs typeface="Times New Roman"/>
                      <a:sym typeface="Symbol"/>
                    </a:rPr>
                    <a:t>is only </a:t>
                  </a:r>
                  <a:r>
                    <a:rPr lang="en-US" sz="2800" dirty="0" smtClean="0">
                      <a:latin typeface="Times New Roman"/>
                      <a:cs typeface="Times New Roman"/>
                      <a:sym typeface="Symbol"/>
                    </a:rPr>
                    <a:t>0.352. </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For electrons with </a:t>
                  </a:r>
                  <a:r>
                    <a:rPr lang="en-US" sz="2800" dirty="0">
                      <a:solidFill>
                        <a:prstClr val="black"/>
                      </a:solidFill>
                      <a:latin typeface="Times New Roman" panose="02020603050405020304" pitchFamily="18" charset="0"/>
                      <a:cs typeface="Times New Roman" panose="02020603050405020304" pitchFamily="18" charset="0"/>
                    </a:rPr>
                    <a:t>M=200neVs </a:t>
                  </a:r>
                  <a:r>
                    <a:rPr lang="en-US" sz="2800" dirty="0" smtClean="0">
                      <a:solidFill>
                        <a:prstClr val="black"/>
                      </a:solidFill>
                      <a:latin typeface="Times New Roman" panose="02020603050405020304" pitchFamily="18" charset="0"/>
                      <a:cs typeface="Times New Roman" panose="02020603050405020304" pitchFamily="18" charset="0"/>
                    </a:rPr>
                    <a:t>and 300keV kinetic energy, </a:t>
                  </a:r>
                  <a:r>
                    <a:rPr lang="en-US" sz="2800" dirty="0">
                      <a:solidFill>
                        <a:prstClr val="black"/>
                      </a:solidFill>
                      <a:latin typeface="Times New Roman" panose="02020603050405020304" pitchFamily="18" charset="0"/>
                      <a:cs typeface="Times New Roman" panose="02020603050405020304" pitchFamily="18" charset="0"/>
                    </a:rPr>
                    <a:t>R</a:t>
                  </a:r>
                  <a:r>
                    <a:rPr lang="en-US" sz="2800" baseline="-25000" dirty="0">
                      <a:solidFill>
                        <a:prstClr val="black"/>
                      </a:solidFill>
                      <a:latin typeface="Times New Roman" panose="02020603050405020304" pitchFamily="18" charset="0"/>
                      <a:cs typeface="Times New Roman" panose="02020603050405020304" pitchFamily="18" charset="0"/>
                      <a:sym typeface="Mathematica1"/>
                    </a:rPr>
                    <a:t></a:t>
                  </a:r>
                  <a:r>
                    <a:rPr lang="en-US" sz="2800" dirty="0">
                      <a:solidFill>
                        <a:prstClr val="black"/>
                      </a:solidFill>
                      <a:latin typeface="Times New Roman" panose="02020603050405020304" pitchFamily="18" charset="0"/>
                      <a:cs typeface="Times New Roman" panose="02020603050405020304" pitchFamily="18" charset="0"/>
                    </a:rPr>
                    <a:t>/Q is </a:t>
                  </a:r>
                  <a:r>
                    <a:rPr lang="en-US" sz="2800" dirty="0" smtClean="0">
                      <a:solidFill>
                        <a:prstClr val="black"/>
                      </a:solidFill>
                      <a:latin typeface="Times New Roman" panose="02020603050405020304" pitchFamily="18" charset="0"/>
                      <a:cs typeface="Times New Roman" panose="02020603050405020304" pitchFamily="18" charset="0"/>
                    </a:rPr>
                    <a:t>only 8.6</a:t>
                  </a:r>
                  <a:r>
                    <a:rPr lang="el-GR" sz="2800" dirty="0" smtClean="0">
                      <a:solidFill>
                        <a:prstClr val="black"/>
                      </a:solidFill>
                      <a:latin typeface="Times New Roman"/>
                      <a:cs typeface="Times New Roman"/>
                    </a:rPr>
                    <a:t>μ</a:t>
                  </a:r>
                  <a:r>
                    <a:rPr lang="el-GR" sz="2800" dirty="0" smtClean="0">
                      <a:solidFill>
                        <a:prstClr val="black"/>
                      </a:solidFill>
                      <a:latin typeface="Times New Roman" panose="02020603050405020304" pitchFamily="18" charset="0"/>
                      <a:cs typeface="Times New Roman" panose="02020603050405020304" pitchFamily="18" charset="0"/>
                    </a:rPr>
                    <a:t>Ω</a:t>
                  </a:r>
                  <a:r>
                    <a:rPr lang="en-US" sz="2800" dirty="0" smtClean="0">
                      <a:solidFill>
                        <a:prstClr val="black"/>
                      </a:solidFill>
                      <a:latin typeface="Times New Roman" panose="02020603050405020304" pitchFamily="18" charset="0"/>
                      <a:cs typeface="Times New Roman" panose="02020603050405020304" pitchFamily="18" charset="0"/>
                    </a:rPr>
                    <a:t> for the previously mentioned cavity dimensions. The major challenge for this device is to exclude the excitation of TE011 mode from non-magnetized beam</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smtClean="0">
                      <a:solidFill>
                        <a:prstClr val="black"/>
                      </a:solidFill>
                      <a:latin typeface="Times New Roman" panose="02020603050405020304" pitchFamily="18" charset="0"/>
                      <a:cs typeface="Times New Roman" panose="02020603050405020304" pitchFamily="18" charset="0"/>
                    </a:rPr>
                    <a:t> The longitudinal R/Q of this mode needs to be controlled to &lt;100n</a:t>
                  </a:r>
                  <a:r>
                    <a:rPr lang="el-GR" sz="2800" dirty="0" smtClean="0">
                      <a:solidFill>
                        <a:prstClr val="black"/>
                      </a:solidFill>
                      <a:latin typeface="Times New Roman" panose="02020603050405020304" pitchFamily="18" charset="0"/>
                      <a:cs typeface="Times New Roman" panose="02020603050405020304" pitchFamily="18" charset="0"/>
                    </a:rPr>
                    <a:t>Ω</a:t>
                  </a:r>
                  <a:r>
                    <a:rPr lang="en-US" sz="2800" dirty="0" smtClean="0">
                      <a:solidFill>
                        <a:prstClr val="black"/>
                      </a:solidFill>
                      <a:latin typeface="Times New Roman" panose="02020603050405020304" pitchFamily="18" charset="0"/>
                      <a:cs typeface="Times New Roman" panose="02020603050405020304" pitchFamily="18" charset="0"/>
                    </a:rPr>
                    <a:t> level with careful coupler design and fabrication precision, while the beam center trajectory needs to be well aligned to the cavity center.</a:t>
                  </a:r>
                  <a:endParaRPr lang="en-US"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736663" y="13434897"/>
                  <a:ext cx="13861153" cy="12045347"/>
                </a:xfrm>
                <a:prstGeom prst="rect">
                  <a:avLst/>
                </a:prstGeom>
                <a:blipFill rotWithShape="1">
                  <a:blip r:embed="rId8"/>
                  <a:stretch>
                    <a:fillRect l="-792" t="-472" r="-8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7545320" y="14775572"/>
                  <a:ext cx="4302268" cy="5615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effectLst/>
                                <a:latin typeface="Cambria Math"/>
                                <a:ea typeface="SimSun"/>
                                <a:cs typeface="Times New Roman"/>
                              </a:rPr>
                            </m:ctrlPr>
                          </m:sSubPr>
                          <m:e>
                            <m:r>
                              <a:rPr lang="en-US" sz="2800" b="0" i="1" smtClean="0">
                                <a:effectLst/>
                                <a:latin typeface="Cambria Math"/>
                                <a:ea typeface="SimSun"/>
                                <a:cs typeface="Times New Roman"/>
                              </a:rPr>
                              <m:t>𝐸</m:t>
                            </m:r>
                          </m:e>
                          <m:sub>
                            <m:r>
                              <a:rPr lang="en-US" sz="2800" i="1" smtClean="0">
                                <a:effectLst/>
                                <a:latin typeface="Cambria Math"/>
                                <a:ea typeface="Cambria Math"/>
                                <a:cs typeface="Times New Roman"/>
                              </a:rPr>
                              <m:t>𝜑</m:t>
                            </m:r>
                          </m:sub>
                        </m:sSub>
                        <m:r>
                          <a:rPr lang="en-US" sz="2800" b="0" i="1" smtClean="0">
                            <a:effectLst/>
                            <a:latin typeface="Cambria Math"/>
                            <a:ea typeface="SimSun"/>
                            <a:cs typeface="Times New Roman"/>
                          </a:rPr>
                          <m:t>=</m:t>
                        </m:r>
                        <m:f>
                          <m:fPr>
                            <m:type m:val="lin"/>
                            <m:ctrlPr>
                              <a:rPr lang="en-US" sz="2800" i="1" smtClean="0">
                                <a:effectLst/>
                                <a:latin typeface="Cambria Math"/>
                                <a:ea typeface="SimSun"/>
                                <a:cs typeface="Times New Roman"/>
                              </a:rPr>
                            </m:ctrlPr>
                          </m:fPr>
                          <m:num>
                            <m:sSub>
                              <m:sSubPr>
                                <m:ctrlPr>
                                  <a:rPr lang="en-US" sz="2800" i="1">
                                    <a:effectLst/>
                                    <a:latin typeface="Cambria Math"/>
                                    <a:cs typeface="Times New Roman"/>
                                  </a:rPr>
                                </m:ctrlPr>
                              </m:sSubPr>
                              <m:e>
                                <m:func>
                                  <m:funcPr>
                                    <m:ctrlPr>
                                      <a:rPr lang="en-US" sz="2800" i="1">
                                        <a:latin typeface="Cambria Math"/>
                                        <a:cs typeface="Times New Roman"/>
                                      </a:rPr>
                                    </m:ctrlPr>
                                  </m:funcPr>
                                  <m:fName>
                                    <m:r>
                                      <m:rPr>
                                        <m:sty m:val="p"/>
                                      </m:rPr>
                                      <a:rPr lang="en-US" sz="2800">
                                        <a:latin typeface="Cambria Math"/>
                                        <a:ea typeface="SimSun"/>
                                        <a:cs typeface="Times New Roman"/>
                                      </a:rPr>
                                      <m:t>sin</m:t>
                                    </m:r>
                                  </m:fName>
                                  <m:e>
                                    <m:d>
                                      <m:dPr>
                                        <m:ctrlPr>
                                          <a:rPr lang="en-US" sz="2800" i="1" smtClean="0">
                                            <a:latin typeface="Cambria Math"/>
                                            <a:ea typeface="SimSun"/>
                                            <a:cs typeface="Times New Roman"/>
                                          </a:rPr>
                                        </m:ctrlPr>
                                      </m:dPr>
                                      <m:e>
                                        <m:f>
                                          <m:fPr>
                                            <m:type m:val="lin"/>
                                            <m:ctrlPr>
                                              <a:rPr lang="en-US" sz="2800" i="1" smtClean="0">
                                                <a:latin typeface="Cambria Math"/>
                                                <a:ea typeface="SimSun"/>
                                                <a:cs typeface="Times New Roman"/>
                                              </a:rPr>
                                            </m:ctrlPr>
                                          </m:fPr>
                                          <m:num>
                                            <m:r>
                                              <a:rPr lang="en-US" sz="2800" i="1">
                                                <a:latin typeface="Cambria Math"/>
                                                <a:ea typeface="SimSun"/>
                                                <a:cs typeface="Times New Roman"/>
                                              </a:rPr>
                                              <m:t>𝜋</m:t>
                                            </m:r>
                                            <m:r>
                                              <a:rPr lang="en-US" sz="2800" i="1">
                                                <a:latin typeface="Cambria Math"/>
                                                <a:ea typeface="SimSun"/>
                                                <a:cs typeface="Times New Roman"/>
                                              </a:rPr>
                                              <m:t>𝑧</m:t>
                                            </m:r>
                                          </m:num>
                                          <m:den>
                                            <m:r>
                                              <a:rPr lang="en-US" sz="2800" i="1">
                                                <a:latin typeface="Cambria Math"/>
                                                <a:ea typeface="SimSun"/>
                                                <a:cs typeface="Times New Roman"/>
                                              </a:rPr>
                                              <m:t>𝑑</m:t>
                                            </m:r>
                                          </m:den>
                                        </m:f>
                                      </m:e>
                                    </m:d>
                                  </m:e>
                                </m:func>
                                <m:r>
                                  <a:rPr lang="en-US" sz="2800" i="1">
                                    <a:effectLst/>
                                    <a:latin typeface="Cambria Math"/>
                                    <a:ea typeface="SimSun"/>
                                    <a:cs typeface="Times New Roman"/>
                                  </a:rPr>
                                  <m:t>𝑗</m:t>
                                </m:r>
                                <m:r>
                                  <a:rPr lang="en-US" sz="2800" i="1">
                                    <a:effectLst/>
                                    <a:latin typeface="Cambria Math"/>
                                    <a:ea typeface="SimSun"/>
                                    <a:cs typeface="Times New Roman"/>
                                  </a:rPr>
                                  <m:t>𝜂𝜌</m:t>
                                </m:r>
                                <m:r>
                                  <a:rPr lang="en-US" sz="2800" i="1">
                                    <a:effectLst/>
                                    <a:latin typeface="Cambria Math"/>
                                    <a:ea typeface="SimSun"/>
                                    <a:cs typeface="Times New Roman"/>
                                  </a:rPr>
                                  <m:t>𝑘𝐻</m:t>
                                </m:r>
                              </m:e>
                              <m:sub>
                                <m:r>
                                  <a:rPr lang="en-US" sz="2800" i="1">
                                    <a:effectLst/>
                                    <a:latin typeface="Cambria Math"/>
                                    <a:ea typeface="SimSun"/>
                                    <a:cs typeface="Times New Roman"/>
                                  </a:rPr>
                                  <m:t>0</m:t>
                                </m:r>
                              </m:sub>
                            </m:sSub>
                          </m:num>
                          <m:den>
                            <m:r>
                              <a:rPr lang="en-US" sz="2800" i="1">
                                <a:effectLst/>
                                <a:latin typeface="Cambria Math"/>
                                <a:ea typeface="SimSun"/>
                                <a:cs typeface="Times New Roman"/>
                              </a:rPr>
                              <m:t>2</m:t>
                            </m:r>
                          </m:den>
                        </m:f>
                      </m:oMath>
                    </m:oMathPara>
                  </a14:m>
                  <a:endParaRPr lang="en-US" sz="2800" dirty="0"/>
                </a:p>
              </p:txBody>
            </p:sp>
          </mc:Choice>
          <mc:Fallback xmlns="">
            <p:sp>
              <p:nvSpPr>
                <p:cNvPr id="97" name="Rectangle 96"/>
                <p:cNvSpPr>
                  <a:spLocks noRot="1" noChangeAspect="1" noMove="1" noResize="1" noEditPoints="1" noAdjustHandles="1" noChangeArrowheads="1" noChangeShapeType="1" noTextEdit="1"/>
                </p:cNvSpPr>
                <p:nvPr/>
              </p:nvSpPr>
              <p:spPr>
                <a:xfrm>
                  <a:off x="7545320" y="14775572"/>
                  <a:ext cx="4302268" cy="561564"/>
                </a:xfrm>
                <a:prstGeom prst="rect">
                  <a:avLst/>
                </a:prstGeom>
                <a:blipFill rotWithShape="1">
                  <a:blip r:embed="rId9"/>
                  <a:stretch>
                    <a:fillRect/>
                  </a:stretch>
                </a:blipFill>
              </p:spPr>
              <p:txBody>
                <a:bodyPr/>
                <a:lstStyle/>
                <a:p>
                  <a:r>
                    <a:rPr lang="en-US">
                      <a:noFill/>
                    </a:rPr>
                    <a:t> </a:t>
                  </a:r>
                </a:p>
              </p:txBody>
            </p:sp>
          </mc:Fallback>
        </mc:AlternateContent>
      </p:grpSp>
      <p:sp>
        <p:nvSpPr>
          <p:cNvPr id="98" name="Rectangle 97"/>
          <p:cNvSpPr/>
          <p:nvPr/>
        </p:nvSpPr>
        <p:spPr>
          <a:xfrm>
            <a:off x="15087600" y="13192971"/>
            <a:ext cx="14630400" cy="11727432"/>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9" name="TextBox 98"/>
          <p:cNvSpPr txBox="1"/>
          <p:nvPr/>
        </p:nvSpPr>
        <p:spPr>
          <a:xfrm>
            <a:off x="17624084" y="13380072"/>
            <a:ext cx="9557431" cy="523220"/>
          </a:xfrm>
          <a:prstGeom prst="rect">
            <a:avLst/>
          </a:prstGeom>
          <a:noFill/>
        </p:spPr>
        <p:txBody>
          <a:bodyPr wrap="square" rtlCol="0">
            <a:spAutoFit/>
          </a:bodyPr>
          <a:lstStyle/>
          <a:p>
            <a:pPr algn="ctr" defTabSz="4493544"/>
            <a:r>
              <a:rPr lang="en-US" sz="2800" b="1" dirty="0" smtClean="0">
                <a:solidFill>
                  <a:prstClr val="black"/>
                </a:solidFill>
                <a:latin typeface="Times New Roman" panose="02020603050405020304" pitchFamily="18" charset="0"/>
                <a:cs typeface="Times New Roman" panose="02020603050405020304" pitchFamily="18" charset="0"/>
              </a:rPr>
              <a:t>Cavity Coupler Design</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10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13101" y="14255881"/>
            <a:ext cx="4855363" cy="356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86750" y="14462119"/>
            <a:ext cx="5685358" cy="355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 name="TextBox 102"/>
          <p:cNvSpPr txBox="1"/>
          <p:nvPr/>
        </p:nvSpPr>
        <p:spPr>
          <a:xfrm>
            <a:off x="22993368" y="17620398"/>
            <a:ext cx="379302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E-field in the center (mirror) plane</a:t>
            </a:r>
            <a:endParaRPr lang="en-US" sz="2000" dirty="0">
              <a:latin typeface="Times New Roman" panose="02020603050405020304" pitchFamily="18" charset="0"/>
              <a:cs typeface="Times New Roman" panose="02020603050405020304" pitchFamily="18" charset="0"/>
            </a:endParaRPr>
          </a:p>
        </p:txBody>
      </p:sp>
      <p:cxnSp>
        <p:nvCxnSpPr>
          <p:cNvPr id="105" name="Straight Arrow Connector 104"/>
          <p:cNvCxnSpPr>
            <a:stCxn id="110" idx="2"/>
          </p:cNvCxnSpPr>
          <p:nvPr/>
        </p:nvCxnSpPr>
        <p:spPr>
          <a:xfrm>
            <a:off x="22589472" y="14956328"/>
            <a:ext cx="1032471" cy="385785"/>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10" idx="2"/>
          </p:cNvCxnSpPr>
          <p:nvPr/>
        </p:nvCxnSpPr>
        <p:spPr>
          <a:xfrm>
            <a:off x="22589472" y="14956328"/>
            <a:ext cx="1032471" cy="183394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1686821" y="14556218"/>
            <a:ext cx="1805302"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4 coupling slots</a:t>
            </a:r>
            <a:endParaRPr lang="en-US" sz="2000" dirty="0">
              <a:latin typeface="Times New Roman" panose="02020603050405020304" pitchFamily="18" charset="0"/>
              <a:cs typeface="Times New Roman" panose="02020603050405020304" pitchFamily="18" charset="0"/>
            </a:endParaRPr>
          </a:p>
        </p:txBody>
      </p:sp>
      <p:sp>
        <p:nvSpPr>
          <p:cNvPr id="111" name="TextBox 110"/>
          <p:cNvSpPr txBox="1"/>
          <p:nvPr/>
        </p:nvSpPr>
        <p:spPr>
          <a:xfrm>
            <a:off x="15507487" y="18468238"/>
            <a:ext cx="13861153" cy="6124754"/>
          </a:xfrm>
          <a:prstGeom prst="rect">
            <a:avLst/>
          </a:prstGeom>
          <a:noFill/>
        </p:spPr>
        <p:txBody>
          <a:bodyPr wrap="square" rtlCol="0">
            <a:spAutoFit/>
          </a:bodyPr>
          <a:lstStyle/>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The coupler design strategy to achieve low longitudinal impedance is to preserve the longitudinal mirror symmetry and the cylindrical symmetry as much as possible.</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The design is similar </a:t>
            </a:r>
            <a:r>
              <a:rPr lang="en-US" sz="2800" dirty="0">
                <a:solidFill>
                  <a:prstClr val="black"/>
                </a:solidFill>
                <a:latin typeface="Times New Roman" panose="02020603050405020304" pitchFamily="18" charset="0"/>
                <a:cs typeface="Times New Roman" panose="02020603050405020304" pitchFamily="18" charset="0"/>
              </a:rPr>
              <a:t>to </a:t>
            </a:r>
            <a:r>
              <a:rPr lang="en-US" sz="2800" dirty="0" smtClean="0">
                <a:solidFill>
                  <a:prstClr val="black"/>
                </a:solidFill>
                <a:latin typeface="Times New Roman" panose="02020603050405020304" pitchFamily="18" charset="0"/>
                <a:cs typeface="Times New Roman" panose="02020603050405020304" pitchFamily="18" charset="0"/>
              </a:rPr>
              <a:t>the SLAC </a:t>
            </a:r>
            <a:r>
              <a:rPr lang="en-US" sz="2800" dirty="0">
                <a:solidFill>
                  <a:prstClr val="black"/>
                </a:solidFill>
                <a:latin typeface="Times New Roman" panose="02020603050405020304" pitchFamily="18" charset="0"/>
                <a:cs typeface="Times New Roman" panose="02020603050405020304" pitchFamily="18" charset="0"/>
              </a:rPr>
              <a:t>X-band </a:t>
            </a:r>
            <a:r>
              <a:rPr lang="en-US" sz="2800" dirty="0" smtClean="0">
                <a:solidFill>
                  <a:prstClr val="black"/>
                </a:solidFill>
                <a:latin typeface="Times New Roman" panose="02020603050405020304" pitchFamily="18" charset="0"/>
                <a:cs typeface="Times New Roman" panose="02020603050405020304" pitchFamily="18" charset="0"/>
              </a:rPr>
              <a:t>wrap-around rectangular waveguide </a:t>
            </a:r>
            <a:r>
              <a:rPr lang="en-US" sz="2800" dirty="0">
                <a:solidFill>
                  <a:prstClr val="black"/>
                </a:solidFill>
                <a:latin typeface="Times New Roman" panose="02020603050405020304" pitchFamily="18" charset="0"/>
                <a:cs typeface="Times New Roman" panose="02020603050405020304" pitchFamily="18" charset="0"/>
              </a:rPr>
              <a:t>TE10 to circular TE01 mode </a:t>
            </a:r>
            <a:r>
              <a:rPr lang="en-US" sz="2800" dirty="0" smtClean="0">
                <a:solidFill>
                  <a:prstClr val="black"/>
                </a:solidFill>
                <a:latin typeface="Times New Roman" panose="02020603050405020304" pitchFamily="18" charset="0"/>
                <a:cs typeface="Times New Roman" panose="02020603050405020304" pitchFamily="18" charset="0"/>
              </a:rPr>
              <a:t>launcher [1], with 4 equally spaced longitudinal slots coupling to the wrap-around waveguide, and a lip combining the two branches of the waveguide.</a:t>
            </a:r>
          </a:p>
          <a:p>
            <a:pPr marL="1539875" lvl="1" indent="-336550" algn="just" defTabSz="4493544">
              <a:buFont typeface="Arial" panose="020B0604020202020204" pitchFamily="34" charset="0"/>
              <a:buChar char="•"/>
              <a:tabLst>
                <a:tab pos="1539875" algn="l"/>
              </a:tabLst>
            </a:pPr>
            <a:r>
              <a:rPr lang="en-US" sz="2800" dirty="0" smtClean="0">
                <a:solidFill>
                  <a:prstClr val="black"/>
                </a:solidFill>
                <a:latin typeface="Times New Roman" panose="02020603050405020304" pitchFamily="18" charset="0"/>
                <a:cs typeface="Times New Roman" panose="02020603050405020304" pitchFamily="18" charset="0"/>
              </a:rPr>
              <a:t>The waveguide width is adjusted so the slot spacing equals </a:t>
            </a:r>
            <a:r>
              <a:rPr lang="en-US" sz="2800" dirty="0" smtClean="0">
                <a:solidFill>
                  <a:prstClr val="black"/>
                </a:solidFill>
                <a:latin typeface="Times New Roman" panose="02020603050405020304" pitchFamily="18" charset="0"/>
                <a:cs typeface="Times New Roman" panose="02020603050405020304" pitchFamily="18" charset="0"/>
                <a:sym typeface="Symbol"/>
              </a:rPr>
              <a:t></a:t>
            </a:r>
            <a:r>
              <a:rPr lang="en-US" sz="2800" baseline="-25000" dirty="0" smtClean="0">
                <a:solidFill>
                  <a:prstClr val="black"/>
                </a:solidFill>
                <a:latin typeface="Times New Roman" panose="02020603050405020304" pitchFamily="18" charset="0"/>
                <a:cs typeface="Times New Roman" panose="02020603050405020304" pitchFamily="18" charset="0"/>
                <a:sym typeface="Symbol"/>
              </a:rPr>
              <a:t>g</a:t>
            </a:r>
            <a:r>
              <a:rPr lang="en-US" sz="2800" dirty="0" smtClean="0">
                <a:solidFill>
                  <a:prstClr val="black"/>
                </a:solidFill>
                <a:latin typeface="Times New Roman" panose="02020603050405020304" pitchFamily="18" charset="0"/>
                <a:cs typeface="Times New Roman" panose="02020603050405020304" pitchFamily="18" charset="0"/>
                <a:sym typeface="Symbol"/>
              </a:rPr>
              <a:t>. With 4 slots, the waveguide width is slightly smaller than the optimized cavity length. </a:t>
            </a:r>
          </a:p>
          <a:p>
            <a:pPr marL="1539875" lvl="1" indent="-33655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sym typeface="Symbol"/>
              </a:rPr>
              <a:t>A </a:t>
            </a:r>
            <a:r>
              <a:rPr lang="en-US" sz="2800" dirty="0">
                <a:solidFill>
                  <a:prstClr val="black"/>
                </a:solidFill>
                <a:latin typeface="Times New Roman" panose="02020603050405020304" pitchFamily="18" charset="0"/>
                <a:cs typeface="Times New Roman" panose="02020603050405020304" pitchFamily="18" charset="0"/>
                <a:sym typeface="Symbol"/>
              </a:rPr>
              <a:t>matched coax pickup will couple to </a:t>
            </a:r>
            <a:r>
              <a:rPr lang="en-US" sz="2800" dirty="0" smtClean="0">
                <a:solidFill>
                  <a:prstClr val="black"/>
                </a:solidFill>
                <a:latin typeface="Times New Roman" panose="02020603050405020304" pitchFamily="18" charset="0"/>
                <a:cs typeface="Times New Roman" panose="02020603050405020304" pitchFamily="18" charset="0"/>
                <a:sym typeface="Symbol"/>
              </a:rPr>
              <a:t>instruments</a:t>
            </a:r>
          </a:p>
          <a:p>
            <a:pPr marL="1539875" lvl="1" indent="-33655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sym typeface="Symbol"/>
              </a:rPr>
              <a:t>Slot size designed to be slightly </a:t>
            </a:r>
            <a:r>
              <a:rPr lang="en-US" sz="2800" dirty="0" err="1" smtClean="0">
                <a:solidFill>
                  <a:prstClr val="black"/>
                </a:solidFill>
                <a:latin typeface="Times New Roman" panose="02020603050405020304" pitchFamily="18" charset="0"/>
                <a:cs typeface="Times New Roman" panose="02020603050405020304" pitchFamily="18" charset="0"/>
                <a:sym typeface="Symbol"/>
              </a:rPr>
              <a:t>overcoupled</a:t>
            </a:r>
            <a:r>
              <a:rPr lang="en-US" sz="2800" dirty="0" smtClean="0">
                <a:solidFill>
                  <a:prstClr val="black"/>
                </a:solidFill>
                <a:latin typeface="Times New Roman" panose="02020603050405020304" pitchFamily="18" charset="0"/>
                <a:cs typeface="Times New Roman" panose="02020603050405020304" pitchFamily="18" charset="0"/>
                <a:sym typeface="Symbol"/>
              </a:rPr>
              <a:t>, budgeting for conductivity loss and mismatch in the coax pickup</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The 4 slots </a:t>
            </a:r>
            <a:r>
              <a:rPr lang="en-US" sz="2800" dirty="0">
                <a:solidFill>
                  <a:prstClr val="black"/>
                </a:solidFill>
                <a:latin typeface="Times New Roman" panose="02020603050405020304" pitchFamily="18" charset="0"/>
                <a:cs typeface="Times New Roman" panose="02020603050405020304" pitchFamily="18" charset="0"/>
              </a:rPr>
              <a:t>will </a:t>
            </a:r>
            <a:r>
              <a:rPr lang="en-US" sz="2800" dirty="0" smtClean="0">
                <a:solidFill>
                  <a:prstClr val="black"/>
                </a:solidFill>
                <a:latin typeface="Times New Roman" panose="02020603050405020304" pitchFamily="18" charset="0"/>
                <a:cs typeface="Times New Roman" panose="02020603050405020304" pitchFamily="18" charset="0"/>
              </a:rPr>
              <a:t>be sensitive to TE(4N)xx modes, and rejecting the other modes</a:t>
            </a:r>
          </a:p>
          <a:p>
            <a:pPr marL="1539875" lvl="1" indent="-33655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For the prototype, the only damping mechanism for HOM and LOM is the cavity wall loss, which would be sufficient.</a:t>
            </a:r>
          </a:p>
          <a:p>
            <a:pPr marL="1539875" lvl="1" indent="-336550" algn="just" defTabSz="4493544">
              <a:buFont typeface="Arial" panose="020B0604020202020204" pitchFamily="34" charset="0"/>
              <a:buChar char="•"/>
            </a:pPr>
            <a:r>
              <a:rPr lang="en-US" sz="2800" dirty="0" err="1" smtClean="0">
                <a:solidFill>
                  <a:prstClr val="black"/>
                </a:solidFill>
                <a:latin typeface="Times New Roman" panose="02020603050405020304" pitchFamily="18" charset="0"/>
                <a:cs typeface="Times New Roman" panose="02020603050405020304" pitchFamily="18" charset="0"/>
              </a:rPr>
              <a:t>Beampipe</a:t>
            </a:r>
            <a:r>
              <a:rPr lang="en-US" sz="2800" dirty="0" smtClean="0">
                <a:solidFill>
                  <a:prstClr val="black"/>
                </a:solidFill>
                <a:latin typeface="Times New Roman" panose="02020603050405020304" pitchFamily="18" charset="0"/>
                <a:cs typeface="Times New Roman" panose="02020603050405020304" pitchFamily="18" charset="0"/>
              </a:rPr>
              <a:t> dampers might be needed on devices for higher beam current</a:t>
            </a:r>
            <a:endParaRPr lang="en-US" sz="2800" dirty="0">
              <a:solidFill>
                <a:prstClr val="black"/>
              </a:solidFill>
              <a:latin typeface="Times New Roman" panose="02020603050405020304" pitchFamily="18" charset="0"/>
              <a:cs typeface="Times New Roman" panose="02020603050405020304" pitchFamily="18" charset="0"/>
            </a:endParaRPr>
          </a:p>
        </p:txBody>
      </p:sp>
      <p:cxnSp>
        <p:nvCxnSpPr>
          <p:cNvPr id="112" name="Straight Arrow Connector 111"/>
          <p:cNvCxnSpPr>
            <a:stCxn id="114" idx="2"/>
          </p:cNvCxnSpPr>
          <p:nvPr/>
        </p:nvCxnSpPr>
        <p:spPr>
          <a:xfrm>
            <a:off x="26218355" y="14455936"/>
            <a:ext cx="655038" cy="1772354"/>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5474401" y="14055826"/>
            <a:ext cx="1487908"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Coax pickup</a:t>
            </a:r>
            <a:endParaRPr lang="en-US" sz="2000" dirty="0">
              <a:latin typeface="Times New Roman" panose="02020603050405020304" pitchFamily="18" charset="0"/>
              <a:cs typeface="Times New Roman" panose="02020603050405020304" pitchFamily="18" charset="0"/>
            </a:endParaRPr>
          </a:p>
        </p:txBody>
      </p:sp>
      <p:sp>
        <p:nvSpPr>
          <p:cNvPr id="128" name="Rectangle 127"/>
          <p:cNvSpPr/>
          <p:nvPr/>
        </p:nvSpPr>
        <p:spPr>
          <a:xfrm>
            <a:off x="457200" y="26922670"/>
            <a:ext cx="14630400" cy="12252151"/>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9" name="TextBox 128"/>
          <p:cNvSpPr txBox="1"/>
          <p:nvPr/>
        </p:nvSpPr>
        <p:spPr>
          <a:xfrm>
            <a:off x="2888524" y="27204700"/>
            <a:ext cx="9557431" cy="523220"/>
          </a:xfrm>
          <a:prstGeom prst="rect">
            <a:avLst/>
          </a:prstGeom>
          <a:noFill/>
        </p:spPr>
        <p:txBody>
          <a:bodyPr wrap="square" rtlCol="0">
            <a:spAutoFit/>
          </a:bodyPr>
          <a:lstStyle/>
          <a:p>
            <a:pPr algn="ctr" defTabSz="4493544"/>
            <a:r>
              <a:rPr lang="en-US" sz="2800" b="1" dirty="0" smtClean="0">
                <a:solidFill>
                  <a:prstClr val="black"/>
                </a:solidFill>
                <a:latin typeface="Times New Roman" panose="02020603050405020304" pitchFamily="18" charset="0"/>
                <a:cs typeface="Times New Roman" panose="02020603050405020304" pitchFamily="18" charset="0"/>
              </a:rPr>
              <a:t>Cavity RF Design and Scaling</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13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34503195"/>
            <a:ext cx="2943348" cy="3348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1" name="Chart 130"/>
          <p:cNvGraphicFramePr>
            <a:graphicFrameLocks/>
          </p:cNvGraphicFramePr>
          <p:nvPr>
            <p:extLst>
              <p:ext uri="{D42A27DB-BD31-4B8C-83A1-F6EECF244321}">
                <p14:modId xmlns:p14="http://schemas.microsoft.com/office/powerpoint/2010/main" val="3918431526"/>
              </p:ext>
            </p:extLst>
          </p:nvPr>
        </p:nvGraphicFramePr>
        <p:xfrm>
          <a:off x="4964015" y="34847520"/>
          <a:ext cx="4508958" cy="266422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2" name="Chart 131"/>
          <p:cNvGraphicFramePr>
            <a:graphicFrameLocks/>
          </p:cNvGraphicFramePr>
          <p:nvPr>
            <p:extLst>
              <p:ext uri="{D42A27DB-BD31-4B8C-83A1-F6EECF244321}">
                <p14:modId xmlns:p14="http://schemas.microsoft.com/office/powerpoint/2010/main" val="1915902693"/>
              </p:ext>
            </p:extLst>
          </p:nvPr>
        </p:nvGraphicFramePr>
        <p:xfrm>
          <a:off x="10108361" y="34895938"/>
          <a:ext cx="4489455" cy="2615812"/>
        </p:xfrm>
        <a:graphic>
          <a:graphicData uri="http://schemas.openxmlformats.org/drawingml/2006/chart">
            <c:chart xmlns:c="http://schemas.openxmlformats.org/drawingml/2006/chart" xmlns:r="http://schemas.openxmlformats.org/officeDocument/2006/relationships" r:id="rId14"/>
          </a:graphicData>
        </a:graphic>
      </p:graphicFrame>
      <mc:AlternateContent xmlns:mc="http://schemas.openxmlformats.org/markup-compatibility/2006" xmlns:a14="http://schemas.microsoft.com/office/drawing/2010/main">
        <mc:Choice Requires="a14">
          <p:sp>
            <p:nvSpPr>
              <p:cNvPr id="133" name="TextBox 132"/>
              <p:cNvSpPr txBox="1"/>
              <p:nvPr/>
            </p:nvSpPr>
            <p:spPr>
              <a:xfrm>
                <a:off x="736664" y="27872262"/>
                <a:ext cx="14038890" cy="6565387"/>
              </a:xfrm>
              <a:prstGeom prst="rect">
                <a:avLst/>
              </a:prstGeom>
              <a:noFill/>
            </p:spPr>
            <p:txBody>
              <a:bodyPr wrap="square" rtlCol="0">
                <a:spAutoFit/>
              </a:bodyPr>
              <a:lstStyle/>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By adding </a:t>
                </a:r>
                <a:r>
                  <a:rPr lang="en-US" sz="2800" dirty="0" err="1" smtClean="0">
                    <a:solidFill>
                      <a:prstClr val="black"/>
                    </a:solidFill>
                    <a:latin typeface="Times New Roman" panose="02020603050405020304" pitchFamily="18" charset="0"/>
                    <a:cs typeface="Times New Roman" panose="02020603050405020304" pitchFamily="18" charset="0"/>
                  </a:rPr>
                  <a:t>beampipes</a:t>
                </a:r>
                <a:r>
                  <a:rPr lang="en-US" sz="2800" dirty="0" smtClean="0">
                    <a:solidFill>
                      <a:prstClr val="black"/>
                    </a:solidFill>
                    <a:latin typeface="Times New Roman" panose="02020603050405020304" pitchFamily="18" charset="0"/>
                    <a:cs typeface="Times New Roman" panose="02020603050405020304" pitchFamily="18" charset="0"/>
                  </a:rPr>
                  <a:t> to the pillbox, fringe field reduced the TE011 mode TTF and the transverse impedance. </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Nosecones are added to restore TTF.</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Initially 1497MHz frequency was considered for the prototype  cavity, but it’s not required to match any other system’s frequency, since the laser rep-rate at JLab GTS is adjustable. </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With </a:t>
                </a:r>
                <a:r>
                  <a:rPr lang="en-US" sz="2800" dirty="0">
                    <a:solidFill>
                      <a:prstClr val="black"/>
                    </a:solidFill>
                    <a:latin typeface="Times New Roman" panose="02020603050405020304" pitchFamily="18" charset="0"/>
                    <a:cs typeface="Times New Roman" panose="02020603050405020304" pitchFamily="18" charset="0"/>
                  </a:rPr>
                  <a:t>a given cavity aspect ratio, </a:t>
                </a:r>
                <a14:m>
                  <m:oMath xmlns:m="http://schemas.openxmlformats.org/officeDocument/2006/math">
                    <m:sSub>
                      <m:sSubPr>
                        <m:ctrlPr>
                          <a:rPr lang="en-US" sz="2800" i="1">
                            <a:solidFill>
                              <a:prstClr val="black"/>
                            </a:solidFill>
                            <a:latin typeface="Cambria Math"/>
                          </a:rPr>
                        </m:ctrlPr>
                      </m:sSubPr>
                      <m:e>
                        <m:r>
                          <a:rPr lang="en-US" sz="2800" i="1">
                            <a:solidFill>
                              <a:prstClr val="black"/>
                            </a:solidFill>
                            <a:latin typeface="Cambria Math"/>
                          </a:rPr>
                          <m:t>𝑃</m:t>
                        </m:r>
                      </m:e>
                      <m:sub>
                        <m:r>
                          <a:rPr lang="en-US" sz="2800" i="1">
                            <a:solidFill>
                              <a:prstClr val="black"/>
                            </a:solidFill>
                            <a:latin typeface="Cambria Math"/>
                          </a:rPr>
                          <m:t>𝑒𝑚𝑖𝑡</m:t>
                        </m:r>
                      </m:sub>
                    </m:sSub>
                    <m:r>
                      <a:rPr lang="en-US" sz="2800" i="1">
                        <a:solidFill>
                          <a:prstClr val="black"/>
                        </a:solidFill>
                        <a:latin typeface="Cambria Math"/>
                        <a:ea typeface="Cambria Math"/>
                      </a:rPr>
                      <m:t>∝</m:t>
                    </m:r>
                    <m:sSup>
                      <m:sSupPr>
                        <m:ctrlPr>
                          <a:rPr lang="en-US" sz="2800" i="1">
                            <a:solidFill>
                              <a:prstClr val="black"/>
                            </a:solidFill>
                            <a:latin typeface="Cambria Math"/>
                            <a:ea typeface="Cambria Math"/>
                          </a:rPr>
                        </m:ctrlPr>
                      </m:sSupPr>
                      <m:e>
                        <m:r>
                          <a:rPr lang="en-US" sz="2800" i="1">
                            <a:solidFill>
                              <a:prstClr val="black"/>
                            </a:solidFill>
                            <a:latin typeface="Cambria Math"/>
                            <a:ea typeface="Cambria Math"/>
                          </a:rPr>
                          <m:t>𝜔</m:t>
                        </m:r>
                      </m:e>
                      <m:sup>
                        <m:r>
                          <a:rPr lang="en-US" sz="2800" i="1">
                            <a:solidFill>
                              <a:prstClr val="black"/>
                            </a:solidFill>
                            <a:latin typeface="Cambria Math"/>
                            <a:ea typeface="Cambria Math"/>
                          </a:rPr>
                          <m:t>1.5</m:t>
                        </m:r>
                      </m:sup>
                    </m:sSup>
                    <m:sSup>
                      <m:sSupPr>
                        <m:ctrlPr>
                          <a:rPr lang="en-US" sz="2800" i="1">
                            <a:solidFill>
                              <a:prstClr val="black"/>
                            </a:solidFill>
                            <a:latin typeface="Cambria Math"/>
                            <a:ea typeface="Cambria Math"/>
                          </a:rPr>
                        </m:ctrlPr>
                      </m:sSupPr>
                      <m:e>
                        <m:r>
                          <a:rPr lang="en-US" sz="2800" i="1">
                            <a:solidFill>
                              <a:prstClr val="black"/>
                            </a:solidFill>
                            <a:latin typeface="Cambria Math"/>
                            <a:ea typeface="Cambria Math"/>
                          </a:rPr>
                          <m:t>𝜌</m:t>
                        </m:r>
                      </m:e>
                      <m:sup>
                        <m:r>
                          <a:rPr lang="en-US" sz="2800" i="1">
                            <a:solidFill>
                              <a:prstClr val="black"/>
                            </a:solidFill>
                            <a:latin typeface="Cambria Math"/>
                            <a:ea typeface="Cambria Math"/>
                          </a:rPr>
                          <m:t>4</m:t>
                        </m:r>
                      </m:sup>
                    </m:sSup>
                    <m:sSup>
                      <m:sSupPr>
                        <m:ctrlPr>
                          <a:rPr lang="en-US" sz="2800" i="1">
                            <a:solidFill>
                              <a:prstClr val="black"/>
                            </a:solidFill>
                            <a:latin typeface="Cambria Math"/>
                          </a:rPr>
                        </m:ctrlPr>
                      </m:sSupPr>
                      <m:e>
                        <m:acc>
                          <m:accPr>
                            <m:chr m:val="̇"/>
                            <m:ctrlPr>
                              <a:rPr lang="en-US" sz="2800" i="1">
                                <a:solidFill>
                                  <a:prstClr val="black"/>
                                </a:solidFill>
                                <a:latin typeface="Cambria Math"/>
                              </a:rPr>
                            </m:ctrlPr>
                          </m:accPr>
                          <m:e>
                            <m:r>
                              <a:rPr lang="en-US" sz="2800" i="1">
                                <a:solidFill>
                                  <a:prstClr val="black"/>
                                </a:solidFill>
                                <a:latin typeface="Cambria Math"/>
                                <a:ea typeface="Cambria Math"/>
                              </a:rPr>
                              <m:t>𝜑</m:t>
                            </m:r>
                          </m:e>
                        </m:acc>
                      </m:e>
                      <m:sup>
                        <m:r>
                          <a:rPr lang="en-US" sz="2800" i="1">
                            <a:solidFill>
                              <a:prstClr val="black"/>
                            </a:solidFill>
                            <a:latin typeface="Cambria Math"/>
                          </a:rPr>
                          <m:t>2</m:t>
                        </m:r>
                      </m:sup>
                    </m:sSup>
                  </m:oMath>
                </a14:m>
                <a:endParaRPr lang="en-US" sz="2800" dirty="0" smtClean="0">
                  <a:solidFill>
                    <a:prstClr val="black"/>
                  </a:solidFill>
                  <a:latin typeface="Times New Roman" panose="02020603050405020304" pitchFamily="18" charset="0"/>
                  <a:cs typeface="Times New Roman" panose="02020603050405020304" pitchFamily="18" charset="0"/>
                </a:endParaRPr>
              </a:p>
              <a:p>
                <a:pPr marL="1543050" lvl="1" indent="-3429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If the cavity size is not limiting the beam’s  maximum angular momentum, </a:t>
                </a:r>
                <a14:m>
                  <m:oMath xmlns:m="http://schemas.openxmlformats.org/officeDocument/2006/math">
                    <m:sSub>
                      <m:sSubPr>
                        <m:ctrlPr>
                          <a:rPr lang="en-US" sz="2800" i="1">
                            <a:solidFill>
                              <a:prstClr val="black"/>
                            </a:solidFill>
                            <a:latin typeface="Cambria Math"/>
                          </a:rPr>
                        </m:ctrlPr>
                      </m:sSubPr>
                      <m:e>
                        <m:r>
                          <a:rPr lang="en-US" sz="2800" i="1">
                            <a:solidFill>
                              <a:prstClr val="black"/>
                            </a:solidFill>
                            <a:latin typeface="Cambria Math"/>
                          </a:rPr>
                          <m:t>𝑃</m:t>
                        </m:r>
                      </m:e>
                      <m:sub>
                        <m:r>
                          <a:rPr lang="en-US" sz="2800" i="1">
                            <a:solidFill>
                              <a:prstClr val="black"/>
                            </a:solidFill>
                            <a:latin typeface="Cambria Math"/>
                          </a:rPr>
                          <m:t>𝑒𝑚𝑖𝑡</m:t>
                        </m:r>
                      </m:sub>
                    </m:sSub>
                    <m:r>
                      <a:rPr lang="en-US" sz="2800" i="1">
                        <a:solidFill>
                          <a:prstClr val="black"/>
                        </a:solidFill>
                        <a:latin typeface="Cambria Math"/>
                        <a:ea typeface="Cambria Math"/>
                      </a:rPr>
                      <m:t>∝</m:t>
                    </m:r>
                    <m:sSup>
                      <m:sSupPr>
                        <m:ctrlPr>
                          <a:rPr lang="en-US" sz="2800" i="1">
                            <a:solidFill>
                              <a:prstClr val="black"/>
                            </a:solidFill>
                            <a:latin typeface="Cambria Math"/>
                            <a:ea typeface="Cambria Math"/>
                          </a:rPr>
                        </m:ctrlPr>
                      </m:sSupPr>
                      <m:e>
                        <m:r>
                          <a:rPr lang="en-US" sz="2800" i="1">
                            <a:solidFill>
                              <a:prstClr val="black"/>
                            </a:solidFill>
                            <a:latin typeface="Cambria Math"/>
                            <a:ea typeface="Cambria Math"/>
                          </a:rPr>
                          <m:t>𝜔</m:t>
                        </m:r>
                      </m:e>
                      <m:sup>
                        <m:r>
                          <a:rPr lang="en-US" sz="2800" i="1">
                            <a:solidFill>
                              <a:prstClr val="black"/>
                            </a:solidFill>
                            <a:latin typeface="Cambria Math"/>
                            <a:ea typeface="Cambria Math"/>
                          </a:rPr>
                          <m:t>1.5</m:t>
                        </m:r>
                      </m:sup>
                    </m:sSup>
                  </m:oMath>
                </a14:m>
                <a:r>
                  <a:rPr lang="en-US" sz="2800" dirty="0" smtClean="0">
                    <a:solidFill>
                      <a:prstClr val="black"/>
                    </a:solidFill>
                    <a:latin typeface="Times New Roman" panose="02020603050405020304" pitchFamily="18" charset="0"/>
                    <a:cs typeface="Times New Roman" panose="02020603050405020304" pitchFamily="18" charset="0"/>
                  </a:rPr>
                  <a:t>, smaller cavities is more sensitive</a:t>
                </a:r>
              </a:p>
              <a:p>
                <a:pPr marL="1543050" lvl="1" indent="-3429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Smaller cavities are also less sensitive to longitudinal impedance. More important, smaller </a:t>
                </a:r>
                <a:r>
                  <a:rPr lang="en-US" sz="2800" dirty="0">
                    <a:solidFill>
                      <a:prstClr val="black"/>
                    </a:solidFill>
                    <a:latin typeface="Times New Roman" panose="02020603050405020304" pitchFamily="18" charset="0"/>
                    <a:cs typeface="Times New Roman" panose="02020603050405020304" pitchFamily="18" charset="0"/>
                  </a:rPr>
                  <a:t>cavities </a:t>
                </a:r>
                <a:r>
                  <a:rPr lang="en-US" sz="2800" dirty="0" smtClean="0">
                    <a:solidFill>
                      <a:prstClr val="black"/>
                    </a:solidFill>
                    <a:latin typeface="Times New Roman" panose="02020603050405020304" pitchFamily="18" charset="0"/>
                    <a:cs typeface="Times New Roman" panose="02020603050405020304" pitchFamily="18" charset="0"/>
                  </a:rPr>
                  <a:t>are easier </a:t>
                </a:r>
                <a:r>
                  <a:rPr lang="en-US" sz="2800" dirty="0">
                    <a:solidFill>
                      <a:prstClr val="black"/>
                    </a:solidFill>
                    <a:latin typeface="Times New Roman" panose="02020603050405020304" pitchFamily="18" charset="0"/>
                    <a:cs typeface="Times New Roman" panose="02020603050405020304" pitchFamily="18" charset="0"/>
                  </a:rPr>
                  <a:t>to </a:t>
                </a:r>
                <a:r>
                  <a:rPr lang="en-US" sz="2800" dirty="0" smtClean="0">
                    <a:solidFill>
                      <a:prstClr val="black"/>
                    </a:solidFill>
                    <a:latin typeface="Times New Roman" panose="02020603050405020304" pitchFamily="18" charset="0"/>
                    <a:cs typeface="Times New Roman" panose="02020603050405020304" pitchFamily="18" charset="0"/>
                  </a:rPr>
                  <a:t>fabricate and can use pass the mechanical stress requirement </a:t>
                </a:r>
                <a:r>
                  <a:rPr lang="en-US" sz="2800" smtClean="0">
                    <a:solidFill>
                      <a:prstClr val="black"/>
                    </a:solidFill>
                    <a:latin typeface="Times New Roman" panose="02020603050405020304" pitchFamily="18" charset="0"/>
                    <a:cs typeface="Times New Roman" panose="02020603050405020304" pitchFamily="18" charset="0"/>
                  </a:rPr>
                  <a:t>with thinner wall.</a:t>
                </a:r>
                <a:endParaRPr lang="en-US" sz="2800" dirty="0" smtClean="0">
                  <a:solidFill>
                    <a:prstClr val="black"/>
                  </a:solidFill>
                  <a:latin typeface="Times New Roman" panose="02020603050405020304" pitchFamily="18" charset="0"/>
                  <a:cs typeface="Times New Roman" panose="02020603050405020304" pitchFamily="18" charset="0"/>
                </a:endParaRP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We decided to design the prototype in 2994MHz with constant </a:t>
                </a:r>
                <a:r>
                  <a:rPr lang="en-US" sz="2800" dirty="0" err="1" smtClean="0">
                    <a:solidFill>
                      <a:prstClr val="black"/>
                    </a:solidFill>
                    <a:latin typeface="Times New Roman" panose="02020603050405020304" pitchFamily="18" charset="0"/>
                    <a:cs typeface="Times New Roman" panose="02020603050405020304" pitchFamily="18" charset="0"/>
                  </a:rPr>
                  <a:t>beampipe</a:t>
                </a:r>
                <a:r>
                  <a:rPr lang="en-US" sz="2800" dirty="0" smtClean="0">
                    <a:solidFill>
                      <a:prstClr val="black"/>
                    </a:solidFill>
                    <a:latin typeface="Times New Roman" panose="02020603050405020304" pitchFamily="18" charset="0"/>
                    <a:cs typeface="Times New Roman" panose="02020603050405020304" pitchFamily="18" charset="0"/>
                  </a:rPr>
                  <a:t> size</a:t>
                </a:r>
              </a:p>
              <a:p>
                <a:pPr marL="1543050" lvl="1" indent="-342900" algn="just" defTabSz="4493544">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Fringe field </a:t>
                </a:r>
                <a:r>
                  <a:rPr lang="en-US" sz="2800" dirty="0" smtClean="0">
                    <a:solidFill>
                      <a:prstClr val="black"/>
                    </a:solidFill>
                    <a:latin typeface="Times New Roman" panose="02020603050405020304" pitchFamily="18" charset="0"/>
                    <a:cs typeface="Times New Roman" panose="02020603050405020304" pitchFamily="18" charset="0"/>
                  </a:rPr>
                  <a:t>becomes worse, canceled the impedance gain due to smaller cavity size  </a:t>
                </a:r>
                <a:endParaRPr lang="en-US" sz="2800" dirty="0">
                  <a:solidFill>
                    <a:prstClr val="black"/>
                  </a:solidFill>
                  <a:latin typeface="Times New Roman" panose="02020603050405020304" pitchFamily="18" charset="0"/>
                  <a:cs typeface="Times New Roman" panose="02020603050405020304" pitchFamily="18" charset="0"/>
                </a:endParaRPr>
              </a:p>
              <a:p>
                <a:pPr marL="1543050" lvl="1" indent="-342900" algn="just" defTabSz="4493544">
                  <a:buFont typeface="Arial" panose="020B0604020202020204" pitchFamily="34" charset="0"/>
                  <a:buChar char="•"/>
                </a:pPr>
                <a:r>
                  <a:rPr lang="pt-BR" sz="2800" dirty="0" smtClean="0">
                    <a:solidFill>
                      <a:prstClr val="black"/>
                    </a:solidFill>
                    <a:latin typeface="Times New Roman" panose="02020603050405020304" pitchFamily="18" charset="0"/>
                    <a:cs typeface="Times New Roman" panose="02020603050405020304" pitchFamily="18" charset="0"/>
                  </a:rPr>
                  <a:t>For M=200neV </a:t>
                </a:r>
                <a:r>
                  <a:rPr lang="el-GR" sz="2800" dirty="0" smtClean="0">
                    <a:solidFill>
                      <a:prstClr val="black"/>
                    </a:solidFill>
                    <a:latin typeface="Times New Roman" panose="02020603050405020304" pitchFamily="18" charset="0"/>
                    <a:cs typeface="Times New Roman" panose="02020603050405020304" pitchFamily="18" charset="0"/>
                  </a:rPr>
                  <a:t>β=0.78</a:t>
                </a:r>
                <a:r>
                  <a:rPr lang="en-US" sz="2800" dirty="0" smtClean="0">
                    <a:solidFill>
                      <a:prstClr val="black"/>
                    </a:solidFill>
                    <a:latin typeface="Times New Roman" panose="02020603050405020304" pitchFamily="18" charset="0"/>
                    <a:cs typeface="Times New Roman" panose="02020603050405020304" pitchFamily="18" charset="0"/>
                  </a:rPr>
                  <a:t> </a:t>
                </a:r>
                <a:r>
                  <a:rPr lang="pt-BR" sz="2800" dirty="0" smtClean="0">
                    <a:solidFill>
                      <a:prstClr val="black"/>
                    </a:solidFill>
                    <a:latin typeface="Times New Roman" panose="02020603050405020304" pitchFamily="18" charset="0"/>
                    <a:cs typeface="Times New Roman" panose="02020603050405020304" pitchFamily="18" charset="0"/>
                  </a:rPr>
                  <a:t>beam</a:t>
                </a:r>
                <a:r>
                  <a:rPr lang="pt-BR" sz="2800" dirty="0">
                    <a:solidFill>
                      <a:prstClr val="black"/>
                    </a:solidFill>
                    <a:latin typeface="Times New Roman" panose="02020603050405020304" pitchFamily="18" charset="0"/>
                    <a:cs typeface="Times New Roman" panose="02020603050405020304" pitchFamily="18" charset="0"/>
                  </a:rPr>
                  <a:t>, </a:t>
                </a:r>
                <a:r>
                  <a:rPr lang="pt-BR" sz="2800" dirty="0" smtClean="0">
                    <a:solidFill>
                      <a:prstClr val="black"/>
                    </a:solidFill>
                    <a:latin typeface="Times New Roman" panose="02020603050405020304" pitchFamily="18" charset="0"/>
                    <a:cs typeface="Times New Roman" panose="02020603050405020304" pitchFamily="18" charset="0"/>
                  </a:rPr>
                  <a:t>R</a:t>
                </a:r>
                <a:r>
                  <a:rPr lang="pt-BR" sz="2800" baseline="-25000" dirty="0" smtClean="0">
                    <a:solidFill>
                      <a:prstClr val="black"/>
                    </a:solidFill>
                    <a:latin typeface="Times New Roman" panose="02020603050405020304" pitchFamily="18" charset="0"/>
                    <a:cs typeface="Times New Roman" panose="02020603050405020304" pitchFamily="18" charset="0"/>
                    <a:sym typeface="Mathematica1"/>
                  </a:rPr>
                  <a:t></a:t>
                </a:r>
                <a:r>
                  <a:rPr lang="pt-BR" sz="2800" dirty="0" smtClean="0">
                    <a:solidFill>
                      <a:prstClr val="black"/>
                    </a:solidFill>
                    <a:latin typeface="Times New Roman" panose="02020603050405020304" pitchFamily="18" charset="0"/>
                    <a:cs typeface="Times New Roman" panose="02020603050405020304" pitchFamily="18" charset="0"/>
                  </a:rPr>
                  <a:t>/</a:t>
                </a:r>
                <a:r>
                  <a:rPr lang="pt-BR" sz="2800" dirty="0">
                    <a:solidFill>
                      <a:prstClr val="black"/>
                    </a:solidFill>
                    <a:latin typeface="Times New Roman" panose="02020603050405020304" pitchFamily="18" charset="0"/>
                    <a:cs typeface="Times New Roman" panose="02020603050405020304" pitchFamily="18" charset="0"/>
                  </a:rPr>
                  <a:t>Q=15.6μΩ, </a:t>
                </a:r>
                <a:r>
                  <a:rPr lang="pt-BR" sz="2800" dirty="0" smtClean="0">
                    <a:solidFill>
                      <a:prstClr val="black"/>
                    </a:solidFill>
                    <a:latin typeface="Times New Roman" panose="02020603050405020304" pitchFamily="18" charset="0"/>
                    <a:cs typeface="Times New Roman" panose="02020603050405020304" pitchFamily="18" charset="0"/>
                  </a:rPr>
                  <a:t>R</a:t>
                </a:r>
                <a:r>
                  <a:rPr lang="pt-BR" sz="2800" baseline="-25000" dirty="0" smtClean="0">
                    <a:solidFill>
                      <a:prstClr val="black"/>
                    </a:solidFill>
                    <a:latin typeface="Times New Roman" panose="02020603050405020304" pitchFamily="18" charset="0"/>
                    <a:cs typeface="Times New Roman" panose="02020603050405020304" pitchFamily="18" charset="0"/>
                    <a:sym typeface="Mathematica1"/>
                  </a:rPr>
                  <a:t></a:t>
                </a:r>
                <a:r>
                  <a:rPr lang="pt-BR" sz="2800" dirty="0" smtClean="0">
                    <a:solidFill>
                      <a:prstClr val="black"/>
                    </a:solidFill>
                    <a:latin typeface="Times New Roman" panose="02020603050405020304" pitchFamily="18" charset="0"/>
                    <a:cs typeface="Times New Roman" panose="02020603050405020304" pitchFamily="18" charset="0"/>
                  </a:rPr>
                  <a:t>=573mΩ, same transverse impedance as the optimized 1497MHz cavity</a:t>
                </a:r>
                <a:endParaRPr lang="pt-BR"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736664" y="27872262"/>
                <a:ext cx="14038890" cy="6565387"/>
              </a:xfrm>
              <a:prstGeom prst="rect">
                <a:avLst/>
              </a:prstGeom>
              <a:blipFill rotWithShape="1">
                <a:blip r:embed="rId15"/>
                <a:stretch>
                  <a:fillRect l="-782" t="-929" r="-868" b="-1671"/>
                </a:stretch>
              </a:blipFill>
            </p:spPr>
            <p:txBody>
              <a:bodyPr/>
              <a:lstStyle/>
              <a:p>
                <a:r>
                  <a:rPr lang="en-US">
                    <a:noFill/>
                  </a:rPr>
                  <a:t> </a:t>
                </a:r>
              </a:p>
            </p:txBody>
          </p:sp>
        </mc:Fallback>
      </mc:AlternateContent>
      <p:sp>
        <p:nvSpPr>
          <p:cNvPr id="135" name="TextBox 134"/>
          <p:cNvSpPr txBox="1"/>
          <p:nvPr/>
        </p:nvSpPr>
        <p:spPr>
          <a:xfrm>
            <a:off x="5053951" y="37764375"/>
            <a:ext cx="923253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imes New Roman"/>
                <a:cs typeface="Times New Roman"/>
              </a:rPr>
              <a:t>Tangential E-field in the 2994MHz cavity  seen by the beam with x’=50mrad, y0=0.01m, equivalent to M=2127neVs</a:t>
            </a:r>
            <a:endParaRPr kumimoji="0" lang="en-US" sz="1800" b="0" i="0" u="none" strike="noStrike" kern="0" cap="none" spc="0" normalizeH="0" baseline="0" noProof="0" dirty="0" smtClean="0">
              <a:ln>
                <a:noFill/>
              </a:ln>
              <a:solidFill>
                <a:prstClr val="black"/>
              </a:solidFill>
              <a:effectLst/>
              <a:uLnTx/>
              <a:uFillTx/>
            </a:endParaRPr>
          </a:p>
        </p:txBody>
      </p:sp>
      <p:sp>
        <p:nvSpPr>
          <p:cNvPr id="136" name="TextBox 135"/>
          <p:cNvSpPr txBox="1"/>
          <p:nvPr/>
        </p:nvSpPr>
        <p:spPr>
          <a:xfrm>
            <a:off x="520548" y="37849670"/>
            <a:ext cx="374744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imes New Roman"/>
                <a:cs typeface="Times New Roman"/>
              </a:rPr>
              <a:t>E-field in the 2994</a:t>
            </a:r>
            <a:r>
              <a:rPr lang="en-US" sz="1800" kern="0" dirty="0" smtClean="0">
                <a:solidFill>
                  <a:prstClr val="black"/>
                </a:solidFill>
                <a:latin typeface="Times New Roman"/>
                <a:cs typeface="Times New Roman"/>
              </a:rPr>
              <a:t>MHz cavity</a:t>
            </a:r>
            <a:endParaRPr kumimoji="0" lang="en-US" sz="1800" b="0" i="0" u="none" strike="noStrike" kern="0" cap="none" spc="0" normalizeH="0" baseline="0" noProof="0" dirty="0" smtClean="0">
              <a:ln>
                <a:noFill/>
              </a:ln>
              <a:solidFill>
                <a:prstClr val="black"/>
              </a:solidFill>
              <a:effectLst/>
              <a:uLnTx/>
              <a:uFillTx/>
            </a:endParaRPr>
          </a:p>
        </p:txBody>
      </p:sp>
      <p:sp>
        <p:nvSpPr>
          <p:cNvPr id="137" name="Rectangle 136"/>
          <p:cNvSpPr/>
          <p:nvPr/>
        </p:nvSpPr>
        <p:spPr>
          <a:xfrm>
            <a:off x="15087600" y="24920403"/>
            <a:ext cx="14630400" cy="8607526"/>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8" name="TextBox 137"/>
          <p:cNvSpPr txBox="1"/>
          <p:nvPr/>
        </p:nvSpPr>
        <p:spPr>
          <a:xfrm>
            <a:off x="17589010" y="25227088"/>
            <a:ext cx="9557431" cy="523220"/>
          </a:xfrm>
          <a:prstGeom prst="rect">
            <a:avLst/>
          </a:prstGeom>
          <a:noFill/>
        </p:spPr>
        <p:txBody>
          <a:bodyPr wrap="square" rtlCol="0">
            <a:spAutoFit/>
          </a:bodyPr>
          <a:lstStyle/>
          <a:p>
            <a:pPr algn="ctr" defTabSz="4493544"/>
            <a:r>
              <a:rPr lang="en-US" sz="2800" b="1" dirty="0" smtClean="0">
                <a:solidFill>
                  <a:prstClr val="black"/>
                </a:solidFill>
                <a:latin typeface="Times New Roman" panose="02020603050405020304" pitchFamily="18" charset="0"/>
                <a:cs typeface="Times New Roman" panose="02020603050405020304" pitchFamily="18" charset="0"/>
              </a:rPr>
              <a:t>Cavity Mechanical Design</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42" name="TextBox 141"/>
          <p:cNvSpPr txBox="1"/>
          <p:nvPr/>
        </p:nvSpPr>
        <p:spPr>
          <a:xfrm>
            <a:off x="8014801" y="40605045"/>
            <a:ext cx="1851982"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 jguo@jlab.org</a:t>
            </a:r>
            <a:endParaRPr lang="en-US" sz="2000" dirty="0">
              <a:latin typeface="Times New Roman" panose="02020603050405020304" pitchFamily="18" charset="0"/>
              <a:cs typeface="Times New Roman" panose="02020603050405020304" pitchFamily="18" charset="0"/>
            </a:endParaRPr>
          </a:p>
        </p:txBody>
      </p:sp>
      <p:pic>
        <p:nvPicPr>
          <p:cNvPr id="1026" name="Picture 2" descr="C:\Jiquan\magnetic momemtum monitor\Jim\image 4.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736804" y="26179971"/>
            <a:ext cx="3076896" cy="29845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Jiquan\magnetic momemtum monitor\Jim\image 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326980" y="26754846"/>
            <a:ext cx="3666388" cy="2391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Jiquan\magnetic momemtum monitor\Jim\image 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66528" y="26806135"/>
            <a:ext cx="3184389" cy="2289032"/>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p:cNvSpPr txBox="1"/>
          <p:nvPr/>
        </p:nvSpPr>
        <p:spPr>
          <a:xfrm>
            <a:off x="15449403" y="30129379"/>
            <a:ext cx="13861153" cy="3108543"/>
          </a:xfrm>
          <a:prstGeom prst="rect">
            <a:avLst/>
          </a:prstGeom>
          <a:noFill/>
        </p:spPr>
        <p:txBody>
          <a:bodyPr wrap="square" rtlCol="0">
            <a:spAutoFit/>
          </a:bodyPr>
          <a:lstStyle/>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main cavity body </a:t>
            </a:r>
            <a:r>
              <a:rPr lang="en-US" sz="2800" dirty="0" smtClean="0">
                <a:solidFill>
                  <a:prstClr val="black"/>
                </a:solidFill>
                <a:latin typeface="Times New Roman" panose="02020603050405020304" pitchFamily="18" charset="0"/>
                <a:cs typeface="Times New Roman" panose="02020603050405020304" pitchFamily="18" charset="0"/>
              </a:rPr>
              <a:t>contains 4 parts machined from two blocks of OFHC copper, including two end-plates, the inner cavity wall, and the outer wrap-around waveguide wall. </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To preserve the symmetry, the 4 copper parts and the 2 stainless steel </a:t>
            </a:r>
            <a:r>
              <a:rPr lang="en-US" sz="2800" dirty="0" err="1" smtClean="0">
                <a:solidFill>
                  <a:prstClr val="black"/>
                </a:solidFill>
                <a:latin typeface="Times New Roman" panose="02020603050405020304" pitchFamily="18" charset="0"/>
                <a:cs typeface="Times New Roman" panose="02020603050405020304" pitchFamily="18" charset="0"/>
              </a:rPr>
              <a:t>beampipes</a:t>
            </a:r>
            <a:r>
              <a:rPr lang="en-US" sz="2800" dirty="0" smtClean="0">
                <a:solidFill>
                  <a:prstClr val="black"/>
                </a:solidFill>
                <a:latin typeface="Times New Roman" panose="02020603050405020304" pitchFamily="18" charset="0"/>
                <a:cs typeface="Times New Roman" panose="02020603050405020304" pitchFamily="18" charset="0"/>
              </a:rPr>
              <a:t> will be brazed together (instead of weld).</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RF bench measurement can be done by clamping the parts together before the final braze.</a:t>
            </a:r>
          </a:p>
          <a:p>
            <a:pPr marL="457200" indent="-457200" algn="just" defTabSz="4493544">
              <a:buFont typeface="Arial" panose="020B0604020202020204" pitchFamily="34" charset="0"/>
              <a:buChar char="•"/>
            </a:pPr>
            <a:r>
              <a:rPr lang="en-US" sz="2800" dirty="0" smtClean="0">
                <a:solidFill>
                  <a:prstClr val="black"/>
                </a:solidFill>
                <a:latin typeface="Times New Roman" panose="02020603050405020304" pitchFamily="18" charset="0"/>
                <a:cs typeface="Times New Roman" panose="02020603050405020304" pitchFamily="18" charset="0"/>
              </a:rPr>
              <a:t>Frequency tuning is not required in the prototype, as we can tune the laser rep-rate to fit the actual cavity frequency. </a:t>
            </a:r>
          </a:p>
        </p:txBody>
      </p:sp>
      <p:sp>
        <p:nvSpPr>
          <p:cNvPr id="148" name="TextBox 147"/>
          <p:cNvSpPr txBox="1"/>
          <p:nvPr/>
        </p:nvSpPr>
        <p:spPr>
          <a:xfrm>
            <a:off x="18831930" y="29277049"/>
            <a:ext cx="4842992"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Four copper parts brazed into the cavity body</a:t>
            </a:r>
            <a:endParaRPr lang="en-US" sz="2000" dirty="0">
              <a:latin typeface="Times New Roman" panose="02020603050405020304" pitchFamily="18" charset="0"/>
              <a:cs typeface="Times New Roman" panose="02020603050405020304" pitchFamily="18" charset="0"/>
            </a:endParaRPr>
          </a:p>
        </p:txBody>
      </p:sp>
      <p:pic>
        <p:nvPicPr>
          <p:cNvPr id="1030" name="Picture 6" descr="C:\Jiquan\magnetic momemtum monitor\Jim\image 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5400000">
            <a:off x="25616339" y="26217671"/>
            <a:ext cx="5039865" cy="2783551"/>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149"/>
          <p:cNvSpPr/>
          <p:nvPr/>
        </p:nvSpPr>
        <p:spPr>
          <a:xfrm>
            <a:off x="15079750" y="33519979"/>
            <a:ext cx="14630400" cy="5654842"/>
          </a:xfrm>
          <a:prstGeom prst="rect">
            <a:avLst/>
          </a:prstGeom>
          <a:noFill/>
          <a:ln w="25400" cap="flat" cmpd="sng" algn="ctr">
            <a:solidFill>
              <a:srgbClr val="1F497D"/>
            </a:solidFill>
            <a:prstDash val="solid"/>
          </a:ln>
          <a:effectLst/>
        </p:spPr>
        <p:txBody>
          <a:bodyPr rtlCol="0" anchor="ctr"/>
          <a:lstStyle/>
          <a:p>
            <a:pPr marL="0" marR="0" lvl="0" indent="0" algn="ctr" defTabSz="4493544" eaLnBrk="1" fontAlgn="auto" latinLnBrk="0" hangingPunct="1">
              <a:lnSpc>
                <a:spcPct val="100000"/>
              </a:lnSpc>
              <a:spcBef>
                <a:spcPts val="0"/>
              </a:spcBef>
              <a:spcAft>
                <a:spcPts val="0"/>
              </a:spcAft>
              <a:buClrTx/>
              <a:buSzTx/>
              <a:buFontTx/>
              <a:buNone/>
              <a:tabLst/>
              <a:defRPr/>
            </a:pPr>
            <a:endParaRPr kumimoji="0" lang="en-US" sz="8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3" name="Rectangle 142"/>
          <p:cNvSpPr/>
          <p:nvPr/>
        </p:nvSpPr>
        <p:spPr>
          <a:xfrm>
            <a:off x="15516063" y="34437649"/>
            <a:ext cx="13910909" cy="2763834"/>
          </a:xfrm>
          <a:prstGeom prst="rect">
            <a:avLst/>
          </a:prstGeom>
        </p:spPr>
        <p:txBody>
          <a:bodyPr wrap="square">
            <a:spAutoFit/>
          </a:bodyPr>
          <a:lstStyle/>
          <a:p>
            <a:pPr lvl="0" algn="just" defTabSz="914400">
              <a:spcBef>
                <a:spcPct val="20000"/>
              </a:spcBef>
            </a:pPr>
            <a:r>
              <a:rPr lang="en-US" sz="2800" dirty="0">
                <a:solidFill>
                  <a:prstClr val="black"/>
                </a:solidFill>
                <a:latin typeface="Times New Roman" panose="02020603050405020304" pitchFamily="18" charset="0"/>
                <a:cs typeface="Times New Roman" panose="02020603050405020304" pitchFamily="18" charset="0"/>
              </a:rPr>
              <a:t>We proposed and designed a Beam Magnetic Momentum Monitor using an RF cavity in TE011 mode. </a:t>
            </a:r>
            <a:r>
              <a:rPr lang="en-US" sz="2800" dirty="0" smtClean="0">
                <a:solidFill>
                  <a:prstClr val="black"/>
                </a:solidFill>
                <a:latin typeface="Times New Roman" panose="02020603050405020304" pitchFamily="18" charset="0"/>
                <a:cs typeface="Times New Roman" panose="02020603050405020304" pitchFamily="18" charset="0"/>
              </a:rPr>
              <a:t>The RF signal power excited by the beam is theoretically proportional to the square of the beam’s magnetic momentum. For </a:t>
            </a:r>
            <a:r>
              <a:rPr lang="en-US" sz="2800" dirty="0">
                <a:solidFill>
                  <a:prstClr val="black"/>
                </a:solidFill>
                <a:latin typeface="Times New Roman" panose="02020603050405020304" pitchFamily="18" charset="0"/>
                <a:cs typeface="Times New Roman" panose="02020603050405020304" pitchFamily="18" charset="0"/>
              </a:rPr>
              <a:t>low velocity </a:t>
            </a:r>
            <a:r>
              <a:rPr lang="en-US" sz="2800" dirty="0" smtClean="0">
                <a:solidFill>
                  <a:prstClr val="black"/>
                </a:solidFill>
                <a:latin typeface="Times New Roman" panose="02020603050405020304" pitchFamily="18" charset="0"/>
                <a:cs typeface="Times New Roman" panose="02020603050405020304" pitchFamily="18" charset="0"/>
              </a:rPr>
              <a:t>beam, the </a:t>
            </a:r>
            <a:r>
              <a:rPr lang="en-US" sz="2800" dirty="0">
                <a:solidFill>
                  <a:prstClr val="black"/>
                </a:solidFill>
                <a:latin typeface="Times New Roman" panose="02020603050405020304" pitchFamily="18" charset="0"/>
                <a:cs typeface="Times New Roman" panose="02020603050405020304" pitchFamily="18" charset="0"/>
              </a:rPr>
              <a:t>cavity could </a:t>
            </a:r>
            <a:r>
              <a:rPr lang="en-US" sz="2800" dirty="0" smtClean="0">
                <a:solidFill>
                  <a:prstClr val="black"/>
                </a:solidFill>
                <a:latin typeface="Times New Roman" panose="02020603050405020304" pitchFamily="18" charset="0"/>
                <a:cs typeface="Times New Roman" panose="02020603050405020304" pitchFamily="18" charset="0"/>
              </a:rPr>
              <a:t>provide </a:t>
            </a:r>
            <a:r>
              <a:rPr lang="en-US" sz="2800" dirty="0">
                <a:solidFill>
                  <a:prstClr val="black"/>
                </a:solidFill>
                <a:latin typeface="Times New Roman" panose="02020603050405020304" pitchFamily="18" charset="0"/>
                <a:cs typeface="Times New Roman" panose="02020603050405020304" pitchFamily="18" charset="0"/>
              </a:rPr>
              <a:t>sufficient signal </a:t>
            </a:r>
            <a:r>
              <a:rPr lang="en-US" sz="2800" dirty="0" smtClean="0">
                <a:solidFill>
                  <a:prstClr val="black"/>
                </a:solidFill>
                <a:latin typeface="Times New Roman" panose="02020603050405020304" pitchFamily="18" charset="0"/>
                <a:cs typeface="Times New Roman" panose="02020603050405020304" pitchFamily="18" charset="0"/>
              </a:rPr>
              <a:t>strength and low noise. The cavity fabrication will start soon.</a:t>
            </a:r>
          </a:p>
          <a:p>
            <a:pPr lvl="0" algn="just" defTabSz="914400">
              <a:spcBef>
                <a:spcPct val="20000"/>
              </a:spcBef>
            </a:pPr>
            <a:r>
              <a:rPr lang="en-US" sz="2800" dirty="0" smtClean="0">
                <a:solidFill>
                  <a:prstClr val="black"/>
                </a:solidFill>
                <a:latin typeface="Times New Roman" panose="02020603050405020304" pitchFamily="18" charset="0"/>
                <a:cs typeface="Times New Roman" panose="02020603050405020304" pitchFamily="18" charset="0"/>
              </a:rPr>
              <a:t>We would like to thank J. Armstrong, F. </a:t>
            </a:r>
            <a:r>
              <a:rPr lang="en-US" sz="2800" dirty="0" err="1" smtClean="0">
                <a:solidFill>
                  <a:prstClr val="black"/>
                </a:solidFill>
                <a:latin typeface="Times New Roman" panose="02020603050405020304" pitchFamily="18" charset="0"/>
                <a:cs typeface="Times New Roman" panose="02020603050405020304" pitchFamily="18" charset="0"/>
              </a:rPr>
              <a:t>Fors</a:t>
            </a:r>
            <a:r>
              <a:rPr lang="en-US" sz="2800" dirty="0" smtClean="0">
                <a:solidFill>
                  <a:prstClr val="black"/>
                </a:solidFill>
                <a:latin typeface="Times New Roman" panose="02020603050405020304" pitchFamily="18" charset="0"/>
                <a:cs typeface="Times New Roman" panose="02020603050405020304" pitchFamily="18" charset="0"/>
              </a:rPr>
              <a:t>, L. </a:t>
            </a:r>
            <a:r>
              <a:rPr lang="en-US" sz="2800" dirty="0" err="1" smtClean="0">
                <a:solidFill>
                  <a:prstClr val="black"/>
                </a:solidFill>
                <a:latin typeface="Times New Roman" panose="02020603050405020304" pitchFamily="18" charset="0"/>
                <a:cs typeface="Times New Roman" panose="02020603050405020304" pitchFamily="18" charset="0"/>
              </a:rPr>
              <a:t>Turlington</a:t>
            </a:r>
            <a:r>
              <a:rPr lang="en-US" sz="2800" dirty="0" smtClean="0">
                <a:solidFill>
                  <a:prstClr val="black"/>
                </a:solidFill>
                <a:latin typeface="Times New Roman" panose="02020603050405020304" pitchFamily="18" charset="0"/>
                <a:cs typeface="Times New Roman" panose="02020603050405020304" pitchFamily="18" charset="0"/>
              </a:rPr>
              <a:t>, S. Williams, for their help in the mechanical design of this cavity.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17328454" y="33701908"/>
            <a:ext cx="9557431" cy="523220"/>
          </a:xfrm>
          <a:prstGeom prst="rect">
            <a:avLst/>
          </a:prstGeom>
          <a:noFill/>
        </p:spPr>
        <p:txBody>
          <a:bodyPr wrap="square" rtlCol="0">
            <a:spAutoFit/>
          </a:bodyPr>
          <a:lstStyle/>
          <a:p>
            <a:pPr algn="ctr" defTabSz="4493544"/>
            <a:r>
              <a:rPr lang="en-US" sz="2800" b="1" dirty="0" smtClean="0">
                <a:solidFill>
                  <a:prstClr val="black"/>
                </a:solidFill>
                <a:latin typeface="Times New Roman" panose="02020603050405020304" pitchFamily="18" charset="0"/>
                <a:cs typeface="Times New Roman" panose="02020603050405020304" pitchFamily="18" charset="0"/>
              </a:rPr>
              <a:t>Summary</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15538005" y="37395042"/>
            <a:ext cx="13509668" cy="1384995"/>
          </a:xfrm>
          <a:prstGeom prst="rect">
            <a:avLst/>
          </a:prstGeom>
          <a:noFill/>
        </p:spPr>
        <p:txBody>
          <a:bodyPr wrap="square" rtlCol="0">
            <a:spAutoFit/>
          </a:bodyPr>
          <a:lstStyle/>
          <a:p>
            <a:pPr defTabSz="4493544"/>
            <a:r>
              <a:rPr lang="en-US" sz="2800" b="1" dirty="0" smtClean="0">
                <a:solidFill>
                  <a:prstClr val="black"/>
                </a:solidFill>
                <a:latin typeface="Times New Roman" panose="02020603050405020304" pitchFamily="18" charset="0"/>
                <a:cs typeface="Times New Roman" panose="02020603050405020304" pitchFamily="18" charset="0"/>
              </a:rPr>
              <a:t>References:</a:t>
            </a:r>
          </a:p>
          <a:p>
            <a:pPr defTabSz="4493544"/>
            <a:r>
              <a:rPr lang="en-US" sz="2800" b="1" dirty="0" smtClean="0">
                <a:solidFill>
                  <a:prstClr val="black"/>
                </a:solidFill>
                <a:latin typeface="Times New Roman" panose="02020603050405020304" pitchFamily="18" charset="0"/>
                <a:cs typeface="Times New Roman" panose="02020603050405020304" pitchFamily="18" charset="0"/>
              </a:rPr>
              <a:t>1. </a:t>
            </a:r>
            <a:r>
              <a:rPr lang="en-US" sz="2800" dirty="0" smtClean="0">
                <a:solidFill>
                  <a:prstClr val="black"/>
                </a:solidFill>
                <a:latin typeface="Times New Roman" panose="02020603050405020304" pitchFamily="18" charset="0"/>
                <a:cs typeface="Times New Roman" panose="02020603050405020304" pitchFamily="18" charset="0"/>
              </a:rPr>
              <a:t>S. </a:t>
            </a:r>
            <a:r>
              <a:rPr lang="en-US" sz="2800" dirty="0" err="1" smtClean="0">
                <a:solidFill>
                  <a:prstClr val="black"/>
                </a:solidFill>
                <a:latin typeface="Times New Roman" panose="02020603050405020304" pitchFamily="18" charset="0"/>
                <a:cs typeface="Times New Roman" panose="02020603050405020304" pitchFamily="18" charset="0"/>
              </a:rPr>
              <a:t>Tantawi</a:t>
            </a:r>
            <a:r>
              <a:rPr lang="en-US" sz="2800" dirty="0" smtClean="0">
                <a:solidFill>
                  <a:prstClr val="black"/>
                </a:solidFill>
                <a:latin typeface="Times New Roman" panose="02020603050405020304" pitchFamily="18" charset="0"/>
                <a:cs typeface="Times New Roman" panose="02020603050405020304" pitchFamily="18" charset="0"/>
              </a:rPr>
              <a:t> et </a:t>
            </a:r>
            <a:r>
              <a:rPr lang="en-US" sz="2800" dirty="0">
                <a:solidFill>
                  <a:prstClr val="black"/>
                </a:solidFill>
                <a:latin typeface="Times New Roman" panose="02020603050405020304" pitchFamily="18" charset="0"/>
                <a:cs typeface="Times New Roman" panose="02020603050405020304" pitchFamily="18" charset="0"/>
              </a:rPr>
              <a:t>al., </a:t>
            </a:r>
            <a:r>
              <a:rPr lang="en-US" sz="2800" dirty="0" smtClean="0">
                <a:solidFill>
                  <a:prstClr val="black"/>
                </a:solidFill>
                <a:latin typeface="Times New Roman" panose="02020603050405020304" pitchFamily="18" charset="0"/>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Generation of 400-MW RF Pulses at </a:t>
            </a:r>
            <a:r>
              <a:rPr lang="en-US" sz="2800" dirty="0" smtClean="0">
                <a:solidFill>
                  <a:prstClr val="black"/>
                </a:solidFill>
                <a:latin typeface="Times New Roman" panose="02020603050405020304" pitchFamily="18" charset="0"/>
                <a:cs typeface="Times New Roman" panose="02020603050405020304" pitchFamily="18" charset="0"/>
              </a:rPr>
              <a:t>X-Band Using </a:t>
            </a:r>
            <a:r>
              <a:rPr lang="en-US" sz="2800" dirty="0">
                <a:solidFill>
                  <a:prstClr val="black"/>
                </a:solidFill>
                <a:latin typeface="Times New Roman" panose="02020603050405020304" pitchFamily="18" charset="0"/>
                <a:cs typeface="Times New Roman" panose="02020603050405020304" pitchFamily="18" charset="0"/>
              </a:rPr>
              <a:t>Resonant Delay </a:t>
            </a:r>
            <a:r>
              <a:rPr lang="en-US" sz="2800" dirty="0" smtClean="0">
                <a:solidFill>
                  <a:prstClr val="black"/>
                </a:solidFill>
                <a:latin typeface="Times New Roman" panose="02020603050405020304" pitchFamily="18" charset="0"/>
                <a:cs typeface="Times New Roman" panose="02020603050405020304" pitchFamily="18" charset="0"/>
              </a:rPr>
              <a:t>Lines”, IEEE Trans. on MTT, Vol. 47, No. 12, Dec. 1999 </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626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DA9477AF-D337-EB43-A9BC-E6DF812F7A40}" vid="{E78686AD-86AE-BA4B-9986-82D6C8660688}"/>
    </a:ext>
  </a:extLst>
</a:theme>
</file>

<file path=docProps/app.xml><?xml version="1.0" encoding="utf-8"?>
<Properties xmlns="http://schemas.openxmlformats.org/officeDocument/2006/extended-properties" xmlns:vt="http://schemas.openxmlformats.org/officeDocument/2006/docPropsVTypes">
  <Template>33x46template(1)</Template>
  <TotalTime>1683</TotalTime>
  <Words>1689</Words>
  <Application>Microsoft Office PowerPoint</Application>
  <PresentationFormat>Custom</PresentationFormat>
  <Paragraphs>100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Clifton</dc:creator>
  <cp:lastModifiedBy>Jiquan Guo</cp:lastModifiedBy>
  <cp:revision>58</cp:revision>
  <dcterms:created xsi:type="dcterms:W3CDTF">2018-04-23T13:38:59Z</dcterms:created>
  <dcterms:modified xsi:type="dcterms:W3CDTF">2018-04-25T04:01:36Z</dcterms:modified>
</cp:coreProperties>
</file>