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97" r:id="rId2"/>
    <p:sldMasterId id="2147483711" r:id="rId3"/>
    <p:sldMasterId id="2147483720" r:id="rId4"/>
  </p:sldMasterIdLst>
  <p:notesMasterIdLst>
    <p:notesMasterId r:id="rId31"/>
  </p:notesMasterIdLst>
  <p:sldIdLst>
    <p:sldId id="28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4" r:id="rId25"/>
    <p:sldId id="285" r:id="rId26"/>
    <p:sldId id="286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0217" autoAdjust="0"/>
  </p:normalViewPr>
  <p:slideViewPr>
    <p:cSldViewPr snapToGrid="0" snapToObjects="1">
      <p:cViewPr>
        <p:scale>
          <a:sx n="90" d="100"/>
          <a:sy n="90" d="100"/>
        </p:scale>
        <p:origin x="93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cy\Desktop\EVC15_2018\graphed%20results%20anahi%20work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Extractor - x-ray limit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E+0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Sheet1!$B$2:$B$3</c:f>
              <c:strCache>
                <c:ptCount val="2"/>
                <c:pt idx="0">
                  <c:v>NEG+IP+CP Warm</c:v>
                </c:pt>
                <c:pt idx="1">
                  <c:v>NEG+CP cold</c:v>
                </c:pt>
              </c:strCache>
            </c:strRef>
          </c:cat>
          <c:val>
            <c:numRef>
              <c:f>Sheet1!$C$2:$C$3</c:f>
              <c:numCache>
                <c:formatCode>0.00E+00</c:formatCode>
                <c:ptCount val="2"/>
                <c:pt idx="0">
                  <c:v>3.3599999999999998E-12</c:v>
                </c:pt>
                <c:pt idx="1">
                  <c:v>5.1000000000000005E-13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20-406A-AE47-7D080F9EC941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3BG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E+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Sheet1!$B$2:$B$3</c:f>
              <c:strCache>
                <c:ptCount val="2"/>
                <c:pt idx="0">
                  <c:v>NEG+IP+CP Warm</c:v>
                </c:pt>
                <c:pt idx="1">
                  <c:v>NEG+CP cold</c:v>
                </c:pt>
              </c:strCache>
            </c:strRef>
          </c:cat>
          <c:val>
            <c:numRef>
              <c:f>Sheet1!$D$2:$D$3</c:f>
              <c:numCache>
                <c:formatCode>0.00E+00</c:formatCode>
                <c:ptCount val="2"/>
                <c:pt idx="0">
                  <c:v>6.4699999999999997E-12</c:v>
                </c:pt>
                <c:pt idx="1">
                  <c:v>3.3399999999999999E-12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20-406A-AE47-7D080F9EC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9537952"/>
        <c:axId val="419534016"/>
      </c:barChart>
      <c:catAx>
        <c:axId val="41953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534016"/>
        <c:crosses val="autoZero"/>
        <c:auto val="1"/>
        <c:lblAlgn val="ctr"/>
        <c:lblOffset val="100"/>
        <c:noMultiLvlLbl val="0"/>
      </c:catAx>
      <c:valAx>
        <c:axId val="41953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 (Torr)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537952"/>
        <c:crosses val="autoZero"/>
        <c:crossBetween val="between"/>
      </c:valAx>
      <c:spPr>
        <a:noFill/>
        <a:ln>
          <a:solidFill>
            <a:schemeClr val="bg2">
              <a:lumMod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58706729909122402"/>
          <c:y val="3.5691688538932641E-2"/>
          <c:w val="0.33121486683617657"/>
          <c:h val="0.135744451045421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620E9-F318-43C8-A574-11FA666C8342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C135CF-AAA1-40F5-B7D7-19495B4CAD76}">
      <dgm:prSet custT="1"/>
      <dgm:spPr/>
      <dgm:t>
        <a:bodyPr/>
        <a:lstStyle/>
        <a:p>
          <a:pPr rtl="0"/>
          <a:r>
            <a:rPr lang="en-US" sz="3000" b="1" dirty="0" smtClean="0"/>
            <a:t>How to reach XHV ≡ P &lt; 1x10</a:t>
          </a:r>
          <a:r>
            <a:rPr lang="en-US" sz="3000" b="1" baseline="30000" dirty="0" smtClean="0"/>
            <a:t>-12</a:t>
          </a:r>
          <a:r>
            <a:rPr lang="en-US" sz="3000" b="1" baseline="0" dirty="0" smtClean="0"/>
            <a:t> </a:t>
          </a:r>
          <a:r>
            <a:rPr lang="en-US" sz="3000" b="1" baseline="0" dirty="0" err="1" smtClean="0"/>
            <a:t>Torr</a:t>
          </a:r>
          <a:r>
            <a:rPr lang="en-US" sz="3000" b="1" baseline="0" dirty="0" smtClean="0"/>
            <a:t>?</a:t>
          </a:r>
          <a:endParaRPr lang="en-US" sz="3000" b="1" baseline="30000" dirty="0"/>
        </a:p>
      </dgm:t>
    </dgm:pt>
    <dgm:pt modelId="{742A6D44-983D-43FC-A4DF-48C3D8E89177}" type="parTrans" cxnId="{D024C238-BE16-42A7-83AA-A3179F5D92F3}">
      <dgm:prSet/>
      <dgm:spPr/>
      <dgm:t>
        <a:bodyPr/>
        <a:lstStyle/>
        <a:p>
          <a:endParaRPr lang="en-US"/>
        </a:p>
      </dgm:t>
    </dgm:pt>
    <dgm:pt modelId="{EAB406AE-1A6C-4392-B78A-D2A82F7C3AE1}" type="sibTrans" cxnId="{D024C238-BE16-42A7-83AA-A3179F5D92F3}">
      <dgm:prSet/>
      <dgm:spPr/>
      <dgm:t>
        <a:bodyPr/>
        <a:lstStyle/>
        <a:p>
          <a:endParaRPr lang="en-US"/>
        </a:p>
      </dgm:t>
    </dgm:pt>
    <dgm:pt modelId="{F89E9ADB-EE5D-4CC8-BEB1-4E414754456A}" type="pres">
      <dgm:prSet presAssocID="{AFE620E9-F318-43C8-A574-11FA666C8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C4E827-6410-4528-84FE-B83F8F3A6E41}" type="pres">
      <dgm:prSet presAssocID="{70C135CF-AAA1-40F5-B7D7-19495B4CAD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2B99AE-C613-46E0-B662-C5FC6A42AEBD}" type="presOf" srcId="{AFE620E9-F318-43C8-A574-11FA666C8342}" destId="{F89E9ADB-EE5D-4CC8-BEB1-4E414754456A}" srcOrd="0" destOrd="0" presId="urn:microsoft.com/office/officeart/2005/8/layout/vList2"/>
    <dgm:cxn modelId="{7D663DC3-16A8-4FA3-8768-F1D2B2B39178}" type="presOf" srcId="{70C135CF-AAA1-40F5-B7D7-19495B4CAD76}" destId="{53C4E827-6410-4528-84FE-B83F8F3A6E41}" srcOrd="0" destOrd="0" presId="urn:microsoft.com/office/officeart/2005/8/layout/vList2"/>
    <dgm:cxn modelId="{D024C238-BE16-42A7-83AA-A3179F5D92F3}" srcId="{AFE620E9-F318-43C8-A574-11FA666C8342}" destId="{70C135CF-AAA1-40F5-B7D7-19495B4CAD76}" srcOrd="0" destOrd="0" parTransId="{742A6D44-983D-43FC-A4DF-48C3D8E89177}" sibTransId="{EAB406AE-1A6C-4392-B78A-D2A82F7C3AE1}"/>
    <dgm:cxn modelId="{03DFCE8C-C763-4BDA-8952-BE39958221B3}" type="presParOf" srcId="{F89E9ADB-EE5D-4CC8-BEB1-4E414754456A}" destId="{53C4E827-6410-4528-84FE-B83F8F3A6E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83CB9F-D590-4E83-A37F-14D0D177A041}" type="doc">
      <dgm:prSet loTypeId="urn:microsoft.com/office/officeart/2005/8/layout/pyramid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25AC0D-52CB-4AA0-A86E-0253204DE44E}">
      <dgm:prSet phldrT="[Text]" custT="1"/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Calibri" pitchFamily="34" charset="0"/>
            </a:rPr>
            <a:t>Pump gas away</a:t>
          </a:r>
          <a:endParaRPr lang="en-US" sz="4000" b="1" dirty="0">
            <a:solidFill>
              <a:srgbClr val="FF0000"/>
            </a:solidFill>
            <a:latin typeface="Calibri" pitchFamily="34" charset="0"/>
          </a:endParaRPr>
        </a:p>
      </dgm:t>
    </dgm:pt>
    <dgm:pt modelId="{90AE164D-7113-4E5C-BCA3-F1AAA354A503}" type="par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AEA689EA-F467-4EE4-B2AF-FF7E2D41F802}" type="sib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4C215E3D-FEA7-46C8-B76E-0F248B04CA84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Less gas in</a:t>
          </a:r>
          <a:endParaRPr lang="en-US" sz="4000" dirty="0">
            <a:latin typeface="Calibri" pitchFamily="34" charset="0"/>
          </a:endParaRPr>
        </a:p>
      </dgm:t>
    </dgm:pt>
    <dgm:pt modelId="{B0978D74-8028-4288-A935-DFE5C4935276}" type="par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FE0591FF-03CA-4B7A-963F-A620240FDEEA}" type="sib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851851F4-20C7-4D71-8F88-2320D43A2C61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Measure pressure</a:t>
          </a:r>
          <a:endParaRPr lang="en-US" sz="4000" dirty="0">
            <a:latin typeface="Calibri" pitchFamily="34" charset="0"/>
          </a:endParaRPr>
        </a:p>
      </dgm:t>
    </dgm:pt>
    <dgm:pt modelId="{E833C7A1-3EE5-4C59-B076-3AA58B4647BD}" type="par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558C5A03-51B6-450C-93A7-3E7C7C0D19DF}" type="sib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006022AA-FAC1-435F-9461-D74EF02E0093}" type="pres">
      <dgm:prSet presAssocID="{4F83CB9F-D590-4E83-A37F-14D0D177A04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46DA317-BD30-4EEF-82E4-706EDAA143CD}" type="pres">
      <dgm:prSet presAssocID="{4F83CB9F-D590-4E83-A37F-14D0D177A041}" presName="pyramid" presStyleLbl="node1" presStyleIdx="0" presStyleCnt="1"/>
      <dgm:spPr/>
      <dgm:t>
        <a:bodyPr/>
        <a:lstStyle/>
        <a:p>
          <a:endParaRPr lang="en-US"/>
        </a:p>
      </dgm:t>
    </dgm:pt>
    <dgm:pt modelId="{C9DE867F-DFC8-4A8B-A006-F3762DF20ADF}" type="pres">
      <dgm:prSet presAssocID="{4F83CB9F-D590-4E83-A37F-14D0D177A041}" presName="theList" presStyleCnt="0"/>
      <dgm:spPr/>
      <dgm:t>
        <a:bodyPr/>
        <a:lstStyle/>
        <a:p>
          <a:endParaRPr lang="en-US"/>
        </a:p>
      </dgm:t>
    </dgm:pt>
    <dgm:pt modelId="{7D51368D-9F00-4C7D-9275-194C68F0BFEA}" type="pres">
      <dgm:prSet presAssocID="{5E25AC0D-52CB-4AA0-A86E-0253204DE44E}" presName="aNode" presStyleLbl="fgAcc1" presStyleIdx="0" presStyleCnt="3" custScaleX="14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8B3B0-CE70-4051-BD63-8EA8327CE8B0}" type="pres">
      <dgm:prSet presAssocID="{5E25AC0D-52CB-4AA0-A86E-0253204DE44E}" presName="aSpace" presStyleCnt="0"/>
      <dgm:spPr/>
      <dgm:t>
        <a:bodyPr/>
        <a:lstStyle/>
        <a:p>
          <a:endParaRPr lang="en-US"/>
        </a:p>
      </dgm:t>
    </dgm:pt>
    <dgm:pt modelId="{A6291006-A5A9-4622-A690-0AE43B79B62C}" type="pres">
      <dgm:prSet presAssocID="{4C215E3D-FEA7-46C8-B76E-0F248B04CA84}" presName="aNode" presStyleLbl="fgAcc1" presStyleIdx="1" presStyleCnt="3" custScaleX="148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00C67-C234-48BF-ACED-2CDACA793828}" type="pres">
      <dgm:prSet presAssocID="{4C215E3D-FEA7-46C8-B76E-0F248B04CA84}" presName="aSpace" presStyleCnt="0"/>
      <dgm:spPr/>
      <dgm:t>
        <a:bodyPr/>
        <a:lstStyle/>
        <a:p>
          <a:endParaRPr lang="en-US"/>
        </a:p>
      </dgm:t>
    </dgm:pt>
    <dgm:pt modelId="{91BF201F-757F-4485-9277-F4A31CDEF55A}" type="pres">
      <dgm:prSet presAssocID="{851851F4-20C7-4D71-8F88-2320D43A2C61}" presName="aNode" presStyleLbl="fgAcc1" presStyleIdx="2" presStyleCnt="3" custScaleX="146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A0C58-F603-4253-95FE-49E96064C3E9}" type="pres">
      <dgm:prSet presAssocID="{851851F4-20C7-4D71-8F88-2320D43A2C61}" presName="aSpace" presStyleCnt="0"/>
      <dgm:spPr/>
      <dgm:t>
        <a:bodyPr/>
        <a:lstStyle/>
        <a:p>
          <a:endParaRPr lang="en-US"/>
        </a:p>
      </dgm:t>
    </dgm:pt>
  </dgm:ptLst>
  <dgm:cxnLst>
    <dgm:cxn modelId="{FB115D09-2D09-47EA-9C7B-17E6FF9046A1}" type="presOf" srcId="{5E25AC0D-52CB-4AA0-A86E-0253204DE44E}" destId="{7D51368D-9F00-4C7D-9275-194C68F0BFEA}" srcOrd="0" destOrd="0" presId="urn:microsoft.com/office/officeart/2005/8/layout/pyramid2"/>
    <dgm:cxn modelId="{0DA1EBC7-24D2-4F07-A2F9-42414858F746}" srcId="{4F83CB9F-D590-4E83-A37F-14D0D177A041}" destId="{4C215E3D-FEA7-46C8-B76E-0F248B04CA84}" srcOrd="1" destOrd="0" parTransId="{B0978D74-8028-4288-A935-DFE5C4935276}" sibTransId="{FE0591FF-03CA-4B7A-963F-A620240FDEEA}"/>
    <dgm:cxn modelId="{0529A94C-C9CF-4923-ADAF-D298AA25FBA8}" type="presOf" srcId="{851851F4-20C7-4D71-8F88-2320D43A2C61}" destId="{91BF201F-757F-4485-9277-F4A31CDEF55A}" srcOrd="0" destOrd="0" presId="urn:microsoft.com/office/officeart/2005/8/layout/pyramid2"/>
    <dgm:cxn modelId="{C664C06A-8923-413D-942B-C6228EEF6482}" type="presOf" srcId="{4C215E3D-FEA7-46C8-B76E-0F248B04CA84}" destId="{A6291006-A5A9-4622-A690-0AE43B79B62C}" srcOrd="0" destOrd="0" presId="urn:microsoft.com/office/officeart/2005/8/layout/pyramid2"/>
    <dgm:cxn modelId="{574AB65A-4957-42A8-8177-D2017060CD3E}" srcId="{4F83CB9F-D590-4E83-A37F-14D0D177A041}" destId="{851851F4-20C7-4D71-8F88-2320D43A2C61}" srcOrd="2" destOrd="0" parTransId="{E833C7A1-3EE5-4C59-B076-3AA58B4647BD}" sibTransId="{558C5A03-51B6-450C-93A7-3E7C7C0D19DF}"/>
    <dgm:cxn modelId="{5F371991-03A6-4C45-AABB-996B7DC8BB25}" type="presOf" srcId="{4F83CB9F-D590-4E83-A37F-14D0D177A041}" destId="{006022AA-FAC1-435F-9461-D74EF02E0093}" srcOrd="0" destOrd="0" presId="urn:microsoft.com/office/officeart/2005/8/layout/pyramid2"/>
    <dgm:cxn modelId="{A5954B9B-B398-4569-8E41-CB7E99C43171}" srcId="{4F83CB9F-D590-4E83-A37F-14D0D177A041}" destId="{5E25AC0D-52CB-4AA0-A86E-0253204DE44E}" srcOrd="0" destOrd="0" parTransId="{90AE164D-7113-4E5C-BCA3-F1AAA354A503}" sibTransId="{AEA689EA-F467-4EE4-B2AF-FF7E2D41F802}"/>
    <dgm:cxn modelId="{86378C6D-E645-499B-8D98-A7255CC44660}" type="presParOf" srcId="{006022AA-FAC1-435F-9461-D74EF02E0093}" destId="{C46DA317-BD30-4EEF-82E4-706EDAA143CD}" srcOrd="0" destOrd="0" presId="urn:microsoft.com/office/officeart/2005/8/layout/pyramid2"/>
    <dgm:cxn modelId="{1A41E2A3-686E-4942-89DC-A516ECF00B6F}" type="presParOf" srcId="{006022AA-FAC1-435F-9461-D74EF02E0093}" destId="{C9DE867F-DFC8-4A8B-A006-F3762DF20ADF}" srcOrd="1" destOrd="0" presId="urn:microsoft.com/office/officeart/2005/8/layout/pyramid2"/>
    <dgm:cxn modelId="{BE0F1C02-8A7F-4859-A311-57D17C733768}" type="presParOf" srcId="{C9DE867F-DFC8-4A8B-A006-F3762DF20ADF}" destId="{7D51368D-9F00-4C7D-9275-194C68F0BFEA}" srcOrd="0" destOrd="0" presId="urn:microsoft.com/office/officeart/2005/8/layout/pyramid2"/>
    <dgm:cxn modelId="{F4D55687-405C-44EB-9ED3-60E2FD3991BB}" type="presParOf" srcId="{C9DE867F-DFC8-4A8B-A006-F3762DF20ADF}" destId="{4F18B3B0-CE70-4051-BD63-8EA8327CE8B0}" srcOrd="1" destOrd="0" presId="urn:microsoft.com/office/officeart/2005/8/layout/pyramid2"/>
    <dgm:cxn modelId="{0CB7D7AC-3FAE-4761-945D-7745D2E891A0}" type="presParOf" srcId="{C9DE867F-DFC8-4A8B-A006-F3762DF20ADF}" destId="{A6291006-A5A9-4622-A690-0AE43B79B62C}" srcOrd="2" destOrd="0" presId="urn:microsoft.com/office/officeart/2005/8/layout/pyramid2"/>
    <dgm:cxn modelId="{FCC0150E-9BBB-49DC-AA7E-901708861E9A}" type="presParOf" srcId="{C9DE867F-DFC8-4A8B-A006-F3762DF20ADF}" destId="{A1A00C67-C234-48BF-ACED-2CDACA793828}" srcOrd="3" destOrd="0" presId="urn:microsoft.com/office/officeart/2005/8/layout/pyramid2"/>
    <dgm:cxn modelId="{6410AFA9-D685-485E-92EB-0FE18AC370C5}" type="presParOf" srcId="{C9DE867F-DFC8-4A8B-A006-F3762DF20ADF}" destId="{91BF201F-757F-4485-9277-F4A31CDEF55A}" srcOrd="4" destOrd="0" presId="urn:microsoft.com/office/officeart/2005/8/layout/pyramid2"/>
    <dgm:cxn modelId="{ABE45929-93B9-49A0-8B7F-06986ECE08D4}" type="presParOf" srcId="{C9DE867F-DFC8-4A8B-A006-F3762DF20ADF}" destId="{0AEA0C58-F603-4253-95FE-49E96064C3E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E620E9-F318-43C8-A574-11FA666C8342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C135CF-AAA1-40F5-B7D7-19495B4CAD76}">
      <dgm:prSet custT="1"/>
      <dgm:spPr/>
      <dgm:t>
        <a:bodyPr/>
        <a:lstStyle/>
        <a:p>
          <a:pPr rtl="0"/>
          <a:r>
            <a:rPr lang="en-US" sz="3000" b="1" dirty="0" smtClean="0"/>
            <a:t>How to reach XHV ≡ P &lt; 1x10</a:t>
          </a:r>
          <a:r>
            <a:rPr lang="en-US" sz="3000" b="1" baseline="30000" dirty="0" smtClean="0"/>
            <a:t>-12</a:t>
          </a:r>
          <a:r>
            <a:rPr lang="en-US" sz="3000" b="1" baseline="0" dirty="0" smtClean="0"/>
            <a:t> </a:t>
          </a:r>
          <a:r>
            <a:rPr lang="en-US" sz="3000" b="1" baseline="0" dirty="0" err="1" smtClean="0"/>
            <a:t>Torr</a:t>
          </a:r>
          <a:r>
            <a:rPr lang="en-US" sz="3000" b="1" baseline="0" dirty="0" smtClean="0"/>
            <a:t>?</a:t>
          </a:r>
          <a:endParaRPr lang="en-US" sz="3000" b="1" baseline="30000" dirty="0"/>
        </a:p>
      </dgm:t>
    </dgm:pt>
    <dgm:pt modelId="{742A6D44-983D-43FC-A4DF-48C3D8E89177}" type="parTrans" cxnId="{D024C238-BE16-42A7-83AA-A3179F5D92F3}">
      <dgm:prSet/>
      <dgm:spPr/>
      <dgm:t>
        <a:bodyPr/>
        <a:lstStyle/>
        <a:p>
          <a:endParaRPr lang="en-US"/>
        </a:p>
      </dgm:t>
    </dgm:pt>
    <dgm:pt modelId="{EAB406AE-1A6C-4392-B78A-D2A82F7C3AE1}" type="sibTrans" cxnId="{D024C238-BE16-42A7-83AA-A3179F5D92F3}">
      <dgm:prSet/>
      <dgm:spPr/>
      <dgm:t>
        <a:bodyPr/>
        <a:lstStyle/>
        <a:p>
          <a:endParaRPr lang="en-US"/>
        </a:p>
      </dgm:t>
    </dgm:pt>
    <dgm:pt modelId="{F89E9ADB-EE5D-4CC8-BEB1-4E414754456A}" type="pres">
      <dgm:prSet presAssocID="{AFE620E9-F318-43C8-A574-11FA666C8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C4E827-6410-4528-84FE-B83F8F3A6E41}" type="pres">
      <dgm:prSet presAssocID="{70C135CF-AAA1-40F5-B7D7-19495B4CAD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9ECFD9-2EB4-420B-A5BF-766CC9E2F250}" type="presOf" srcId="{70C135CF-AAA1-40F5-B7D7-19495B4CAD76}" destId="{53C4E827-6410-4528-84FE-B83F8F3A6E41}" srcOrd="0" destOrd="0" presId="urn:microsoft.com/office/officeart/2005/8/layout/vList2"/>
    <dgm:cxn modelId="{5962FB66-8B5E-47EF-B374-AAFE72905ABD}" type="presOf" srcId="{AFE620E9-F318-43C8-A574-11FA666C8342}" destId="{F89E9ADB-EE5D-4CC8-BEB1-4E414754456A}" srcOrd="0" destOrd="0" presId="urn:microsoft.com/office/officeart/2005/8/layout/vList2"/>
    <dgm:cxn modelId="{D024C238-BE16-42A7-83AA-A3179F5D92F3}" srcId="{AFE620E9-F318-43C8-A574-11FA666C8342}" destId="{70C135CF-AAA1-40F5-B7D7-19495B4CAD76}" srcOrd="0" destOrd="0" parTransId="{742A6D44-983D-43FC-A4DF-48C3D8E89177}" sibTransId="{EAB406AE-1A6C-4392-B78A-D2A82F7C3AE1}"/>
    <dgm:cxn modelId="{EF71CDC7-F02E-430F-9D12-35238E558634}" type="presParOf" srcId="{F89E9ADB-EE5D-4CC8-BEB1-4E414754456A}" destId="{53C4E827-6410-4528-84FE-B83F8F3A6E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83CB9F-D590-4E83-A37F-14D0D177A041}" type="doc">
      <dgm:prSet loTypeId="urn:microsoft.com/office/officeart/2005/8/layout/pyramid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25AC0D-52CB-4AA0-A86E-0253204DE44E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Pump gas away</a:t>
          </a:r>
          <a:endParaRPr lang="en-US" sz="4000" dirty="0">
            <a:latin typeface="Calibri" pitchFamily="34" charset="0"/>
          </a:endParaRPr>
        </a:p>
      </dgm:t>
    </dgm:pt>
    <dgm:pt modelId="{90AE164D-7113-4E5C-BCA3-F1AAA354A503}" type="par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AEA689EA-F467-4EE4-B2AF-FF7E2D41F802}" type="sib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4C215E3D-FEA7-46C8-B76E-0F248B04CA84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Less gas in</a:t>
          </a:r>
          <a:endParaRPr lang="en-US" sz="4000" dirty="0">
            <a:latin typeface="Calibri" pitchFamily="34" charset="0"/>
          </a:endParaRPr>
        </a:p>
      </dgm:t>
    </dgm:pt>
    <dgm:pt modelId="{B0978D74-8028-4288-A935-DFE5C4935276}" type="par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FE0591FF-03CA-4B7A-963F-A620240FDEEA}" type="sib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851851F4-20C7-4D71-8F88-2320D43A2C61}">
      <dgm:prSet phldrT="[Text]" custT="1"/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Calibri" pitchFamily="34" charset="0"/>
            </a:rPr>
            <a:t>Measure pressure</a:t>
          </a:r>
          <a:endParaRPr lang="en-US" sz="4000" b="1" dirty="0">
            <a:solidFill>
              <a:srgbClr val="FF0000"/>
            </a:solidFill>
            <a:latin typeface="Calibri" pitchFamily="34" charset="0"/>
          </a:endParaRPr>
        </a:p>
      </dgm:t>
    </dgm:pt>
    <dgm:pt modelId="{E833C7A1-3EE5-4C59-B076-3AA58B4647BD}" type="par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558C5A03-51B6-450C-93A7-3E7C7C0D19DF}" type="sib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006022AA-FAC1-435F-9461-D74EF02E0093}" type="pres">
      <dgm:prSet presAssocID="{4F83CB9F-D590-4E83-A37F-14D0D177A04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46DA317-BD30-4EEF-82E4-706EDAA143CD}" type="pres">
      <dgm:prSet presAssocID="{4F83CB9F-D590-4E83-A37F-14D0D177A041}" presName="pyramid" presStyleLbl="node1" presStyleIdx="0" presStyleCnt="1"/>
      <dgm:spPr/>
      <dgm:t>
        <a:bodyPr/>
        <a:lstStyle/>
        <a:p>
          <a:endParaRPr lang="en-US"/>
        </a:p>
      </dgm:t>
    </dgm:pt>
    <dgm:pt modelId="{C9DE867F-DFC8-4A8B-A006-F3762DF20ADF}" type="pres">
      <dgm:prSet presAssocID="{4F83CB9F-D590-4E83-A37F-14D0D177A041}" presName="theList" presStyleCnt="0"/>
      <dgm:spPr/>
      <dgm:t>
        <a:bodyPr/>
        <a:lstStyle/>
        <a:p>
          <a:endParaRPr lang="en-US"/>
        </a:p>
      </dgm:t>
    </dgm:pt>
    <dgm:pt modelId="{7D51368D-9F00-4C7D-9275-194C68F0BFEA}" type="pres">
      <dgm:prSet presAssocID="{5E25AC0D-52CB-4AA0-A86E-0253204DE44E}" presName="aNode" presStyleLbl="fgAcc1" presStyleIdx="0" presStyleCnt="3" custScaleX="14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8B3B0-CE70-4051-BD63-8EA8327CE8B0}" type="pres">
      <dgm:prSet presAssocID="{5E25AC0D-52CB-4AA0-A86E-0253204DE44E}" presName="aSpace" presStyleCnt="0"/>
      <dgm:spPr/>
      <dgm:t>
        <a:bodyPr/>
        <a:lstStyle/>
        <a:p>
          <a:endParaRPr lang="en-US"/>
        </a:p>
      </dgm:t>
    </dgm:pt>
    <dgm:pt modelId="{A6291006-A5A9-4622-A690-0AE43B79B62C}" type="pres">
      <dgm:prSet presAssocID="{4C215E3D-FEA7-46C8-B76E-0F248B04CA84}" presName="aNode" presStyleLbl="fgAcc1" presStyleIdx="1" presStyleCnt="3" custScaleX="148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00C67-C234-48BF-ACED-2CDACA793828}" type="pres">
      <dgm:prSet presAssocID="{4C215E3D-FEA7-46C8-B76E-0F248B04CA84}" presName="aSpace" presStyleCnt="0"/>
      <dgm:spPr/>
      <dgm:t>
        <a:bodyPr/>
        <a:lstStyle/>
        <a:p>
          <a:endParaRPr lang="en-US"/>
        </a:p>
      </dgm:t>
    </dgm:pt>
    <dgm:pt modelId="{91BF201F-757F-4485-9277-F4A31CDEF55A}" type="pres">
      <dgm:prSet presAssocID="{851851F4-20C7-4D71-8F88-2320D43A2C61}" presName="aNode" presStyleLbl="fgAcc1" presStyleIdx="2" presStyleCnt="3" custScaleX="146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A0C58-F603-4253-95FE-49E96064C3E9}" type="pres">
      <dgm:prSet presAssocID="{851851F4-20C7-4D71-8F88-2320D43A2C61}" presName="aSpace" presStyleCnt="0"/>
      <dgm:spPr/>
      <dgm:t>
        <a:bodyPr/>
        <a:lstStyle/>
        <a:p>
          <a:endParaRPr lang="en-US"/>
        </a:p>
      </dgm:t>
    </dgm:pt>
  </dgm:ptLst>
  <dgm:cxnLst>
    <dgm:cxn modelId="{0DA1EBC7-24D2-4F07-A2F9-42414858F746}" srcId="{4F83CB9F-D590-4E83-A37F-14D0D177A041}" destId="{4C215E3D-FEA7-46C8-B76E-0F248B04CA84}" srcOrd="1" destOrd="0" parTransId="{B0978D74-8028-4288-A935-DFE5C4935276}" sibTransId="{FE0591FF-03CA-4B7A-963F-A620240FDEEA}"/>
    <dgm:cxn modelId="{A5954B9B-B398-4569-8E41-CB7E99C43171}" srcId="{4F83CB9F-D590-4E83-A37F-14D0D177A041}" destId="{5E25AC0D-52CB-4AA0-A86E-0253204DE44E}" srcOrd="0" destOrd="0" parTransId="{90AE164D-7113-4E5C-BCA3-F1AAA354A503}" sibTransId="{AEA689EA-F467-4EE4-B2AF-FF7E2D41F802}"/>
    <dgm:cxn modelId="{F545E6B2-6CC9-4FFE-95A9-CA9C387F11A5}" type="presOf" srcId="{4F83CB9F-D590-4E83-A37F-14D0D177A041}" destId="{006022AA-FAC1-435F-9461-D74EF02E0093}" srcOrd="0" destOrd="0" presId="urn:microsoft.com/office/officeart/2005/8/layout/pyramid2"/>
    <dgm:cxn modelId="{574AB65A-4957-42A8-8177-D2017060CD3E}" srcId="{4F83CB9F-D590-4E83-A37F-14D0D177A041}" destId="{851851F4-20C7-4D71-8F88-2320D43A2C61}" srcOrd="2" destOrd="0" parTransId="{E833C7A1-3EE5-4C59-B076-3AA58B4647BD}" sibTransId="{558C5A03-51B6-450C-93A7-3E7C7C0D19DF}"/>
    <dgm:cxn modelId="{B2BB50F9-EAF4-472E-936A-A92F80980313}" type="presOf" srcId="{851851F4-20C7-4D71-8F88-2320D43A2C61}" destId="{91BF201F-757F-4485-9277-F4A31CDEF55A}" srcOrd="0" destOrd="0" presId="urn:microsoft.com/office/officeart/2005/8/layout/pyramid2"/>
    <dgm:cxn modelId="{EA47207D-EE79-4358-AB5C-31EAED15D1A9}" type="presOf" srcId="{4C215E3D-FEA7-46C8-B76E-0F248B04CA84}" destId="{A6291006-A5A9-4622-A690-0AE43B79B62C}" srcOrd="0" destOrd="0" presId="urn:microsoft.com/office/officeart/2005/8/layout/pyramid2"/>
    <dgm:cxn modelId="{8FC993E6-0C36-4FCF-A656-F325F670C329}" type="presOf" srcId="{5E25AC0D-52CB-4AA0-A86E-0253204DE44E}" destId="{7D51368D-9F00-4C7D-9275-194C68F0BFEA}" srcOrd="0" destOrd="0" presId="urn:microsoft.com/office/officeart/2005/8/layout/pyramid2"/>
    <dgm:cxn modelId="{60B77580-9C5E-4D13-A323-7A0948A7658F}" type="presParOf" srcId="{006022AA-FAC1-435F-9461-D74EF02E0093}" destId="{C46DA317-BD30-4EEF-82E4-706EDAA143CD}" srcOrd="0" destOrd="0" presId="urn:microsoft.com/office/officeart/2005/8/layout/pyramid2"/>
    <dgm:cxn modelId="{06C1EB27-49BC-4414-84A9-4A74702B7239}" type="presParOf" srcId="{006022AA-FAC1-435F-9461-D74EF02E0093}" destId="{C9DE867F-DFC8-4A8B-A006-F3762DF20ADF}" srcOrd="1" destOrd="0" presId="urn:microsoft.com/office/officeart/2005/8/layout/pyramid2"/>
    <dgm:cxn modelId="{7AE2296F-EB3D-4F4B-8CF6-1F9071481437}" type="presParOf" srcId="{C9DE867F-DFC8-4A8B-A006-F3762DF20ADF}" destId="{7D51368D-9F00-4C7D-9275-194C68F0BFEA}" srcOrd="0" destOrd="0" presId="urn:microsoft.com/office/officeart/2005/8/layout/pyramid2"/>
    <dgm:cxn modelId="{2AEB8EBE-3D6D-4893-A67B-B5507A8FB186}" type="presParOf" srcId="{C9DE867F-DFC8-4A8B-A006-F3762DF20ADF}" destId="{4F18B3B0-CE70-4051-BD63-8EA8327CE8B0}" srcOrd="1" destOrd="0" presId="urn:microsoft.com/office/officeart/2005/8/layout/pyramid2"/>
    <dgm:cxn modelId="{4B2F0D9B-5455-439D-ACFD-E403879DCF6C}" type="presParOf" srcId="{C9DE867F-DFC8-4A8B-A006-F3762DF20ADF}" destId="{A6291006-A5A9-4622-A690-0AE43B79B62C}" srcOrd="2" destOrd="0" presId="urn:microsoft.com/office/officeart/2005/8/layout/pyramid2"/>
    <dgm:cxn modelId="{0529FFC6-0B2F-400D-B484-EA1480BD147C}" type="presParOf" srcId="{C9DE867F-DFC8-4A8B-A006-F3762DF20ADF}" destId="{A1A00C67-C234-48BF-ACED-2CDACA793828}" srcOrd="3" destOrd="0" presId="urn:microsoft.com/office/officeart/2005/8/layout/pyramid2"/>
    <dgm:cxn modelId="{B16630E6-2081-4499-94D0-0F3A72621219}" type="presParOf" srcId="{C9DE867F-DFC8-4A8B-A006-F3762DF20ADF}" destId="{91BF201F-757F-4485-9277-F4A31CDEF55A}" srcOrd="4" destOrd="0" presId="urn:microsoft.com/office/officeart/2005/8/layout/pyramid2"/>
    <dgm:cxn modelId="{11B7A85A-BCD8-46A1-80D7-9BB8E6AC9D35}" type="presParOf" srcId="{C9DE867F-DFC8-4A8B-A006-F3762DF20ADF}" destId="{0AEA0C58-F603-4253-95FE-49E96064C3E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4E827-6410-4528-84FE-B83F8F3A6E41}">
      <dsp:nvSpPr>
        <dsp:cNvPr id="0" name=""/>
        <dsp:cNvSpPr/>
      </dsp:nvSpPr>
      <dsp:spPr>
        <a:xfrm>
          <a:off x="0" y="7259"/>
          <a:ext cx="7772400" cy="82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How to reach XHV ≡ P &lt; 1x10</a:t>
          </a:r>
          <a:r>
            <a:rPr lang="en-US" sz="3000" b="1" kern="1200" baseline="30000" dirty="0" smtClean="0"/>
            <a:t>-12</a:t>
          </a:r>
          <a:r>
            <a:rPr lang="en-US" sz="3000" b="1" kern="1200" baseline="0" dirty="0" smtClean="0"/>
            <a:t> </a:t>
          </a:r>
          <a:r>
            <a:rPr lang="en-US" sz="3000" b="1" kern="1200" baseline="0" dirty="0" err="1" smtClean="0"/>
            <a:t>Torr</a:t>
          </a:r>
          <a:r>
            <a:rPr lang="en-US" sz="3000" b="1" kern="1200" baseline="0" dirty="0" smtClean="0"/>
            <a:t>?</a:t>
          </a:r>
          <a:endParaRPr lang="en-US" sz="3000" b="1" kern="1200" baseline="30000" dirty="0"/>
        </a:p>
      </dsp:txBody>
      <dsp:txXfrm>
        <a:off x="40209" y="47468"/>
        <a:ext cx="7691982" cy="743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DA317-BD30-4EEF-82E4-706EDAA143CD}">
      <dsp:nvSpPr>
        <dsp:cNvPr id="0" name=""/>
        <dsp:cNvSpPr/>
      </dsp:nvSpPr>
      <dsp:spPr>
        <a:xfrm>
          <a:off x="491492" y="0"/>
          <a:ext cx="5181600" cy="51816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51368D-9F00-4C7D-9275-194C68F0BFEA}">
      <dsp:nvSpPr>
        <dsp:cNvPr id="0" name=""/>
        <dsp:cNvSpPr/>
      </dsp:nvSpPr>
      <dsp:spPr>
        <a:xfrm>
          <a:off x="2251716" y="520943"/>
          <a:ext cx="5029191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Calibri" pitchFamily="34" charset="0"/>
            </a:rPr>
            <a:t>Pump gas away</a:t>
          </a:r>
          <a:endParaRPr lang="en-US" sz="4000" b="1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2311593" y="580820"/>
        <a:ext cx="4909437" cy="1106827"/>
      </dsp:txXfrm>
    </dsp:sp>
    <dsp:sp modelId="{A6291006-A5A9-4622-A690-0AE43B79B62C}">
      <dsp:nvSpPr>
        <dsp:cNvPr id="0" name=""/>
        <dsp:cNvSpPr/>
      </dsp:nvSpPr>
      <dsp:spPr>
        <a:xfrm>
          <a:off x="2267900" y="1900847"/>
          <a:ext cx="4996824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Less gas in</a:t>
          </a:r>
          <a:endParaRPr lang="en-US" sz="4000" kern="1200" dirty="0">
            <a:latin typeface="Calibri" pitchFamily="34" charset="0"/>
          </a:endParaRPr>
        </a:p>
      </dsp:txBody>
      <dsp:txXfrm>
        <a:off x="2327777" y="1960724"/>
        <a:ext cx="4877070" cy="1106827"/>
      </dsp:txXfrm>
    </dsp:sp>
    <dsp:sp modelId="{91BF201F-757F-4485-9277-F4A31CDEF55A}">
      <dsp:nvSpPr>
        <dsp:cNvPr id="0" name=""/>
        <dsp:cNvSpPr/>
      </dsp:nvSpPr>
      <dsp:spPr>
        <a:xfrm>
          <a:off x="2293632" y="3280752"/>
          <a:ext cx="4945360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Measure pressure</a:t>
          </a:r>
          <a:endParaRPr lang="en-US" sz="4000" kern="1200" dirty="0">
            <a:latin typeface="Calibri" pitchFamily="34" charset="0"/>
          </a:endParaRPr>
        </a:p>
      </dsp:txBody>
      <dsp:txXfrm>
        <a:off x="2353509" y="3340629"/>
        <a:ext cx="4825606" cy="1106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4E827-6410-4528-84FE-B83F8F3A6E41}">
      <dsp:nvSpPr>
        <dsp:cNvPr id="0" name=""/>
        <dsp:cNvSpPr/>
      </dsp:nvSpPr>
      <dsp:spPr>
        <a:xfrm>
          <a:off x="0" y="7259"/>
          <a:ext cx="7772400" cy="82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How to reach XHV ≡ P &lt; 1x10</a:t>
          </a:r>
          <a:r>
            <a:rPr lang="en-US" sz="3000" b="1" kern="1200" baseline="30000" dirty="0" smtClean="0"/>
            <a:t>-12</a:t>
          </a:r>
          <a:r>
            <a:rPr lang="en-US" sz="3000" b="1" kern="1200" baseline="0" dirty="0" smtClean="0"/>
            <a:t> </a:t>
          </a:r>
          <a:r>
            <a:rPr lang="en-US" sz="3000" b="1" kern="1200" baseline="0" dirty="0" err="1" smtClean="0"/>
            <a:t>Torr</a:t>
          </a:r>
          <a:r>
            <a:rPr lang="en-US" sz="3000" b="1" kern="1200" baseline="0" dirty="0" smtClean="0"/>
            <a:t>?</a:t>
          </a:r>
          <a:endParaRPr lang="en-US" sz="3000" b="1" kern="1200" baseline="30000" dirty="0"/>
        </a:p>
      </dsp:txBody>
      <dsp:txXfrm>
        <a:off x="40209" y="47468"/>
        <a:ext cx="7691982" cy="7432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DA317-BD30-4EEF-82E4-706EDAA143CD}">
      <dsp:nvSpPr>
        <dsp:cNvPr id="0" name=""/>
        <dsp:cNvSpPr/>
      </dsp:nvSpPr>
      <dsp:spPr>
        <a:xfrm>
          <a:off x="491492" y="0"/>
          <a:ext cx="5181600" cy="51816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51368D-9F00-4C7D-9275-194C68F0BFEA}">
      <dsp:nvSpPr>
        <dsp:cNvPr id="0" name=""/>
        <dsp:cNvSpPr/>
      </dsp:nvSpPr>
      <dsp:spPr>
        <a:xfrm>
          <a:off x="2251716" y="520943"/>
          <a:ext cx="5029191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Pump gas away</a:t>
          </a:r>
          <a:endParaRPr lang="en-US" sz="4000" kern="1200" dirty="0">
            <a:latin typeface="Calibri" pitchFamily="34" charset="0"/>
          </a:endParaRPr>
        </a:p>
      </dsp:txBody>
      <dsp:txXfrm>
        <a:off x="2311593" y="580820"/>
        <a:ext cx="4909437" cy="1106827"/>
      </dsp:txXfrm>
    </dsp:sp>
    <dsp:sp modelId="{A6291006-A5A9-4622-A690-0AE43B79B62C}">
      <dsp:nvSpPr>
        <dsp:cNvPr id="0" name=""/>
        <dsp:cNvSpPr/>
      </dsp:nvSpPr>
      <dsp:spPr>
        <a:xfrm>
          <a:off x="2267900" y="1900847"/>
          <a:ext cx="4996824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Less gas in</a:t>
          </a:r>
          <a:endParaRPr lang="en-US" sz="4000" kern="1200" dirty="0">
            <a:latin typeface="Calibri" pitchFamily="34" charset="0"/>
          </a:endParaRPr>
        </a:p>
      </dsp:txBody>
      <dsp:txXfrm>
        <a:off x="2327777" y="1960724"/>
        <a:ext cx="4877070" cy="1106827"/>
      </dsp:txXfrm>
    </dsp:sp>
    <dsp:sp modelId="{91BF201F-757F-4485-9277-F4A31CDEF55A}">
      <dsp:nvSpPr>
        <dsp:cNvPr id="0" name=""/>
        <dsp:cNvSpPr/>
      </dsp:nvSpPr>
      <dsp:spPr>
        <a:xfrm>
          <a:off x="2293632" y="3280752"/>
          <a:ext cx="4945360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Calibri" pitchFamily="34" charset="0"/>
            </a:rPr>
            <a:t>Measure pressure</a:t>
          </a:r>
          <a:endParaRPr lang="en-US" sz="4000" b="1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2353509" y="3340629"/>
        <a:ext cx="4825606" cy="1106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0.5784</cdr:x>
      <cdr:y>0.58865</cdr:y>
    </cdr:from>
    <cdr:to>
      <cdr:x>0.72557</cdr:x>
      <cdr:y>0.75887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93505" y="31623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2368A-F30F-C243-9E9C-0308494CCF67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2EF9E-943C-D840-9D3E-E82676C41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0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 Design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3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180E2-4E26-4F0C-AE46-058F5297F7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416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B9E482C-80B8-49B1-97B8-127D3B1F17BD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9174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83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58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728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90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10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48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15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29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27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82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3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288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40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27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61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1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88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24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1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4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3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53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593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48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78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19" y="6186488"/>
            <a:ext cx="1221581" cy="59991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2049194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2087618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2007532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3598959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2286299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901859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256054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3612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1119859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194299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1474430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40935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82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75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69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06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19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BE22D-5ED5-8B4A-9130-F9E52462EE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7E407-21E6-AE46-9EFB-3D728FFBF2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18"/>
          <p:cNvPicPr>
            <a:picLocks noChangeAspect="1" noChangeArrowheads="1"/>
          </p:cNvPicPr>
          <p:nvPr userDrawn="1"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23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09945-42AF-42D5-A57A-F637B332D811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AE90-77B9-4FE7-B369-D0D8FBEA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6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4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8143"/>
            <a:ext cx="9144000" cy="50074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148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35149"/>
            <a:ext cx="7886700" cy="440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00" cy="641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201" y="71542"/>
            <a:ext cx="1527051" cy="896114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8161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Physical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143565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3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GIF"/><Relationship Id="rId4" Type="http://schemas.openxmlformats.org/officeDocument/2006/relationships/image" Target="../media/image4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prengel_pump#cite_note-5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219" y="4936253"/>
            <a:ext cx="8944781" cy="1333917"/>
          </a:xfrm>
        </p:spPr>
        <p:txBody>
          <a:bodyPr>
            <a:noAutofit/>
          </a:bodyPr>
          <a:lstStyle/>
          <a:p>
            <a:pPr indent="-342900" algn="l">
              <a:lnSpc>
                <a:spcPct val="8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Extreme High Vacuum</a:t>
            </a:r>
            <a:b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Marcy Stutzman, </a:t>
            </a:r>
            <a:r>
              <a:rPr lang="en-US" sz="22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Ph.D</a:t>
            </a:r>
            <a:r>
              <a:rPr lang="en-US" sz="2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Jefferson Lab Center for Injectors and Sources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148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/>
          </p:nvPr>
        </p:nvGraphicFramePr>
        <p:xfrm>
          <a:off x="685800" y="76200"/>
          <a:ext cx="7772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106680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4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altLang="en-US" dirty="0" smtClean="0"/>
              <a:t>Modern Vacuum Pumps</a:t>
            </a:r>
            <a:endParaRPr lang="en-US" altLang="en-US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Gas Transfer Pumps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Rotary vane pumps</a:t>
            </a:r>
          </a:p>
          <a:p>
            <a:r>
              <a:rPr lang="en-US" dirty="0" smtClean="0"/>
              <a:t>Roots pumps</a:t>
            </a:r>
          </a:p>
          <a:p>
            <a:r>
              <a:rPr lang="en-US" dirty="0" smtClean="0"/>
              <a:t>Turbo pumps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5209149" y="1535113"/>
            <a:ext cx="3477651" cy="639762"/>
          </a:xfrm>
        </p:spPr>
        <p:txBody>
          <a:bodyPr/>
          <a:lstStyle/>
          <a:p>
            <a:r>
              <a:rPr lang="en-US" dirty="0" smtClean="0"/>
              <a:t>Capture Pumps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5209149" y="2174875"/>
            <a:ext cx="3477651" cy="3951288"/>
          </a:xfrm>
        </p:spPr>
        <p:txBody>
          <a:bodyPr/>
          <a:lstStyle/>
          <a:p>
            <a:r>
              <a:rPr lang="en-US" dirty="0" smtClean="0"/>
              <a:t>Ion pumps</a:t>
            </a:r>
          </a:p>
          <a:p>
            <a:r>
              <a:rPr lang="en-US" dirty="0" smtClean="0"/>
              <a:t>Getter pumps</a:t>
            </a:r>
          </a:p>
          <a:p>
            <a:r>
              <a:rPr lang="en-US" dirty="0" err="1" smtClean="0"/>
              <a:t>Cryopumps</a:t>
            </a:r>
            <a:endParaRPr lang="en-US" dirty="0"/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13" y="1864519"/>
            <a:ext cx="15367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175" y="4982150"/>
            <a:ext cx="3625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 rarified gas</a:t>
            </a:r>
          </a:p>
          <a:p>
            <a:r>
              <a:rPr lang="en-US" dirty="0" smtClean="0"/>
              <a:t>Move gas to higher pressure exhaust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9149" y="3808304"/>
            <a:ext cx="342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molecules from </a:t>
            </a:r>
            <a:r>
              <a:rPr lang="en-US" i="1" u="sng" dirty="0" smtClean="0"/>
              <a:t>gas phase</a:t>
            </a:r>
            <a:endParaRPr lang="en-US" i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24425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Capture Pumping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80975" y="1287461"/>
            <a:ext cx="2819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Ion pumps</a:t>
            </a:r>
          </a:p>
          <a:p>
            <a:r>
              <a:rPr lang="en-US" dirty="0" smtClean="0"/>
              <a:t>Gas ionized</a:t>
            </a:r>
          </a:p>
          <a:p>
            <a:r>
              <a:rPr lang="en-US" dirty="0" smtClean="0"/>
              <a:t>High voltage accelerates ions into plates</a:t>
            </a:r>
          </a:p>
          <a:p>
            <a:r>
              <a:rPr lang="en-US" dirty="0" smtClean="0"/>
              <a:t>Ion implant in plates - captured</a:t>
            </a:r>
            <a:endParaRPr lang="en-US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2724150" y="1287462"/>
            <a:ext cx="281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Getter pumps</a:t>
            </a:r>
          </a:p>
          <a:p>
            <a:r>
              <a:rPr lang="en-US" dirty="0" smtClean="0"/>
              <a:t>Chemically reactive surface</a:t>
            </a:r>
          </a:p>
          <a:p>
            <a:r>
              <a:rPr lang="en-US" dirty="0" smtClean="0"/>
              <a:t>Gas molecules incident on surface stick</a:t>
            </a:r>
          </a:p>
          <a:p>
            <a:r>
              <a:rPr lang="en-US" dirty="0" smtClean="0"/>
              <a:t>Chemisorption removes gas </a:t>
            </a:r>
            <a:endParaRPr lang="en-US" dirty="0"/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5705475" y="1371600"/>
            <a:ext cx="281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err="1" smtClean="0"/>
              <a:t>Cryopumping</a:t>
            </a:r>
            <a:endParaRPr lang="en-US" dirty="0" smtClean="0"/>
          </a:p>
          <a:p>
            <a:r>
              <a:rPr lang="en-US" dirty="0" smtClean="0"/>
              <a:t>Large surface area material</a:t>
            </a:r>
          </a:p>
          <a:p>
            <a:r>
              <a:rPr lang="en-US" dirty="0" smtClean="0"/>
              <a:t>Cooled below freezing temperature of desired gas</a:t>
            </a:r>
            <a:endParaRPr lang="en-US" dirty="0"/>
          </a:p>
          <a:p>
            <a:r>
              <a:rPr lang="en-US" dirty="0" smtClean="0"/>
              <a:t>Gas incident on cold surface sticks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85" y="1684197"/>
            <a:ext cx="3944563" cy="373249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72" y="4981351"/>
            <a:ext cx="1602439" cy="15162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59865" y="5086350"/>
            <a:ext cx="1844086" cy="17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4" y="4975829"/>
            <a:ext cx="1777031" cy="189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70530" y="1421245"/>
            <a:ext cx="3155807" cy="300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81" y="1430705"/>
            <a:ext cx="4674858" cy="49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2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3536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cryosorber</a:t>
            </a:r>
            <a:r>
              <a:rPr lang="en-US" dirty="0" smtClean="0"/>
              <a:t>: Nanomaterial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Typical </a:t>
            </a:r>
            <a:r>
              <a:rPr lang="en-US" dirty="0" err="1" smtClean="0"/>
              <a:t>cryopumps</a:t>
            </a:r>
            <a:r>
              <a:rPr lang="en-US" dirty="0" smtClean="0"/>
              <a:t> glue charcoal to cold surface</a:t>
            </a:r>
          </a:p>
          <a:p>
            <a:pPr lvl="1"/>
            <a:r>
              <a:rPr lang="en-US" dirty="0" smtClean="0"/>
              <a:t>Large surface area allows </a:t>
            </a:r>
            <a:r>
              <a:rPr lang="en-US" dirty="0" err="1" smtClean="0"/>
              <a:t>cryosorption</a:t>
            </a:r>
            <a:r>
              <a:rPr lang="en-US" dirty="0" smtClean="0"/>
              <a:t> rather than </a:t>
            </a:r>
            <a:r>
              <a:rPr lang="en-US" dirty="0" err="1" smtClean="0"/>
              <a:t>cryocondensation</a:t>
            </a:r>
            <a:endParaRPr lang="en-US" dirty="0" smtClean="0"/>
          </a:p>
          <a:p>
            <a:pPr lvl="1"/>
            <a:r>
              <a:rPr lang="en-US" dirty="0" smtClean="0"/>
              <a:t>Lower pressure</a:t>
            </a:r>
          </a:p>
          <a:p>
            <a:r>
              <a:rPr lang="en-US" dirty="0" smtClean="0"/>
              <a:t>Requires Low temperature adhesives</a:t>
            </a:r>
          </a:p>
          <a:p>
            <a:pPr lvl="1"/>
            <a:r>
              <a:rPr lang="en-US" dirty="0" smtClean="0"/>
              <a:t>Can’t bake system well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Boron-Nitride Nanotubes have 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uge surface area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ood thermal </a:t>
            </a:r>
          </a:p>
          <a:p>
            <a:pPr lvl="1"/>
            <a:r>
              <a:rPr lang="en-US" dirty="0" smtClean="0"/>
              <a:t>Are freestanding </a:t>
            </a:r>
          </a:p>
          <a:p>
            <a:pPr lvl="1"/>
            <a:r>
              <a:rPr lang="en-US" dirty="0" smtClean="0"/>
              <a:t>Are manufactured across street (</a:t>
            </a:r>
            <a:r>
              <a:rPr lang="en-US" dirty="0" err="1" smtClean="0"/>
              <a:t>JLab</a:t>
            </a:r>
            <a:r>
              <a:rPr lang="en-US" dirty="0" smtClean="0"/>
              <a:t> spin-off)</a:t>
            </a:r>
          </a:p>
          <a:p>
            <a:r>
              <a:rPr lang="en-US" dirty="0" smtClean="0"/>
              <a:t>Can we use these for </a:t>
            </a:r>
            <a:r>
              <a:rPr lang="en-US" dirty="0" err="1" smtClean="0"/>
              <a:t>cryosorber</a:t>
            </a:r>
            <a:r>
              <a:rPr lang="en-US" dirty="0" smtClean="0"/>
              <a:t> material?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35" y="1417638"/>
            <a:ext cx="2605620" cy="5111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52" y="5121375"/>
            <a:ext cx="873146" cy="1713011"/>
          </a:xfrm>
          <a:prstGeom prst="rect">
            <a:avLst/>
          </a:prstGeom>
        </p:spPr>
      </p:pic>
      <p:pic>
        <p:nvPicPr>
          <p:cNvPr id="10" name="Picture 6" descr="http://www.bnnt.com/images/news/bnnt-prjul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2"/>
          <a:stretch/>
        </p:blipFill>
        <p:spPr bwMode="auto">
          <a:xfrm>
            <a:off x="304800" y="1276712"/>
            <a:ext cx="2552700" cy="26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6" b="48479"/>
          <a:stretch/>
        </p:blipFill>
        <p:spPr bwMode="auto">
          <a:xfrm>
            <a:off x="304800" y="3788653"/>
            <a:ext cx="3605052" cy="23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98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Mounting BNNT for </a:t>
            </a:r>
            <a:r>
              <a:rPr lang="en-US" dirty="0" err="1" smtClean="0"/>
              <a:t>Cryopumping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1 g BNNT material</a:t>
            </a:r>
          </a:p>
          <a:p>
            <a:r>
              <a:rPr lang="en-US" dirty="0" smtClean="0"/>
              <a:t>Copper grid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16157" r="26100" b="-1"/>
          <a:stretch/>
        </p:blipFill>
        <p:spPr>
          <a:xfrm>
            <a:off x="533400" y="2628900"/>
            <a:ext cx="3505200" cy="358578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91937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~4 g BNNT material</a:t>
            </a:r>
          </a:p>
          <a:p>
            <a:r>
              <a:rPr lang="en-US" dirty="0" smtClean="0"/>
              <a:t>“sewn on” with wires</a:t>
            </a:r>
          </a:p>
          <a:p>
            <a:r>
              <a:rPr lang="en-US" dirty="0" smtClean="0"/>
              <a:t>SULI Student, 2016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r="20738"/>
          <a:stretch/>
        </p:blipFill>
        <p:spPr>
          <a:xfrm>
            <a:off x="4645025" y="2628900"/>
            <a:ext cx="4192853" cy="3487043"/>
          </a:xfrm>
        </p:spPr>
      </p:pic>
      <p:sp>
        <p:nvSpPr>
          <p:cNvPr id="10" name="TextBox 9"/>
          <p:cNvSpPr txBox="1"/>
          <p:nvPr/>
        </p:nvSpPr>
        <p:spPr>
          <a:xfrm rot="20253935">
            <a:off x="5352298" y="5545940"/>
            <a:ext cx="715260" cy="269304"/>
          </a:xfrm>
          <a:prstGeom prst="rect">
            <a:avLst/>
          </a:prstGeom>
          <a:solidFill>
            <a:srgbClr val="DBD9CB"/>
          </a:solidFill>
        </p:spPr>
        <p:txBody>
          <a:bodyPr wrap="none" rtlCol="0">
            <a:spAutoFit/>
          </a:bodyPr>
          <a:lstStyle/>
          <a:p>
            <a:r>
              <a:rPr lang="en-US" sz="1150" dirty="0" smtClean="0">
                <a:solidFill>
                  <a:srgbClr val="002060"/>
                </a:solidFill>
              </a:rPr>
              <a:t>Veronica</a:t>
            </a:r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2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2231781" y="2628900"/>
            <a:ext cx="624254" cy="720969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15">
              <a:latin typeface="Time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376820" y="4244926"/>
            <a:ext cx="624254" cy="720969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15">
              <a:latin typeface="Times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327077"/>
              </p:ext>
            </p:extLst>
          </p:nvPr>
        </p:nvGraphicFramePr>
        <p:xfrm>
          <a:off x="446026" y="1107831"/>
          <a:ext cx="5734966" cy="4958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8622" y="1301262"/>
            <a:ext cx="2679808" cy="4739054"/>
          </a:xfrm>
        </p:spPr>
        <p:txBody>
          <a:bodyPr/>
          <a:lstStyle/>
          <a:p>
            <a:r>
              <a:rPr lang="en-US" sz="1846" dirty="0"/>
              <a:t>BNNT outgassing low</a:t>
            </a:r>
          </a:p>
          <a:p>
            <a:pPr lvl="1"/>
            <a:r>
              <a:rPr lang="en-US" sz="1846" dirty="0"/>
              <a:t>No valve</a:t>
            </a:r>
          </a:p>
          <a:p>
            <a:pPr lvl="1"/>
            <a:r>
              <a:rPr lang="en-US" sz="1846" dirty="0"/>
              <a:t>P~3x10</a:t>
            </a:r>
            <a:r>
              <a:rPr lang="en-US" sz="1846" baseline="30000" dirty="0"/>
              <a:t>-12</a:t>
            </a:r>
            <a:r>
              <a:rPr lang="en-US" sz="1846" dirty="0"/>
              <a:t> </a:t>
            </a:r>
            <a:r>
              <a:rPr lang="en-US" sz="1846" dirty="0" err="1"/>
              <a:t>Torr</a:t>
            </a:r>
            <a:r>
              <a:rPr lang="en-US" sz="1846" dirty="0"/>
              <a:t> BNNT warm</a:t>
            </a:r>
          </a:p>
          <a:p>
            <a:r>
              <a:rPr lang="en-US" sz="1846" dirty="0" err="1"/>
              <a:t>Cryopump</a:t>
            </a:r>
            <a:r>
              <a:rPr lang="en-US" sz="1846" dirty="0"/>
              <a:t> reduces pressure</a:t>
            </a:r>
          </a:p>
          <a:p>
            <a:r>
              <a:rPr lang="en-US" sz="1846" dirty="0"/>
              <a:t>x-ray limit 1.2x10</a:t>
            </a:r>
            <a:r>
              <a:rPr lang="en-US" sz="1846" baseline="30000" dirty="0"/>
              <a:t>-12</a:t>
            </a:r>
            <a:r>
              <a:rPr lang="en-US" sz="1846" dirty="0"/>
              <a:t> </a:t>
            </a:r>
            <a:r>
              <a:rPr lang="en-US" sz="1846" dirty="0" err="1"/>
              <a:t>Torr</a:t>
            </a:r>
            <a:r>
              <a:rPr lang="en-US" sz="1846" dirty="0"/>
              <a:t> dominates extractor gauge reading</a:t>
            </a:r>
          </a:p>
          <a:p>
            <a:r>
              <a:rPr lang="en-US" sz="1846" dirty="0"/>
              <a:t>3BG readings still have good </a:t>
            </a:r>
            <a:r>
              <a:rPr lang="en-US" sz="1846" dirty="0" err="1"/>
              <a:t>signal:background</a:t>
            </a:r>
            <a:r>
              <a:rPr lang="en-US" sz="1846" dirty="0"/>
              <a:t>, negligible x-ray effect</a:t>
            </a:r>
          </a:p>
          <a:p>
            <a:endParaRPr lang="en-US" sz="1846" dirty="0"/>
          </a:p>
          <a:p>
            <a:endParaRPr lang="en-US" sz="1846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7A53EED-C0F2-4BA2-9673-F055F849113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66780" y="3754920"/>
            <a:ext cx="1399168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b="1" dirty="0"/>
              <a:t>Before x-ray subtraction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29624" y="4797852"/>
            <a:ext cx="70956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b="1" dirty="0"/>
              <a:t>after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003864" y="4237892"/>
            <a:ext cx="32195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998434" y="4958862"/>
            <a:ext cx="32195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638176" y="5931064"/>
            <a:ext cx="8285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Marcy Stutzman, Roy Whitney and Kevin Jordan “Nano-materials for adhesive-free </a:t>
            </a:r>
            <a:r>
              <a:rPr lang="en-US" dirty="0" err="1">
                <a:solidFill>
                  <a:srgbClr val="0033CC"/>
                </a:solidFill>
              </a:rPr>
              <a:t>adsorbers</a:t>
            </a:r>
            <a:r>
              <a:rPr lang="en-US" dirty="0">
                <a:solidFill>
                  <a:srgbClr val="0033CC"/>
                </a:solidFill>
              </a:rPr>
              <a:t> for </a:t>
            </a:r>
            <a:r>
              <a:rPr lang="en-US" dirty="0" err="1">
                <a:solidFill>
                  <a:srgbClr val="0033CC"/>
                </a:solidFill>
              </a:rPr>
              <a:t>bakable</a:t>
            </a:r>
            <a:r>
              <a:rPr lang="en-US" dirty="0">
                <a:solidFill>
                  <a:srgbClr val="0033CC"/>
                </a:solidFill>
              </a:rPr>
              <a:t> extreme high vacuum </a:t>
            </a:r>
            <a:r>
              <a:rPr lang="en-US" dirty="0" err="1">
                <a:solidFill>
                  <a:srgbClr val="0033CC"/>
                </a:solidFill>
              </a:rPr>
              <a:t>cryopump</a:t>
            </a:r>
            <a:r>
              <a:rPr lang="en-US" dirty="0">
                <a:solidFill>
                  <a:srgbClr val="0033CC"/>
                </a:solidFill>
              </a:rPr>
              <a:t> surfaces” Patent US9463433B2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/>
          </p:nvPr>
        </p:nvGraphicFramePr>
        <p:xfrm>
          <a:off x="685800" y="76200"/>
          <a:ext cx="7772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106680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High/Ultra High Gauges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600" dirty="0" smtClean="0"/>
              <a:t>Lowest pressures: </a:t>
            </a:r>
          </a:p>
          <a:p>
            <a:pPr marL="457200" lvl="1" indent="0">
              <a:buNone/>
            </a:pPr>
            <a:r>
              <a:rPr lang="en-US" sz="2600" dirty="0" smtClean="0"/>
              <a:t>10</a:t>
            </a:r>
            <a:r>
              <a:rPr lang="en-US" sz="2600" baseline="30000" dirty="0" smtClean="0"/>
              <a:t>-8</a:t>
            </a:r>
            <a:r>
              <a:rPr lang="en-US" sz="2600" dirty="0" smtClean="0"/>
              <a:t> </a:t>
            </a:r>
            <a:r>
              <a:rPr lang="en-US" sz="2600" dirty="0" err="1" smtClean="0"/>
              <a:t>Torr</a:t>
            </a:r>
            <a:r>
              <a:rPr lang="en-US" sz="2600" dirty="0" smtClean="0"/>
              <a:t> – 10</a:t>
            </a:r>
            <a:r>
              <a:rPr lang="en-US" sz="2600" baseline="30000" dirty="0" smtClean="0"/>
              <a:t>-11</a:t>
            </a:r>
            <a:r>
              <a:rPr lang="en-US" sz="2600" dirty="0" smtClean="0"/>
              <a:t> </a:t>
            </a:r>
            <a:r>
              <a:rPr lang="en-US" sz="2600" dirty="0" err="1" smtClean="0"/>
              <a:t>Torr</a:t>
            </a:r>
            <a:endParaRPr lang="en-US" sz="2600" dirty="0" smtClean="0"/>
          </a:p>
          <a:p>
            <a:pPr marL="457200" lvl="1" indent="0">
              <a:buNone/>
            </a:pPr>
            <a:r>
              <a:rPr lang="en-US" sz="2600" dirty="0"/>
              <a:t>u</a:t>
            </a:r>
            <a:r>
              <a:rPr lang="en-US" sz="2600" dirty="0" smtClean="0"/>
              <a:t>p to $4,000</a:t>
            </a:r>
          </a:p>
          <a:p>
            <a:pPr marL="457200" lvl="1" indent="0">
              <a:buNone/>
            </a:pPr>
            <a:endParaRPr lang="en-US" sz="2600" dirty="0"/>
          </a:p>
        </p:txBody>
      </p:sp>
      <p:pic>
        <p:nvPicPr>
          <p:cNvPr id="17410" name="Picture 2" descr="https://www.mksinst.com/images/GP-274NudeBayardAlp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323975"/>
            <a:ext cx="1416050" cy="23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mksinst.com/images/GP-274GlassBayardAlp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323975"/>
            <a:ext cx="1905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isweb.com/vacuum/sis/stabil-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048000"/>
            <a:ext cx="2925690" cy="16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lesker.com/newweb/gauges/jpg/Dwg_ColdCathode_In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20" y="4221163"/>
            <a:ext cx="2114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8075" y="2484672"/>
            <a:ext cx="22204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Bayard-Alpert Gauges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199" y="4426505"/>
            <a:ext cx="16872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Stabil-Ion gauge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756831"/>
            <a:ext cx="2059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Cold Cathode gauge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62575" y="1462087"/>
            <a:ext cx="2919413" cy="2562225"/>
            <a:chOff x="533400" y="1828800"/>
            <a:chExt cx="2919413" cy="2562225"/>
          </a:xfrm>
        </p:grpSpPr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1654175" y="2159000"/>
              <a:ext cx="1387475" cy="1417637"/>
              <a:chOff x="2947" y="2270"/>
              <a:chExt cx="874" cy="893"/>
            </a:xfrm>
          </p:grpSpPr>
          <p:sp>
            <p:nvSpPr>
              <p:cNvPr id="36" name="Oval 5"/>
              <p:cNvSpPr>
                <a:spLocks noChangeArrowheads="1"/>
              </p:cNvSpPr>
              <p:nvPr/>
            </p:nvSpPr>
            <p:spPr bwMode="auto">
              <a:xfrm>
                <a:off x="2947" y="2270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6"/>
              <p:cNvSpPr>
                <a:spLocks noChangeArrowheads="1"/>
              </p:cNvSpPr>
              <p:nvPr/>
            </p:nvSpPr>
            <p:spPr bwMode="auto">
              <a:xfrm>
                <a:off x="2947" y="2366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7"/>
              <p:cNvSpPr>
                <a:spLocks noChangeArrowheads="1"/>
              </p:cNvSpPr>
              <p:nvPr/>
            </p:nvSpPr>
            <p:spPr bwMode="auto">
              <a:xfrm>
                <a:off x="2947" y="2462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8"/>
              <p:cNvSpPr>
                <a:spLocks noChangeArrowheads="1"/>
              </p:cNvSpPr>
              <p:nvPr/>
            </p:nvSpPr>
            <p:spPr bwMode="auto">
              <a:xfrm>
                <a:off x="2947" y="2558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9"/>
              <p:cNvSpPr>
                <a:spLocks noChangeArrowheads="1"/>
              </p:cNvSpPr>
              <p:nvPr/>
            </p:nvSpPr>
            <p:spPr bwMode="auto">
              <a:xfrm>
                <a:off x="2947" y="2654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2947" y="2750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11"/>
              <p:cNvSpPr>
                <a:spLocks noChangeArrowheads="1"/>
              </p:cNvSpPr>
              <p:nvPr/>
            </p:nvSpPr>
            <p:spPr bwMode="auto">
              <a:xfrm>
                <a:off x="2947" y="2846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12"/>
              <p:cNvSpPr>
                <a:spLocks noChangeArrowheads="1"/>
              </p:cNvSpPr>
              <p:nvPr/>
            </p:nvSpPr>
            <p:spPr bwMode="auto">
              <a:xfrm>
                <a:off x="2947" y="2942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13"/>
              <p:cNvSpPr>
                <a:spLocks noChangeArrowheads="1"/>
              </p:cNvSpPr>
              <p:nvPr/>
            </p:nvSpPr>
            <p:spPr bwMode="auto">
              <a:xfrm>
                <a:off x="2947" y="3038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922338" y="1912937"/>
              <a:ext cx="136525" cy="1905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2316163" y="1908175"/>
              <a:ext cx="7937" cy="2122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2320925" y="4033837"/>
              <a:ext cx="781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23"/>
            <p:cNvGrpSpPr>
              <a:grpSpLocks/>
            </p:cNvGrpSpPr>
            <p:nvPr/>
          </p:nvGrpSpPr>
          <p:grpSpPr bwMode="auto">
            <a:xfrm>
              <a:off x="3086100" y="3759210"/>
              <a:ext cx="366713" cy="492126"/>
              <a:chOff x="1689" y="3235"/>
              <a:chExt cx="231" cy="310"/>
            </a:xfrm>
          </p:grpSpPr>
          <p:sp>
            <p:nvSpPr>
              <p:cNvPr id="32" name="Oval 18"/>
              <p:cNvSpPr>
                <a:spLocks noChangeArrowheads="1"/>
              </p:cNvSpPr>
              <p:nvPr/>
            </p:nvSpPr>
            <p:spPr bwMode="auto">
              <a:xfrm>
                <a:off x="1699" y="3297"/>
                <a:ext cx="207" cy="19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9"/>
              <p:cNvSpPr>
                <a:spLocks noChangeShapeType="1"/>
              </p:cNvSpPr>
              <p:nvPr/>
            </p:nvSpPr>
            <p:spPr bwMode="auto">
              <a:xfrm flipV="1">
                <a:off x="1865" y="3235"/>
                <a:ext cx="55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1"/>
              <p:cNvSpPr>
                <a:spLocks noChangeShapeType="1"/>
              </p:cNvSpPr>
              <p:nvPr/>
            </p:nvSpPr>
            <p:spPr bwMode="auto">
              <a:xfrm flipV="1">
                <a:off x="1689" y="3475"/>
                <a:ext cx="51" cy="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 Box 22"/>
              <p:cNvSpPr txBox="1">
                <a:spLocks noChangeArrowheads="1"/>
              </p:cNvSpPr>
              <p:nvPr/>
            </p:nvSpPr>
            <p:spPr bwMode="auto">
              <a:xfrm>
                <a:off x="1704" y="3289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A</a:t>
                </a:r>
              </a:p>
            </p:txBody>
          </p:sp>
        </p:grp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533400" y="3860800"/>
              <a:ext cx="984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filament</a:t>
              </a:r>
            </a:p>
          </p:txBody>
        </p:sp>
        <p:sp>
          <p:nvSpPr>
            <p:cNvPr id="19" name="Oval 25"/>
            <p:cNvSpPr>
              <a:spLocks noChangeArrowheads="1"/>
            </p:cNvSpPr>
            <p:nvPr/>
          </p:nvSpPr>
          <p:spPr bwMode="auto">
            <a:xfrm>
              <a:off x="1228725" y="2052637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6"/>
            <p:cNvSpPr>
              <a:spLocks noChangeArrowheads="1"/>
            </p:cNvSpPr>
            <p:nvPr/>
          </p:nvSpPr>
          <p:spPr bwMode="auto">
            <a:xfrm>
              <a:off x="1071563" y="2540000"/>
              <a:ext cx="77787" cy="80962"/>
            </a:xfrm>
            <a:prstGeom prst="ellipse">
              <a:avLst/>
            </a:prstGeom>
            <a:solidFill>
              <a:srgbClr val="87EA6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31"/>
            <p:cNvSpPr>
              <a:spLocks noChangeShapeType="1"/>
            </p:cNvSpPr>
            <p:nvPr/>
          </p:nvSpPr>
          <p:spPr bwMode="auto">
            <a:xfrm>
              <a:off x="1147763" y="2578100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 flipV="1">
              <a:off x="1139825" y="3180081"/>
              <a:ext cx="816794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42"/>
            <p:cNvSpPr txBox="1">
              <a:spLocks noChangeArrowheads="1"/>
            </p:cNvSpPr>
            <p:nvPr/>
          </p:nvSpPr>
          <p:spPr bwMode="auto">
            <a:xfrm>
              <a:off x="1577975" y="1828800"/>
              <a:ext cx="4699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+V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1989138" y="4024312"/>
              <a:ext cx="1035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collector</a:t>
              </a:r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1074738" y="2679700"/>
              <a:ext cx="77787" cy="80962"/>
            </a:xfrm>
            <a:prstGeom prst="ellipse">
              <a:avLst/>
            </a:prstGeom>
            <a:solidFill>
              <a:srgbClr val="87EA6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1058863" y="3184525"/>
              <a:ext cx="77787" cy="80962"/>
            </a:xfrm>
            <a:prstGeom prst="ellipse">
              <a:avLst/>
            </a:prstGeom>
            <a:solidFill>
              <a:srgbClr val="87EA6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00"/>
            </a:p>
          </p:txBody>
        </p:sp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2066925" y="2173287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72"/>
            <p:cNvSpPr>
              <a:spLocks noChangeArrowheads="1"/>
            </p:cNvSpPr>
            <p:nvPr/>
          </p:nvSpPr>
          <p:spPr bwMode="auto">
            <a:xfrm>
              <a:off x="2657475" y="2951162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73"/>
            <p:cNvSpPr>
              <a:spLocks noChangeArrowheads="1"/>
            </p:cNvSpPr>
            <p:nvPr/>
          </p:nvSpPr>
          <p:spPr bwMode="auto">
            <a:xfrm>
              <a:off x="1411288" y="3032125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74"/>
            <p:cNvSpPr>
              <a:spLocks noChangeArrowheads="1"/>
            </p:cNvSpPr>
            <p:nvPr/>
          </p:nvSpPr>
          <p:spPr bwMode="auto">
            <a:xfrm>
              <a:off x="1945046" y="3091938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/>
            <a:lstStyle/>
            <a:p>
              <a:pPr algn="ctr"/>
              <a:r>
                <a:rPr lang="en-US" sz="1100" b="1" dirty="0" smtClean="0"/>
                <a:t>+</a:t>
              </a:r>
              <a:endParaRPr lang="en-US" sz="1100" b="1" dirty="0"/>
            </a:p>
          </p:txBody>
        </p:sp>
        <p:cxnSp>
          <p:nvCxnSpPr>
            <p:cNvPr id="31" name="Straight Arrow Connector 30"/>
            <p:cNvCxnSpPr>
              <a:stCxn id="30" idx="6"/>
            </p:cNvCxnSpPr>
            <p:nvPr/>
          </p:nvCxnSpPr>
          <p:spPr>
            <a:xfrm>
              <a:off x="2094271" y="3164963"/>
              <a:ext cx="216310" cy="1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26"/>
          <p:cNvGraphicFramePr>
            <a:graphicFrameLocks noChangeAspect="1"/>
          </p:cNvGraphicFramePr>
          <p:nvPr/>
        </p:nvGraphicFramePr>
        <p:xfrm>
          <a:off x="4724400" y="5486400"/>
          <a:ext cx="40592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3" imgW="1981080" imgH="253800" progId="Equation.3">
                  <p:embed/>
                </p:oleObj>
              </mc:Choice>
              <mc:Fallback>
                <p:oleObj name="Equation" r:id="rId3" imgW="1981080" imgH="253800" progId="Equation.3">
                  <p:embed/>
                  <p:pic>
                    <p:nvPicPr>
                      <p:cNvPr id="1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486400"/>
                        <a:ext cx="4059237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304800" y="1295400"/>
            <a:ext cx="3430587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 smtClean="0">
                <a:latin typeface="Arial" charset="0"/>
              </a:rPr>
              <a:t>True gas ionization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Positive current</a:t>
            </a:r>
            <a:endParaRPr lang="de-DE" sz="1600" b="0" dirty="0">
              <a:latin typeface="Arial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976037" y="1382233"/>
            <a:ext cx="3657600" cy="3657600"/>
            <a:chOff x="4976037" y="1382233"/>
            <a:chExt cx="3657600" cy="3657600"/>
          </a:xfrm>
        </p:grpSpPr>
        <p:sp>
          <p:nvSpPr>
            <p:cNvPr id="19" name="Oval 18"/>
            <p:cNvSpPr/>
            <p:nvPr/>
          </p:nvSpPr>
          <p:spPr>
            <a:xfrm>
              <a:off x="4976037" y="1382233"/>
              <a:ext cx="3657600" cy="3657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629400" y="4572000"/>
              <a:ext cx="304800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5661837" y="2068033"/>
              <a:ext cx="2286000" cy="2286000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324600" y="4572000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Cathode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34000" y="2057400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Anode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675474" y="3081670"/>
              <a:ext cx="228600" cy="2286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810695" y="3620388"/>
            <a:ext cx="1605515" cy="2977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2" idx="1"/>
          </p:cNvCxnSpPr>
          <p:nvPr/>
        </p:nvCxnSpPr>
        <p:spPr>
          <a:xfrm>
            <a:off x="6507126" y="2945219"/>
            <a:ext cx="202018" cy="17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345865" y="286015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5720318" y="3251793"/>
            <a:ext cx="1010091" cy="1320207"/>
            <a:chOff x="5720318" y="3251793"/>
            <a:chExt cx="1010091" cy="1320207"/>
          </a:xfrm>
        </p:grpSpPr>
        <p:sp>
          <p:nvSpPr>
            <p:cNvPr id="24" name="Oval 23"/>
            <p:cNvSpPr/>
            <p:nvPr/>
          </p:nvSpPr>
          <p:spPr>
            <a:xfrm>
              <a:off x="6088912" y="3443177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16200000" flipV="1">
              <a:off x="5715001" y="3556591"/>
              <a:ext cx="1020726" cy="10100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37238" y="3264320"/>
              <a:ext cx="956210" cy="352501"/>
              <a:chOff x="5737238" y="3264320"/>
              <a:chExt cx="956210" cy="352501"/>
            </a:xfrm>
          </p:grpSpPr>
          <p:sp>
            <p:nvSpPr>
              <p:cNvPr id="54" name="AutoShape 51"/>
              <p:cNvSpPr>
                <a:spLocks noChangeArrowheads="1"/>
              </p:cNvSpPr>
              <p:nvPr/>
            </p:nvSpPr>
            <p:spPr bwMode="auto">
              <a:xfrm rot="20367563">
                <a:off x="5737238" y="3509873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52"/>
              <p:cNvSpPr>
                <a:spLocks noChangeArrowheads="1"/>
              </p:cNvSpPr>
              <p:nvPr/>
            </p:nvSpPr>
            <p:spPr bwMode="auto">
              <a:xfrm rot="20367563">
                <a:off x="5882227" y="3455547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AutoShape 53"/>
              <p:cNvSpPr>
                <a:spLocks noChangeArrowheads="1"/>
              </p:cNvSpPr>
              <p:nvPr/>
            </p:nvSpPr>
            <p:spPr bwMode="auto">
              <a:xfrm rot="20367563">
                <a:off x="6027214" y="3401221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AutoShape 54"/>
              <p:cNvSpPr>
                <a:spLocks noChangeArrowheads="1"/>
              </p:cNvSpPr>
              <p:nvPr/>
            </p:nvSpPr>
            <p:spPr bwMode="auto">
              <a:xfrm rot="20367563">
                <a:off x="6169477" y="3347389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AutoShape 55"/>
              <p:cNvSpPr>
                <a:spLocks noChangeArrowheads="1"/>
              </p:cNvSpPr>
              <p:nvPr/>
            </p:nvSpPr>
            <p:spPr bwMode="auto">
              <a:xfrm rot="20367563">
                <a:off x="6314466" y="3293063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56"/>
              <p:cNvSpPr>
                <a:spLocks noChangeArrowheads="1"/>
              </p:cNvSpPr>
              <p:nvPr/>
            </p:nvSpPr>
            <p:spPr bwMode="auto">
              <a:xfrm rot="9567563">
                <a:off x="5808326" y="348271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AutoShape 57"/>
              <p:cNvSpPr>
                <a:spLocks noChangeArrowheads="1"/>
              </p:cNvSpPr>
              <p:nvPr/>
            </p:nvSpPr>
            <p:spPr bwMode="auto">
              <a:xfrm rot="9567563">
                <a:off x="5953313" y="3428384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58"/>
              <p:cNvSpPr>
                <a:spLocks noChangeArrowheads="1"/>
              </p:cNvSpPr>
              <p:nvPr/>
            </p:nvSpPr>
            <p:spPr bwMode="auto">
              <a:xfrm rot="9567563">
                <a:off x="6098391" y="3374552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59"/>
              <p:cNvSpPr>
                <a:spLocks noChangeArrowheads="1"/>
              </p:cNvSpPr>
              <p:nvPr/>
            </p:nvSpPr>
            <p:spPr bwMode="auto">
              <a:xfrm rot="9567563">
                <a:off x="6240654" y="332072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utoShape 60"/>
              <p:cNvSpPr>
                <a:spLocks noChangeArrowheads="1"/>
              </p:cNvSpPr>
              <p:nvPr/>
            </p:nvSpPr>
            <p:spPr bwMode="auto">
              <a:xfrm rot="9567563">
                <a:off x="6388367" y="3265900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 rot="20367563">
                <a:off x="6471053" y="3264320"/>
                <a:ext cx="22239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6462823" y="3508744"/>
              <a:ext cx="125034" cy="26161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sz="1400" dirty="0" smtClean="0"/>
                <a:t>e</a:t>
              </a:r>
              <a:r>
                <a:rPr lang="en-US" sz="1400" baseline="30000" dirty="0" smtClean="0"/>
                <a:t>-</a:t>
              </a:r>
              <a:endParaRPr lang="en-US" sz="1400" baseline="30000" dirty="0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rot="5400000">
              <a:off x="6436245" y="3333307"/>
              <a:ext cx="331379" cy="1683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304800" y="18288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+mj-lt"/>
              <a:buAutoNum type="arabicPeriod" startAt="2"/>
            </a:pPr>
            <a:r>
              <a:rPr lang="de-DE" dirty="0" smtClean="0">
                <a:latin typeface="Arial" charset="0"/>
              </a:rPr>
              <a:t>X-ray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effect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e- on anode -&gt; photons emitted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Photons on collector -&gt; electrons emitted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Extra positive current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00165" y="3265970"/>
            <a:ext cx="4176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charset="0"/>
              </a:rPr>
              <a:t>Additional effects: </a:t>
            </a:r>
          </a:p>
          <a:p>
            <a:pPr marL="800100" lvl="1" indent="-342900">
              <a:buFont typeface="+mj-lt"/>
              <a:buAutoNum type="arabicPeriod" startAt="3"/>
            </a:pPr>
            <a:r>
              <a:rPr lang="de-DE" dirty="0" smtClean="0">
                <a:latin typeface="Arial" charset="0"/>
              </a:rPr>
              <a:t>Inverse X-ray effect</a:t>
            </a:r>
          </a:p>
          <a:p>
            <a:pPr marL="800100" lvl="1" indent="-342900">
              <a:buFont typeface="+mj-lt"/>
              <a:buAutoNum type="arabicPeriod" startAt="3"/>
            </a:pPr>
            <a:r>
              <a:rPr lang="de-DE" dirty="0" smtClean="0">
                <a:latin typeface="Arial" charset="0"/>
              </a:rPr>
              <a:t>Electron Stimulated Desorption</a:t>
            </a:r>
          </a:p>
          <a:p>
            <a:pPr marL="800100" lvl="1" indent="-342900">
              <a:buFont typeface="+mj-lt"/>
              <a:buAutoNum type="arabicPeriod" startAt="3"/>
            </a:pPr>
            <a:endParaRPr lang="de-DE" dirty="0" smtClean="0">
              <a:latin typeface="Arial" charset="0"/>
            </a:endParaRPr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4294967295"/>
          </p:nvPr>
        </p:nvSpPr>
        <p:spPr>
          <a:xfrm>
            <a:off x="6672943" y="6391332"/>
            <a:ext cx="1981200" cy="365760"/>
          </a:xfrm>
          <a:prstGeom prst="rect">
            <a:avLst/>
          </a:prstGeom>
        </p:spPr>
        <p:txBody>
          <a:bodyPr/>
          <a:lstStyle/>
          <a:p>
            <a:fld id="{4A3A005D-5810-4C08-A74F-7D1F4E3043A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8" name="Title 3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 lnSpcReduction="10000"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3200" dirty="0"/>
              <a:t>Measure </a:t>
            </a:r>
            <a:r>
              <a:rPr lang="en-US" sz="3200" dirty="0" smtClean="0"/>
              <a:t>Pressure: </a:t>
            </a:r>
          </a:p>
          <a:p>
            <a:pPr lvl="0" defTabSz="914400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Hot cathode gauge operation and errors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2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1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Ionization gauge pressure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762"/>
            <a:ext cx="4686300" cy="47014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Chamber evacuated</a:t>
            </a:r>
          </a:p>
          <a:p>
            <a:r>
              <a:rPr lang="en-US" dirty="0" smtClean="0"/>
              <a:t>Gauge energized</a:t>
            </a:r>
          </a:p>
          <a:p>
            <a:r>
              <a:rPr lang="en-US" dirty="0" smtClean="0"/>
              <a:t>Current measured</a:t>
            </a:r>
          </a:p>
          <a:p>
            <a:r>
              <a:rPr lang="en-US" dirty="0" smtClean="0"/>
              <a:t>Calibration factor to translate measured current to </a:t>
            </a:r>
            <a:r>
              <a:rPr lang="en-US" dirty="0" smtClean="0"/>
              <a:t>pressure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x</a:t>
            </a:r>
            <a:r>
              <a:rPr lang="en-US" dirty="0" smtClean="0"/>
              <a:t>-ray limit determines lowest pressure that can be measured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2" y="1187905"/>
            <a:ext cx="2105025" cy="2857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627402" y="4107511"/>
                <a:ext cx="5059398" cy="78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𝒊𝒐𝒏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𝒄𝒖𝒓𝒓𝒆𝒏𝒕</m:t>
                          </m:r>
                        </m:num>
                        <m:den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𝑺𝒆𝒏𝒔𝒊𝒕𝒊𝒗𝒊𝒕𝒚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𝒆𝒎𝒊𝒔𝒔𝒊𝒐𝒏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𝒄𝒖𝒓𝒓𝒆𝒏𝒕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402" y="4107511"/>
                <a:ext cx="5059398" cy="7876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Early vacuum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9" y="805543"/>
            <a:ext cx="4246946" cy="339498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Suction pumps for water from Roman times</a:t>
            </a:r>
          </a:p>
          <a:p>
            <a:r>
              <a:rPr lang="en-US" dirty="0" smtClean="0"/>
              <a:t>Improvements by 1635 – vacuum produced with suction pumps</a:t>
            </a:r>
          </a:p>
          <a:p>
            <a:pPr lvl="1"/>
            <a:r>
              <a:rPr lang="en-US" dirty="0" smtClean="0"/>
              <a:t>Water could not be sucked up a height over 30 feet  - Why???  </a:t>
            </a:r>
          </a:p>
          <a:p>
            <a:pPr lvl="1"/>
            <a:r>
              <a:rPr lang="en-US" dirty="0" smtClean="0"/>
              <a:t>Galileo commissioned to investigate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1011" y="6181628"/>
            <a:ext cx="3655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http://www.conestogaworks.com/vacuum_history.html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3096" y="4691816"/>
            <a:ext cx="2391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smtClean="0"/>
              <a:t>www.romanaqueducts.info/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6" y="4317354"/>
            <a:ext cx="1688459" cy="2141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5" y="3114527"/>
            <a:ext cx="4086851" cy="2952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95" y="805543"/>
            <a:ext cx="4129830" cy="1755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0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981200"/>
            <a:ext cx="23717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88"/>
            <a:ext cx="8229600" cy="1143000"/>
          </a:xfrm>
        </p:spPr>
        <p:txBody>
          <a:bodyPr/>
          <a:lstStyle/>
          <a:p>
            <a:r>
              <a:rPr lang="en-US" dirty="0" smtClean="0"/>
              <a:t>XHV </a:t>
            </a:r>
            <a:r>
              <a:rPr lang="en-US" dirty="0" smtClean="0"/>
              <a:t>gauges: reduce x-ray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6825"/>
            <a:ext cx="4676775" cy="5162549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/>
              <a:t>Extractor gauge</a:t>
            </a:r>
          </a:p>
          <a:p>
            <a:pPr lvl="1"/>
            <a:r>
              <a:rPr lang="en-US" sz="2900" dirty="0"/>
              <a:t>available commercially for decades</a:t>
            </a:r>
          </a:p>
          <a:p>
            <a:pPr lvl="1"/>
            <a:r>
              <a:rPr lang="en-US" sz="2900" dirty="0"/>
              <a:t>x-ray limit reduced through geometry</a:t>
            </a:r>
          </a:p>
          <a:p>
            <a:pPr lvl="1"/>
            <a:r>
              <a:rPr lang="en-US" sz="2900" dirty="0"/>
              <a:t>x-ray limit quote: </a:t>
            </a:r>
            <a:r>
              <a:rPr lang="en-US" sz="2900" b="1" dirty="0"/>
              <a:t>7.5x10</a:t>
            </a:r>
            <a:r>
              <a:rPr lang="en-US" sz="2900" b="1" baseline="30000" dirty="0"/>
              <a:t>-13</a:t>
            </a:r>
            <a:r>
              <a:rPr lang="en-US" sz="2900" b="1" dirty="0"/>
              <a:t> </a:t>
            </a:r>
            <a:r>
              <a:rPr lang="en-US" sz="2900" b="1" dirty="0" err="1" smtClean="0"/>
              <a:t>Torr</a:t>
            </a:r>
            <a:endParaRPr lang="en-US" sz="2900" b="1" dirty="0" smtClean="0"/>
          </a:p>
          <a:p>
            <a:pPr lvl="1"/>
            <a:r>
              <a:rPr lang="en-US" sz="2900" dirty="0" smtClean="0"/>
              <a:t>$4,300</a:t>
            </a:r>
          </a:p>
          <a:p>
            <a:pPr lvl="1"/>
            <a:endParaRPr lang="en-US" sz="700" dirty="0"/>
          </a:p>
          <a:p>
            <a:r>
              <a:rPr lang="en-US" sz="2900" dirty="0" err="1"/>
              <a:t>Axtran</a:t>
            </a:r>
            <a:r>
              <a:rPr lang="en-US" sz="2900" dirty="0"/>
              <a:t> gauge</a:t>
            </a:r>
          </a:p>
          <a:p>
            <a:pPr lvl="1"/>
            <a:r>
              <a:rPr lang="en-US" sz="2900" dirty="0"/>
              <a:t>Bessel box energy discrimination</a:t>
            </a:r>
          </a:p>
          <a:p>
            <a:pPr lvl="1"/>
            <a:r>
              <a:rPr lang="en-US" sz="2900" dirty="0"/>
              <a:t>electron multiplier to assist in low current measurements</a:t>
            </a:r>
          </a:p>
          <a:p>
            <a:pPr lvl="1"/>
            <a:r>
              <a:rPr lang="en-US" sz="2900" dirty="0" smtClean="0"/>
              <a:t>Quoted limit: </a:t>
            </a:r>
            <a:r>
              <a:rPr lang="en-US" sz="2900" b="1" dirty="0"/>
              <a:t>3.75x10</a:t>
            </a:r>
            <a:r>
              <a:rPr lang="en-US" sz="2900" b="1" baseline="30000" dirty="0"/>
              <a:t>-13</a:t>
            </a:r>
            <a:r>
              <a:rPr lang="en-US" sz="2900" b="1" dirty="0"/>
              <a:t> </a:t>
            </a:r>
            <a:r>
              <a:rPr lang="en-US" sz="2900" b="1" dirty="0" err="1" smtClean="0"/>
              <a:t>Torr</a:t>
            </a:r>
            <a:endParaRPr lang="en-US" sz="2900" b="1" dirty="0" smtClean="0"/>
          </a:p>
          <a:p>
            <a:pPr lvl="1"/>
            <a:r>
              <a:rPr lang="en-US" sz="2900" dirty="0" smtClean="0"/>
              <a:t>$7,500</a:t>
            </a:r>
            <a:r>
              <a:rPr lang="en-US" sz="2900" dirty="0"/>
              <a:t> </a:t>
            </a:r>
            <a:endParaRPr lang="en-US" sz="2900" dirty="0" smtClean="0"/>
          </a:p>
          <a:p>
            <a:pPr lvl="1"/>
            <a:endParaRPr lang="en-US" sz="700" b="1" dirty="0">
              <a:solidFill>
                <a:srgbClr val="FF0000"/>
              </a:solidFill>
            </a:endParaRPr>
          </a:p>
          <a:p>
            <a:r>
              <a:rPr lang="en-US" sz="2900" dirty="0"/>
              <a:t>Watanabe BBB (Bent Belt Beam) </a:t>
            </a:r>
            <a:r>
              <a:rPr lang="en-US" sz="2900" dirty="0" smtClean="0"/>
              <a:t>gauge</a:t>
            </a:r>
            <a:endParaRPr lang="en-US" sz="2900" dirty="0"/>
          </a:p>
          <a:p>
            <a:pPr lvl="1"/>
            <a:r>
              <a:rPr lang="en-US" sz="2900" dirty="0" smtClean="0"/>
              <a:t>Uses </a:t>
            </a:r>
            <a:r>
              <a:rPr lang="en-US" sz="2900" dirty="0" err="1"/>
              <a:t>Leybold</a:t>
            </a:r>
            <a:r>
              <a:rPr lang="en-US" sz="2900" dirty="0"/>
              <a:t> IE540 </a:t>
            </a:r>
            <a:r>
              <a:rPr lang="en-US" sz="2900" dirty="0" smtClean="0"/>
              <a:t>controller</a:t>
            </a:r>
            <a:endParaRPr lang="en-US" sz="2900" dirty="0"/>
          </a:p>
          <a:p>
            <a:pPr lvl="1"/>
            <a:r>
              <a:rPr lang="en-US" sz="2900" dirty="0"/>
              <a:t>230</a:t>
            </a:r>
            <a:r>
              <a:rPr lang="en-US" sz="2900" dirty="0" smtClean="0"/>
              <a:t>° </a:t>
            </a:r>
            <a:r>
              <a:rPr lang="en-US" sz="2900" dirty="0"/>
              <a:t>deflector </a:t>
            </a:r>
            <a:r>
              <a:rPr lang="en-US" sz="2900" dirty="0" err="1"/>
              <a:t>BeCu</a:t>
            </a:r>
            <a:r>
              <a:rPr lang="en-US" sz="2900" dirty="0"/>
              <a:t> housing </a:t>
            </a:r>
            <a:endParaRPr lang="en-US" sz="2900" dirty="0" smtClean="0"/>
          </a:p>
          <a:p>
            <a:pPr lvl="1"/>
            <a:r>
              <a:rPr lang="en-US" sz="2900" dirty="0"/>
              <a:t>JVSTA </a:t>
            </a:r>
            <a:r>
              <a:rPr lang="en-US" sz="2900" b="1" dirty="0"/>
              <a:t>28</a:t>
            </a:r>
            <a:r>
              <a:rPr lang="en-US" sz="2900" dirty="0"/>
              <a:t>, 486 (2010)</a:t>
            </a:r>
          </a:p>
          <a:p>
            <a:pPr lvl="1"/>
            <a:r>
              <a:rPr lang="en-US" sz="2900" dirty="0" smtClean="0"/>
              <a:t>Quoted limit</a:t>
            </a:r>
            <a:r>
              <a:rPr lang="en-US" sz="2900" dirty="0"/>
              <a:t>: </a:t>
            </a:r>
            <a:r>
              <a:rPr lang="en-US" sz="2900" b="1" dirty="0"/>
              <a:t>4x10</a:t>
            </a:r>
            <a:r>
              <a:rPr lang="en-US" sz="2900" b="1" baseline="30000" dirty="0"/>
              <a:t>-14</a:t>
            </a:r>
            <a:r>
              <a:rPr lang="en-US" sz="2900" b="1" dirty="0"/>
              <a:t> </a:t>
            </a:r>
            <a:r>
              <a:rPr lang="en-US" sz="2900" b="1" dirty="0" err="1"/>
              <a:t>Torr</a:t>
            </a:r>
            <a:r>
              <a:rPr lang="en-US" sz="2900" b="1" dirty="0"/>
              <a:t> </a:t>
            </a:r>
            <a:endParaRPr lang="en-US" sz="2900" b="1" dirty="0" smtClean="0"/>
          </a:p>
          <a:p>
            <a:pPr lvl="1"/>
            <a:r>
              <a:rPr lang="en-US" sz="2900" dirty="0" smtClean="0"/>
              <a:t>$13,000 + Ext. controller ($2,600)</a:t>
            </a:r>
          </a:p>
          <a:p>
            <a:endParaRPr lang="en-US" sz="33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29400" y="914400"/>
            <a:ext cx="233369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53200" y="4495800"/>
            <a:ext cx="2438400" cy="208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924800" y="914400"/>
            <a:ext cx="103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extractor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0" y="44958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BBB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5600" y="3505200"/>
            <a:ext cx="802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Axtran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850" y="807482"/>
            <a:ext cx="13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Hot filament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57300" y="1178917"/>
            <a:ext cx="7886700" cy="994172"/>
          </a:xfrm>
        </p:spPr>
        <p:txBody>
          <a:bodyPr/>
          <a:lstStyle/>
          <a:p>
            <a:r>
              <a:rPr lang="en-US" dirty="0"/>
              <a:t>Cold Atom Vacuum Standard (CAVS)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C7EF1-1587-447B-9D49-49586543695E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12452" y="2264794"/>
            <a:ext cx="2327517" cy="2742467"/>
            <a:chOff x="5928615" y="2116627"/>
            <a:chExt cx="3103356" cy="3656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615" y="2116627"/>
              <a:ext cx="2906700" cy="301196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25750" y="5373141"/>
              <a:ext cx="18062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Ultra-cold atoms</a:t>
              </a:r>
            </a:p>
          </p:txBody>
        </p:sp>
        <p:cxnSp>
          <p:nvCxnSpPr>
            <p:cNvPr id="6" name="Straight Arrow Connector 5"/>
            <p:cNvCxnSpPr>
              <a:stCxn id="5" idx="0"/>
            </p:cNvCxnSpPr>
            <p:nvPr/>
          </p:nvCxnSpPr>
          <p:spPr>
            <a:xfrm flipH="1" flipV="1">
              <a:off x="7752522" y="4432852"/>
              <a:ext cx="344716" cy="940288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183078" y="5003809"/>
              <a:ext cx="11674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 K Gas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35607" y="1996451"/>
            <a:ext cx="42431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World’s only absolute UHV/XHV sensor and standard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 range of 10</a:t>
            </a:r>
            <a:r>
              <a:rPr kumimoji="0" lang="en-US" sz="2100" b="0" i="0" u="none" strike="noStrike" kern="1200" cap="none" spc="0" normalizeH="0" baseline="3000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-10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10</a:t>
            </a:r>
            <a:r>
              <a:rPr kumimoji="0" lang="en-US" sz="2100" b="0" i="0" u="none" strike="noStrike" kern="1200" cap="none" spc="0" normalizeH="0" baseline="3000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Presently no primary standards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 from classical to quantum based standard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Versions: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A95E03-18DF-4CD4-A916-69C118165BDC}"/>
              </a:ext>
            </a:extLst>
          </p:cNvPr>
          <p:cNvSpPr/>
          <p:nvPr/>
        </p:nvSpPr>
        <p:spPr>
          <a:xfrm>
            <a:off x="5329720" y="4844627"/>
            <a:ext cx="37012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2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 Scale</a:t>
            </a:r>
          </a:p>
          <a:p>
            <a:pPr marL="685800" marR="0" lvl="2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Miniature (portable) scale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48670" y="6230305"/>
            <a:ext cx="432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to Julia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Scherschligt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Jim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Fedchak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3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C7EF1-1587-447B-9D49-49586543695E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28328" y="1542918"/>
            <a:ext cx="5915025" cy="82195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Ultra-cold atoms make ideal vacuum sensors</a:t>
            </a:r>
            <a:b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05" y="2175437"/>
            <a:ext cx="2875238" cy="2156428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918338" y="2942046"/>
            <a:ext cx="3985260" cy="893138"/>
          </a:xfrm>
          <a:custGeom>
            <a:avLst/>
            <a:gdLst>
              <a:gd name="connsiteX0" fmla="*/ 0 w 6058627"/>
              <a:gd name="connsiteY0" fmla="*/ 79375 h 1938827"/>
              <a:gd name="connsiteX1" fmla="*/ 833120 w 6058627"/>
              <a:gd name="connsiteY1" fmla="*/ 160655 h 1938827"/>
              <a:gd name="connsiteX2" fmla="*/ 1899920 w 6058627"/>
              <a:gd name="connsiteY2" fmla="*/ 1522095 h 1938827"/>
              <a:gd name="connsiteX3" fmla="*/ 2895600 w 6058627"/>
              <a:gd name="connsiteY3" fmla="*/ 1938655 h 1938827"/>
              <a:gd name="connsiteX4" fmla="*/ 4023360 w 6058627"/>
              <a:gd name="connsiteY4" fmla="*/ 1552575 h 1938827"/>
              <a:gd name="connsiteX5" fmla="*/ 4907280 w 6058627"/>
              <a:gd name="connsiteY5" fmla="*/ 231775 h 1938827"/>
              <a:gd name="connsiteX6" fmla="*/ 5933440 w 6058627"/>
              <a:gd name="connsiteY6" fmla="*/ 221615 h 1938827"/>
              <a:gd name="connsiteX7" fmla="*/ 6004560 w 6058627"/>
              <a:gd name="connsiteY7" fmla="*/ 262255 h 1938827"/>
              <a:gd name="connsiteX0" fmla="*/ 0 w 5933440"/>
              <a:gd name="connsiteY0" fmla="*/ 79375 h 1938827"/>
              <a:gd name="connsiteX1" fmla="*/ 833120 w 5933440"/>
              <a:gd name="connsiteY1" fmla="*/ 160655 h 1938827"/>
              <a:gd name="connsiteX2" fmla="*/ 1899920 w 5933440"/>
              <a:gd name="connsiteY2" fmla="*/ 1522095 h 1938827"/>
              <a:gd name="connsiteX3" fmla="*/ 2895600 w 5933440"/>
              <a:gd name="connsiteY3" fmla="*/ 1938655 h 1938827"/>
              <a:gd name="connsiteX4" fmla="*/ 4023360 w 5933440"/>
              <a:gd name="connsiteY4" fmla="*/ 1552575 h 1938827"/>
              <a:gd name="connsiteX5" fmla="*/ 4907280 w 5933440"/>
              <a:gd name="connsiteY5" fmla="*/ 231775 h 1938827"/>
              <a:gd name="connsiteX6" fmla="*/ 5933440 w 5933440"/>
              <a:gd name="connsiteY6" fmla="*/ 221615 h 1938827"/>
              <a:gd name="connsiteX0" fmla="*/ 0 w 5892800"/>
              <a:gd name="connsiteY0" fmla="*/ 79375 h 1938827"/>
              <a:gd name="connsiteX1" fmla="*/ 833120 w 5892800"/>
              <a:gd name="connsiteY1" fmla="*/ 160655 h 1938827"/>
              <a:gd name="connsiteX2" fmla="*/ 1899920 w 5892800"/>
              <a:gd name="connsiteY2" fmla="*/ 1522095 h 1938827"/>
              <a:gd name="connsiteX3" fmla="*/ 2895600 w 5892800"/>
              <a:gd name="connsiteY3" fmla="*/ 1938655 h 1938827"/>
              <a:gd name="connsiteX4" fmla="*/ 4023360 w 5892800"/>
              <a:gd name="connsiteY4" fmla="*/ 1552575 h 1938827"/>
              <a:gd name="connsiteX5" fmla="*/ 4907280 w 5892800"/>
              <a:gd name="connsiteY5" fmla="*/ 231775 h 1938827"/>
              <a:gd name="connsiteX6" fmla="*/ 5892800 w 5892800"/>
              <a:gd name="connsiteY6" fmla="*/ 313055 h 1938827"/>
              <a:gd name="connsiteX0" fmla="*/ 0 w 5892800"/>
              <a:gd name="connsiteY0" fmla="*/ 79375 h 1938856"/>
              <a:gd name="connsiteX1" fmla="*/ 833120 w 5892800"/>
              <a:gd name="connsiteY1" fmla="*/ 160655 h 1938856"/>
              <a:gd name="connsiteX2" fmla="*/ 1899920 w 5892800"/>
              <a:gd name="connsiteY2" fmla="*/ 1522095 h 1938856"/>
              <a:gd name="connsiteX3" fmla="*/ 2895600 w 5892800"/>
              <a:gd name="connsiteY3" fmla="*/ 1938655 h 1938856"/>
              <a:gd name="connsiteX4" fmla="*/ 4023360 w 5892800"/>
              <a:gd name="connsiteY4" fmla="*/ 1552575 h 1938856"/>
              <a:gd name="connsiteX5" fmla="*/ 4927600 w 5892800"/>
              <a:gd name="connsiteY5" fmla="*/ 130175 h 1938856"/>
              <a:gd name="connsiteX6" fmla="*/ 5892800 w 5892800"/>
              <a:gd name="connsiteY6" fmla="*/ 313055 h 1938856"/>
              <a:gd name="connsiteX0" fmla="*/ 0 w 5882640"/>
              <a:gd name="connsiteY0" fmla="*/ 79375 h 1938856"/>
              <a:gd name="connsiteX1" fmla="*/ 833120 w 5882640"/>
              <a:gd name="connsiteY1" fmla="*/ 160655 h 1938856"/>
              <a:gd name="connsiteX2" fmla="*/ 1899920 w 5882640"/>
              <a:gd name="connsiteY2" fmla="*/ 1522095 h 1938856"/>
              <a:gd name="connsiteX3" fmla="*/ 2895600 w 5882640"/>
              <a:gd name="connsiteY3" fmla="*/ 1938655 h 1938856"/>
              <a:gd name="connsiteX4" fmla="*/ 4023360 w 5882640"/>
              <a:gd name="connsiteY4" fmla="*/ 1552575 h 1938856"/>
              <a:gd name="connsiteX5" fmla="*/ 4927600 w 5882640"/>
              <a:gd name="connsiteY5" fmla="*/ 130175 h 1938856"/>
              <a:gd name="connsiteX6" fmla="*/ 5882640 w 5882640"/>
              <a:gd name="connsiteY6" fmla="*/ 262255 h 1938856"/>
              <a:gd name="connsiteX0" fmla="*/ 0 w 5882640"/>
              <a:gd name="connsiteY0" fmla="*/ 79375 h 1600501"/>
              <a:gd name="connsiteX1" fmla="*/ 833120 w 5882640"/>
              <a:gd name="connsiteY1" fmla="*/ 160655 h 1600501"/>
              <a:gd name="connsiteX2" fmla="*/ 1899920 w 5882640"/>
              <a:gd name="connsiteY2" fmla="*/ 1522095 h 1600501"/>
              <a:gd name="connsiteX3" fmla="*/ 2946400 w 5882640"/>
              <a:gd name="connsiteY3" fmla="*/ 1288415 h 1600501"/>
              <a:gd name="connsiteX4" fmla="*/ 4023360 w 5882640"/>
              <a:gd name="connsiteY4" fmla="*/ 1552575 h 1600501"/>
              <a:gd name="connsiteX5" fmla="*/ 4927600 w 5882640"/>
              <a:gd name="connsiteY5" fmla="*/ 130175 h 1600501"/>
              <a:gd name="connsiteX6" fmla="*/ 5882640 w 5882640"/>
              <a:gd name="connsiteY6" fmla="*/ 262255 h 1600501"/>
              <a:gd name="connsiteX0" fmla="*/ 0 w 5882640"/>
              <a:gd name="connsiteY0" fmla="*/ 50649 h 1579130"/>
              <a:gd name="connsiteX1" fmla="*/ 833120 w 5882640"/>
              <a:gd name="connsiteY1" fmla="*/ 131929 h 1579130"/>
              <a:gd name="connsiteX2" fmla="*/ 1930400 w 5882640"/>
              <a:gd name="connsiteY2" fmla="*/ 985369 h 1579130"/>
              <a:gd name="connsiteX3" fmla="*/ 2946400 w 5882640"/>
              <a:gd name="connsiteY3" fmla="*/ 1259689 h 1579130"/>
              <a:gd name="connsiteX4" fmla="*/ 4023360 w 5882640"/>
              <a:gd name="connsiteY4" fmla="*/ 1523849 h 1579130"/>
              <a:gd name="connsiteX5" fmla="*/ 4927600 w 5882640"/>
              <a:gd name="connsiteY5" fmla="*/ 101449 h 1579130"/>
              <a:gd name="connsiteX6" fmla="*/ 5882640 w 5882640"/>
              <a:gd name="connsiteY6" fmla="*/ 233529 h 1579130"/>
              <a:gd name="connsiteX0" fmla="*/ 0 w 5882640"/>
              <a:gd name="connsiteY0" fmla="*/ 50649 h 1259712"/>
              <a:gd name="connsiteX1" fmla="*/ 833120 w 5882640"/>
              <a:gd name="connsiteY1" fmla="*/ 131929 h 1259712"/>
              <a:gd name="connsiteX2" fmla="*/ 1930400 w 5882640"/>
              <a:gd name="connsiteY2" fmla="*/ 985369 h 1259712"/>
              <a:gd name="connsiteX3" fmla="*/ 2946400 w 5882640"/>
              <a:gd name="connsiteY3" fmla="*/ 1259689 h 1259712"/>
              <a:gd name="connsiteX4" fmla="*/ 4053840 w 5882640"/>
              <a:gd name="connsiteY4" fmla="*/ 975209 h 1259712"/>
              <a:gd name="connsiteX5" fmla="*/ 4927600 w 5882640"/>
              <a:gd name="connsiteY5" fmla="*/ 101449 h 1259712"/>
              <a:gd name="connsiteX6" fmla="*/ 5882640 w 5882640"/>
              <a:gd name="connsiteY6" fmla="*/ 233529 h 1259712"/>
              <a:gd name="connsiteX0" fmla="*/ 0 w 5537200"/>
              <a:gd name="connsiteY0" fmla="*/ 50649 h 1259712"/>
              <a:gd name="connsiteX1" fmla="*/ 833120 w 5537200"/>
              <a:gd name="connsiteY1" fmla="*/ 131929 h 1259712"/>
              <a:gd name="connsiteX2" fmla="*/ 1930400 w 5537200"/>
              <a:gd name="connsiteY2" fmla="*/ 985369 h 1259712"/>
              <a:gd name="connsiteX3" fmla="*/ 2946400 w 5537200"/>
              <a:gd name="connsiteY3" fmla="*/ 1259689 h 1259712"/>
              <a:gd name="connsiteX4" fmla="*/ 4053840 w 5537200"/>
              <a:gd name="connsiteY4" fmla="*/ 975209 h 1259712"/>
              <a:gd name="connsiteX5" fmla="*/ 4927600 w 5537200"/>
              <a:gd name="connsiteY5" fmla="*/ 101449 h 1259712"/>
              <a:gd name="connsiteX6" fmla="*/ 5537200 w 5537200"/>
              <a:gd name="connsiteY6" fmla="*/ 243689 h 1259712"/>
              <a:gd name="connsiteX0" fmla="*/ 0 w 5405120"/>
              <a:gd name="connsiteY0" fmla="*/ 114849 h 1191832"/>
              <a:gd name="connsiteX1" fmla="*/ 701040 w 5405120"/>
              <a:gd name="connsiteY1" fmla="*/ 64049 h 1191832"/>
              <a:gd name="connsiteX2" fmla="*/ 1798320 w 5405120"/>
              <a:gd name="connsiteY2" fmla="*/ 917489 h 1191832"/>
              <a:gd name="connsiteX3" fmla="*/ 2814320 w 5405120"/>
              <a:gd name="connsiteY3" fmla="*/ 1191809 h 1191832"/>
              <a:gd name="connsiteX4" fmla="*/ 3921760 w 5405120"/>
              <a:gd name="connsiteY4" fmla="*/ 907329 h 1191832"/>
              <a:gd name="connsiteX5" fmla="*/ 4795520 w 5405120"/>
              <a:gd name="connsiteY5" fmla="*/ 33569 h 1191832"/>
              <a:gd name="connsiteX6" fmla="*/ 5405120 w 5405120"/>
              <a:gd name="connsiteY6" fmla="*/ 175809 h 1191832"/>
              <a:gd name="connsiteX0" fmla="*/ 0 w 5313680"/>
              <a:gd name="connsiteY0" fmla="*/ 184988 h 1190851"/>
              <a:gd name="connsiteX1" fmla="*/ 609600 w 5313680"/>
              <a:gd name="connsiteY1" fmla="*/ 63068 h 1190851"/>
              <a:gd name="connsiteX2" fmla="*/ 1706880 w 5313680"/>
              <a:gd name="connsiteY2" fmla="*/ 916508 h 1190851"/>
              <a:gd name="connsiteX3" fmla="*/ 2722880 w 5313680"/>
              <a:gd name="connsiteY3" fmla="*/ 1190828 h 1190851"/>
              <a:gd name="connsiteX4" fmla="*/ 3830320 w 5313680"/>
              <a:gd name="connsiteY4" fmla="*/ 906348 h 1190851"/>
              <a:gd name="connsiteX5" fmla="*/ 4704080 w 5313680"/>
              <a:gd name="connsiteY5" fmla="*/ 32588 h 1190851"/>
              <a:gd name="connsiteX6" fmla="*/ 5313680 w 5313680"/>
              <a:gd name="connsiteY6" fmla="*/ 174828 h 119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3680" h="1190851">
                <a:moveTo>
                  <a:pt x="0" y="184988"/>
                </a:moveTo>
                <a:cubicBezTo>
                  <a:pt x="258233" y="105401"/>
                  <a:pt x="325120" y="-58852"/>
                  <a:pt x="609600" y="63068"/>
                </a:cubicBezTo>
                <a:cubicBezTo>
                  <a:pt x="894080" y="184988"/>
                  <a:pt x="1354667" y="728548"/>
                  <a:pt x="1706880" y="916508"/>
                </a:cubicBezTo>
                <a:cubicBezTo>
                  <a:pt x="2059093" y="1104468"/>
                  <a:pt x="2368973" y="1192521"/>
                  <a:pt x="2722880" y="1190828"/>
                </a:cubicBezTo>
                <a:cubicBezTo>
                  <a:pt x="3076787" y="1189135"/>
                  <a:pt x="3500120" y="1099388"/>
                  <a:pt x="3830320" y="906348"/>
                </a:cubicBezTo>
                <a:cubicBezTo>
                  <a:pt x="4160520" y="713308"/>
                  <a:pt x="4456853" y="154508"/>
                  <a:pt x="4704080" y="32588"/>
                </a:cubicBezTo>
                <a:cubicBezTo>
                  <a:pt x="4951307" y="-89332"/>
                  <a:pt x="5130800" y="169748"/>
                  <a:pt x="5313680" y="17482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44958" y="2942045"/>
            <a:ext cx="131064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0198" y="3835183"/>
            <a:ext cx="131064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44018" y="2942046"/>
            <a:ext cx="15240" cy="89313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9566" y="3267685"/>
            <a:ext cx="121539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ΔE /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135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 10 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en-US" sz="135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19778" y="2581675"/>
            <a:ext cx="266700" cy="240030"/>
            <a:chOff x="6289040" y="3032760"/>
            <a:chExt cx="355600" cy="320040"/>
          </a:xfrm>
        </p:grpSpPr>
        <p:sp>
          <p:nvSpPr>
            <p:cNvPr id="15" name="Oval 14"/>
            <p:cNvSpPr/>
            <p:nvPr/>
          </p:nvSpPr>
          <p:spPr>
            <a:xfrm>
              <a:off x="6289040" y="3139440"/>
              <a:ext cx="243840" cy="213360"/>
            </a:xfrm>
            <a:prstGeom prst="ellipse">
              <a:avLst/>
            </a:prstGeom>
            <a:solidFill>
              <a:srgbClr val="CC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400800" y="3032760"/>
              <a:ext cx="243840" cy="213360"/>
            </a:xfrm>
            <a:prstGeom prst="ellipse">
              <a:avLst/>
            </a:prstGeom>
            <a:solidFill>
              <a:srgbClr val="CC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57606" y="3160980"/>
            <a:ext cx="3230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 K background atoms easily kicks 10 </a:t>
            </a: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atoms from magnetic trap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15940" y="3804153"/>
            <a:ext cx="257556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 rate of cold-atoms is a  measurement of vacuum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Collision rate coefficient (atomic property)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Density of background gas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3863" y="2216635"/>
            <a:ext cx="1466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 Gas (H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1" name="Straight Arrow Connector 10"/>
          <p:cNvCxnSpPr>
            <a:stCxn id="6" idx="2"/>
            <a:endCxn id="15" idx="1"/>
          </p:cNvCxnSpPr>
          <p:nvPr/>
        </p:nvCxnSpPr>
        <p:spPr>
          <a:xfrm>
            <a:off x="3673865" y="2470550"/>
            <a:ext cx="1172696" cy="2145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0838" y="4642874"/>
            <a:ext cx="1623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μ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sensor atoms</a:t>
            </a:r>
          </a:p>
        </p:txBody>
      </p:sp>
      <p:cxnSp>
        <p:nvCxnSpPr>
          <p:cNvPr id="25" name="Straight Arrow Connector 24"/>
          <p:cNvCxnSpPr>
            <a:stCxn id="24" idx="0"/>
          </p:cNvCxnSpPr>
          <p:nvPr/>
        </p:nvCxnSpPr>
        <p:spPr>
          <a:xfrm flipV="1">
            <a:off x="2682369" y="3698005"/>
            <a:ext cx="113030" cy="9448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0F335B3-A0F6-48F0-88D9-B6C7ACB3A454}"/>
              </a:ext>
            </a:extLst>
          </p:cNvPr>
          <p:cNvSpPr txBox="1"/>
          <p:nvPr/>
        </p:nvSpPr>
        <p:spPr>
          <a:xfrm>
            <a:off x="5557606" y="1983785"/>
            <a:ext cx="32304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cool sensor atoms to ~10 </a:t>
            </a: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78789F-B1DE-4BF1-B390-D6E371FE0ED0}"/>
              </a:ext>
            </a:extLst>
          </p:cNvPr>
          <p:cNvSpPr txBox="1"/>
          <p:nvPr/>
        </p:nvSpPr>
        <p:spPr>
          <a:xfrm>
            <a:off x="5615940" y="2418253"/>
            <a:ext cx="3230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 cold atoms to shallow magnetic trap</a:t>
            </a:r>
          </a:p>
        </p:txBody>
      </p:sp>
    </p:spTree>
    <p:extLst>
      <p:ext uri="{BB962C8B-B14F-4D97-AF65-F5344CB8AC3E}">
        <p14:creationId xmlns:p14="http://schemas.microsoft.com/office/powerpoint/2010/main" val="35809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Measurement Laboratory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AVS_chamber_1.jpg" descr="CAVS_chamber_1.jpg">
            <a:extLst>
              <a:ext uri="{FF2B5EF4-FFF2-40B4-BE49-F238E27FC236}">
                <a16:creationId xmlns:a16="http://schemas.microsoft.com/office/drawing/2014/main" id="{08CE4AB1-6724-458F-BD0D-A9DFB8B80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3572" y="1732963"/>
            <a:ext cx="4875989" cy="36569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249894-A277-452E-828D-44A97856D1C5}"/>
              </a:ext>
            </a:extLst>
          </p:cNvPr>
          <p:cNvSpPr txBox="1"/>
          <p:nvPr/>
        </p:nvSpPr>
        <p:spPr>
          <a:xfrm>
            <a:off x="4707018" y="2232046"/>
            <a:ext cx="2027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vacuum under test attaches here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8FF7D0-C149-45FE-A479-E49DFCCB492C}"/>
              </a:ext>
            </a:extLst>
          </p:cNvPr>
          <p:cNvCxnSpPr>
            <a:cxnSpLocks/>
          </p:cNvCxnSpPr>
          <p:nvPr/>
        </p:nvCxnSpPr>
        <p:spPr>
          <a:xfrm>
            <a:off x="5653053" y="2665609"/>
            <a:ext cx="305973" cy="38859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A9C448-D81F-4415-B7BA-4A76C92EEABB}"/>
              </a:ext>
            </a:extLst>
          </p:cNvPr>
          <p:cNvSpPr txBox="1"/>
          <p:nvPr/>
        </p:nvSpPr>
        <p:spPr>
          <a:xfrm>
            <a:off x="1012856" y="2084941"/>
            <a:ext cx="12924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 &amp; getter pumps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1D477F-C231-4FE6-BDA3-0AAAE00CCD8B}"/>
              </a:ext>
            </a:extLst>
          </p:cNvPr>
          <p:cNvCxnSpPr>
            <a:cxnSpLocks/>
          </p:cNvCxnSpPr>
          <p:nvPr/>
        </p:nvCxnSpPr>
        <p:spPr>
          <a:xfrm>
            <a:off x="2004609" y="2455415"/>
            <a:ext cx="373426" cy="33441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94F7788-307C-4675-A66D-DC8281E4C2C2}"/>
              </a:ext>
            </a:extLst>
          </p:cNvPr>
          <p:cNvSpPr txBox="1"/>
          <p:nvPr/>
        </p:nvSpPr>
        <p:spPr>
          <a:xfrm>
            <a:off x="4573763" y="3830761"/>
            <a:ext cx="8440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MOT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965D55-06A1-455D-A2D1-E5560839DED1}"/>
              </a:ext>
            </a:extLst>
          </p:cNvPr>
          <p:cNvSpPr txBox="1"/>
          <p:nvPr/>
        </p:nvSpPr>
        <p:spPr>
          <a:xfrm>
            <a:off x="3898122" y="2416672"/>
            <a:ext cx="8440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2D MOT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5D9459-FF1E-4C25-8866-83809D615BA1}"/>
              </a:ext>
            </a:extLst>
          </p:cNvPr>
          <p:cNvSpPr txBox="1"/>
          <p:nvPr/>
        </p:nvSpPr>
        <p:spPr>
          <a:xfrm>
            <a:off x="3217007" y="4470771"/>
            <a:ext cx="8440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Atomic source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F7B1BC-4EE6-4A55-AB61-2560B6012038}"/>
              </a:ext>
            </a:extLst>
          </p:cNvPr>
          <p:cNvSpPr txBox="1"/>
          <p:nvPr/>
        </p:nvSpPr>
        <p:spPr>
          <a:xfrm>
            <a:off x="984968" y="3752104"/>
            <a:ext cx="8440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 gauge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92061B-0880-497D-9196-77C326377AF3}"/>
              </a:ext>
            </a:extLst>
          </p:cNvPr>
          <p:cNvCxnSpPr>
            <a:cxnSpLocks/>
          </p:cNvCxnSpPr>
          <p:nvPr/>
        </p:nvCxnSpPr>
        <p:spPr>
          <a:xfrm>
            <a:off x="1846640" y="3917101"/>
            <a:ext cx="539562" cy="2240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78FFE3A-1B2E-4203-BA9C-9ED7320C2FA1}"/>
              </a:ext>
            </a:extLst>
          </p:cNvPr>
          <p:cNvCxnSpPr>
            <a:cxnSpLocks/>
          </p:cNvCxnSpPr>
          <p:nvPr/>
        </p:nvCxnSpPr>
        <p:spPr>
          <a:xfrm flipH="1" flipV="1">
            <a:off x="3280311" y="4141107"/>
            <a:ext cx="154520" cy="3357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416C1C-AA3E-4FF5-9906-31E49DB378D9}"/>
              </a:ext>
            </a:extLst>
          </p:cNvPr>
          <p:cNvCxnSpPr>
            <a:cxnSpLocks/>
          </p:cNvCxnSpPr>
          <p:nvPr/>
        </p:nvCxnSpPr>
        <p:spPr>
          <a:xfrm flipH="1" flipV="1">
            <a:off x="5011615" y="3431638"/>
            <a:ext cx="42203" cy="3903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57978FE-1DED-4AC8-A403-737F7DF9FB24}"/>
              </a:ext>
            </a:extLst>
          </p:cNvPr>
          <p:cNvCxnSpPr>
            <a:cxnSpLocks/>
          </p:cNvCxnSpPr>
          <p:nvPr/>
        </p:nvCxnSpPr>
        <p:spPr>
          <a:xfrm flipH="1">
            <a:off x="3898121" y="2665609"/>
            <a:ext cx="334068" cy="37565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6329045-32C8-440D-864F-7D1B7D1507C0}"/>
              </a:ext>
            </a:extLst>
          </p:cNvPr>
          <p:cNvCxnSpPr>
            <a:cxnSpLocks/>
          </p:cNvCxnSpPr>
          <p:nvPr/>
        </p:nvCxnSpPr>
        <p:spPr>
          <a:xfrm flipV="1">
            <a:off x="5338689" y="3752104"/>
            <a:ext cx="1396031" cy="1649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EA34421-DDEC-4C45-8F26-C438AEB2B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63" y="3259138"/>
            <a:ext cx="1446747" cy="13159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F7E5F-6913-4728-85CC-257F03B70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25" y="3164192"/>
            <a:ext cx="153379" cy="13950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124BCA9-1AA2-4756-A551-BB6F22B89F7B}"/>
              </a:ext>
            </a:extLst>
          </p:cNvPr>
          <p:cNvSpPr/>
          <p:nvPr/>
        </p:nvSpPr>
        <p:spPr>
          <a:xfrm>
            <a:off x="10552" y="1023196"/>
            <a:ext cx="9146969" cy="312117"/>
          </a:xfrm>
          <a:custGeom>
            <a:avLst/>
            <a:gdLst>
              <a:gd name="connsiteX0" fmla="*/ 0 w 12195959"/>
              <a:gd name="connsiteY0" fmla="*/ 416156 h 416156"/>
              <a:gd name="connsiteX1" fmla="*/ 4073237 w 12195959"/>
              <a:gd name="connsiteY1" fmla="*/ 83647 h 416156"/>
              <a:gd name="connsiteX2" fmla="*/ 8538359 w 12195959"/>
              <a:gd name="connsiteY2" fmla="*/ 519 h 416156"/>
              <a:gd name="connsiteX3" fmla="*/ 12195959 w 12195959"/>
              <a:gd name="connsiteY3" fmla="*/ 107397 h 41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5959" h="416156">
                <a:moveTo>
                  <a:pt x="0" y="416156"/>
                </a:moveTo>
                <a:cubicBezTo>
                  <a:pt x="1325088" y="284538"/>
                  <a:pt x="2650177" y="152920"/>
                  <a:pt x="4073237" y="83647"/>
                </a:cubicBezTo>
                <a:cubicBezTo>
                  <a:pt x="5496297" y="14374"/>
                  <a:pt x="7184572" y="-3439"/>
                  <a:pt x="8538359" y="519"/>
                </a:cubicBezTo>
                <a:cubicBezTo>
                  <a:pt x="9892146" y="4477"/>
                  <a:pt x="11566567" y="73750"/>
                  <a:pt x="12195959" y="107397"/>
                </a:cubicBezTo>
              </a:path>
            </a:pathLst>
          </a:custGeom>
          <a:noFill/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C417AEF-8B55-4D55-8176-B73BCFE4718C}"/>
              </a:ext>
            </a:extLst>
          </p:cNvPr>
          <p:cNvSpPr/>
          <p:nvPr/>
        </p:nvSpPr>
        <p:spPr>
          <a:xfrm>
            <a:off x="-105827" y="5605033"/>
            <a:ext cx="9334005" cy="347354"/>
          </a:xfrm>
          <a:custGeom>
            <a:avLst/>
            <a:gdLst>
              <a:gd name="connsiteX0" fmla="*/ 0 w 12445340"/>
              <a:gd name="connsiteY0" fmla="*/ 0 h 463138"/>
              <a:gd name="connsiteX1" fmla="*/ 1852551 w 12445340"/>
              <a:gd name="connsiteY1" fmla="*/ 190005 h 463138"/>
              <a:gd name="connsiteX2" fmla="*/ 4156364 w 12445340"/>
              <a:gd name="connsiteY2" fmla="*/ 296883 h 463138"/>
              <a:gd name="connsiteX3" fmla="*/ 7885216 w 12445340"/>
              <a:gd name="connsiteY3" fmla="*/ 403761 h 463138"/>
              <a:gd name="connsiteX4" fmla="*/ 12445340 w 12445340"/>
              <a:gd name="connsiteY4" fmla="*/ 463138 h 463138"/>
              <a:gd name="connsiteX5" fmla="*/ 12445340 w 12445340"/>
              <a:gd name="connsiteY5" fmla="*/ 463138 h 46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45340" h="463138">
                <a:moveTo>
                  <a:pt x="0" y="0"/>
                </a:moveTo>
                <a:cubicBezTo>
                  <a:pt x="579912" y="70262"/>
                  <a:pt x="1159824" y="140525"/>
                  <a:pt x="1852551" y="190005"/>
                </a:cubicBezTo>
                <a:cubicBezTo>
                  <a:pt x="2545278" y="239485"/>
                  <a:pt x="4156364" y="296883"/>
                  <a:pt x="4156364" y="296883"/>
                </a:cubicBezTo>
                <a:lnTo>
                  <a:pt x="7885216" y="403761"/>
                </a:lnTo>
                <a:lnTo>
                  <a:pt x="12445340" y="463138"/>
                </a:lnTo>
                <a:lnTo>
                  <a:pt x="12445340" y="463138"/>
                </a:lnTo>
              </a:path>
            </a:pathLst>
          </a:cu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35EC6C1-A7B0-4F92-B254-7B4FF4A5910F}"/>
              </a:ext>
            </a:extLst>
          </p:cNvPr>
          <p:cNvSpPr txBox="1">
            <a:spLocks/>
          </p:cNvSpPr>
          <p:nvPr/>
        </p:nvSpPr>
        <p:spPr>
          <a:xfrm>
            <a:off x="3842171" y="1163561"/>
            <a:ext cx="3609884" cy="66791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sng" strike="noStrike" kern="1200" cap="none" spc="0" normalizeH="0" baseline="0" noProof="0">
                <a:ln>
                  <a:noFill/>
                </a:ln>
                <a:solidFill>
                  <a:srgbClr val="4A742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Basis of the CAVS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rgbClr val="4A742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0F3486-1837-41B6-93A0-FD6275E7FA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27326" r="29266" b="39150"/>
          <a:stretch/>
        </p:blipFill>
        <p:spPr>
          <a:xfrm>
            <a:off x="3702896" y="2401692"/>
            <a:ext cx="2628088" cy="27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6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0185 L -0.09584 0.05555 L -0.18698 0.05972 L -0.25625 -0.01829 L -0.27696 -0.131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76" y="-3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539"/>
            <a:ext cx="5119401" cy="37326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 polarization photocathodes </a:t>
            </a:r>
            <a:r>
              <a:rPr lang="en-US" dirty="0" smtClean="0"/>
              <a:t>require vacuum near or at XHV for long lifetime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We’re optimizing the existing pumps and innovating on new XHV pumping</a:t>
            </a:r>
          </a:p>
          <a:p>
            <a:endParaRPr lang="en-US" dirty="0" smtClean="0"/>
          </a:p>
          <a:p>
            <a:r>
              <a:rPr lang="en-US" dirty="0" smtClean="0"/>
              <a:t>Current ionization gauges may be replaced by Quantum standards and gauges</a:t>
            </a:r>
            <a:endParaRPr lang="en-US" dirty="0"/>
          </a:p>
        </p:txBody>
      </p:sp>
      <p:pic>
        <p:nvPicPr>
          <p:cNvPr id="4" name="Picture 3" descr="trenchi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875529"/>
            <a:ext cx="2933700" cy="22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71668" y="2955130"/>
            <a:ext cx="2696564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2321109" y="3915227"/>
            <a:ext cx="2327517" cy="2742467"/>
            <a:chOff x="5928615" y="2116627"/>
            <a:chExt cx="3103356" cy="3656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615" y="2116627"/>
              <a:ext cx="2906700" cy="30119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25750" y="5373141"/>
              <a:ext cx="18062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Ultra-cold atoms</a:t>
              </a:r>
            </a:p>
          </p:txBody>
        </p:sp>
        <p:cxnSp>
          <p:nvCxnSpPr>
            <p:cNvPr id="9" name="Straight Arrow Connector 8"/>
            <p:cNvCxnSpPr>
              <a:stCxn id="8" idx="0"/>
            </p:cNvCxnSpPr>
            <p:nvPr/>
          </p:nvCxnSpPr>
          <p:spPr>
            <a:xfrm flipH="1" flipV="1">
              <a:off x="7752522" y="4432852"/>
              <a:ext cx="344716" cy="940288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183078" y="5003809"/>
              <a:ext cx="11674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300 K Gas</a:t>
              </a:r>
            </a:p>
          </p:txBody>
        </p:sp>
      </p:grpSp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16157" r="26100" b="-1"/>
          <a:stretch/>
        </p:blipFill>
        <p:spPr>
          <a:xfrm>
            <a:off x="6707282" y="4393142"/>
            <a:ext cx="2260566" cy="231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gary larson edi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444500"/>
            <a:ext cx="3584783" cy="476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180367" y="444500"/>
            <a:ext cx="3810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“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</a:rPr>
              <a:t>The woods were dark and foreboding, and Alice sensed that sinister eyes were watching her every step.  Worst of all, she knew that Nature abhorred a vacuum” – Gary Larson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06139" y="5623006"/>
            <a:ext cx="2897781" cy="5279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27253" y="5517652"/>
            <a:ext cx="4242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Matt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Joe </a:t>
            </a:r>
            <a:r>
              <a:rPr lang="en-US" sz="1400" dirty="0" err="1" smtClean="0"/>
              <a:t>Grames</a:t>
            </a:r>
            <a:r>
              <a:rPr lang="en-US" sz="1400" dirty="0" smtClean="0"/>
              <a:t>, Bubba Bullard</a:t>
            </a:r>
          </a:p>
          <a:p>
            <a:r>
              <a:rPr lang="en-US" sz="1400" dirty="0" smtClean="0"/>
              <a:t>Marcy Stutzman, John </a:t>
            </a:r>
            <a:r>
              <a:rPr lang="en-US" sz="1400" dirty="0" err="1" smtClean="0"/>
              <a:t>Hansknecht</a:t>
            </a:r>
            <a:r>
              <a:rPr lang="en-US" sz="1400" dirty="0" smtClean="0"/>
              <a:t>, </a:t>
            </a:r>
            <a:r>
              <a:rPr lang="en-US" sz="1400" dirty="0" err="1" smtClean="0"/>
              <a:t>Shukui</a:t>
            </a:r>
            <a:r>
              <a:rPr lang="en-US" sz="1400" dirty="0" smtClean="0"/>
              <a:t> Zhang</a:t>
            </a:r>
          </a:p>
          <a:p>
            <a:r>
              <a:rPr lang="en-US" sz="1400" dirty="0" smtClean="0"/>
              <a:t>Carlos Hernandez Garcia, Phil Adderley, </a:t>
            </a:r>
            <a:r>
              <a:rPr lang="en-US" sz="1400" dirty="0" err="1" smtClean="0"/>
              <a:t>Riad</a:t>
            </a:r>
            <a:r>
              <a:rPr lang="en-US" sz="1400" dirty="0" smtClean="0"/>
              <a:t> Suleiman</a:t>
            </a:r>
          </a:p>
        </p:txBody>
      </p:sp>
      <p:pic>
        <p:nvPicPr>
          <p:cNvPr id="8" name="Picture 2" descr="File:GroupPhoto July2014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 b="12604"/>
          <a:stretch/>
        </p:blipFill>
        <p:spPr bwMode="auto">
          <a:xfrm>
            <a:off x="4443965" y="3088797"/>
            <a:ext cx="4132368" cy="184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8754" y="4839254"/>
            <a:ext cx="3239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642D"/>
                </a:solidFill>
              </a:rPr>
              <a:t>Jefferson Lab Center for Injectors and Sources</a:t>
            </a:r>
            <a:endParaRPr lang="en-US" sz="2200" b="1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6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Beginnings of vacuum measurement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13" y="2719537"/>
            <a:ext cx="3717985" cy="35553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5" y="1029332"/>
            <a:ext cx="1732759" cy="23707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5781" y="1509623"/>
            <a:ext cx="2544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Evangelista Torricelli</a:t>
            </a:r>
          </a:p>
          <a:p>
            <a:r>
              <a:rPr lang="en-US" dirty="0" smtClean="0"/>
              <a:t>1608-1647</a:t>
            </a:r>
          </a:p>
          <a:p>
            <a:r>
              <a:rPr lang="en-US" dirty="0" smtClean="0"/>
              <a:t>Inventor of mercury barometer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76" y="1208377"/>
            <a:ext cx="2696833" cy="32888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56513" y="4623033"/>
            <a:ext cx="279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https://www.hydraulicspneumatics.com</a:t>
            </a:r>
            <a:r>
              <a:rPr lang="en-US" sz="1200" dirty="0" smtClean="0"/>
              <a:t>/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9041" y="6178085"/>
            <a:ext cx="2761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https://www.pbslearningmedia.org</a:t>
            </a:r>
          </a:p>
        </p:txBody>
      </p:sp>
    </p:spTree>
    <p:extLst>
      <p:ext uri="{BB962C8B-B14F-4D97-AF65-F5344CB8AC3E}">
        <p14:creationId xmlns:p14="http://schemas.microsoft.com/office/powerpoint/2010/main" val="34833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5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Early vacuum pumps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71169" y="1362145"/>
            <a:ext cx="5167223" cy="334845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Sprengel</a:t>
            </a:r>
            <a:r>
              <a:rPr lang="en-US" dirty="0" smtClean="0"/>
              <a:t> pump</a:t>
            </a:r>
          </a:p>
          <a:p>
            <a:pPr lvl="1"/>
            <a:r>
              <a:rPr lang="en-US" dirty="0" smtClean="0"/>
              <a:t>Mercury drops fall through bulb B</a:t>
            </a:r>
          </a:p>
          <a:p>
            <a:pPr lvl="1"/>
            <a:r>
              <a:rPr lang="en-US" dirty="0" smtClean="0"/>
              <a:t>Gas in bulb B and vessel R are trapped and exhausted at bottom</a:t>
            </a:r>
          </a:p>
          <a:p>
            <a:pPr lvl="1"/>
            <a:r>
              <a:rPr lang="en-US" dirty="0" smtClean="0"/>
              <a:t>Barometer/manometer M measures vacuum</a:t>
            </a:r>
          </a:p>
          <a:p>
            <a:r>
              <a:rPr lang="en-US" dirty="0" smtClean="0"/>
              <a:t>Can achieve ~10</a:t>
            </a:r>
            <a:r>
              <a:rPr lang="en-US" baseline="30000" dirty="0" smtClean="0"/>
              <a:t>-5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endParaRPr lang="en-US" dirty="0" smtClean="0"/>
          </a:p>
          <a:p>
            <a:r>
              <a:rPr lang="en-US" dirty="0" smtClean="0"/>
              <a:t>Pumps for first light bulb evacuation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64" y="968830"/>
            <a:ext cx="1905000" cy="5372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7563" y="4771270"/>
            <a:ext cx="5715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“The </a:t>
            </a:r>
            <a:r>
              <a:rPr lang="en-US" sz="800" dirty="0"/>
              <a:t>supply of mercury is contained in the reservoir on the left. It flows over into the bulb </a:t>
            </a:r>
            <a:r>
              <a:rPr lang="en-US" sz="800" i="1" dirty="0"/>
              <a:t>B</a:t>
            </a:r>
            <a:r>
              <a:rPr lang="en-US" sz="800" dirty="0"/>
              <a:t>, where it falls in drops into the long tube on the right. These drops entrap between them the air in </a:t>
            </a:r>
            <a:r>
              <a:rPr lang="en-US" sz="800" i="1" dirty="0"/>
              <a:t>B</a:t>
            </a:r>
            <a:r>
              <a:rPr lang="en-US" sz="800" dirty="0"/>
              <a:t>. The mercury which runs out is collected and poured back into reservoir on the left. In this manner practically all the air can be removed from the bulb </a:t>
            </a:r>
            <a:r>
              <a:rPr lang="en-US" sz="800" i="1" dirty="0"/>
              <a:t>B</a:t>
            </a:r>
            <a:r>
              <a:rPr lang="en-US" sz="800" dirty="0"/>
              <a:t>, and hence from any vessel </a:t>
            </a:r>
            <a:r>
              <a:rPr lang="en-US" sz="800" i="1" dirty="0"/>
              <a:t>R</a:t>
            </a:r>
            <a:r>
              <a:rPr lang="en-US" sz="800" dirty="0"/>
              <a:t>, which may be connected with </a:t>
            </a:r>
            <a:r>
              <a:rPr lang="en-US" sz="800" i="1" dirty="0"/>
              <a:t>B</a:t>
            </a:r>
            <a:r>
              <a:rPr lang="en-US" sz="800" dirty="0"/>
              <a:t>. At </a:t>
            </a:r>
            <a:r>
              <a:rPr lang="en-US" sz="800" i="1" dirty="0"/>
              <a:t>M</a:t>
            </a:r>
            <a:r>
              <a:rPr lang="en-US" sz="800" dirty="0"/>
              <a:t> is a manometer which indicates the pressure in the vessel </a:t>
            </a:r>
            <a:r>
              <a:rPr lang="en-US" sz="800" i="1" dirty="0"/>
              <a:t>R</a:t>
            </a:r>
            <a:r>
              <a:rPr lang="en-US" sz="800" dirty="0"/>
              <a:t>, which is being exhausted. </a:t>
            </a:r>
          </a:p>
          <a:p>
            <a:r>
              <a:rPr lang="en-US" sz="800" dirty="0"/>
              <a:t>Falling mercury drops compress the air to atmospheric pressure which is released when the stream reaches a container at the bottom of the tube. As the pressure drops, the cushioning effect of trapped air between the droplets diminishes, so a hammering or knocking sound can be heard, accompanied by flashes of light within the evacuated vessel due to electrostatic effects on the mercury. </a:t>
            </a:r>
          </a:p>
          <a:p>
            <a:r>
              <a:rPr lang="en-US" sz="800" dirty="0"/>
              <a:t>The speed, simplicity and efficiency of the </a:t>
            </a:r>
            <a:r>
              <a:rPr lang="en-US" sz="800" dirty="0" err="1"/>
              <a:t>Sprengel</a:t>
            </a:r>
            <a:r>
              <a:rPr lang="en-US" sz="800" dirty="0"/>
              <a:t> pump made it a popular device with experimenters. </a:t>
            </a:r>
            <a:r>
              <a:rPr lang="en-US" sz="800" dirty="0" err="1"/>
              <a:t>Sprengel's</a:t>
            </a:r>
            <a:r>
              <a:rPr lang="en-US" sz="800" dirty="0"/>
              <a:t> earliest model could evacuate a half </a:t>
            </a:r>
            <a:r>
              <a:rPr lang="en-US" sz="800" dirty="0" err="1"/>
              <a:t>litre</a:t>
            </a:r>
            <a:r>
              <a:rPr lang="en-US" sz="800" dirty="0"/>
              <a:t> vessel in 20 minutes.</a:t>
            </a:r>
            <a:r>
              <a:rPr lang="en-US" sz="800" baseline="30000" dirty="0">
                <a:hlinkClick r:id="rId3"/>
              </a:rPr>
              <a:t>[5]</a:t>
            </a:r>
            <a:r>
              <a:rPr lang="en-US" sz="800" dirty="0"/>
              <a:t> </a:t>
            </a:r>
            <a:r>
              <a:rPr lang="en-US" sz="800" dirty="0" smtClean="0"/>
              <a:t>“</a:t>
            </a:r>
            <a:endParaRPr lang="en-US" sz="800" dirty="0"/>
          </a:p>
          <a:p>
            <a:r>
              <a:rPr lang="en-US" dirty="0"/>
              <a:t>https://en.wikipedia.org/wiki/Sprengel_pump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11919"/>
            <a:ext cx="3257549" cy="3254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Vacuum levels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104649"/>
              </p:ext>
            </p:extLst>
          </p:nvPr>
        </p:nvGraphicFramePr>
        <p:xfrm>
          <a:off x="200025" y="642038"/>
          <a:ext cx="6181725" cy="57610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62075">
                  <a:extLst>
                    <a:ext uri="{9D8B030D-6E8A-4147-A177-3AD203B41FA5}">
                      <a16:colId xmlns:a16="http://schemas.microsoft.com/office/drawing/2014/main" val="638025202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223839847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74184780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791016975"/>
                    </a:ext>
                  </a:extLst>
                </a:gridCol>
              </a:tblGrid>
              <a:tr h="36135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Pressure</a:t>
                      </a:r>
                      <a:r>
                        <a:rPr lang="en-US" sz="1400" baseline="0" dirty="0" smtClean="0"/>
                        <a:t> (Torr)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atoms/cm</a:t>
                      </a:r>
                      <a:r>
                        <a:rPr lang="en-US" sz="1400" baseline="30000" dirty="0" smtClean="0"/>
                        <a:t>3</a:t>
                      </a:r>
                      <a:endParaRPr lang="en-US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047683"/>
                  </a:ext>
                </a:extLst>
              </a:tr>
              <a:tr h="61431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Atmosphere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Atmosphere at sea</a:t>
                      </a:r>
                      <a:r>
                        <a:rPr lang="en-US" sz="1400" baseline="0" dirty="0" smtClean="0"/>
                        <a:t> level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27,000,000,000,000,000,000 or 2.7x10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900167"/>
                  </a:ext>
                </a:extLst>
              </a:tr>
              <a:tr h="361359">
                <a:tc rowSpan="2"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Low vacuum</a:t>
                      </a:r>
                    </a:p>
                    <a:p>
                      <a:pPr algn="r"/>
                      <a:r>
                        <a:rPr lang="en-US" sz="1400" dirty="0" smtClean="0"/>
                        <a:t>(1-300 </a:t>
                      </a:r>
                      <a:r>
                        <a:rPr lang="en-US" sz="1400" dirty="0" err="1" smtClean="0"/>
                        <a:t>Torr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Atmosphere on</a:t>
                      </a:r>
                      <a:r>
                        <a:rPr lang="en-US" sz="1400" baseline="0" dirty="0" smtClean="0"/>
                        <a:t> Mount Everest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1x10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877362"/>
                  </a:ext>
                </a:extLst>
              </a:tr>
              <a:tr h="361359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Pressure in bell jar experiment, Mars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1-10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1-3 x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137754"/>
                  </a:ext>
                </a:extLst>
              </a:tr>
              <a:tr h="361359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Medium vacuum</a:t>
                      </a:r>
                    </a:p>
                    <a:p>
                      <a:pPr algn="r"/>
                      <a:r>
                        <a:rPr lang="en-US" sz="1400" dirty="0" smtClean="0"/>
                        <a:t>(1 Torr-1mTorr)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Insulating vacuum,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atmosphere on Pluto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10</a:t>
                      </a:r>
                      <a:r>
                        <a:rPr lang="en-US" sz="1400" baseline="30000" dirty="0" smtClean="0"/>
                        <a:t>-3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 quadrillion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265906"/>
                  </a:ext>
                </a:extLst>
              </a:tr>
              <a:tr h="361359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High vacuum 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(1 </a:t>
                      </a:r>
                      <a:r>
                        <a:rPr lang="en-US" sz="1400" dirty="0" err="1" smtClean="0"/>
                        <a:t>mTorr</a:t>
                      </a:r>
                      <a:r>
                        <a:rPr lang="en-US" sz="1400" dirty="0" smtClean="0"/>
                        <a:t>- </a:t>
                      </a:r>
                      <a:r>
                        <a:rPr lang="en-US" sz="1400" baseline="0" dirty="0" smtClean="0"/>
                        <a:t>1x10</a:t>
                      </a:r>
                      <a:r>
                        <a:rPr lang="en-US" sz="1400" baseline="30000" dirty="0" smtClean="0"/>
                        <a:t>-7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Scattering chambers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10</a:t>
                      </a:r>
                      <a:r>
                        <a:rPr lang="en-US" sz="1400" baseline="30000" dirty="0" smtClean="0"/>
                        <a:t>-5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 trillion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442281"/>
                  </a:ext>
                </a:extLst>
              </a:tr>
              <a:tr h="614311">
                <a:tc rowSpan="3"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Ultra high vacuum (UHV, 1</a:t>
                      </a:r>
                      <a:r>
                        <a:rPr lang="en-US" sz="1400" baseline="0" dirty="0" smtClean="0"/>
                        <a:t>x10</a:t>
                      </a:r>
                      <a:r>
                        <a:rPr lang="en-US" sz="1400" baseline="30000" dirty="0" smtClean="0"/>
                        <a:t>-7</a:t>
                      </a:r>
                      <a:r>
                        <a:rPr lang="en-US" sz="1400" dirty="0" smtClean="0"/>
                        <a:t> – 1</a:t>
                      </a:r>
                      <a:r>
                        <a:rPr lang="en-US" sz="1400" baseline="0" dirty="0" smtClean="0"/>
                        <a:t>x10</a:t>
                      </a:r>
                      <a:r>
                        <a:rPr lang="en-US" sz="1400" baseline="30000" dirty="0" smtClean="0"/>
                        <a:t>-12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</a:t>
                      </a:r>
                      <a:r>
                        <a:rPr lang="en-US" sz="1400" baseline="0" dirty="0" smtClean="0"/>
                        <a:t> tubes, Cathode Ray tubes, beamline vacuum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10</a:t>
                      </a:r>
                      <a:r>
                        <a:rPr lang="en-US" sz="1400" baseline="30000" dirty="0" smtClean="0"/>
                        <a:t>-8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100 million</a:t>
                      </a:r>
                      <a:endParaRPr lang="en-US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109186"/>
                  </a:ext>
                </a:extLst>
              </a:tr>
              <a:tr h="361359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Pressure outside Space Station (400 km)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 million</a:t>
                      </a:r>
                      <a:endParaRPr lang="en-US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947991"/>
                  </a:ext>
                </a:extLst>
              </a:tr>
              <a:tr h="361359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JLab</a:t>
                      </a:r>
                      <a:r>
                        <a:rPr lang="en-US" sz="1400" dirty="0" smtClean="0"/>
                        <a:t> Electron Gun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-12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10,000</a:t>
                      </a:r>
                      <a:endParaRPr lang="en-US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056506"/>
                  </a:ext>
                </a:extLst>
              </a:tr>
              <a:tr h="361359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Extreme high vacuum (XHV &lt;1x10</a:t>
                      </a:r>
                      <a:r>
                        <a:rPr lang="en-US" sz="1400" baseline="30000" dirty="0" smtClean="0"/>
                        <a:t>-12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Interstellar space estimate  ~ 1 atom / cm</a:t>
                      </a:r>
                      <a:r>
                        <a:rPr lang="en-US" sz="1400" baseline="30000" dirty="0" smtClean="0"/>
                        <a:t>3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</a:t>
                      </a:r>
                      <a:endParaRPr lang="en-US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90886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537388"/>
            <a:ext cx="2404043" cy="16026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33" y="2140083"/>
            <a:ext cx="1872676" cy="23592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3525189"/>
            <a:ext cx="2619375" cy="17287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03" y="5358627"/>
            <a:ext cx="2472267" cy="13906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81750" y="6395686"/>
            <a:ext cx="1955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Voyager space probe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1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Jefferson Lab vacuum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19" y="1104438"/>
            <a:ext cx="7146759" cy="5157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475" y="1619250"/>
            <a:ext cx="196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Beamline vacuum: </a:t>
            </a:r>
          </a:p>
          <a:p>
            <a:r>
              <a:rPr lang="en-US" dirty="0" smtClean="0"/>
              <a:t>Ultra-high vacuum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6100" y="5642664"/>
            <a:ext cx="348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scattering chambers: </a:t>
            </a:r>
          </a:p>
          <a:p>
            <a:r>
              <a:rPr lang="en-US" dirty="0" smtClean="0"/>
              <a:t>High vacuum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1383" y="3998381"/>
            <a:ext cx="2764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Cryomodule</a:t>
            </a:r>
            <a:r>
              <a:rPr lang="en-US" dirty="0" smtClean="0"/>
              <a:t> vacuum at 2K: </a:t>
            </a:r>
          </a:p>
          <a:p>
            <a:r>
              <a:rPr lang="en-US" u="sng" dirty="0" smtClean="0"/>
              <a:t>Calculated </a:t>
            </a:r>
            <a:r>
              <a:rPr lang="en-US" dirty="0" smtClean="0"/>
              <a:t>to be</a:t>
            </a:r>
          </a:p>
          <a:p>
            <a:r>
              <a:rPr lang="en-US" dirty="0" smtClean="0"/>
              <a:t>Extreme High vacuum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5041" y="2844146"/>
            <a:ext cx="3456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Polarized electron source: </a:t>
            </a:r>
          </a:p>
          <a:p>
            <a:r>
              <a:rPr lang="en-US" dirty="0" err="1" smtClean="0"/>
              <a:t>Approachng</a:t>
            </a:r>
            <a:r>
              <a:rPr lang="en-US" dirty="0" smtClean="0"/>
              <a:t> </a:t>
            </a:r>
            <a:r>
              <a:rPr lang="en-US" dirty="0" smtClean="0"/>
              <a:t>Extreme High vacuum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71999" y="2265581"/>
            <a:ext cx="400051" cy="1628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005513" y="4123220"/>
            <a:ext cx="338137" cy="77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086100" y="5642664"/>
            <a:ext cx="46672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19250" y="3639925"/>
            <a:ext cx="66675" cy="550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9655" y="4927636"/>
            <a:ext cx="308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Cryomodule</a:t>
            </a:r>
            <a:r>
              <a:rPr lang="en-US" dirty="0" smtClean="0"/>
              <a:t> insulating vacuum</a:t>
            </a:r>
          </a:p>
          <a:p>
            <a:r>
              <a:rPr lang="en-US" dirty="0" smtClean="0"/>
              <a:t>Medium-High vacuum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5071731" y="4794722"/>
            <a:ext cx="517924" cy="456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5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86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Photoemission Source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066797"/>
            <a:ext cx="579472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-130 kV DC (</a:t>
            </a:r>
            <a:r>
              <a:rPr lang="en-US" i="1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vs.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RF) electrode bias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x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-ray standard “inverted” insulator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Pumps with NEG modules and ion pump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Base pressure approaching XHV ≡ P &lt; 1x10</a:t>
            </a:r>
            <a:r>
              <a:rPr lang="en-US" kern="0" baseline="30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-12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Torr</a:t>
            </a:r>
            <a:endParaRPr lang="en-US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8873" y="2615750"/>
            <a:ext cx="4636596" cy="3124200"/>
            <a:chOff x="870496" y="2884496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870496" y="2884496"/>
              <a:ext cx="4636596" cy="3124200"/>
              <a:chOff x="3652974" y="3449669"/>
              <a:chExt cx="4636596" cy="3124200"/>
            </a:xfrm>
          </p:grpSpPr>
          <p:grpSp>
            <p:nvGrpSpPr>
              <p:cNvPr id="3" name="Group 10"/>
              <p:cNvGrpSpPr/>
              <p:nvPr/>
            </p:nvGrpSpPr>
            <p:grpSpPr>
              <a:xfrm>
                <a:off x="3652974" y="3449669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4" name="Group 11"/>
                <p:cNvGrpSpPr/>
                <p:nvPr/>
              </p:nvGrpSpPr>
              <p:grpSpPr>
                <a:xfrm>
                  <a:off x="3352800" y="1371600"/>
                  <a:ext cx="3505200" cy="3124200"/>
                  <a:chOff x="3352800" y="1371600"/>
                  <a:chExt cx="3505200" cy="3124200"/>
                </a:xfrm>
              </p:grpSpPr>
              <p:grpSp>
                <p:nvGrpSpPr>
                  <p:cNvPr id="6" name="Group 20"/>
                  <p:cNvGrpSpPr/>
                  <p:nvPr/>
                </p:nvGrpSpPr>
                <p:grpSpPr>
                  <a:xfrm>
                    <a:off x="3352800" y="1371600"/>
                    <a:ext cx="3505200" cy="3124200"/>
                    <a:chOff x="5257800" y="3505200"/>
                    <a:chExt cx="3505200" cy="3124200"/>
                  </a:xfrm>
                </p:grpSpPr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3505200"/>
                      <a:ext cx="3505200" cy="30787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8153400" y="6248400"/>
                      <a:ext cx="533400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391968" y="2384809"/>
                    <a:ext cx="6976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70C0"/>
                        </a:solidFill>
                        <a:latin typeface="Calibri" pitchFamily="34" charset="0"/>
                      </a:rPr>
                      <a:t>-130kV</a:t>
                    </a:r>
                    <a:endParaRPr lang="en-US" sz="1400" dirty="0">
                      <a:solidFill>
                        <a:srgbClr val="0070C0"/>
                      </a:solidFill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638800" y="2895600"/>
                  <a:ext cx="1066800" cy="152400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  <a:endParaRPr lang="en-US" sz="1400" b="1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3">
                        <a:lumMod val="50000"/>
                      </a:schemeClr>
                    </a:solidFill>
                    <a:latin typeface="Calibri" pitchFamily="34" charset="0"/>
                  </a:rPr>
                  <a:t>electrons out</a:t>
                </a:r>
                <a:endParaRPr lang="en-US" sz="1400" b="1" dirty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855047" y="6072336"/>
                <a:ext cx="12318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7030A0"/>
                    </a:solidFill>
                    <a:latin typeface="Calibri" pitchFamily="34" charset="0"/>
                  </a:rPr>
                  <a:t>photocathode</a:t>
                </a:r>
                <a:endParaRPr lang="en-US" sz="1400" b="1" dirty="0">
                  <a:solidFill>
                    <a:srgbClr val="7030A0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81" name="Straight Arrow Connector 80"/>
            <p:cNvCxnSpPr/>
            <p:nvPr/>
          </p:nvCxnSpPr>
          <p:spPr bwMode="auto">
            <a:xfrm flipH="1">
              <a:off x="3173015" y="4338304"/>
              <a:ext cx="1315264" cy="7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>
              <a:off x="3098538" y="432990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/>
            <p:nvPr/>
          </p:nvCxnSpPr>
          <p:spPr>
            <a:xfrm rot="10800000">
              <a:off x="3139564" y="4552430"/>
              <a:ext cx="1415382" cy="946266"/>
            </a:xfrm>
            <a:prstGeom prst="curvedConnector3">
              <a:avLst/>
            </a:prstGeom>
            <a:ln w="9525">
              <a:solidFill>
                <a:srgbClr val="7030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0" name="Picture 4" descr="M:\inj_group\Archive\Pics\inverted gun\DSC_98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14"/>
          <a:stretch>
            <a:fillRect/>
          </a:stretch>
        </p:blipFill>
        <p:spPr bwMode="auto">
          <a:xfrm flipH="1">
            <a:off x="5800025" y="379700"/>
            <a:ext cx="1981200" cy="2971800"/>
          </a:xfrm>
          <a:prstGeom prst="rect">
            <a:avLst/>
          </a:prstGeom>
          <a:noFill/>
        </p:spPr>
      </p:pic>
      <p:pic>
        <p:nvPicPr>
          <p:cNvPr id="21" name="Picture 20" descr="M:\inj_group\INV_GUN_2009\photos in tunnel\inv_gun1.JPG"/>
          <p:cNvPicPr>
            <a:picLocks noChangeAspect="1" noChangeArrowheads="1"/>
          </p:cNvPicPr>
          <p:nvPr/>
        </p:nvPicPr>
        <p:blipFill rotWithShape="1">
          <a:blip r:embed="rId4" cstate="print"/>
          <a:srcRect l="29069" t="24859" r="23524" b="15442"/>
          <a:stretch/>
        </p:blipFill>
        <p:spPr bwMode="auto">
          <a:xfrm flipH="1">
            <a:off x="5211769" y="3239922"/>
            <a:ext cx="3417894" cy="322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4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00" y="1524000"/>
            <a:ext cx="59436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200" y="122322"/>
            <a:ext cx="787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Any gas in chamber can be ionized by electron beam, accelerated back toward the photocathode and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limit photocathode operational lifetime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7230" y="6588189"/>
            <a:ext cx="25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July 31, 2018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7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089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Photocathode Lifetime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Ion bombardment – with characteristic QE “trench” from laser spot to electrostatic center of photocathode – </a:t>
            </a:r>
            <a:r>
              <a:rPr lang="en-US" b="1" dirty="0" smtClean="0"/>
              <a:t>damages NEA</a:t>
            </a:r>
            <a:r>
              <a:rPr lang="en-US" dirty="0" smtClean="0"/>
              <a:t> of GaAs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1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High energy ions are focused to electrostatic center: create QE “hole”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on’t run beam from electrostatic center.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1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04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4706</TotalTime>
  <Words>1438</Words>
  <Application>Microsoft Office PowerPoint</Application>
  <PresentationFormat>On-screen Show (4:3)</PresentationFormat>
  <Paragraphs>297</Paragraphs>
  <Slides>26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Century Gothic</vt:lpstr>
      <vt:lpstr>Times</vt:lpstr>
      <vt:lpstr>Office Theme</vt:lpstr>
      <vt:lpstr>Custom Design</vt:lpstr>
      <vt:lpstr>JLabPresentation_2</vt:lpstr>
      <vt:lpstr>1_Office Theme</vt:lpstr>
      <vt:lpstr>Equation</vt:lpstr>
      <vt:lpstr> Extreme High Vacuum  Marcy Stutzman, Ph.D Jefferson Lab Center for Injectors and Sources</vt:lpstr>
      <vt:lpstr>Early vacuum production</vt:lpstr>
      <vt:lpstr>Beginnings of vacuum measurement</vt:lpstr>
      <vt:lpstr>Early vacuum pumps </vt:lpstr>
      <vt:lpstr>Vacuum levels</vt:lpstr>
      <vt:lpstr>Jefferson Lab vacuum</vt:lpstr>
      <vt:lpstr>Photoemission Source</vt:lpstr>
      <vt:lpstr>PowerPoint Presentation</vt:lpstr>
      <vt:lpstr>Photocathode Lifetime</vt:lpstr>
      <vt:lpstr>PowerPoint Presentation</vt:lpstr>
      <vt:lpstr>Modern Vacuum Pumps</vt:lpstr>
      <vt:lpstr>Capture Pumping</vt:lpstr>
      <vt:lpstr>New cryosorber: Nanomaterial</vt:lpstr>
      <vt:lpstr>Mounting BNNT for Cryopumping</vt:lpstr>
      <vt:lpstr>Results</vt:lpstr>
      <vt:lpstr>PowerPoint Presentation</vt:lpstr>
      <vt:lpstr>High/Ultra High Gauges</vt:lpstr>
      <vt:lpstr>PowerPoint Presentation</vt:lpstr>
      <vt:lpstr>Ionization gauge pressure calibration</vt:lpstr>
      <vt:lpstr>XHV gauges: reduce x-ray limit</vt:lpstr>
      <vt:lpstr>Cold Atom Vacuum Standard (CAVS)</vt:lpstr>
      <vt:lpstr>PowerPoint Presentation</vt:lpstr>
      <vt:lpstr>PowerPoint Presentation</vt:lpstr>
      <vt:lpstr>Summary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Vacuum Society</dc:title>
  <dc:creator>Bill Westwood</dc:creator>
  <cp:lastModifiedBy>Marcy Stutzman</cp:lastModifiedBy>
  <cp:revision>35</cp:revision>
  <cp:lastPrinted>2014-11-14T23:25:03Z</cp:lastPrinted>
  <dcterms:created xsi:type="dcterms:W3CDTF">2014-11-14T14:10:36Z</dcterms:created>
  <dcterms:modified xsi:type="dcterms:W3CDTF">2018-07-31T14:22:52Z</dcterms:modified>
</cp:coreProperties>
</file>