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y\Downloads\4PointProbe-ViewerMaterial-ITO-Stutzma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y\Downloads\4PointProbe-ViewerMaterial-ITO-Stutzma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IV curves for surface resistivity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open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Summary!$C$4:$C$6</c:f>
              <c:numCache>
                <c:formatCode>0.00E+00</c:formatCode>
                <c:ptCount val="3"/>
                <c:pt idx="0">
                  <c:v>1.3224924961538461E-2</c:v>
                </c:pt>
                <c:pt idx="1">
                  <c:v>-2.8157791714285723E-3</c:v>
                </c:pt>
                <c:pt idx="2">
                  <c:v>-5.6214898461538453E-3</c:v>
                </c:pt>
              </c:numCache>
            </c:numRef>
          </c:xVal>
          <c:yVal>
            <c:numRef>
              <c:f>Summary!$D$4:$D$6</c:f>
              <c:numCache>
                <c:formatCode>0.00E+00</c:formatCode>
                <c:ptCount val="3"/>
                <c:pt idx="0">
                  <c:v>0.01</c:v>
                </c:pt>
                <c:pt idx="1">
                  <c:v>1E-3</c:v>
                </c:pt>
                <c:pt idx="2">
                  <c:v>5.0000000000000004E-6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9BD-4E35-8F5F-3FCB28157CF1}"/>
            </c:ext>
          </c:extLst>
        </c:ser>
        <c:ser>
          <c:idx val="1"/>
          <c:order val="1"/>
          <c:tx>
            <c:v>broken 1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Summary!$C$7:$C$9</c:f>
              <c:numCache>
                <c:formatCode>0.00E+00</c:formatCode>
                <c:ptCount val="3"/>
                <c:pt idx="0">
                  <c:v>1.4589127692307692E-2</c:v>
                </c:pt>
                <c:pt idx="1">
                  <c:v>6.762763692307691E-3</c:v>
                </c:pt>
                <c:pt idx="2">
                  <c:v>-4.7040111538461538E-3</c:v>
                </c:pt>
              </c:numCache>
            </c:numRef>
          </c:xVal>
          <c:yVal>
            <c:numRef>
              <c:f>Summary!$D$7:$D$9</c:f>
              <c:numCache>
                <c:formatCode>0.00E+00</c:formatCode>
                <c:ptCount val="3"/>
                <c:pt idx="0">
                  <c:v>0.01</c:v>
                </c:pt>
                <c:pt idx="1">
                  <c:v>1E-3</c:v>
                </c:pt>
                <c:pt idx="2">
                  <c:v>5.0000000000000004E-6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9BD-4E35-8F5F-3FCB28157CF1}"/>
            </c:ext>
          </c:extLst>
        </c:ser>
        <c:ser>
          <c:idx val="2"/>
          <c:order val="2"/>
          <c:tx>
            <c:v>broken 2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Summary!$C$10:$C$12</c:f>
              <c:numCache>
                <c:formatCode>0.00E+00</c:formatCode>
                <c:ptCount val="3"/>
                <c:pt idx="0">
                  <c:v>1.1015582592592591E-2</c:v>
                </c:pt>
                <c:pt idx="1">
                  <c:v>-2.3173209296296288E-3</c:v>
                </c:pt>
                <c:pt idx="2">
                  <c:v>-5.4177019615384604E-3</c:v>
                </c:pt>
              </c:numCache>
            </c:numRef>
          </c:xVal>
          <c:yVal>
            <c:numRef>
              <c:f>Summary!$D$10:$D$12</c:f>
              <c:numCache>
                <c:formatCode>0.00E+00</c:formatCode>
                <c:ptCount val="3"/>
                <c:pt idx="0">
                  <c:v>0.01</c:v>
                </c:pt>
                <c:pt idx="1">
                  <c:v>1E-3</c:v>
                </c:pt>
                <c:pt idx="2">
                  <c:v>5.0000000000000004E-6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9BD-4E35-8F5F-3FCB28157CF1}"/>
            </c:ext>
          </c:extLst>
        </c:ser>
        <c:ser>
          <c:idx val="3"/>
          <c:order val="3"/>
          <c:tx>
            <c:v>broken 3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Summary!$C$13:$C$15</c:f>
              <c:numCache>
                <c:formatCode>0.00E+00</c:formatCode>
                <c:ptCount val="3"/>
                <c:pt idx="0">
                  <c:v>1.4452826111111112E-2</c:v>
                </c:pt>
                <c:pt idx="1">
                  <c:v>7.3593846357142842E-3</c:v>
                </c:pt>
                <c:pt idx="2">
                  <c:v>-4.8252461153846151E-3</c:v>
                </c:pt>
              </c:numCache>
            </c:numRef>
          </c:xVal>
          <c:yVal>
            <c:numRef>
              <c:f>Summary!$D$13:$D$15</c:f>
              <c:numCache>
                <c:formatCode>0.00E+00</c:formatCode>
                <c:ptCount val="3"/>
                <c:pt idx="0">
                  <c:v>0.01</c:v>
                </c:pt>
                <c:pt idx="1">
                  <c:v>1E-3</c:v>
                </c:pt>
                <c:pt idx="2">
                  <c:v>5.0000000000000004E-6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9BD-4E35-8F5F-3FCB28157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3394144"/>
        <c:axId val="983392832"/>
      </c:scatterChart>
      <c:valAx>
        <c:axId val="983394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Voltage (V)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3392832"/>
        <c:crosses val="autoZero"/>
        <c:crossBetween val="midCat"/>
        <c:majorUnit val="1.0000000000000002E-2"/>
      </c:valAx>
      <c:valAx>
        <c:axId val="98339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Current (A)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3394144"/>
        <c:crossesAt val="-10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IV curves for surface resistivity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open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Summary!$C$4:$C$6</c:f>
              <c:numCache>
                <c:formatCode>0.00E+00</c:formatCode>
                <c:ptCount val="3"/>
                <c:pt idx="0">
                  <c:v>1.3224924961538461E-2</c:v>
                </c:pt>
                <c:pt idx="1">
                  <c:v>-2.8157791714285723E-3</c:v>
                </c:pt>
                <c:pt idx="2">
                  <c:v>-5.6214898461538453E-3</c:v>
                </c:pt>
              </c:numCache>
            </c:numRef>
          </c:xVal>
          <c:yVal>
            <c:numRef>
              <c:f>Summary!$D$4:$D$6</c:f>
              <c:numCache>
                <c:formatCode>0.00E+00</c:formatCode>
                <c:ptCount val="3"/>
                <c:pt idx="0">
                  <c:v>0.01</c:v>
                </c:pt>
                <c:pt idx="1">
                  <c:v>1E-3</c:v>
                </c:pt>
                <c:pt idx="2">
                  <c:v>5.0000000000000004E-6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3D4-409D-B610-F12D63E04484}"/>
            </c:ext>
          </c:extLst>
        </c:ser>
        <c:ser>
          <c:idx val="1"/>
          <c:order val="1"/>
          <c:tx>
            <c:v>broken 1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Summary!$C$7:$C$9</c:f>
              <c:numCache>
                <c:formatCode>0.00E+00</c:formatCode>
                <c:ptCount val="3"/>
                <c:pt idx="0">
                  <c:v>1.4589127692307692E-2</c:v>
                </c:pt>
                <c:pt idx="1">
                  <c:v>6.762763692307691E-3</c:v>
                </c:pt>
                <c:pt idx="2">
                  <c:v>-4.7040111538461538E-3</c:v>
                </c:pt>
              </c:numCache>
            </c:numRef>
          </c:xVal>
          <c:yVal>
            <c:numRef>
              <c:f>Summary!$D$7:$D$9</c:f>
              <c:numCache>
                <c:formatCode>0.00E+00</c:formatCode>
                <c:ptCount val="3"/>
                <c:pt idx="0">
                  <c:v>0.01</c:v>
                </c:pt>
                <c:pt idx="1">
                  <c:v>1E-3</c:v>
                </c:pt>
                <c:pt idx="2">
                  <c:v>5.0000000000000004E-6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3D4-409D-B610-F12D63E04484}"/>
            </c:ext>
          </c:extLst>
        </c:ser>
        <c:ser>
          <c:idx val="2"/>
          <c:order val="2"/>
          <c:tx>
            <c:v>broken 2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Summary!$C$10:$C$12</c:f>
              <c:numCache>
                <c:formatCode>0.00E+00</c:formatCode>
                <c:ptCount val="3"/>
                <c:pt idx="0">
                  <c:v>1.1015582592592591E-2</c:v>
                </c:pt>
                <c:pt idx="1">
                  <c:v>-2.3173209296296288E-3</c:v>
                </c:pt>
                <c:pt idx="2">
                  <c:v>-5.4177019615384604E-3</c:v>
                </c:pt>
              </c:numCache>
            </c:numRef>
          </c:xVal>
          <c:yVal>
            <c:numRef>
              <c:f>Summary!$D$10:$D$12</c:f>
              <c:numCache>
                <c:formatCode>0.00E+00</c:formatCode>
                <c:ptCount val="3"/>
                <c:pt idx="0">
                  <c:v>0.01</c:v>
                </c:pt>
                <c:pt idx="1">
                  <c:v>1E-3</c:v>
                </c:pt>
                <c:pt idx="2">
                  <c:v>5.0000000000000004E-6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3D4-409D-B610-F12D63E04484}"/>
            </c:ext>
          </c:extLst>
        </c:ser>
        <c:ser>
          <c:idx val="3"/>
          <c:order val="3"/>
          <c:tx>
            <c:v>broken 3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Summary!$C$13:$C$15</c:f>
              <c:numCache>
                <c:formatCode>0.00E+00</c:formatCode>
                <c:ptCount val="3"/>
                <c:pt idx="0">
                  <c:v>1.4452826111111112E-2</c:v>
                </c:pt>
                <c:pt idx="1">
                  <c:v>7.3593846357142842E-3</c:v>
                </c:pt>
                <c:pt idx="2">
                  <c:v>-4.8252461153846151E-3</c:v>
                </c:pt>
              </c:numCache>
            </c:numRef>
          </c:xVal>
          <c:yVal>
            <c:numRef>
              <c:f>Summary!$D$13:$D$15</c:f>
              <c:numCache>
                <c:formatCode>0.00E+00</c:formatCode>
                <c:ptCount val="3"/>
                <c:pt idx="0">
                  <c:v>0.01</c:v>
                </c:pt>
                <c:pt idx="1">
                  <c:v>1E-3</c:v>
                </c:pt>
                <c:pt idx="2">
                  <c:v>5.0000000000000004E-6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3D4-409D-B610-F12D63E04484}"/>
            </c:ext>
          </c:extLst>
        </c:ser>
        <c:ser>
          <c:idx val="4"/>
          <c:order val="4"/>
          <c:tx>
            <c:v>new screen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Summary!$C$16:$C$18</c:f>
              <c:numCache>
                <c:formatCode>0.00E+00</c:formatCode>
                <c:ptCount val="3"/>
                <c:pt idx="0">
                  <c:v>1.1659318518518516</c:v>
                </c:pt>
                <c:pt idx="1">
                  <c:v>0.1180211392857143</c:v>
                </c:pt>
                <c:pt idx="2">
                  <c:v>4.252771153846154E-9</c:v>
                </c:pt>
              </c:numCache>
            </c:numRef>
          </c:xVal>
          <c:yVal>
            <c:numRef>
              <c:f>Summary!$D$16:$D$18</c:f>
              <c:numCache>
                <c:formatCode>0.00E+00</c:formatCode>
                <c:ptCount val="3"/>
                <c:pt idx="0">
                  <c:v>0.01</c:v>
                </c:pt>
                <c:pt idx="1">
                  <c:v>1E-3</c:v>
                </c:pt>
                <c:pt idx="2">
                  <c:v>5.0000000000000004E-6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3D4-409D-B610-F12D63E04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3394144"/>
        <c:axId val="983392832"/>
      </c:scatterChart>
      <c:valAx>
        <c:axId val="983394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Voltage (V)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3392832"/>
        <c:crosses val="autoZero"/>
        <c:crossBetween val="midCat"/>
      </c:valAx>
      <c:valAx>
        <c:axId val="98339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Current (A)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3394144"/>
        <c:crossesAt val="-10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9843-4561-4C7E-AFD3-0259DE1581F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969A-68D3-4AD1-942F-2FE74873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8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9843-4561-4C7E-AFD3-0259DE1581F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969A-68D3-4AD1-942F-2FE74873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9843-4561-4C7E-AFD3-0259DE1581F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969A-68D3-4AD1-942F-2FE74873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4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9843-4561-4C7E-AFD3-0259DE1581F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969A-68D3-4AD1-942F-2FE74873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86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9843-4561-4C7E-AFD3-0259DE1581F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969A-68D3-4AD1-942F-2FE74873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5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9843-4561-4C7E-AFD3-0259DE1581F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969A-68D3-4AD1-942F-2FE74873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6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9843-4561-4C7E-AFD3-0259DE1581F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969A-68D3-4AD1-942F-2FE74873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9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9843-4561-4C7E-AFD3-0259DE1581F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969A-68D3-4AD1-942F-2FE74873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66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9843-4561-4C7E-AFD3-0259DE1581F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969A-68D3-4AD1-942F-2FE74873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5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9843-4561-4C7E-AFD3-0259DE1581F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969A-68D3-4AD1-942F-2FE74873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3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9843-4561-4C7E-AFD3-0259DE1581F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969A-68D3-4AD1-942F-2FE74873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4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E9843-4561-4C7E-AFD3-0259DE1581F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6969A-68D3-4AD1-942F-2FE74873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8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Viewer resistance measurements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Marcy Stutzman, Oct 18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06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Viewer induced beam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5788613" cy="4486275"/>
          </a:xfrm>
        </p:spPr>
        <p:txBody>
          <a:bodyPr/>
          <a:lstStyle/>
          <a:p>
            <a:r>
              <a:rPr lang="en-US" dirty="0" smtClean="0"/>
              <a:t>Harp and viewer both installed at IHA0I02 location </a:t>
            </a:r>
          </a:p>
          <a:p>
            <a:pPr lvl="1"/>
            <a:r>
              <a:rPr lang="en-US" dirty="0" smtClean="0"/>
              <a:t>Harp typically does not share the cross with a viewer</a:t>
            </a:r>
          </a:p>
          <a:p>
            <a:r>
              <a:rPr lang="en-US" dirty="0" smtClean="0"/>
              <a:t>Harp does not completely retract from cross</a:t>
            </a:r>
          </a:p>
          <a:p>
            <a:pPr lvl="1"/>
            <a:r>
              <a:rPr lang="en-US" dirty="0" smtClean="0"/>
              <a:t>Crashed top hat of viewer into harp</a:t>
            </a:r>
          </a:p>
          <a:p>
            <a:r>
              <a:rPr lang="en-US" dirty="0" smtClean="0"/>
              <a:t>YAG coated with conductive ITO coating, 90 nm thick, to bleed charge</a:t>
            </a:r>
          </a:p>
          <a:p>
            <a:r>
              <a:rPr lang="en-US" dirty="0" smtClean="0"/>
              <a:t>Removed top hat at ITV0I02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6813" y="1881981"/>
            <a:ext cx="5565187" cy="410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2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charge/discharge beam motion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23" y="1825625"/>
            <a:ext cx="819075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0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64467" cy="3292475"/>
          </a:xfrm>
        </p:spPr>
        <p:txBody>
          <a:bodyPr>
            <a:normAutofit/>
          </a:bodyPr>
          <a:lstStyle/>
          <a:p>
            <a:r>
              <a:rPr lang="en-US" dirty="0" smtClean="0"/>
              <a:t>4 point resistance measurements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3733" y="555625"/>
            <a:ext cx="6486521" cy="6216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467" y="3657600"/>
            <a:ext cx="3386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Contact resistance dominates for conductive films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Use 4 point measurement technique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0738" y="2011362"/>
            <a:ext cx="2200582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59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Broken sample – old viewer from GTS, no coating</a:t>
            </a:r>
          </a:p>
          <a:p>
            <a:r>
              <a:rPr lang="en-US" dirty="0" smtClean="0"/>
              <a:t>Resistance matches that of open probe (∞)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35883304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8763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New viewer with fiducials, ITO coating</a:t>
            </a:r>
          </a:p>
          <a:p>
            <a:pPr marL="0" indent="0">
              <a:buNone/>
            </a:pPr>
            <a:r>
              <a:rPr lang="en-US" dirty="0" smtClean="0"/>
              <a:t>Sheet resistance</a:t>
            </a:r>
          </a:p>
          <a:p>
            <a:pPr marL="0" indent="0" algn="ctr">
              <a:buNone/>
            </a:pPr>
            <a:r>
              <a:rPr lang="en-US" sz="2400" dirty="0" err="1" smtClean="0"/>
              <a:t>Rs</a:t>
            </a:r>
            <a:r>
              <a:rPr lang="en-US" sz="2400" dirty="0" smtClean="0"/>
              <a:t> = </a:t>
            </a:r>
            <a:r>
              <a:rPr lang="en-US" sz="2400" dirty="0"/>
              <a:t>π/ln(2) *V/I (ohms/square) </a:t>
            </a:r>
            <a:br>
              <a:rPr lang="en-US" sz="2400" dirty="0"/>
            </a:br>
            <a:endParaRPr lang="en-US" sz="2400" dirty="0" smtClean="0"/>
          </a:p>
          <a:p>
            <a:pPr marL="0" indent="0" algn="ctr">
              <a:buNone/>
            </a:pPr>
            <a:r>
              <a:rPr lang="en-US" sz="3200" dirty="0" smtClean="0"/>
              <a:t>528.5 ohms/square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Viewer </a:t>
            </a:r>
            <a:r>
              <a:rPr lang="en-US" i="1" u="sng" dirty="0" smtClean="0">
                <a:solidFill>
                  <a:srgbClr val="FF0000"/>
                </a:solidFill>
              </a:rPr>
              <a:t>should</a:t>
            </a:r>
            <a:r>
              <a:rPr lang="en-US" i="1" dirty="0" smtClean="0">
                <a:solidFill>
                  <a:srgbClr val="FF0000"/>
                </a:solidFill>
              </a:rPr>
              <a:t> discharge any beam incident on it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90661013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1936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Adjust harp retracted position</a:t>
            </a:r>
          </a:p>
          <a:p>
            <a:pPr lvl="1"/>
            <a:r>
              <a:rPr lang="en-US" dirty="0" smtClean="0"/>
              <a:t>White: schematic of current</a:t>
            </a:r>
          </a:p>
          <a:p>
            <a:pPr lvl="1"/>
            <a:r>
              <a:rPr lang="en-US" dirty="0" smtClean="0"/>
              <a:t>Red: new fully retracted position</a:t>
            </a:r>
          </a:p>
          <a:p>
            <a:r>
              <a:rPr lang="en-US" dirty="0" smtClean="0"/>
              <a:t>Install viewer with top hat again</a:t>
            </a:r>
          </a:p>
          <a:p>
            <a:r>
              <a:rPr lang="en-US" dirty="0" smtClean="0"/>
              <a:t>Puzzle over why conductive viewer </a:t>
            </a:r>
            <a:r>
              <a:rPr lang="en-US" smtClean="0"/>
              <a:t>is charging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81280" y="1540880"/>
            <a:ext cx="4772308" cy="414496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9406648" y="3963998"/>
            <a:ext cx="194553" cy="19132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620657" y="2261657"/>
            <a:ext cx="1738005" cy="17688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535722" y="1663652"/>
            <a:ext cx="1231804" cy="12899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786982" y="1663652"/>
            <a:ext cx="574924" cy="5931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282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190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Viewer resistance measurements</vt:lpstr>
      <vt:lpstr>Viewer induced beam motion</vt:lpstr>
      <vt:lpstr>Evidence for charge/discharge beam motion</vt:lpstr>
      <vt:lpstr>4 point resistance measurements</vt:lpstr>
      <vt:lpstr>Results</vt:lpstr>
      <vt:lpstr>Results 2</vt:lpstr>
      <vt:lpstr>Solution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Viewer resistance measurements</dc:title>
  <dc:creator>Marcy Stutzman</dc:creator>
  <cp:lastModifiedBy>Marcy Stutzman</cp:lastModifiedBy>
  <cp:revision>4</cp:revision>
  <dcterms:created xsi:type="dcterms:W3CDTF">2022-10-17T19:53:07Z</dcterms:created>
  <dcterms:modified xsi:type="dcterms:W3CDTF">2022-10-17T20:20:01Z</dcterms:modified>
</cp:coreProperties>
</file>