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41148000" cy="32918400"/>
  <p:notesSz cx="6858000" cy="9144000"/>
  <p:defaultTextStyle>
    <a:defPPr>
      <a:defRPr lang="en-US"/>
    </a:defPPr>
    <a:lvl1pPr marL="0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384630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769260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153891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538521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6923151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307781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692411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077042" algn="l" defTabSz="138463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843" autoAdjust="0"/>
  </p:normalViewPr>
  <p:slideViewPr>
    <p:cSldViewPr snapToGrid="0" snapToObjects="1">
      <p:cViewPr>
        <p:scale>
          <a:sx n="30" d="100"/>
          <a:sy n="30" d="100"/>
        </p:scale>
        <p:origin x="-72" y="2814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0" dirty="0"/>
              <a:t>Universe</a:t>
            </a:r>
          </a:p>
        </c:rich>
      </c:tx>
      <c:layout>
        <c:manualLayout>
          <c:xMode val="edge"/>
          <c:yMode val="edge"/>
          <c:x val="0.30298025261823103"/>
          <c:y val="7.30763382609232E-4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0" dirty="0" smtClean="0"/>
              <a:t>Human</a:t>
            </a:r>
            <a:r>
              <a:rPr lang="en-US" sz="3200" b="0" baseline="0" dirty="0" smtClean="0"/>
              <a:t> Body</a:t>
            </a:r>
            <a:endParaRPr lang="en-US" sz="3200" b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Human Body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313475387183457"/>
                  <c:y val="0.2384996068766906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Hydrogen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10%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3772734862055594"/>
                  <c:y val="0.1149408980628976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Nitrogen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2.6%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2582020149832086"/>
                  <c:y val="-7.45610415678298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Calcium
</a:t>
                    </a:r>
                    <a:r>
                      <a:rPr lang="en-US" sz="1400" dirty="0" smtClean="0"/>
                      <a:t>1.1%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7682959319105308"/>
                  <c:y val="5.46316738344218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Phosphorus
</a:t>
                    </a:r>
                    <a:r>
                      <a:rPr lang="en-US" sz="1400" dirty="0" smtClean="0"/>
                      <a:t>1.1%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3108538177444726"/>
                  <c:y val="0.2262873252058586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Other
</a:t>
                    </a:r>
                    <a:r>
                      <a:rPr lang="en-US" sz="1400" dirty="0" smtClean="0"/>
                      <a:t>0.9%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Oxygen</c:v>
                </c:pt>
                <c:pt idx="1">
                  <c:v>Carbon</c:v>
                </c:pt>
                <c:pt idx="2">
                  <c:v>Hydrogen</c:v>
                </c:pt>
                <c:pt idx="3">
                  <c:v>Nitrogen</c:v>
                </c:pt>
                <c:pt idx="4">
                  <c:v>Calcium</c:v>
                </c:pt>
                <c:pt idx="5">
                  <c:v>Phosphorus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</c:v>
                </c:pt>
                <c:pt idx="1">
                  <c:v>23</c:v>
                </c:pt>
                <c:pt idx="2">
                  <c:v>10</c:v>
                </c:pt>
                <c:pt idx="3">
                  <c:v>2.6</c:v>
                </c:pt>
                <c:pt idx="4">
                  <c:v>1.4</c:v>
                </c:pt>
                <c:pt idx="5">
                  <c:v>1.1000000000000001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0" dirty="0"/>
              <a:t>Universe</a:t>
            </a:r>
          </a:p>
        </c:rich>
      </c:tx>
      <c:layout>
        <c:manualLayout>
          <c:xMode val="edge"/>
          <c:yMode val="edge"/>
          <c:x val="0.30298025261823103"/>
          <c:y val="7.3076338260923232E-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Universe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/>
                      <a:t>Hydrogen
</a:t>
                    </a:r>
                    <a:r>
                      <a:rPr lang="en-US" dirty="0" smtClean="0"/>
                      <a:t>73.9%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/>
                      <a:t>Helium
</a:t>
                    </a:r>
                    <a:r>
                      <a:rPr lang="en-US" dirty="0" smtClean="0"/>
                      <a:t>24.0%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2123076124930818"/>
                  <c:y val="3.542218353222435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Oxygen
</a:t>
                    </a:r>
                    <a:r>
                      <a:rPr lang="en-US" sz="1400" dirty="0" smtClean="0"/>
                      <a:t>1.0%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618068381666483"/>
                  <c:y val="3.774545625656010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Carbon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Other
</a:t>
                    </a:r>
                    <a:r>
                      <a:rPr lang="en-US" sz="1400" dirty="0" smtClean="0"/>
                      <a:t>0.6%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Hydrogen</c:v>
                </c:pt>
                <c:pt idx="1">
                  <c:v>Helium</c:v>
                </c:pt>
                <c:pt idx="2">
                  <c:v>Oxygen</c:v>
                </c:pt>
                <c:pt idx="3">
                  <c:v>Carbon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23</c:v>
                </c:pt>
                <c:pt idx="2">
                  <c:v>1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5"/>
            <a:ext cx="34975800" cy="7056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8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6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538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92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30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9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07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00" y="1318268"/>
            <a:ext cx="9258300" cy="28087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318268"/>
            <a:ext cx="27089100" cy="28087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0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1" y="571502"/>
            <a:ext cx="30035502" cy="2857505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8500"/>
            </a:lvl1pPr>
          </a:lstStyle>
          <a:p>
            <a:pPr algn="ctr"/>
            <a:r>
              <a:rPr lang="en-US" sz="4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Graphicsland &amp; MakeSigns.com </a:t>
            </a:r>
            <a:br>
              <a:rPr lang="en-US" sz="4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4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</a:t>
            </a:r>
            <a:endParaRPr lang="en-US" sz="4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1" y="3886200"/>
            <a:ext cx="30035502" cy="18288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8500"/>
            </a:lvl1pPr>
          </a:lstStyle>
          <a:p>
            <a:pPr algn="ctr"/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Author Name, RN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, Author Name, RN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2,3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1,4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US" sz="270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2700" baseline="30000" smtClean="0">
                <a:solidFill>
                  <a:schemeClr val="bg1"/>
                </a:solidFill>
                <a:cs typeface="Arial" pitchFamily="34" charset="0"/>
              </a:rPr>
              <a:t>4</a:t>
            </a:r>
            <a:r>
              <a:rPr lang="en-US" sz="27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endParaRPr lang="en-US" sz="27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02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9" y="21153123"/>
            <a:ext cx="34975800" cy="6537960"/>
          </a:xfrm>
        </p:spPr>
        <p:txBody>
          <a:bodyPr anchor="t"/>
          <a:lstStyle>
            <a:lvl1pPr algn="l">
              <a:defRPr sz="12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9" y="13952230"/>
            <a:ext cx="34975800" cy="7200896"/>
          </a:xfrm>
        </p:spPr>
        <p:txBody>
          <a:bodyPr anchor="b"/>
          <a:lstStyle>
            <a:lvl1pPr marL="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1pPr>
            <a:lvl2pPr marL="138463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2pPr>
            <a:lvl3pPr marL="276926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5389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53852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9231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30778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9241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107704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7680960"/>
            <a:ext cx="18173700" cy="21724623"/>
          </a:xfrm>
        </p:spPr>
        <p:txBody>
          <a:bodyPr/>
          <a:lstStyle>
            <a:lvl1pPr>
              <a:defRPr sz="8500"/>
            </a:lvl1pPr>
            <a:lvl2pPr>
              <a:defRPr sz="73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16900" y="7680960"/>
            <a:ext cx="18173700" cy="21724623"/>
          </a:xfrm>
        </p:spPr>
        <p:txBody>
          <a:bodyPr/>
          <a:lstStyle>
            <a:lvl1pPr>
              <a:defRPr sz="8500"/>
            </a:lvl1pPr>
            <a:lvl2pPr>
              <a:defRPr sz="73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5"/>
            <a:ext cx="18180846" cy="3070859"/>
          </a:xfrm>
        </p:spPr>
        <p:txBody>
          <a:bodyPr anchor="b"/>
          <a:lstStyle>
            <a:lvl1pPr marL="0" indent="0">
              <a:buNone/>
              <a:defRPr sz="7300" b="1"/>
            </a:lvl1pPr>
            <a:lvl2pPr marL="1384630" indent="0">
              <a:buNone/>
              <a:defRPr sz="6100" b="1"/>
            </a:lvl2pPr>
            <a:lvl3pPr marL="2769260" indent="0">
              <a:buNone/>
              <a:defRPr sz="5500" b="1"/>
            </a:lvl3pPr>
            <a:lvl4pPr marL="4153891" indent="0">
              <a:buNone/>
              <a:defRPr sz="4800" b="1"/>
            </a:lvl4pPr>
            <a:lvl5pPr marL="5538521" indent="0">
              <a:buNone/>
              <a:defRPr sz="4800" b="1"/>
            </a:lvl5pPr>
            <a:lvl6pPr marL="6923151" indent="0">
              <a:buNone/>
              <a:defRPr sz="4800" b="1"/>
            </a:lvl6pPr>
            <a:lvl7pPr marL="8307781" indent="0">
              <a:buNone/>
              <a:defRPr sz="4800" b="1"/>
            </a:lvl7pPr>
            <a:lvl8pPr marL="9692411" indent="0">
              <a:buNone/>
              <a:defRPr sz="4800" b="1"/>
            </a:lvl8pPr>
            <a:lvl9pPr marL="11077042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4"/>
            <a:ext cx="18180846" cy="18966182"/>
          </a:xfrm>
        </p:spPr>
        <p:txBody>
          <a:bodyPr/>
          <a:lstStyle>
            <a:lvl1pPr>
              <a:defRPr sz="7300"/>
            </a:lvl1pPr>
            <a:lvl2pPr>
              <a:defRPr sz="61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5" y="7368545"/>
            <a:ext cx="18187988" cy="3070859"/>
          </a:xfrm>
        </p:spPr>
        <p:txBody>
          <a:bodyPr anchor="b"/>
          <a:lstStyle>
            <a:lvl1pPr marL="0" indent="0">
              <a:buNone/>
              <a:defRPr sz="7300" b="1"/>
            </a:lvl1pPr>
            <a:lvl2pPr marL="1384630" indent="0">
              <a:buNone/>
              <a:defRPr sz="6100" b="1"/>
            </a:lvl2pPr>
            <a:lvl3pPr marL="2769260" indent="0">
              <a:buNone/>
              <a:defRPr sz="5500" b="1"/>
            </a:lvl3pPr>
            <a:lvl4pPr marL="4153891" indent="0">
              <a:buNone/>
              <a:defRPr sz="4800" b="1"/>
            </a:lvl4pPr>
            <a:lvl5pPr marL="5538521" indent="0">
              <a:buNone/>
              <a:defRPr sz="4800" b="1"/>
            </a:lvl5pPr>
            <a:lvl6pPr marL="6923151" indent="0">
              <a:buNone/>
              <a:defRPr sz="4800" b="1"/>
            </a:lvl6pPr>
            <a:lvl7pPr marL="8307781" indent="0">
              <a:buNone/>
              <a:defRPr sz="4800" b="1"/>
            </a:lvl7pPr>
            <a:lvl8pPr marL="9692411" indent="0">
              <a:buNone/>
              <a:defRPr sz="4800" b="1"/>
            </a:lvl8pPr>
            <a:lvl9pPr marL="11077042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5" y="10439404"/>
            <a:ext cx="18187988" cy="18966182"/>
          </a:xfrm>
        </p:spPr>
        <p:txBody>
          <a:bodyPr/>
          <a:lstStyle>
            <a:lvl1pPr>
              <a:defRPr sz="7300"/>
            </a:lvl1pPr>
            <a:lvl2pPr>
              <a:defRPr sz="61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39"/>
            <a:ext cx="13537409" cy="5577840"/>
          </a:xfrm>
        </p:spPr>
        <p:txBody>
          <a:bodyPr anchor="b"/>
          <a:lstStyle>
            <a:lvl1pPr algn="l">
              <a:defRPr sz="6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6" y="1310645"/>
            <a:ext cx="23002875" cy="28094945"/>
          </a:xfrm>
        </p:spPr>
        <p:txBody>
          <a:bodyPr/>
          <a:lstStyle>
            <a:lvl1pPr>
              <a:defRPr sz="9700"/>
            </a:lvl1pPr>
            <a:lvl2pPr>
              <a:defRPr sz="8500"/>
            </a:lvl2pPr>
            <a:lvl3pPr>
              <a:defRPr sz="73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5"/>
            <a:ext cx="13537409" cy="22517105"/>
          </a:xfrm>
        </p:spPr>
        <p:txBody>
          <a:bodyPr/>
          <a:lstStyle>
            <a:lvl1pPr marL="0" indent="0">
              <a:buNone/>
              <a:defRPr sz="4200"/>
            </a:lvl1pPr>
            <a:lvl2pPr marL="1384630" indent="0">
              <a:buNone/>
              <a:defRPr sz="3600"/>
            </a:lvl2pPr>
            <a:lvl3pPr marL="2769260" indent="0">
              <a:buNone/>
              <a:defRPr sz="3000"/>
            </a:lvl3pPr>
            <a:lvl4pPr marL="4153891" indent="0">
              <a:buNone/>
              <a:defRPr sz="2700"/>
            </a:lvl4pPr>
            <a:lvl5pPr marL="5538521" indent="0">
              <a:buNone/>
              <a:defRPr sz="2700"/>
            </a:lvl5pPr>
            <a:lvl6pPr marL="6923151" indent="0">
              <a:buNone/>
              <a:defRPr sz="2700"/>
            </a:lvl6pPr>
            <a:lvl7pPr marL="8307781" indent="0">
              <a:buNone/>
              <a:defRPr sz="2700"/>
            </a:lvl7pPr>
            <a:lvl8pPr marL="9692411" indent="0">
              <a:buNone/>
              <a:defRPr sz="2700"/>
            </a:lvl8pPr>
            <a:lvl9pPr marL="11077042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6" y="23042882"/>
            <a:ext cx="24688800" cy="2720345"/>
          </a:xfrm>
        </p:spPr>
        <p:txBody>
          <a:bodyPr anchor="b"/>
          <a:lstStyle>
            <a:lvl1pPr algn="l">
              <a:defRPr sz="6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6" y="2941322"/>
            <a:ext cx="24688800" cy="19751040"/>
          </a:xfrm>
        </p:spPr>
        <p:txBody>
          <a:bodyPr/>
          <a:lstStyle>
            <a:lvl1pPr marL="0" indent="0">
              <a:buNone/>
              <a:defRPr sz="9700"/>
            </a:lvl1pPr>
            <a:lvl2pPr marL="1384630" indent="0">
              <a:buNone/>
              <a:defRPr sz="8500"/>
            </a:lvl2pPr>
            <a:lvl3pPr marL="2769260" indent="0">
              <a:buNone/>
              <a:defRPr sz="7300"/>
            </a:lvl3pPr>
            <a:lvl4pPr marL="4153891" indent="0">
              <a:buNone/>
              <a:defRPr sz="6100"/>
            </a:lvl4pPr>
            <a:lvl5pPr marL="5538521" indent="0">
              <a:buNone/>
              <a:defRPr sz="6100"/>
            </a:lvl5pPr>
            <a:lvl6pPr marL="6923151" indent="0">
              <a:buNone/>
              <a:defRPr sz="6100"/>
            </a:lvl6pPr>
            <a:lvl7pPr marL="8307781" indent="0">
              <a:buNone/>
              <a:defRPr sz="6100"/>
            </a:lvl7pPr>
            <a:lvl8pPr marL="9692411" indent="0">
              <a:buNone/>
              <a:defRPr sz="6100"/>
            </a:lvl8pPr>
            <a:lvl9pPr marL="11077042" indent="0">
              <a:buNone/>
              <a:defRPr sz="6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6" y="25763227"/>
            <a:ext cx="24688800" cy="3863336"/>
          </a:xfrm>
        </p:spPr>
        <p:txBody>
          <a:bodyPr/>
          <a:lstStyle>
            <a:lvl1pPr marL="0" indent="0">
              <a:buNone/>
              <a:defRPr sz="4200"/>
            </a:lvl1pPr>
            <a:lvl2pPr marL="1384630" indent="0">
              <a:buNone/>
              <a:defRPr sz="3600"/>
            </a:lvl2pPr>
            <a:lvl3pPr marL="2769260" indent="0">
              <a:buNone/>
              <a:defRPr sz="3000"/>
            </a:lvl3pPr>
            <a:lvl4pPr marL="4153891" indent="0">
              <a:buNone/>
              <a:defRPr sz="2700"/>
            </a:lvl4pPr>
            <a:lvl5pPr marL="5538521" indent="0">
              <a:buNone/>
              <a:defRPr sz="2700"/>
            </a:lvl5pPr>
            <a:lvl6pPr marL="6923151" indent="0">
              <a:buNone/>
              <a:defRPr sz="2700"/>
            </a:lvl6pPr>
            <a:lvl7pPr marL="8307781" indent="0">
              <a:buNone/>
              <a:defRPr sz="2700"/>
            </a:lvl7pPr>
            <a:lvl8pPr marL="9692411" indent="0">
              <a:buNone/>
              <a:defRPr sz="2700"/>
            </a:lvl8pPr>
            <a:lvl9pPr marL="11077042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  <a:prstGeom prst="rect">
            <a:avLst/>
          </a:prstGeom>
        </p:spPr>
        <p:txBody>
          <a:bodyPr vert="horz" lIns="276926" tIns="138463" rIns="276926" bIns="1384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680960"/>
            <a:ext cx="37033200" cy="21724623"/>
          </a:xfrm>
          <a:prstGeom prst="rect">
            <a:avLst/>
          </a:prstGeom>
        </p:spPr>
        <p:txBody>
          <a:bodyPr vert="horz" lIns="276926" tIns="138463" rIns="276926" bIns="1384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484"/>
            <a:ext cx="9601200" cy="1752602"/>
          </a:xfrm>
          <a:prstGeom prst="rect">
            <a:avLst/>
          </a:prstGeom>
        </p:spPr>
        <p:txBody>
          <a:bodyPr vert="horz" lIns="276926" tIns="138463" rIns="276926" bIns="138463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61FF-D99F-4C41-B8A5-BE543614BF1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484"/>
            <a:ext cx="13030200" cy="1752602"/>
          </a:xfrm>
          <a:prstGeom prst="rect">
            <a:avLst/>
          </a:prstGeom>
        </p:spPr>
        <p:txBody>
          <a:bodyPr vert="horz" lIns="276926" tIns="138463" rIns="276926" bIns="138463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484"/>
            <a:ext cx="9601200" cy="1752602"/>
          </a:xfrm>
          <a:prstGeom prst="rect">
            <a:avLst/>
          </a:prstGeom>
        </p:spPr>
        <p:txBody>
          <a:bodyPr vert="horz" lIns="276926" tIns="138463" rIns="276926" bIns="138463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383-2BFE-8C4F-8CBD-6143CE93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84630" rtl="0" eaLnBrk="1" latinLnBrk="0" hangingPunct="1">
        <a:spcBef>
          <a:spcPct val="0"/>
        </a:spcBef>
        <a:buNone/>
        <a:defRPr sz="1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8473" indent="-1038473" algn="l" defTabSz="1384630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250024" indent="-865394" algn="l" defTabSz="1384630" rtl="0" eaLnBrk="1" latinLnBrk="0" hangingPunct="1">
        <a:spcBef>
          <a:spcPct val="20000"/>
        </a:spcBef>
        <a:buFont typeface="Arial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3461576" indent="-692315" algn="l" defTabSz="138463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4846206" indent="-692315" algn="l" defTabSz="1384630" rtl="0" eaLnBrk="1" latinLnBrk="0" hangingPunct="1">
        <a:spcBef>
          <a:spcPct val="20000"/>
        </a:spcBef>
        <a:buFont typeface="Arial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30836" indent="-692315" algn="l" defTabSz="1384630" rtl="0" eaLnBrk="1" latinLnBrk="0" hangingPunct="1">
        <a:spcBef>
          <a:spcPct val="20000"/>
        </a:spcBef>
        <a:buFont typeface="Arial"/>
        <a:buChar char="»"/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615466" indent="-692315" algn="l" defTabSz="1384630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96" indent="-692315" algn="l" defTabSz="1384630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384727" indent="-692315" algn="l" defTabSz="1384630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1769357" indent="-692315" algn="l" defTabSz="1384630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84630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769260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153891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538521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23151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307781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692411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077042" algn="l" defTabSz="138463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chart" Target="../charts/chart1.xml"/><Relationship Id="rId15" Type="http://schemas.openxmlformats.org/officeDocument/2006/relationships/chart" Target="../charts/chart3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72" y="2"/>
            <a:ext cx="41146664" cy="30564798"/>
            <a:chOff x="-1648" y="1"/>
            <a:chExt cx="49379250" cy="32918398"/>
          </a:xfrm>
        </p:grpSpPr>
        <p:sp>
          <p:nvSpPr>
            <p:cNvPr id="73" name="Rectangle 72"/>
            <p:cNvSpPr/>
            <p:nvPr/>
          </p:nvSpPr>
          <p:spPr>
            <a:xfrm>
              <a:off x="-1648" y="1"/>
              <a:ext cx="49379250" cy="32918398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40000"/>
                    <a:lumOff val="6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 dirty="0"/>
            </a:p>
            <a:p>
              <a:pPr algn="ctr"/>
              <a:endParaRPr lang="en-US" sz="7300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0504356" y="5410200"/>
              <a:ext cx="28367239" cy="26620589"/>
            </a:xfrm>
            <a:prstGeom prst="roundRect">
              <a:avLst>
                <a:gd name="adj" fmla="val 4189"/>
              </a:avLst>
            </a:prstGeom>
            <a:solidFill>
              <a:srgbClr val="1E1C11">
                <a:alpha val="50196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97040" y="533400"/>
              <a:ext cx="47583728" cy="4419600"/>
            </a:xfrm>
            <a:prstGeom prst="roundRect">
              <a:avLst/>
            </a:prstGeom>
            <a:solidFill>
              <a:srgbClr val="4F6228">
                <a:alpha val="50196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63149" y="5410201"/>
              <a:ext cx="9253728" cy="13183611"/>
            </a:xfrm>
            <a:prstGeom prst="roundRect">
              <a:avLst>
                <a:gd name="adj" fmla="val 11729"/>
              </a:avLst>
            </a:prstGeom>
            <a:solidFill>
              <a:schemeClr val="accent2">
                <a:lumMod val="75000"/>
                <a:alpha val="50196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863149" y="19136230"/>
              <a:ext cx="9253728" cy="12801600"/>
            </a:xfrm>
            <a:prstGeom prst="roundRect">
              <a:avLst>
                <a:gd name="adj" fmla="val 11729"/>
              </a:avLst>
            </a:prstGeom>
            <a:solidFill>
              <a:schemeClr val="accent6">
                <a:lumMod val="50000"/>
                <a:alpha val="49804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9370149" y="18761480"/>
              <a:ext cx="9253728" cy="13269309"/>
            </a:xfrm>
            <a:prstGeom prst="roundRect">
              <a:avLst>
                <a:gd name="adj" fmla="val 11729"/>
              </a:avLst>
            </a:prstGeom>
            <a:solidFill>
              <a:schemeClr val="tx2">
                <a:lumMod val="50000"/>
                <a:alpha val="50196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1808965" y="15413914"/>
              <a:ext cx="16169953" cy="15930276"/>
            </a:xfrm>
            <a:prstGeom prst="roundRect">
              <a:avLst>
                <a:gd name="adj" fmla="val 11729"/>
              </a:avLst>
            </a:prstGeom>
            <a:solidFill>
              <a:schemeClr val="accent4">
                <a:lumMod val="50000"/>
                <a:alpha val="50196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9370149" y="5604818"/>
              <a:ext cx="9253729" cy="12694320"/>
            </a:xfrm>
            <a:prstGeom prst="roundRect">
              <a:avLst>
                <a:gd name="adj" fmla="val 11729"/>
              </a:avLst>
            </a:prstGeom>
            <a:solidFill>
              <a:schemeClr val="accent3">
                <a:lumMod val="50000"/>
                <a:alpha val="50196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73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125199" y="5604818"/>
              <a:ext cx="4807080" cy="76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Our Investigation 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754111" y="6466326"/>
              <a:ext cx="5321106" cy="59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3000" b="1" dirty="0" smtClean="0">
                  <a:solidFill>
                    <a:schemeClr val="bg1"/>
                  </a:solidFill>
                  <a:cs typeface="Arial" pitchFamily="34" charset="0"/>
                </a:rPr>
                <a:t>What is our experiment?  </a:t>
              </a:r>
              <a:endParaRPr 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435830" y="6510210"/>
              <a:ext cx="13123964" cy="59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3000" b="1" dirty="0" smtClean="0">
                  <a:solidFill>
                    <a:schemeClr val="bg1"/>
                  </a:solidFill>
                  <a:cs typeface="Arial" pitchFamily="34" charset="0"/>
                </a:rPr>
                <a:t>How does the Chamber </a:t>
              </a:r>
              <a:r>
                <a:rPr lang="en-US" sz="30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r>
                <a:rPr lang="en-US" sz="3000" b="1" dirty="0" smtClean="0">
                  <a:solidFill>
                    <a:schemeClr val="bg1"/>
                  </a:solidFill>
                  <a:cs typeface="Arial" pitchFamily="34" charset="0"/>
                </a:rPr>
                <a:t>ork?</a:t>
              </a:r>
              <a:endParaRPr 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09166" y="5621863"/>
              <a:ext cx="3461671" cy="76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Motivations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39572" y="6400800"/>
              <a:ext cx="8675554" cy="51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Learn more about the helium-carbon fusion reaction:  </a:t>
              </a:r>
              <a:endParaRPr lang="en-US" sz="2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09166" y="19516366"/>
              <a:ext cx="221614" cy="76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1125199" y="7456184"/>
              <a:ext cx="8675554" cy="7855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500" baseline="30000" dirty="0" smtClean="0">
                  <a:solidFill>
                    <a:schemeClr val="bg1"/>
                  </a:solidFill>
                </a:rPr>
                <a:t>12</a:t>
              </a:r>
              <a:r>
                <a:rPr lang="en-US" sz="2500" dirty="0" smtClean="0">
                  <a:solidFill>
                    <a:schemeClr val="bg1"/>
                  </a:solidFill>
                </a:rPr>
                <a:t>C(</a:t>
              </a:r>
              <a:r>
                <a:rPr lang="el-GR" sz="2500" dirty="0">
                  <a:solidFill>
                    <a:schemeClr val="bg1"/>
                  </a:solidFill>
                </a:rPr>
                <a:t>α</a:t>
              </a:r>
              <a:r>
                <a:rPr lang="en-US" sz="2500" dirty="0">
                  <a:solidFill>
                    <a:schemeClr val="bg1"/>
                  </a:solidFill>
                </a:rPr>
                <a:t>,</a:t>
              </a:r>
              <a:r>
                <a:rPr lang="el-GR" sz="2500" dirty="0">
                  <a:solidFill>
                    <a:schemeClr val="bg1"/>
                  </a:solidFill>
                </a:rPr>
                <a:t>γ</a:t>
              </a:r>
              <a:r>
                <a:rPr lang="en-US" sz="2500" dirty="0" smtClean="0">
                  <a:solidFill>
                    <a:schemeClr val="bg1"/>
                  </a:solidFill>
                </a:rPr>
                <a:t>)</a:t>
              </a:r>
              <a:r>
                <a:rPr lang="en-US" sz="2500" baseline="30000" dirty="0" smtClean="0">
                  <a:solidFill>
                    <a:schemeClr val="bg1"/>
                  </a:solidFill>
                </a:rPr>
                <a:t>16</a:t>
              </a:r>
              <a:r>
                <a:rPr lang="en-US" sz="2500" dirty="0" smtClean="0">
                  <a:solidFill>
                    <a:schemeClr val="bg1"/>
                  </a:solidFill>
                </a:rPr>
                <a:t>O </a:t>
              </a:r>
              <a:r>
                <a:rPr lang="en-US" sz="2500" dirty="0">
                  <a:solidFill>
                    <a:schemeClr val="bg1"/>
                  </a:solidFill>
                </a:rPr>
                <a:t>is very difficult to measure in the </a:t>
              </a:r>
              <a:r>
                <a:rPr lang="en-US" sz="2500" dirty="0" smtClean="0">
                  <a:solidFill>
                    <a:schemeClr val="bg1"/>
                  </a:solidFill>
                </a:rPr>
                <a:t>laboratory. </a:t>
              </a:r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We </a:t>
              </a:r>
              <a:r>
                <a:rPr lang="en-US" sz="2500" dirty="0">
                  <a:solidFill>
                    <a:schemeClr val="bg1"/>
                  </a:solidFill>
                  <a:cs typeface="Arial" pitchFamily="34" charset="0"/>
                </a:rPr>
                <a:t>plan to obtain the rate </a:t>
              </a:r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for the helium-carbon fusion reaction </a:t>
              </a:r>
              <a:r>
                <a:rPr lang="en-US" sz="2500" dirty="0">
                  <a:solidFill>
                    <a:schemeClr val="bg1"/>
                  </a:solidFill>
                  <a:cs typeface="Arial" pitchFamily="34" charset="0"/>
                </a:rPr>
                <a:t>by measuring the inverse </a:t>
              </a:r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process:</a:t>
              </a:r>
            </a:p>
            <a:p>
              <a:endParaRPr lang="en-US" sz="25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The photo-disintegration of </a:t>
              </a:r>
              <a:r>
                <a:rPr lang="en-US" sz="2500" dirty="0">
                  <a:solidFill>
                    <a:schemeClr val="bg1"/>
                  </a:solidFill>
                  <a:cs typeface="Arial" pitchFamily="34" charset="0"/>
                </a:rPr>
                <a:t>oxygen into helium and </a:t>
              </a:r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carbon</a:t>
              </a:r>
              <a:endParaRPr lang="en-US" sz="4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sz="4000" baseline="30000" dirty="0" smtClean="0">
                  <a:solidFill>
                    <a:schemeClr val="bg1"/>
                  </a:solidFill>
                </a:rPr>
                <a:t>16</a:t>
              </a:r>
              <a:r>
                <a:rPr lang="en-US" sz="4000" dirty="0" smtClean="0">
                  <a:solidFill>
                    <a:schemeClr val="bg1"/>
                  </a:solidFill>
                </a:rPr>
                <a:t>O</a:t>
              </a:r>
              <a:r>
                <a:rPr lang="en-US" sz="4000" dirty="0">
                  <a:solidFill>
                    <a:schemeClr val="bg1"/>
                  </a:solidFill>
                </a:rPr>
                <a:t>(</a:t>
              </a:r>
              <a:r>
                <a:rPr lang="el-GR" sz="4000" dirty="0">
                  <a:solidFill>
                    <a:schemeClr val="bg1"/>
                  </a:solidFill>
                </a:rPr>
                <a:t>γ</a:t>
              </a:r>
              <a:r>
                <a:rPr lang="en-US" sz="4000" dirty="0">
                  <a:solidFill>
                    <a:schemeClr val="bg1"/>
                  </a:solidFill>
                </a:rPr>
                <a:t>,</a:t>
              </a:r>
              <a:r>
                <a:rPr lang="el-GR" sz="4000" dirty="0">
                  <a:solidFill>
                    <a:schemeClr val="bg1"/>
                  </a:solidFill>
                </a:rPr>
                <a:t>α</a:t>
              </a:r>
              <a:r>
                <a:rPr lang="en-US" sz="4000" dirty="0">
                  <a:solidFill>
                    <a:schemeClr val="bg1"/>
                  </a:solidFill>
                </a:rPr>
                <a:t>)</a:t>
              </a:r>
              <a:r>
                <a:rPr lang="en-US" sz="4000" baseline="30000" dirty="0" smtClean="0">
                  <a:solidFill>
                    <a:schemeClr val="bg1"/>
                  </a:solidFill>
                </a:rPr>
                <a:t>12</a:t>
              </a:r>
              <a:r>
                <a:rPr lang="en-US" sz="4000" dirty="0" smtClean="0">
                  <a:solidFill>
                    <a:schemeClr val="bg1"/>
                  </a:solidFill>
                </a:rPr>
                <a:t>C</a:t>
              </a:r>
            </a:p>
            <a:p>
              <a:pPr algn="ctr"/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endParaRPr lang="en-US" sz="4000" dirty="0" smtClean="0">
                <a:solidFill>
                  <a:schemeClr val="bg1"/>
                </a:solidFill>
              </a:endParaRPr>
            </a:p>
            <a:p>
              <a:pPr algn="ctr"/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 </a:t>
              </a:r>
              <a:endParaRPr lang="en-US" sz="4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sz="40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500" dirty="0">
                  <a:solidFill>
                    <a:schemeClr val="bg1"/>
                  </a:solidFill>
                  <a:cs typeface="Arial" pitchFamily="34" charset="0"/>
                </a:rPr>
                <a:t>This measurement </a:t>
              </a:r>
              <a:r>
                <a:rPr lang="en-US" sz="2500" dirty="0" smtClean="0">
                  <a:solidFill>
                    <a:schemeClr val="bg1"/>
                  </a:solidFill>
                  <a:cs typeface="Arial" pitchFamily="34" charset="0"/>
                </a:rPr>
                <a:t>is achieved by using </a:t>
              </a:r>
              <a:r>
                <a:rPr lang="en-US" sz="2500" dirty="0">
                  <a:solidFill>
                    <a:schemeClr val="bg1"/>
                  </a:solidFill>
                  <a:cs typeface="Arial" pitchFamily="34" charset="0"/>
                </a:rPr>
                <a:t>a novel bubble-chamber technique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0102172" y="18883291"/>
              <a:ext cx="2804297" cy="76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Summary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370150" y="19643255"/>
              <a:ext cx="9253728" cy="11535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marL="457200" indent="-4572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Helium-carbon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fusion to form oxygen is a very important reaction</a:t>
              </a:r>
              <a:r>
                <a:rPr lang="en-US" sz="3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  <a:sym typeface="Wingdings"/>
                </a:rPr>
                <a:t>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 it is considered to be the key reaction in the helium burning of stars</a:t>
              </a:r>
            </a:p>
            <a:p>
              <a:endParaRPr lang="en-US" sz="3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For our purposes, it is much easier to measure the time reversal reaction (the disintegration of oxygen into helium and carbon when bombarded with gamma rays)</a:t>
              </a:r>
            </a:p>
            <a:p>
              <a:endParaRPr lang="en-US" sz="3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At Jefferson Lab, we use our electron beam to generate gammas by colliding them into a copper radiator    </a:t>
              </a:r>
            </a:p>
            <a:p>
              <a:endParaRPr lang="en-US" sz="3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These gammas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hit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oxygen nuclei in laughing gas (N</a:t>
              </a:r>
              <a:r>
                <a:rPr lang="en-US" sz="3000" baseline="-25000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O) inside of the bubble chamber  </a:t>
              </a:r>
            </a:p>
            <a:p>
              <a:endParaRPr lang="en-US" sz="30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000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he helium and carbon </a:t>
              </a:r>
              <a:r>
                <a:rPr lang="en-US" sz="3000" dirty="0">
                  <a:solidFill>
                    <a:schemeClr val="bg1"/>
                  </a:solidFill>
                  <a:cs typeface="Arial" pitchFamily="34" charset="0"/>
                </a:rPr>
                <a:t>nuclei from the breakup of oxygen heat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up small parts of the unstable liquid vaporizing it</a:t>
              </a:r>
            </a:p>
            <a:p>
              <a:endParaRPr lang="en-US" sz="30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This event generates a small bubble which we capture using a high speed digital camera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872254" y="15986679"/>
              <a:ext cx="2559409" cy="76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Our Data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034456" y="6129012"/>
              <a:ext cx="2670216" cy="76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Next Step</a:t>
              </a:r>
              <a:endPara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724273" y="10486084"/>
              <a:ext cx="8458200" cy="656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marL="342900" indent="-3429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Test the Bubble </a:t>
              </a:r>
              <a:r>
                <a:rPr lang="en-US" sz="3000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hamber during the Summer of 2016</a:t>
              </a:r>
            </a:p>
            <a:p>
              <a:pPr marL="342900" indent="-342900">
                <a:buFont typeface="Arial"/>
                <a:buChar char="•"/>
              </a:pPr>
              <a:endParaRPr lang="en-US" sz="3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3000" dirty="0">
                  <a:solidFill>
                    <a:schemeClr val="bg1"/>
                  </a:solidFill>
                  <a:cs typeface="Arial" pitchFamily="34" charset="0"/>
                </a:rPr>
                <a:t>Improve systematic uncertainties of our set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up</a:t>
              </a:r>
            </a:p>
            <a:p>
              <a:pPr marL="342900" indent="-342900">
                <a:buFont typeface="Arial"/>
                <a:buChar char="•"/>
              </a:pPr>
              <a:endParaRPr lang="en-US" sz="3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Move camera further back to allow for more radiation shielding</a:t>
              </a:r>
            </a:p>
            <a:p>
              <a:pPr marL="342900" indent="-342900">
                <a:buFont typeface="Arial"/>
                <a:buChar char="•"/>
              </a:pPr>
              <a:endParaRPr lang="en-US" sz="30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Study </a:t>
              </a:r>
              <a:r>
                <a:rPr lang="en-US" sz="3000" dirty="0">
                  <a:solidFill>
                    <a:schemeClr val="bg1"/>
                  </a:solidFill>
                  <a:cs typeface="Arial" pitchFamily="34" charset="0"/>
                </a:rPr>
                <a:t>acoustic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signal to distinguish any background events (the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helium-carbon </a:t>
              </a:r>
              <a:r>
                <a:rPr lang="en-US" sz="3000" dirty="0" smtClean="0">
                  <a:solidFill>
                    <a:schemeClr val="bg1"/>
                  </a:solidFill>
                  <a:cs typeface="Arial" pitchFamily="34" charset="0"/>
                </a:rPr>
                <a:t>bubbles have very distinct sound) </a:t>
              </a:r>
              <a:endParaRPr lang="en-US" sz="30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sz="3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03657" y="914402"/>
            <a:ext cx="36315468" cy="2235878"/>
          </a:xfrm>
        </p:spPr>
        <p:txBody>
          <a:bodyPr>
            <a:normAutofit fontScale="85000" lnSpcReduction="10000"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1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Measuring Stellar Reaction Rates with Bubble Chamber </a:t>
            </a:r>
            <a:endParaRPr lang="en-US" sz="1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03657" y="2743200"/>
            <a:ext cx="36315468" cy="1324303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Jefferson Laboratory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Argonne National Lab, Fermi National Laboratory, University of Illinois    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74" y="148833045"/>
            <a:ext cx="28803600" cy="51519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404660" y="31049893"/>
            <a:ext cx="13893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Acknowledgement: This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has been supported by US DOE (DE-AC02-06CH11357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Jefferson Science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Associations, LLC (DE-AC05-06OR23177)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0" y="30784800"/>
            <a:ext cx="6400800" cy="1391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800" y="30708600"/>
            <a:ext cx="3200400" cy="14905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98109" y="18092580"/>
            <a:ext cx="7117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Why is the </a:t>
            </a:r>
            <a:r>
              <a:rPr lang="en-US" sz="30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C(</a:t>
            </a:r>
            <a:r>
              <a:rPr lang="el-GR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0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Reaction 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Important?</a:t>
            </a:r>
            <a:endParaRPr 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4286732965"/>
              </p:ext>
            </p:extLst>
          </p:nvPr>
        </p:nvGraphicFramePr>
        <p:xfrm>
          <a:off x="399011" y="7899912"/>
          <a:ext cx="4009291" cy="31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175603" y="6778287"/>
            <a:ext cx="70480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cs typeface="Arial" pitchFamily="34" charset="0"/>
              </a:rPr>
              <a:t>H</a:t>
            </a:r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elium burning is an important process in stellar </a:t>
            </a:r>
            <a:r>
              <a:rPr lang="en-US" sz="2500" dirty="0">
                <a:solidFill>
                  <a:schemeClr val="bg1"/>
                </a:solidFill>
                <a:cs typeface="Arial" pitchFamily="34" charset="0"/>
              </a:rPr>
              <a:t>nucleosynthesis (</a:t>
            </a:r>
            <a:r>
              <a:rPr lang="en-US" sz="2500" smtClean="0">
                <a:solidFill>
                  <a:schemeClr val="bg1"/>
                </a:solidFill>
                <a:cs typeface="Arial" pitchFamily="34" charset="0"/>
              </a:rPr>
              <a:t>star T = 200,000,000 </a:t>
            </a:r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K)</a:t>
            </a:r>
            <a:endParaRPr lang="en-US" sz="2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706" y="12009312"/>
            <a:ext cx="7048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/>
              <a:buChar char="•"/>
            </a:pPr>
            <a:endParaRPr lang="en-US" sz="2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9" y="20094733"/>
            <a:ext cx="6834416" cy="34172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15" y="15102813"/>
            <a:ext cx="8227710" cy="6170783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9427162" y="15551549"/>
            <a:ext cx="3571770" cy="1343319"/>
          </a:xfrm>
          <a:prstGeom prst="wedgeRoundRectCallout">
            <a:avLst>
              <a:gd name="adj1" fmla="val 6193"/>
              <a:gd name="adj2" fmla="val 900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Gammas are generated by an electron beam hitting a copper radiator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05525" y="7899912"/>
            <a:ext cx="78670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1   Cell is cooled then filled with room </a:t>
            </a:r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temperature gas</a:t>
            </a:r>
            <a:endParaRPr lang="en-US" sz="2500" dirty="0">
              <a:solidFill>
                <a:srgbClr val="FFFFFF"/>
              </a:solidFill>
              <a:ea typeface="Wingdings"/>
              <a:cs typeface="Arial" panose="020B0604020202020204" pitchFamily="34" charset="0"/>
              <a:sym typeface="Wingdings"/>
            </a:endParaRPr>
          </a:p>
          <a:p>
            <a:endParaRPr lang="en-US" sz="2500" dirty="0">
              <a:solidFill>
                <a:srgbClr val="FFFFFF"/>
              </a:solidFill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2   Gas is cooled and condenses into liquid</a:t>
            </a:r>
            <a:endParaRPr lang="en-US" sz="25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US" sz="2500" dirty="0">
              <a:solidFill>
                <a:srgbClr val="FFFFFF"/>
              </a:solidFill>
              <a:ea typeface="Wingdings"/>
              <a:cs typeface="Arial" panose="020B0604020202020204" pitchFamily="34" charset="0"/>
              <a:sym typeface="Wingdings"/>
            </a:endParaRPr>
          </a:p>
          <a:p>
            <a:pPr marL="457200" indent="-457200">
              <a:buAutoNum type="arabicPlain" startAt="3"/>
            </a:pPr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Once </a:t>
            </a:r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cell is completely filled with liquid, pressure </a:t>
            </a:r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is reduced </a:t>
            </a:r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creating a superheated liquid</a:t>
            </a:r>
            <a:endParaRPr lang="en-US" sz="25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US" sz="2500" dirty="0">
              <a:solidFill>
                <a:srgbClr val="FFFFFF"/>
              </a:solidFill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3   Nuclear reactions induce bubble nucleation</a:t>
            </a:r>
            <a:endParaRPr lang="en-US" sz="2500" dirty="0">
              <a:solidFill>
                <a:srgbClr val="FFFFFF"/>
              </a:solidFill>
              <a:cs typeface="Arial" panose="020B0604020202020204" pitchFamily="34" charset="0"/>
              <a:sym typeface="Wingdings"/>
            </a:endParaRPr>
          </a:p>
          <a:p>
            <a:endParaRPr lang="en-US" sz="2500" dirty="0">
              <a:solidFill>
                <a:srgbClr val="FFFFFF"/>
              </a:solidFill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2   C</a:t>
            </a:r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amera </a:t>
            </a:r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detects </a:t>
            </a:r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bubble; system re-pressurizes</a:t>
            </a:r>
            <a:endParaRPr lang="en-US" sz="25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US" sz="2500" dirty="0">
              <a:solidFill>
                <a:srgbClr val="FFFFFF"/>
              </a:solidFill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3   System </a:t>
            </a:r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depressurizes; ready </a:t>
            </a:r>
            <a:r>
              <a:rPr lang="en-US" sz="2500" dirty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for another cycle</a:t>
            </a:r>
            <a:endParaRPr lang="en-US" sz="25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206787" y="14289666"/>
            <a:ext cx="3376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Produce Gammas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395250" y="21855517"/>
            <a:ext cx="5781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</a:t>
            </a:r>
            <a:r>
              <a:rPr 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Gammas Collide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 the Target 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22991" y="13123620"/>
            <a:ext cx="58692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FFFF"/>
                </a:solidFill>
                <a:ea typeface="Wingdings"/>
                <a:cs typeface="Arial" panose="020B0604020202020204" pitchFamily="34" charset="0"/>
                <a:sym typeface="Wingdings"/>
              </a:rPr>
              <a:t>T = -10</a:t>
            </a:r>
            <a:r>
              <a:rPr lang="en-US" sz="2500" dirty="0">
                <a:solidFill>
                  <a:srgbClr val="FFFFFF"/>
                </a:solidFill>
              </a:rPr>
              <a:t>˚</a:t>
            </a:r>
            <a:r>
              <a:rPr lang="en-US" sz="2500" dirty="0" smtClean="0">
                <a:solidFill>
                  <a:srgbClr val="FFFFFF"/>
                </a:solidFill>
              </a:rPr>
              <a:t>C (263 K , 14˚F); P = 20 atm (294 psi)</a:t>
            </a:r>
            <a:endParaRPr lang="en-US" sz="2500" dirty="0">
              <a:solidFill>
                <a:srgbClr val="FFFFFF"/>
              </a:solidFill>
            </a:endParaRPr>
          </a:p>
        </p:txBody>
      </p:sp>
      <p:grpSp>
        <p:nvGrpSpPr>
          <p:cNvPr id="115" name="Group 4"/>
          <p:cNvGrpSpPr>
            <a:grpSpLocks/>
          </p:cNvGrpSpPr>
          <p:nvPr/>
        </p:nvGrpSpPr>
        <p:grpSpPr bwMode="auto">
          <a:xfrm>
            <a:off x="10053140" y="10761823"/>
            <a:ext cx="5891584" cy="1514475"/>
            <a:chOff x="394" y="228"/>
            <a:chExt cx="2688" cy="954"/>
          </a:xfrm>
        </p:grpSpPr>
        <p:sp>
          <p:nvSpPr>
            <p:cNvPr id="116" name="Rectangle 2"/>
            <p:cNvSpPr txBox="1">
              <a:spLocks noChangeArrowheads="1"/>
            </p:cNvSpPr>
            <p:nvPr/>
          </p:nvSpPr>
          <p:spPr bwMode="auto">
            <a:xfrm>
              <a:off x="394" y="654"/>
              <a:ext cx="2688" cy="52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48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 </a:t>
              </a:r>
              <a:r>
                <a:rPr lang="en-US" sz="48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  <a:sym typeface="Symbol" charset="2"/>
                </a:rPr>
                <a:t>+ </a:t>
              </a:r>
              <a:r>
                <a:rPr lang="en-US" sz="48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16</a:t>
              </a:r>
              <a:r>
                <a:rPr lang="en-US" sz="48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O →</a:t>
              </a:r>
              <a:r>
                <a:rPr lang="en-US" sz="4800" dirty="0" smtClean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 </a:t>
              </a:r>
              <a:r>
                <a:rPr lang="en-US" sz="48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12</a:t>
              </a:r>
              <a:r>
                <a:rPr lang="en-US" sz="48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C + </a:t>
              </a:r>
              <a:r>
                <a:rPr lang="en-US" sz="48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</a:t>
              </a:r>
              <a:endParaRPr lang="en-US" sz="4800" dirty="0">
                <a:solidFill>
                  <a:srgbClr val="303030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20" y="228"/>
              <a:ext cx="518" cy="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sz="28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beam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83" y="228"/>
              <a:ext cx="504" cy="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28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target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50" y="228"/>
              <a:ext cx="938" cy="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sz="280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signal</a:t>
              </a:r>
              <a:endParaRPr lang="en-US" sz="28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248083" y="13394991"/>
            <a:ext cx="3653214" cy="2651734"/>
            <a:chOff x="4694018" y="3161552"/>
            <a:chExt cx="3653214" cy="2651734"/>
          </a:xfrm>
        </p:grpSpPr>
        <p:grpSp>
          <p:nvGrpSpPr>
            <p:cNvPr id="122" name="Group 121"/>
            <p:cNvGrpSpPr/>
            <p:nvPr/>
          </p:nvGrpSpPr>
          <p:grpSpPr>
            <a:xfrm>
              <a:off x="5562600" y="3810000"/>
              <a:ext cx="1760019" cy="1412499"/>
              <a:chOff x="3790567" y="2893615"/>
              <a:chExt cx="4295471" cy="2808164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3720593" y="2963591"/>
                <a:ext cx="1404081" cy="12641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3720593" y="4367671"/>
                <a:ext cx="1404081" cy="12641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0800000">
                <a:off x="5054700" y="4297698"/>
                <a:ext cx="1767204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6751930" y="2963589"/>
                <a:ext cx="1404081" cy="12641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Freeform 130"/>
              <p:cNvSpPr/>
              <p:nvPr/>
            </p:nvSpPr>
            <p:spPr>
              <a:xfrm>
                <a:off x="6860603" y="4297699"/>
                <a:ext cx="1225435" cy="1404080"/>
              </a:xfrm>
              <a:custGeom>
                <a:avLst/>
                <a:gdLst>
                  <a:gd name="connsiteX0" fmla="*/ 0 w 1241187"/>
                  <a:gd name="connsiteY0" fmla="*/ 0 h 1380847"/>
                  <a:gd name="connsiteX1" fmla="*/ 369890 w 1241187"/>
                  <a:gd name="connsiteY1" fmla="*/ 73974 h 1380847"/>
                  <a:gd name="connsiteX2" fmla="*/ 209604 w 1241187"/>
                  <a:gd name="connsiteY2" fmla="*/ 382199 h 1380847"/>
                  <a:gd name="connsiteX3" fmla="*/ 604154 w 1241187"/>
                  <a:gd name="connsiteY3" fmla="*/ 456173 h 1380847"/>
                  <a:gd name="connsiteX4" fmla="*/ 530176 w 1241187"/>
                  <a:gd name="connsiteY4" fmla="*/ 838372 h 1380847"/>
                  <a:gd name="connsiteX5" fmla="*/ 863077 w 1241187"/>
                  <a:gd name="connsiteY5" fmla="*/ 776727 h 1380847"/>
                  <a:gd name="connsiteX6" fmla="*/ 813759 w 1241187"/>
                  <a:gd name="connsiteY6" fmla="*/ 1134267 h 1380847"/>
                  <a:gd name="connsiteX7" fmla="*/ 1183649 w 1241187"/>
                  <a:gd name="connsiteY7" fmla="*/ 1097280 h 1380847"/>
                  <a:gd name="connsiteX8" fmla="*/ 1158990 w 1241187"/>
                  <a:gd name="connsiteY8" fmla="*/ 1380847 h 138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187" h="1380847">
                    <a:moveTo>
                      <a:pt x="0" y="0"/>
                    </a:moveTo>
                    <a:cubicBezTo>
                      <a:pt x="167478" y="5137"/>
                      <a:pt x="334956" y="10274"/>
                      <a:pt x="369890" y="73974"/>
                    </a:cubicBezTo>
                    <a:cubicBezTo>
                      <a:pt x="404824" y="137674"/>
                      <a:pt x="170560" y="318499"/>
                      <a:pt x="209604" y="382199"/>
                    </a:cubicBezTo>
                    <a:cubicBezTo>
                      <a:pt x="248648" y="445899"/>
                      <a:pt x="550725" y="380144"/>
                      <a:pt x="604154" y="456173"/>
                    </a:cubicBezTo>
                    <a:cubicBezTo>
                      <a:pt x="657583" y="532202"/>
                      <a:pt x="487022" y="784946"/>
                      <a:pt x="530176" y="838372"/>
                    </a:cubicBezTo>
                    <a:cubicBezTo>
                      <a:pt x="573330" y="891798"/>
                      <a:pt x="815813" y="727411"/>
                      <a:pt x="863077" y="776727"/>
                    </a:cubicBezTo>
                    <a:cubicBezTo>
                      <a:pt x="910341" y="826043"/>
                      <a:pt x="760330" y="1080842"/>
                      <a:pt x="813759" y="1134267"/>
                    </a:cubicBezTo>
                    <a:cubicBezTo>
                      <a:pt x="867188" y="1187692"/>
                      <a:pt x="1126111" y="1056183"/>
                      <a:pt x="1183649" y="1097280"/>
                    </a:cubicBezTo>
                    <a:cubicBezTo>
                      <a:pt x="1241187" y="1138377"/>
                      <a:pt x="1148715" y="1308928"/>
                      <a:pt x="1158990" y="13808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4694018" y="3179329"/>
              <a:ext cx="1127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 smtClean="0">
                  <a:solidFill>
                    <a:srgbClr val="FFFFFF"/>
                  </a:solidFill>
                </a:rPr>
                <a:t>12</a:t>
              </a:r>
              <a:r>
                <a:rPr lang="en-US" sz="4000" dirty="0" smtClean="0">
                  <a:solidFill>
                    <a:srgbClr val="FFFFFF"/>
                  </a:solidFill>
                </a:rPr>
                <a:t>C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81600" y="5105400"/>
              <a:ext cx="497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a</a:t>
              </a:r>
              <a:endParaRPr lang="en-US" sz="4000" dirty="0">
                <a:solidFill>
                  <a:srgbClr val="FFFF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149581" y="3161552"/>
              <a:ext cx="1197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 smtClean="0">
                  <a:solidFill>
                    <a:srgbClr val="FFFFFF"/>
                  </a:solidFill>
                </a:rPr>
                <a:t>16</a:t>
              </a:r>
              <a:r>
                <a:rPr lang="en-US" sz="4000" dirty="0" smtClean="0">
                  <a:solidFill>
                    <a:srgbClr val="FFFFFF"/>
                  </a:solidFill>
                </a:rPr>
                <a:t>O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56635" y="5001772"/>
              <a:ext cx="391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FF"/>
                  </a:solidFill>
                  <a:latin typeface="Symbol" charset="2"/>
                  <a:cs typeface="Symbol" charset="2"/>
                </a:rPr>
                <a:t>g</a:t>
              </a:r>
              <a:endParaRPr lang="en-US" sz="4000" dirty="0">
                <a:solidFill>
                  <a:srgbClr val="FFFFFF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133" name="TextBox 20"/>
          <p:cNvSpPr txBox="1">
            <a:spLocks noChangeArrowheads="1"/>
          </p:cNvSpPr>
          <p:nvPr/>
        </p:nvSpPr>
        <p:spPr bwMode="auto">
          <a:xfrm>
            <a:off x="1369039" y="18917135"/>
            <a:ext cx="6474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ea typeface="MS PGothic" pitchFamily="34" charset="-128"/>
              </a:rPr>
              <a:t>Affects the synthesis of most of the elements of the periodic table</a:t>
            </a:r>
          </a:p>
        </p:txBody>
      </p:sp>
      <p:sp>
        <p:nvSpPr>
          <p:cNvPr id="135" name="TextBox 14"/>
          <p:cNvSpPr txBox="1">
            <a:spLocks noChangeArrowheads="1"/>
          </p:cNvSpPr>
          <p:nvPr/>
        </p:nvSpPr>
        <p:spPr bwMode="auto">
          <a:xfrm>
            <a:off x="1346689" y="23711183"/>
            <a:ext cx="6438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ea typeface="MS PGothic" pitchFamily="34" charset="-128"/>
              </a:rPr>
              <a:t>Sets the </a:t>
            </a:r>
            <a:r>
              <a:rPr lang="en-US" sz="2800" dirty="0" smtClean="0">
                <a:solidFill>
                  <a:srgbClr val="FFFFFF"/>
                </a:solidFill>
                <a:ea typeface="MS PGothic" pitchFamily="34" charset="-128"/>
              </a:rPr>
              <a:t>N(</a:t>
            </a:r>
            <a:r>
              <a:rPr lang="en-US" sz="2800" baseline="30000" dirty="0" smtClean="0">
                <a:solidFill>
                  <a:srgbClr val="FFFFFF"/>
                </a:solidFill>
                <a:ea typeface="MS PGothic" pitchFamily="34" charset="-128"/>
              </a:rPr>
              <a:t>12</a:t>
            </a:r>
            <a:r>
              <a:rPr lang="en-US" sz="2800" dirty="0" smtClean="0">
                <a:solidFill>
                  <a:srgbClr val="FFFFFF"/>
                </a:solidFill>
                <a:ea typeface="MS PGothic" pitchFamily="34" charset="-128"/>
              </a:rPr>
              <a:t>C)/N(</a:t>
            </a:r>
            <a:r>
              <a:rPr lang="en-US" sz="2800" baseline="30000" dirty="0" smtClean="0">
                <a:solidFill>
                  <a:srgbClr val="FFFFFF"/>
                </a:solidFill>
                <a:ea typeface="MS PGothic" pitchFamily="34" charset="-128"/>
              </a:rPr>
              <a:t>16</a:t>
            </a:r>
            <a:r>
              <a:rPr lang="en-US" sz="2800" dirty="0" smtClean="0">
                <a:solidFill>
                  <a:srgbClr val="FFFFFF"/>
                </a:solidFill>
                <a:ea typeface="MS PGothic" pitchFamily="34" charset="-128"/>
              </a:rPr>
              <a:t>O) (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ea typeface="MS PGothic" pitchFamily="34" charset="-128"/>
              </a:rPr>
              <a:t>≈</a:t>
            </a:r>
            <a:r>
              <a:rPr lang="en-US" sz="2800" dirty="0" smtClean="0">
                <a:solidFill>
                  <a:srgbClr val="FFFFFF"/>
                </a:solidFill>
                <a:ea typeface="MS PGothic" pitchFamily="34" charset="-128"/>
              </a:rPr>
              <a:t>0.4) ratio </a:t>
            </a:r>
            <a:r>
              <a:rPr lang="en-US" sz="2800" dirty="0">
                <a:solidFill>
                  <a:srgbClr val="FFFFFF"/>
                </a:solidFill>
                <a:ea typeface="MS PGothic" pitchFamily="34" charset="-128"/>
              </a:rPr>
              <a:t>in the universe</a:t>
            </a:r>
          </a:p>
        </p:txBody>
      </p:sp>
      <p:sp>
        <p:nvSpPr>
          <p:cNvPr id="137" name="TextBox 17"/>
          <p:cNvSpPr txBox="1">
            <a:spLocks noChangeArrowheads="1"/>
          </p:cNvSpPr>
          <p:nvPr/>
        </p:nvSpPr>
        <p:spPr bwMode="auto">
          <a:xfrm>
            <a:off x="1277643" y="28381995"/>
            <a:ext cx="6954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ea typeface="MS PGothic" pitchFamily="34" charset="-128"/>
              </a:rPr>
              <a:t>Determines the minimum mass a star requires to become a supernova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34027" y="7964826"/>
            <a:ext cx="5917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cs typeface="Century Gothic"/>
              </a:rPr>
              <a:t>Currently, reaction rate error is large (±35</a:t>
            </a:r>
            <a:r>
              <a:rPr lang="en-US" sz="3000" dirty="0" smtClean="0">
                <a:solidFill>
                  <a:srgbClr val="FFFFFF"/>
                </a:solidFill>
                <a:cs typeface="Century Gothic"/>
              </a:rPr>
              <a:t>%)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39" name="Rounded Rectangular Callout 138"/>
          <p:cNvSpPr/>
          <p:nvPr/>
        </p:nvSpPr>
        <p:spPr>
          <a:xfrm>
            <a:off x="37362064" y="6237254"/>
            <a:ext cx="2056020" cy="1082065"/>
          </a:xfrm>
          <a:prstGeom prst="wedgeRoundRectCallout">
            <a:avLst>
              <a:gd name="adj1" fmla="val 10605"/>
              <a:gd name="adj2" fmla="val 7937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500" dirty="0" smtClean="0">
                <a:solidFill>
                  <a:schemeClr val="bg1"/>
                </a:solidFill>
                <a:cs typeface="Century Gothic"/>
              </a:rPr>
              <a:t>Goal &lt;±</a:t>
            </a:r>
            <a:r>
              <a:rPr lang="en-US" sz="2500" dirty="0">
                <a:solidFill>
                  <a:schemeClr val="bg1"/>
                </a:solidFill>
                <a:cs typeface="Century Gothic"/>
              </a:rPr>
              <a:t>10% </a:t>
            </a:r>
          </a:p>
        </p:txBody>
      </p:sp>
      <p:pic>
        <p:nvPicPr>
          <p:cNvPr id="140" name="Picture 139" descr="Phas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681" y="7572171"/>
            <a:ext cx="6504191" cy="5222308"/>
          </a:xfrm>
          <a:prstGeom prst="rect">
            <a:avLst/>
          </a:prstGeom>
        </p:spPr>
      </p:pic>
      <p:sp>
        <p:nvSpPr>
          <p:cNvPr id="141" name="Oval 140"/>
          <p:cNvSpPr/>
          <p:nvPr/>
        </p:nvSpPr>
        <p:spPr>
          <a:xfrm>
            <a:off x="27116322" y="11510148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2" name="Oval 141"/>
          <p:cNvSpPr/>
          <p:nvPr/>
        </p:nvSpPr>
        <p:spPr>
          <a:xfrm>
            <a:off x="27119791" y="9608776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43" name="Straight Arrow Connector 142"/>
          <p:cNvCxnSpPr/>
          <p:nvPr/>
        </p:nvCxnSpPr>
        <p:spPr>
          <a:xfrm flipH="1">
            <a:off x="27498689" y="9768593"/>
            <a:ext cx="213908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7228420" y="9837376"/>
            <a:ext cx="0" cy="161776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9591464" y="97757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7086397" y="90240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7436481" y="11285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7942481" y="8846776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Liquid</a:t>
            </a:r>
            <a:endParaRPr lang="en-US" sz="32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28267256" y="11016896"/>
            <a:ext cx="132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Vapor</a:t>
            </a:r>
            <a:endParaRPr lang="en-US" sz="3200" b="1" dirty="0"/>
          </a:p>
        </p:txBody>
      </p:sp>
      <p:sp>
        <p:nvSpPr>
          <p:cNvPr id="150" name="Left-Right Arrow 149"/>
          <p:cNvSpPr/>
          <p:nvPr/>
        </p:nvSpPr>
        <p:spPr bwMode="auto">
          <a:xfrm rot="5400000">
            <a:off x="26426401" y="10577171"/>
            <a:ext cx="1358154" cy="10607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9507175" y="9652863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26" name="Picture 2" descr="C:\Users\hesse\Downloads\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34" y="22811004"/>
            <a:ext cx="8097382" cy="60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ular Callout 45"/>
          <p:cNvSpPr/>
          <p:nvPr/>
        </p:nvSpPr>
        <p:spPr>
          <a:xfrm>
            <a:off x="9593214" y="22825880"/>
            <a:ext cx="3870382" cy="2493541"/>
          </a:xfrm>
          <a:prstGeom prst="wedgeRoundRectCallout">
            <a:avLst>
              <a:gd name="adj1" fmla="val 58996"/>
              <a:gd name="adj2" fmla="val 569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A super-heated liquid (N</a:t>
            </a:r>
            <a:r>
              <a:rPr lang="en-US" sz="2500" baseline="-25000" dirty="0"/>
              <a:t>2</a:t>
            </a:r>
            <a:r>
              <a:rPr lang="en-US" sz="2500" dirty="0"/>
              <a:t>O) is sensitive to recoiling helium and carbon nuclei produced by photo-disintegration of the oxygen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8305" y="7887534"/>
            <a:ext cx="6761008" cy="3789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6689" y="14471950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</a:rPr>
              <a:t>12</a:t>
            </a:r>
            <a:r>
              <a:rPr lang="en-US" sz="4000" b="1" dirty="0">
                <a:solidFill>
                  <a:schemeClr val="bg1"/>
                </a:solidFill>
              </a:rPr>
              <a:t>C(</a:t>
            </a:r>
            <a:r>
              <a:rPr lang="el-GR" sz="4000" b="1" dirty="0">
                <a:solidFill>
                  <a:schemeClr val="bg1"/>
                </a:solidFill>
              </a:rPr>
              <a:t>α</a:t>
            </a:r>
            <a:r>
              <a:rPr lang="en-US" sz="4000" b="1" dirty="0">
                <a:solidFill>
                  <a:schemeClr val="bg1"/>
                </a:solidFill>
              </a:rPr>
              <a:t>,</a:t>
            </a:r>
            <a:r>
              <a:rPr lang="el-GR" sz="4000" b="1" dirty="0">
                <a:solidFill>
                  <a:schemeClr val="bg1"/>
                </a:solidFill>
              </a:rPr>
              <a:t>γ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  <a:r>
              <a:rPr lang="en-US" sz="4000" b="1" baseline="30000" dirty="0">
                <a:solidFill>
                  <a:schemeClr val="bg1"/>
                </a:solidFill>
              </a:rPr>
              <a:t>16</a:t>
            </a:r>
            <a:r>
              <a:rPr lang="en-US" sz="4000" b="1" dirty="0">
                <a:solidFill>
                  <a:schemeClr val="bg1"/>
                </a:solidFill>
              </a:rPr>
              <a:t>O </a:t>
            </a:r>
            <a:endParaRPr lang="en-US" sz="4000" dirty="0"/>
          </a:p>
        </p:txBody>
      </p:sp>
      <p:sp>
        <p:nvSpPr>
          <p:cNvPr id="99" name="TextBox 98"/>
          <p:cNvSpPr txBox="1"/>
          <p:nvPr/>
        </p:nvSpPr>
        <p:spPr>
          <a:xfrm>
            <a:off x="1184373" y="12055479"/>
            <a:ext cx="7048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The process we are investigating  is the fusion </a:t>
            </a:r>
            <a:r>
              <a:rPr lang="en-US" sz="2500" dirty="0">
                <a:solidFill>
                  <a:schemeClr val="bg1"/>
                </a:solidFill>
                <a:cs typeface="Arial" pitchFamily="34" charset="0"/>
              </a:rPr>
              <a:t>of  helium </a:t>
            </a:r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and carbon into oxygen </a:t>
            </a:r>
            <a:endParaRPr lang="en-US" sz="25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2800" dirty="0">
              <a:solidFill>
                <a:srgbClr val="FFFFFF"/>
              </a:solidFill>
              <a:latin typeface="Symbol" charset="2"/>
              <a:cs typeface="Symbol" charset="2"/>
            </a:endParaRPr>
          </a:p>
          <a:p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sz="2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419" y="22115990"/>
            <a:ext cx="7130611" cy="493776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08" name="TextBox 107"/>
          <p:cNvSpPr txBox="1"/>
          <p:nvPr/>
        </p:nvSpPr>
        <p:spPr>
          <a:xfrm>
            <a:off x="26076167" y="28073463"/>
            <a:ext cx="4490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8 MeV, 0.035 </a:t>
            </a:r>
            <a:r>
              <a:rPr lang="el-GR" sz="3000" dirty="0" smtClean="0">
                <a:solidFill>
                  <a:schemeClr val="bg1"/>
                </a:solidFill>
              </a:rPr>
              <a:t>μ</a:t>
            </a:r>
            <a:r>
              <a:rPr lang="en-US" sz="3000" dirty="0" smtClean="0">
                <a:solidFill>
                  <a:schemeClr val="bg1"/>
                </a:solidFill>
              </a:rPr>
              <a:t>A electron beam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9" name="Picture 3" descr="IMG_324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119" y="15179836"/>
            <a:ext cx="7473915" cy="56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Right Arrow 110"/>
          <p:cNvSpPr/>
          <p:nvPr/>
        </p:nvSpPr>
        <p:spPr bwMode="auto">
          <a:xfrm>
            <a:off x="33147889" y="8010550"/>
            <a:ext cx="649864" cy="484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12" name="TextBox 111"/>
          <p:cNvSpPr txBox="1"/>
          <p:nvPr/>
        </p:nvSpPr>
        <p:spPr>
          <a:xfrm>
            <a:off x="18530581" y="16410794"/>
            <a:ext cx="3982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The recoiled helium and carbon nuclei </a:t>
            </a:r>
            <a:r>
              <a:rPr 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 will </a:t>
            </a:r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heat up </a:t>
            </a:r>
            <a:r>
              <a:rPr 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small parts of the </a:t>
            </a:r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unstable liquid causing it to vaporize. We capture this bubble event </a:t>
            </a:r>
            <a:r>
              <a:rPr 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with </a:t>
            </a:r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100 Hz </a:t>
            </a:r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digital </a:t>
            </a:r>
            <a:r>
              <a:rPr 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camera</a:t>
            </a:r>
            <a:r>
              <a:rPr lang="en-US" sz="25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2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6" name="Picture 2" descr="D:\meekins\Google Drive\JLAB\bubble_chamber\Review-2015\Figs\U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581" y="21983186"/>
            <a:ext cx="7015942" cy="52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ounded Rectangular Callout 96"/>
          <p:cNvSpPr/>
          <p:nvPr/>
        </p:nvSpPr>
        <p:spPr>
          <a:xfrm>
            <a:off x="29375906" y="18917135"/>
            <a:ext cx="1733974" cy="826964"/>
          </a:xfrm>
          <a:prstGeom prst="wedgeRoundRectCallout">
            <a:avLst>
              <a:gd name="adj1" fmla="val -92002"/>
              <a:gd name="adj2" fmla="val -243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Camera</a:t>
            </a:r>
          </a:p>
        </p:txBody>
      </p: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850797248"/>
              </p:ext>
            </p:extLst>
          </p:nvPr>
        </p:nvGraphicFramePr>
        <p:xfrm>
          <a:off x="3953291" y="24701255"/>
          <a:ext cx="4747762" cy="346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4254939881"/>
              </p:ext>
            </p:extLst>
          </p:nvPr>
        </p:nvGraphicFramePr>
        <p:xfrm>
          <a:off x="441381" y="24781878"/>
          <a:ext cx="4294284" cy="34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75869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586</Words>
  <Application>Microsoft Office PowerPoint</Application>
  <PresentationFormat>Custom</PresentationFormat>
  <Paragraphs>99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Hesse</dc:creator>
  <cp:lastModifiedBy>suleiman</cp:lastModifiedBy>
  <cp:revision>77</cp:revision>
  <dcterms:created xsi:type="dcterms:W3CDTF">2016-04-22T05:01:38Z</dcterms:created>
  <dcterms:modified xsi:type="dcterms:W3CDTF">2016-04-25T20:12:42Z</dcterms:modified>
</cp:coreProperties>
</file>