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463" r:id="rId2"/>
    <p:sldId id="490" r:id="rId3"/>
    <p:sldId id="465" r:id="rId4"/>
    <p:sldId id="467" r:id="rId5"/>
    <p:sldId id="460" r:id="rId6"/>
    <p:sldId id="488" r:id="rId7"/>
    <p:sldId id="337" r:id="rId8"/>
    <p:sldId id="489" r:id="rId9"/>
    <p:sldId id="479" r:id="rId10"/>
    <p:sldId id="469" r:id="rId11"/>
    <p:sldId id="473" r:id="rId12"/>
    <p:sldId id="476" r:id="rId13"/>
    <p:sldId id="477" r:id="rId14"/>
    <p:sldId id="478" r:id="rId15"/>
    <p:sldId id="401" r:id="rId16"/>
    <p:sldId id="398" r:id="rId17"/>
    <p:sldId id="400" r:id="rId18"/>
    <p:sldId id="402" r:id="rId19"/>
    <p:sldId id="480" r:id="rId20"/>
    <p:sldId id="493" r:id="rId21"/>
    <p:sldId id="481" r:id="rId22"/>
    <p:sldId id="485" r:id="rId23"/>
    <p:sldId id="482" r:id="rId24"/>
    <p:sldId id="486" r:id="rId25"/>
    <p:sldId id="487" r:id="rId26"/>
    <p:sldId id="3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0FD"/>
    <a:srgbClr val="19EB24"/>
    <a:srgbClr val="38FDFF"/>
    <a:srgbClr val="7AFFDD"/>
    <a:srgbClr val="E86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540" autoAdjust="0"/>
    <p:restoredTop sz="95507" autoAdjust="0"/>
  </p:normalViewPr>
  <p:slideViewPr>
    <p:cSldViewPr snapToGrid="0" snapToObjects="1">
      <p:cViewPr varScale="1">
        <p:scale>
          <a:sx n="120" d="100"/>
          <a:sy n="120" d="100"/>
        </p:scale>
        <p:origin x="216" y="416"/>
      </p:cViewPr>
      <p:guideLst/>
    </p:cSldViewPr>
  </p:slideViewPr>
  <p:outlineViewPr>
    <p:cViewPr>
      <p:scale>
        <a:sx n="33" d="100"/>
        <a:sy n="33" d="100"/>
      </p:scale>
      <p:origin x="0" y="-307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March 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Tuesday, March 7,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8B2B7-47FE-7BFB-D83C-5FE56349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Tuesday, March 7,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41.em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1.emf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515" y="376128"/>
            <a:ext cx="11068305" cy="617838"/>
          </a:xfrm>
        </p:spPr>
        <p:txBody>
          <a:bodyPr/>
          <a:lstStyle/>
          <a:p>
            <a:r>
              <a:rPr lang="en-US" sz="3200" dirty="0" err="1"/>
              <a:t>Ce</a:t>
            </a:r>
            <a:r>
              <a:rPr lang="en-US" sz="3200" baseline="30000" dirty="0" err="1"/>
              <a:t>+</a:t>
            </a:r>
            <a:r>
              <a:rPr lang="en-US" sz="3200" dirty="0" err="1"/>
              <a:t>BAF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306516" y="4955500"/>
            <a:ext cx="5875975" cy="982748"/>
          </a:xfrm>
        </p:spPr>
        <p:txBody>
          <a:bodyPr/>
          <a:lstStyle/>
          <a:p>
            <a:r>
              <a:rPr lang="en-US" sz="1800" dirty="0"/>
              <a:t>Jefferson Lab Positron Users Working Group Workshop</a:t>
            </a:r>
          </a:p>
          <a:p>
            <a:r>
              <a:rPr lang="en-US" sz="1800" dirty="0"/>
              <a:t>University of Virginia, Charlottesville</a:t>
            </a:r>
          </a:p>
          <a:p>
            <a:r>
              <a:rPr lang="en-US" sz="1800" dirty="0"/>
              <a:t>March 7 – 8,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516" y="4583711"/>
            <a:ext cx="5875975" cy="4208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Joe Grames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70AD539A-C8FD-8842-8935-09433B84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245929" y="1890809"/>
            <a:ext cx="4484914" cy="3064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21117-675F-B046-B793-0F29F2241471}"/>
              </a:ext>
            </a:extLst>
          </p:cNvPr>
          <p:cNvSpPr txBox="1"/>
          <p:nvPr/>
        </p:nvSpPr>
        <p:spPr>
          <a:xfrm>
            <a:off x="1121664" y="198729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3EA7B-3021-6142-810A-6DB667DA7235}"/>
              </a:ext>
            </a:extLst>
          </p:cNvPr>
          <p:cNvSpPr txBox="1"/>
          <p:nvPr/>
        </p:nvSpPr>
        <p:spPr>
          <a:xfrm>
            <a:off x="805931" y="1548755"/>
            <a:ext cx="6124265" cy="2480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 concept (and how we got here)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Topics we’ll address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this meeting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Joe, polarized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000" i="0" u="none" strike="noStrike" kern="1200" cap="none" spc="0" normalizeH="0" baseline="3000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Andriy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high power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Sami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layout of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0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beam collection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PingFangSC-Regular" charset="-122"/>
              <a:buChar char="－"/>
              <a:tabLst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Dennis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transport of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to halls</a:t>
            </a: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Coffeetime discussions</a:t>
            </a:r>
          </a:p>
        </p:txBody>
      </p:sp>
    </p:spTree>
    <p:extLst>
      <p:ext uri="{BB962C8B-B14F-4D97-AF65-F5344CB8AC3E}">
        <p14:creationId xmlns:p14="http://schemas.microsoft.com/office/powerpoint/2010/main" val="75101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08A68-D09C-0DD5-99DB-BC51549A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E05E-71D8-7017-6267-4AFF6BFD6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7" y="821994"/>
            <a:ext cx="12009386" cy="538169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FY22 – positron research was supported at the division level</a:t>
            </a:r>
          </a:p>
          <a:p>
            <a:pPr lvl="1"/>
            <a:r>
              <a:rPr lang="en-US" dirty="0"/>
              <a:t>~2 FTE spread across CIS, CASA, OPS departments</a:t>
            </a:r>
          </a:p>
          <a:p>
            <a:pPr lvl="1"/>
            <a:r>
              <a:rPr lang="en-US" dirty="0"/>
              <a:t>Includes one full-time scientist and one PhD grad student</a:t>
            </a:r>
          </a:p>
          <a:p>
            <a:pPr lvl="1"/>
            <a:endParaRPr lang="en-US" sz="1300" dirty="0"/>
          </a:p>
          <a:p>
            <a:r>
              <a:rPr lang="en-US" b="1" dirty="0"/>
              <a:t>FY23 – </a:t>
            </a:r>
            <a:r>
              <a:rPr lang="en-US" b="1" dirty="0" err="1"/>
              <a:t>Ce</a:t>
            </a:r>
            <a:r>
              <a:rPr lang="en-US" b="1" baseline="30000" dirty="0" err="1"/>
              <a:t>+</a:t>
            </a:r>
            <a:r>
              <a:rPr lang="en-US" b="1" dirty="0" err="1"/>
              <a:t>BAF</a:t>
            </a:r>
            <a:r>
              <a:rPr lang="en-US" b="1" dirty="0"/>
              <a:t> working group has grown and with broader collaboration</a:t>
            </a:r>
          </a:p>
          <a:p>
            <a:pPr lvl="1"/>
            <a:r>
              <a:rPr lang="en-US" dirty="0" err="1"/>
              <a:t>JLab</a:t>
            </a:r>
            <a:r>
              <a:rPr lang="en-US" dirty="0"/>
              <a:t> Physics division developing high power target designs, will start on magnet soon</a:t>
            </a:r>
          </a:p>
          <a:p>
            <a:pPr lvl="1"/>
            <a:r>
              <a:rPr lang="en-US" dirty="0" err="1"/>
              <a:t>JLab</a:t>
            </a:r>
            <a:r>
              <a:rPr lang="en-US" dirty="0"/>
              <a:t> Engineering division evaluating electrical requirements of magnets reversal &amp; diagnostics</a:t>
            </a:r>
          </a:p>
          <a:p>
            <a:pPr lvl="1"/>
            <a:r>
              <a:rPr lang="en-US" dirty="0"/>
              <a:t>SRF Dept. developing a plan for 4 SRF cryomodules needed, will start on capture </a:t>
            </a:r>
            <a:r>
              <a:rPr lang="en-US" dirty="0" err="1"/>
              <a:t>linac</a:t>
            </a:r>
            <a:r>
              <a:rPr lang="en-US" dirty="0"/>
              <a:t> soon</a:t>
            </a:r>
          </a:p>
          <a:p>
            <a:pPr lvl="1"/>
            <a:r>
              <a:rPr lang="en-US" dirty="0" err="1"/>
              <a:t>IJCLab</a:t>
            </a:r>
            <a:r>
              <a:rPr lang="en-US" dirty="0"/>
              <a:t> remains a strong collaborator, contributing to design and target development</a:t>
            </a:r>
          </a:p>
          <a:p>
            <a:pPr lvl="1"/>
            <a:r>
              <a:rPr lang="en-US" dirty="0"/>
              <a:t>ORNL contributing to conceptual design of a 123 MeV e</a:t>
            </a:r>
            <a:r>
              <a:rPr lang="en-US" baseline="30000" dirty="0"/>
              <a:t>+</a:t>
            </a:r>
            <a:r>
              <a:rPr lang="en-US" dirty="0"/>
              <a:t> spin rotator</a:t>
            </a:r>
          </a:p>
          <a:p>
            <a:pPr lvl="1"/>
            <a:r>
              <a:rPr lang="en-US" dirty="0"/>
              <a:t>HEP proposal submitted in support of e</a:t>
            </a:r>
            <a:r>
              <a:rPr lang="en-US" baseline="30000" dirty="0"/>
              <a:t>+</a:t>
            </a:r>
            <a:r>
              <a:rPr lang="en-US" dirty="0"/>
              <a:t> collaboration (SLAC/KEK/JLAB)</a:t>
            </a:r>
          </a:p>
          <a:p>
            <a:pPr lvl="1"/>
            <a:r>
              <a:rPr lang="en-US" dirty="0" err="1"/>
              <a:t>Xelera</a:t>
            </a:r>
            <a:r>
              <a:rPr lang="en-US" dirty="0"/>
              <a:t> Inc. awarded SBIR Phase 1 to evaluate a liquid metal target option</a:t>
            </a:r>
          </a:p>
          <a:p>
            <a:pPr lvl="1"/>
            <a:endParaRPr lang="en-US" sz="1300" dirty="0"/>
          </a:p>
          <a:p>
            <a:r>
              <a:rPr lang="en-US" b="1" dirty="0"/>
              <a:t>FY24 – Ahead and out-years</a:t>
            </a:r>
          </a:p>
          <a:p>
            <a:pPr lvl="1"/>
            <a:r>
              <a:rPr lang="en-US" dirty="0"/>
              <a:t>Publish a start-to-end technical conceptual report</a:t>
            </a:r>
          </a:p>
          <a:p>
            <a:pPr lvl="1"/>
            <a:r>
              <a:rPr lang="en-US" dirty="0"/>
              <a:t>Developing a plan to build up 10 MeV/10 mA “pre-accelerator”, demonstrate source &amp; target tests</a:t>
            </a:r>
          </a:p>
          <a:p>
            <a:pPr lvl="1"/>
            <a:r>
              <a:rPr lang="en-US" dirty="0"/>
              <a:t>Need to develop planning for LCLS-II and EIC commitments planned for LERF over next decade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866FA-26B1-5009-FB8F-C21DEED6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54991F-1C7B-CC57-E0D8-3FD83F29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51790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8C79-A1A1-3418-48FD-E3779141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Yield and Polarization =&gt; multiply your desired e+ current by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3 </a:t>
            </a:r>
            <a:r>
              <a:rPr lang="en-US" dirty="0">
                <a:solidFill>
                  <a:srgbClr val="FF0000"/>
                </a:solidFill>
              </a:rPr>
              <a:t>to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1FE3D-0806-75F8-C7AC-7B67381E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57CB-988F-AC3A-97E0-78027853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6947A-4369-AAF0-6ECB-4696E0556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072"/>
          <a:stretch/>
        </p:blipFill>
        <p:spPr>
          <a:xfrm>
            <a:off x="4970305" y="2009106"/>
            <a:ext cx="3451539" cy="3548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CE21D-336D-E870-544B-F386A8346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6" t="7645" r="55159" b="66707"/>
          <a:stretch/>
        </p:blipFill>
        <p:spPr>
          <a:xfrm>
            <a:off x="5540061" y="1025217"/>
            <a:ext cx="2556589" cy="934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105F9E-C582-8288-E814-3A8DAB4C6C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0" t="6599" r="4694" b="67753"/>
          <a:stretch/>
        </p:blipFill>
        <p:spPr>
          <a:xfrm>
            <a:off x="8830524" y="1025216"/>
            <a:ext cx="2971800" cy="934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0146A-8920-D9C7-7C08-844241FA9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4" y="2066354"/>
            <a:ext cx="4526303" cy="372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D8BA6-9EC1-B58E-4551-F88C8EF2D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72" t="294" b="-294"/>
          <a:stretch/>
        </p:blipFill>
        <p:spPr>
          <a:xfrm>
            <a:off x="8590655" y="2009106"/>
            <a:ext cx="3451539" cy="3548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51DAA1-254B-321F-CA52-B86EC1204003}"/>
              </a:ext>
            </a:extLst>
          </p:cNvPr>
          <p:cNvSpPr txBox="1"/>
          <p:nvPr/>
        </p:nvSpPr>
        <p:spPr>
          <a:xfrm>
            <a:off x="611385" y="1750002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Polarization vs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59915D-603D-6CF0-06C9-D71383961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075" y="3180629"/>
            <a:ext cx="923926" cy="6113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60CB70-32F4-A273-DB69-86C9C120DCDB}"/>
              </a:ext>
            </a:extLst>
          </p:cNvPr>
          <p:cNvCxnSpPr/>
          <p:nvPr/>
        </p:nvCxnSpPr>
        <p:spPr>
          <a:xfrm>
            <a:off x="6197600" y="4678680"/>
            <a:ext cx="0" cy="43688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A8510B-F5E1-DDE2-7F7B-72F3C6960465}"/>
              </a:ext>
            </a:extLst>
          </p:cNvPr>
          <p:cNvCxnSpPr/>
          <p:nvPr/>
        </p:nvCxnSpPr>
        <p:spPr>
          <a:xfrm flipH="1">
            <a:off x="5196840" y="4678680"/>
            <a:ext cx="1000760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C1F134-E611-0428-BE82-24CB2C18C2EE}"/>
              </a:ext>
            </a:extLst>
          </p:cNvPr>
          <p:cNvCxnSpPr>
            <a:cxnSpLocks/>
          </p:cNvCxnSpPr>
          <p:nvPr/>
        </p:nvCxnSpPr>
        <p:spPr>
          <a:xfrm flipH="1">
            <a:off x="8884920" y="4168607"/>
            <a:ext cx="1514565" cy="0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752789-8EEC-ACC6-90B4-A807A18E322C}"/>
              </a:ext>
            </a:extLst>
          </p:cNvPr>
          <p:cNvCxnSpPr>
            <a:cxnSpLocks/>
          </p:cNvCxnSpPr>
          <p:nvPr/>
        </p:nvCxnSpPr>
        <p:spPr>
          <a:xfrm>
            <a:off x="10399485" y="4168607"/>
            <a:ext cx="0" cy="87202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A7C5C3F-D2BE-862F-AD15-BDD8FD3ADE37}"/>
              </a:ext>
            </a:extLst>
          </p:cNvPr>
          <p:cNvSpPr/>
          <p:nvPr/>
        </p:nvSpPr>
        <p:spPr>
          <a:xfrm>
            <a:off x="7956770" y="2381616"/>
            <a:ext cx="107559" cy="122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49E58-41A1-D9AB-51A4-0FD7748B7E62}"/>
              </a:ext>
            </a:extLst>
          </p:cNvPr>
          <p:cNvSpPr txBox="1"/>
          <p:nvPr/>
        </p:nvSpPr>
        <p:spPr>
          <a:xfrm>
            <a:off x="4726291" y="2150112"/>
            <a:ext cx="36933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04F73F-10F6-00A1-6375-7EB0A1EE453A}"/>
              </a:ext>
            </a:extLst>
          </p:cNvPr>
          <p:cNvSpPr txBox="1"/>
          <p:nvPr/>
        </p:nvSpPr>
        <p:spPr>
          <a:xfrm>
            <a:off x="8399775" y="2150112"/>
            <a:ext cx="369332" cy="40972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FoM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68367D-EC3F-17D7-1EB0-45D2D9189BE5}"/>
              </a:ext>
            </a:extLst>
          </p:cNvPr>
          <p:cNvSpPr/>
          <p:nvPr/>
        </p:nvSpPr>
        <p:spPr>
          <a:xfrm>
            <a:off x="11462003" y="2315718"/>
            <a:ext cx="369331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866BB-128A-DAF8-BADD-D43A3F2C55EB}"/>
              </a:ext>
            </a:extLst>
          </p:cNvPr>
          <p:cNvSpPr txBox="1"/>
          <p:nvPr/>
        </p:nvSpPr>
        <p:spPr>
          <a:xfrm rot="5400000">
            <a:off x="6973372" y="1964086"/>
            <a:ext cx="369332" cy="89223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120 MeV e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89BA7C-059D-D174-2E96-861BCD0790F0}"/>
              </a:ext>
            </a:extLst>
          </p:cNvPr>
          <p:cNvSpPr txBox="1"/>
          <p:nvPr/>
        </p:nvSpPr>
        <p:spPr>
          <a:xfrm rot="5400000">
            <a:off x="6973372" y="1734239"/>
            <a:ext cx="369332" cy="17638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4 mm Tungsten Target </a:t>
            </a:r>
            <a:endParaRPr lang="en-US" sz="12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282959-00BA-860B-48AE-3F8886FAA391}"/>
              </a:ext>
            </a:extLst>
          </p:cNvPr>
          <p:cNvSpPr/>
          <p:nvPr/>
        </p:nvSpPr>
        <p:spPr>
          <a:xfrm>
            <a:off x="7816347" y="5433060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BF79A6-6C02-4151-ADF8-9108CB17621D}"/>
              </a:ext>
            </a:extLst>
          </p:cNvPr>
          <p:cNvSpPr/>
          <p:nvPr/>
        </p:nvSpPr>
        <p:spPr>
          <a:xfrm>
            <a:off x="11501209" y="541056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0B9D5-FC7B-A56E-EC63-84F4208C62AB}"/>
              </a:ext>
            </a:extLst>
          </p:cNvPr>
          <p:cNvSpPr/>
          <p:nvPr/>
        </p:nvSpPr>
        <p:spPr>
          <a:xfrm>
            <a:off x="10880179" y="5357582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1C40EF-98E3-2D74-F9BE-095F23F69968}"/>
              </a:ext>
            </a:extLst>
          </p:cNvPr>
          <p:cNvSpPr/>
          <p:nvPr/>
        </p:nvSpPr>
        <p:spPr>
          <a:xfrm>
            <a:off x="7195317" y="5380081"/>
            <a:ext cx="78413" cy="105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BCC41C-0955-6C0A-359B-4892CB1E9388}"/>
              </a:ext>
            </a:extLst>
          </p:cNvPr>
          <p:cNvSpPr/>
          <p:nvPr/>
        </p:nvSpPr>
        <p:spPr>
          <a:xfrm>
            <a:off x="7102902" y="5321599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1FF00D-9088-996D-59B3-89380762C7F3}"/>
              </a:ext>
            </a:extLst>
          </p:cNvPr>
          <p:cNvSpPr/>
          <p:nvPr/>
        </p:nvSpPr>
        <p:spPr>
          <a:xfrm>
            <a:off x="7729703" y="5334503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E83A97-1017-3958-A6FC-9FE2FD9ECCCD}"/>
              </a:ext>
            </a:extLst>
          </p:cNvPr>
          <p:cNvSpPr/>
          <p:nvPr/>
        </p:nvSpPr>
        <p:spPr>
          <a:xfrm>
            <a:off x="11415232" y="5318228"/>
            <a:ext cx="28084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381C17-6374-E841-8C71-AABE3EC7B059}"/>
              </a:ext>
            </a:extLst>
          </p:cNvPr>
          <p:cNvSpPr/>
          <p:nvPr/>
        </p:nvSpPr>
        <p:spPr>
          <a:xfrm>
            <a:off x="10790201" y="5316464"/>
            <a:ext cx="280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7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D2219D-A17C-0A92-43AD-1933B26E8AB7}"/>
              </a:ext>
            </a:extLst>
          </p:cNvPr>
          <p:cNvSpPr/>
          <p:nvPr/>
        </p:nvSpPr>
        <p:spPr>
          <a:xfrm>
            <a:off x="5196840" y="5592774"/>
            <a:ext cx="6737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Positron beamline has to be designed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efficient capture and transport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277363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E9BEA-D610-AB23-EEF9-2B608E87C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polarized electron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AF127-976B-BB1A-5822-EB534FDC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413C2-EDCC-4E4D-9C0D-65E9F6E5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2F536-B7B5-60FA-8CE0-E9EDD726D50C}"/>
              </a:ext>
            </a:extLst>
          </p:cNvPr>
          <p:cNvSpPr/>
          <p:nvPr/>
        </p:nvSpPr>
        <p:spPr>
          <a:xfrm>
            <a:off x="5568106" y="829387"/>
            <a:ext cx="66238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Lifetime ~200 C </a:t>
            </a:r>
            <a:r>
              <a:rPr lang="en-US" dirty="0">
                <a:cs typeface="Arial"/>
              </a:rPr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baseline="-25000" dirty="0">
                <a:ea typeface="Symbol" charset="2"/>
                <a:cs typeface="Symbol" charset="2"/>
              </a:rPr>
              <a:t>D</a:t>
            </a:r>
            <a:r>
              <a:rPr lang="en-US" dirty="0">
                <a:cs typeface="Arial"/>
              </a:rPr>
              <a:t> ~ 1mm) with intensity 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@ 200 </a:t>
            </a:r>
            <a:r>
              <a:rPr lang="en-US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379EC-E454-79B0-F0AE-F5B15FA3C3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5788550" y="1584675"/>
            <a:ext cx="6257459" cy="248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42E5C9-8608-7EEF-E6EA-EF870DCC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08" y="1506495"/>
            <a:ext cx="5089044" cy="3582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454C08-34BA-976D-D2C8-C8D7EED4624E}"/>
              </a:ext>
            </a:extLst>
          </p:cNvPr>
          <p:cNvSpPr txBox="1"/>
          <p:nvPr/>
        </p:nvSpPr>
        <p:spPr>
          <a:xfrm>
            <a:off x="369566" y="5734781"/>
            <a:ext cx="3951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Adderley </a:t>
            </a:r>
            <a:r>
              <a:rPr lang="en-US" sz="1200" i="1" dirty="0"/>
              <a:t>et al., </a:t>
            </a:r>
            <a:r>
              <a:rPr lang="en-US" sz="1200" dirty="0"/>
              <a:t>Phys. Rev. Accel. Beams </a:t>
            </a:r>
            <a:r>
              <a:rPr lang="en-US" sz="1200" b="1" dirty="0"/>
              <a:t>13</a:t>
            </a:r>
            <a:r>
              <a:rPr lang="en-US" sz="1200" dirty="0"/>
              <a:t>, 010101 (2010)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F47D82-72F1-45F3-A217-315E6FDA5EF2}"/>
              </a:ext>
            </a:extLst>
          </p:cNvPr>
          <p:cNvCxnSpPr>
            <a:cxnSpLocks/>
          </p:cNvCxnSpPr>
          <p:nvPr/>
        </p:nvCxnSpPr>
        <p:spPr>
          <a:xfrm flipH="1">
            <a:off x="1636706" y="1847420"/>
            <a:ext cx="318574" cy="70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ADB9A0-69BF-D6C7-B8B6-C614D560BF86}"/>
              </a:ext>
            </a:extLst>
          </p:cNvPr>
          <p:cNvCxnSpPr>
            <a:cxnSpLocks/>
          </p:cNvCxnSpPr>
          <p:nvPr/>
        </p:nvCxnSpPr>
        <p:spPr>
          <a:xfrm flipH="1">
            <a:off x="3359478" y="1843803"/>
            <a:ext cx="288230" cy="9574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C2B839-E590-CD97-FEAA-BB1FF4D3E2E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12692" y="2138282"/>
            <a:ext cx="790587" cy="87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5BE939-64DC-B283-B321-8A304856D5CE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934066" y="3624649"/>
            <a:ext cx="1800042" cy="4475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701328-512A-7F78-7986-53AD0501E610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934066" y="4072203"/>
            <a:ext cx="149077" cy="269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3">
            <a:extLst>
              <a:ext uri="{FF2B5EF4-FFF2-40B4-BE49-F238E27FC236}">
                <a16:creationId xmlns:a16="http://schemas.microsoft.com/office/drawing/2014/main" id="{4243C260-2C82-2F25-49B8-6D29D3753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583" y="1613869"/>
            <a:ext cx="1188146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Activation Laser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BE88CF14-335E-9E8D-E3B8-A401609F3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401" y="1576590"/>
            <a:ext cx="1000595" cy="261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HV Chamber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90C1FCED-77DE-5786-208E-5E44BB76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1707395"/>
            <a:ext cx="91403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Preparation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050A1DC5-752C-204B-8178-5EADF4AE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75" y="3856759"/>
            <a:ext cx="678391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GaAs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Storage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5E372F34-4E53-9E88-A7AE-345CC5F5A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76" y="4943275"/>
            <a:ext cx="764953" cy="430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Loading</a:t>
            </a:r>
          </a:p>
          <a:p>
            <a:pPr defTabSz="457200"/>
            <a:r>
              <a:rPr lang="en-US" sz="1100" dirty="0">
                <a:solidFill>
                  <a:srgbClr val="000000"/>
                </a:solidFill>
                <a:latin typeface="Arial" pitchFamily="34" charset="0"/>
              </a:rPr>
              <a:t>Chamber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C5BCB10-28A2-FEE5-4128-1F422DD769D1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675853" y="4206884"/>
            <a:ext cx="382476" cy="7363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8055A2E-B1BB-FF69-93F1-E455FAB5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863" y="4666912"/>
            <a:ext cx="1371491" cy="868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EE7B26-40FF-BE8F-1DF1-DCC0857EA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004" y="4671499"/>
            <a:ext cx="848051" cy="8350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B813FAD-3CE8-B234-9E42-AAC27806B148}"/>
              </a:ext>
            </a:extLst>
          </p:cNvPr>
          <p:cNvSpPr/>
          <p:nvPr/>
        </p:nvSpPr>
        <p:spPr>
          <a:xfrm>
            <a:off x="11027485" y="1815578"/>
            <a:ext cx="1018524" cy="124461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C1B115-1763-FE66-CF64-74ADC3B1661E}"/>
              </a:ext>
            </a:extLst>
          </p:cNvPr>
          <p:cNvSpPr txBox="1"/>
          <p:nvPr/>
        </p:nvSpPr>
        <p:spPr>
          <a:xfrm>
            <a:off x="7748268" y="1999619"/>
            <a:ext cx="2263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QE = QE</a:t>
            </a:r>
            <a:r>
              <a:rPr lang="en-US" sz="2000" baseline="-25000" dirty="0">
                <a:solidFill>
                  <a:schemeClr val="accent1"/>
                </a:solidFill>
              </a:rPr>
              <a:t>0</a:t>
            </a:r>
            <a:r>
              <a:rPr lang="en-US" sz="2000" dirty="0">
                <a:solidFill>
                  <a:schemeClr val="accent1"/>
                </a:solidFill>
              </a:rPr>
              <a:t> e </a:t>
            </a:r>
            <a:r>
              <a:rPr lang="en-US" sz="2000" baseline="30000" dirty="0">
                <a:solidFill>
                  <a:schemeClr val="accent1"/>
                </a:solidFill>
              </a:rPr>
              <a:t>-(Q/Lifetime)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06CD72-132D-27E8-978A-6A04CDDBA3B8}"/>
              </a:ext>
            </a:extLst>
          </p:cNvPr>
          <p:cNvSpPr/>
          <p:nvPr/>
        </p:nvSpPr>
        <p:spPr>
          <a:xfrm>
            <a:off x="125589" y="1061507"/>
            <a:ext cx="5302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Gun vacuum ~ 1x10</a:t>
            </a:r>
            <a:r>
              <a:rPr lang="en-US" baseline="30000" dirty="0"/>
              <a:t>-12</a:t>
            </a:r>
            <a:r>
              <a:rPr lang="en-US" dirty="0"/>
              <a:t> Torr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656BBF-3768-A71D-FB7F-11F1BFE7C187}"/>
              </a:ext>
            </a:extLst>
          </p:cNvPr>
          <p:cNvGrpSpPr/>
          <p:nvPr/>
        </p:nvGrpSpPr>
        <p:grpSpPr>
          <a:xfrm>
            <a:off x="5601924" y="3854331"/>
            <a:ext cx="6556257" cy="2730277"/>
            <a:chOff x="5601924" y="3854331"/>
            <a:chExt cx="6556257" cy="27302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C0B6D7C-C92B-9FDF-E51E-60BE800C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1924" y="3854331"/>
              <a:ext cx="6556257" cy="273027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D71341-1E3A-CC0C-6AB6-817A55580A69}"/>
                </a:ext>
              </a:extLst>
            </p:cNvPr>
            <p:cNvSpPr txBox="1"/>
            <p:nvPr/>
          </p:nvSpPr>
          <p:spPr>
            <a:xfrm>
              <a:off x="9513736" y="6253020"/>
              <a:ext cx="70766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[</a:t>
              </a:r>
              <a:r>
                <a:rPr lang="en-US" sz="1400" i="1" dirty="0"/>
                <a:t>µ</a:t>
              </a:r>
              <a:r>
                <a:rPr lang="en-US" sz="1400" dirty="0"/>
                <a:t>A]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63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FABD-919C-A4A2-3B8F-BF470A7D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Imperfect Vacuum = Ion Bombardment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7EF2E-C1FF-FB6B-94B6-3F7632020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9E819-AC28-B708-D9DD-4B777B35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6" name="Fig1a-movie.avi">
            <a:hlinkClick r:id="" action="ppaction://media"/>
            <a:extLst>
              <a:ext uri="{FF2B5EF4-FFF2-40B4-BE49-F238E27FC236}">
                <a16:creationId xmlns:a16="http://schemas.microsoft.com/office/drawing/2014/main" id="{BAA3CF90-B5A9-E3EF-BF0F-DF0DB2542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92" y="1461584"/>
            <a:ext cx="6096000" cy="4572000"/>
          </a:xfrm>
          <a:prstGeom prst="rect">
            <a:avLst/>
          </a:prstGeom>
        </p:spPr>
      </p:pic>
      <p:pic>
        <p:nvPicPr>
          <p:cNvPr id="7" name="Picture 6" descr="hv_ion_create">
            <a:extLst>
              <a:ext uri="{FF2B5EF4-FFF2-40B4-BE49-F238E27FC236}">
                <a16:creationId xmlns:a16="http://schemas.microsoft.com/office/drawing/2014/main" id="{38B8760A-759D-BB6D-19D8-7C65E1B6B8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360"/>
          <a:stretch/>
        </p:blipFill>
        <p:spPr bwMode="auto">
          <a:xfrm>
            <a:off x="7785588" y="1077002"/>
            <a:ext cx="3439584" cy="183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73459861-E065-9D13-3AA4-9381BC894E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05" y="3330468"/>
            <a:ext cx="3275350" cy="2874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68329E-C0D8-07E1-2B63-E8F6DC17883A}"/>
              </a:ext>
            </a:extLst>
          </p:cNvPr>
          <p:cNvSpPr txBox="1"/>
          <p:nvPr/>
        </p:nvSpPr>
        <p:spPr>
          <a:xfrm>
            <a:off x="9358268" y="3330468"/>
            <a:ext cx="178478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indent="-176213" algn="ctr"/>
            <a:r>
              <a:rPr lang="en-US" sz="1050" dirty="0">
                <a:latin typeface="Century Gothic" panose="020B0502020202020204" pitchFamily="34" charset="0"/>
              </a:rPr>
              <a:t>Active area = 5mm</a:t>
            </a:r>
          </a:p>
          <a:p>
            <a:pPr marL="176213" indent="-176213" algn="ctr"/>
            <a:r>
              <a:rPr lang="en-US" sz="1050" dirty="0">
                <a:latin typeface="Century Gothic" panose="020B0502020202020204" pitchFamily="34" charset="0"/>
              </a:rPr>
              <a:t>Laser spot = 0.5mm dia.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9700073-C08F-DF95-4FEA-2AAEE57FD918}"/>
              </a:ext>
            </a:extLst>
          </p:cNvPr>
          <p:cNvSpPr txBox="1">
            <a:spLocks/>
          </p:cNvSpPr>
          <p:nvPr/>
        </p:nvSpPr>
        <p:spPr>
          <a:xfrm>
            <a:off x="323605" y="904292"/>
            <a:ext cx="4795536" cy="9373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Ion bombardment – notice characteristic “trench” from laser spot to electrostatic center of photocathode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030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E131-88D3-F838-B7F6-BED7005C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electron source performance by factor of 100 – 1000…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2B9BF-13BF-D18E-2A01-22EAEDD1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E4E19-F5D6-5A3E-506B-A5725DA9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A0B73-0BD3-146C-60F1-999BCBE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3F61E9-7C18-4C61-1206-91A40FE3D79F}"/>
              </a:ext>
            </a:extLst>
          </p:cNvPr>
          <p:cNvSpPr txBox="1"/>
          <p:nvPr/>
        </p:nvSpPr>
        <p:spPr>
          <a:xfrm>
            <a:off x="128355" y="1153005"/>
            <a:ext cx="5332675" cy="4500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Polarized Positron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(see Sami’s talk on Positron collection design for CEBAF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envisions a polarized e- driven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PEPPo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Injector, for generating e+ beams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polarization &gt;60% and current &gt;100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Because overall efficiency is small, the polarized electron source must provide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 to 10 mA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(continuous wave, RF frequency of 1497 MHz)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 to satisfy experimental program, we need polarized electron source to operate without interruption for at least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weeks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Coulombs delivered in 2 weeks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≈ 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to 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New gun must be better than CEBAF by a factor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100 – 1000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i.e., factor of current increase multiplied by factor of charge (lifetime) increase </a:t>
            </a: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829790A-5E64-69B9-99FD-79ACAF23BF10}"/>
              </a:ext>
            </a:extLst>
          </p:cNvPr>
          <p:cNvSpPr/>
          <p:nvPr/>
        </p:nvSpPr>
        <p:spPr>
          <a:xfrm flipV="1">
            <a:off x="9379131" y="1430609"/>
            <a:ext cx="2309889" cy="1654623"/>
          </a:xfrm>
          <a:prstGeom prst="rtTriangle">
            <a:avLst/>
          </a:prstGeom>
          <a:solidFill>
            <a:srgbClr val="020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0E6738-8A6E-5D19-800F-6FAC2922B821}"/>
              </a:ext>
            </a:extLst>
          </p:cNvPr>
          <p:cNvSpPr txBox="1"/>
          <p:nvPr/>
        </p:nvSpPr>
        <p:spPr>
          <a:xfrm>
            <a:off x="9682503" y="1821019"/>
            <a:ext cx="97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Ce+BAF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DDD6A8-BBBD-B48A-0B04-E3F5B0AC946D}"/>
              </a:ext>
            </a:extLst>
          </p:cNvPr>
          <p:cNvSpPr/>
          <p:nvPr/>
        </p:nvSpPr>
        <p:spPr>
          <a:xfrm>
            <a:off x="9257211" y="386900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57EE8-0D3B-7BA4-AF50-09CA89F9C7C1}"/>
              </a:ext>
            </a:extLst>
          </p:cNvPr>
          <p:cNvSpPr/>
          <p:nvPr/>
        </p:nvSpPr>
        <p:spPr>
          <a:xfrm>
            <a:off x="6910250" y="4333658"/>
            <a:ext cx="657498" cy="2842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CEBAF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AD8820-5289-A416-EA3C-EB3BF944053B}"/>
              </a:ext>
            </a:extLst>
          </p:cNvPr>
          <p:cNvSpPr/>
          <p:nvPr/>
        </p:nvSpPr>
        <p:spPr>
          <a:xfrm>
            <a:off x="7326089" y="363106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962D70-5403-4E5A-F75A-2ECAE30AD62D}"/>
              </a:ext>
            </a:extLst>
          </p:cNvPr>
          <p:cNvCxnSpPr>
            <a:cxnSpLocks/>
          </p:cNvCxnSpPr>
          <p:nvPr/>
        </p:nvCxnSpPr>
        <p:spPr>
          <a:xfrm flipV="1">
            <a:off x="7654834" y="4003993"/>
            <a:ext cx="1524000" cy="43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841863-4545-936C-71C2-51DAC10D663F}"/>
              </a:ext>
            </a:extLst>
          </p:cNvPr>
          <p:cNvCxnSpPr>
            <a:cxnSpLocks/>
          </p:cNvCxnSpPr>
          <p:nvPr/>
        </p:nvCxnSpPr>
        <p:spPr>
          <a:xfrm flipV="1">
            <a:off x="7273836" y="3977866"/>
            <a:ext cx="95794" cy="259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60D5E99-8495-9607-5717-A872BAB4AA23}"/>
              </a:ext>
            </a:extLst>
          </p:cNvPr>
          <p:cNvSpPr txBox="1"/>
          <p:nvPr/>
        </p:nvSpPr>
        <p:spPr>
          <a:xfrm rot="20835958">
            <a:off x="9089819" y="4095875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”laser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195608-26B2-8268-AFA8-130AD6176DDA}"/>
              </a:ext>
            </a:extLst>
          </p:cNvPr>
          <p:cNvSpPr txBox="1"/>
          <p:nvPr/>
        </p:nvSpPr>
        <p:spPr>
          <a:xfrm rot="20548123">
            <a:off x="6990370" y="3237901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”bias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24083D-18B3-A236-EDFD-43672D12A551}"/>
              </a:ext>
            </a:extLst>
          </p:cNvPr>
          <p:cNvSpPr txBox="1"/>
          <p:nvPr/>
        </p:nvSpPr>
        <p:spPr>
          <a:xfrm>
            <a:off x="7129479" y="848346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“used”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weeks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vs. gun current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A8FFD00-7D15-7C7C-E776-8F3F62F46531}"/>
              </a:ext>
            </a:extLst>
          </p:cNvPr>
          <p:cNvCxnSpPr>
            <a:cxnSpLocks/>
          </p:cNvCxnSpPr>
          <p:nvPr/>
        </p:nvCxnSpPr>
        <p:spPr>
          <a:xfrm flipV="1">
            <a:off x="9382736" y="3022235"/>
            <a:ext cx="187984" cy="7599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47263F-67F9-DF4B-578C-901A313313CB}"/>
              </a:ext>
            </a:extLst>
          </p:cNvPr>
          <p:cNvCxnSpPr>
            <a:cxnSpLocks/>
          </p:cNvCxnSpPr>
          <p:nvPr/>
        </p:nvCxnSpPr>
        <p:spPr>
          <a:xfrm flipV="1">
            <a:off x="7558326" y="2710769"/>
            <a:ext cx="1725011" cy="8756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6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A9E1-CC64-284D-8B84-8CB2816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ion generation and bombardment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9CC78-1E57-5A41-8D37-C4C08634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A5408-0848-E443-80C6-9812802C77E8}"/>
              </a:ext>
            </a:extLst>
          </p:cNvPr>
          <p:cNvSpPr/>
          <p:nvPr/>
        </p:nvSpPr>
        <p:spPr>
          <a:xfrm>
            <a:off x="181000" y="887349"/>
            <a:ext cx="5367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GPT custom element </a:t>
            </a:r>
            <a:r>
              <a:rPr lang="en-US" b="1" i="1" dirty="0"/>
              <a:t>IONATOR</a:t>
            </a:r>
            <a:r>
              <a:rPr lang="en-US" dirty="0"/>
              <a:t> simulates electron-impact ionization of residual beam line gasses and tracks outgoing particles.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75558-F737-1E40-ABC9-D39B09FA9CF8}"/>
              </a:ext>
            </a:extLst>
          </p:cNvPr>
          <p:cNvSpPr txBox="1"/>
          <p:nvPr/>
        </p:nvSpPr>
        <p:spPr>
          <a:xfrm>
            <a:off x="1968901" y="3701727"/>
            <a:ext cx="275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PhD work of Josh </a:t>
            </a:r>
            <a:r>
              <a:rPr lang="en-US" dirty="0" err="1"/>
              <a:t>Yoskowitz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40B8EF-3EE3-544C-98DB-33ED170F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21" y="1807414"/>
            <a:ext cx="5341779" cy="18612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B24D42-A8BF-F449-BA71-D5EBE8C923D3}"/>
              </a:ext>
            </a:extLst>
          </p:cNvPr>
          <p:cNvSpPr txBox="1"/>
          <p:nvPr/>
        </p:nvSpPr>
        <p:spPr>
          <a:xfrm>
            <a:off x="4792374" y="1714717"/>
            <a:ext cx="106054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Times" pitchFamily="2" charset="0"/>
              </a:rPr>
              <a:t>e- beam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2" charset="0"/>
              </a:rPr>
              <a:t>ions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Times" pitchFamily="2" charset="0"/>
              </a:rPr>
              <a:t>ejected e-</a:t>
            </a:r>
          </a:p>
          <a:p>
            <a:pPr algn="ctr"/>
            <a:r>
              <a:rPr lang="en-US" sz="1400" b="1" dirty="0">
                <a:solidFill>
                  <a:srgbClr val="E19C23"/>
                </a:solidFill>
                <a:latin typeface="Times" pitchFamily="2" charset="0"/>
              </a:rPr>
              <a:t>scattered e-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88957-F873-1D4E-96D6-B3053C569034}"/>
              </a:ext>
            </a:extLst>
          </p:cNvPr>
          <p:cNvSpPr txBox="1"/>
          <p:nvPr/>
        </p:nvSpPr>
        <p:spPr>
          <a:xfrm>
            <a:off x="953621" y="2014621"/>
            <a:ext cx="2170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Simulation of biased anode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504B9B-5966-FD4C-8227-1A9533588BE7}"/>
              </a:ext>
            </a:extLst>
          </p:cNvPr>
          <p:cNvCxnSpPr/>
          <p:nvPr/>
        </p:nvCxnSpPr>
        <p:spPr>
          <a:xfrm flipV="1">
            <a:off x="1091821" y="2281454"/>
            <a:ext cx="0" cy="980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E7993B4-5FCF-0DBE-7781-567B1BB6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CAC97D-5B5B-9F82-0675-408129B59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191" y="953119"/>
            <a:ext cx="4132805" cy="4194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98DDD3-45A2-AF63-F657-B6BA6053EDEE}"/>
              </a:ext>
            </a:extLst>
          </p:cNvPr>
          <p:cNvSpPr txBox="1"/>
          <p:nvPr/>
        </p:nvSpPr>
        <p:spPr>
          <a:xfrm>
            <a:off x="9285027" y="0"/>
            <a:ext cx="29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PhD work of J. </a:t>
            </a:r>
            <a:r>
              <a:rPr lang="en-US" dirty="0" err="1">
                <a:solidFill>
                  <a:srgbClr val="FF0000"/>
                </a:solidFill>
              </a:rPr>
              <a:t>Yoskowitz</a:t>
            </a:r>
            <a:r>
              <a:rPr lang="en-US" dirty="0">
                <a:solidFill>
                  <a:srgbClr val="FF0000"/>
                </a:solidFill>
              </a:rPr>
              <a:t> in preparation for PR-AB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884E03-D3EB-E2FA-5D85-5EC03F77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890" y="4287826"/>
            <a:ext cx="3158340" cy="17771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33F9A9-1EDB-F8BD-9E28-6C66EB003D15}"/>
              </a:ext>
            </a:extLst>
          </p:cNvPr>
          <p:cNvSpPr txBox="1"/>
          <p:nvPr/>
        </p:nvSpPr>
        <p:spPr>
          <a:xfrm>
            <a:off x="7541103" y="5404740"/>
            <a:ext cx="4003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 a &gt;400 C lifetime we could operate at </a:t>
            </a:r>
            <a:r>
              <a:rPr lang="en-US" sz="2000" b="1" dirty="0">
                <a:solidFill>
                  <a:srgbClr val="FF0000"/>
                </a:solidFill>
              </a:rPr>
              <a:t>1 mA for almost 1 week</a:t>
            </a:r>
          </a:p>
        </p:txBody>
      </p:sp>
    </p:spTree>
    <p:extLst>
      <p:ext uri="{BB962C8B-B14F-4D97-AF65-F5344CB8AC3E}">
        <p14:creationId xmlns:p14="http://schemas.microsoft.com/office/powerpoint/2010/main" val="340483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E9AD-FEBC-3545-8ABB-035880B9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PES: reducing ion surface density to increase lifetime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F9303-4690-C64E-BEA6-6CE18464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F4884-C352-2549-BE4C-DB114CF2617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0" y="1252330"/>
            <a:ext cx="5501273" cy="2062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DDD12-BBD8-404D-A731-814E853A3424}"/>
              </a:ext>
            </a:extLst>
          </p:cNvPr>
          <p:cNvSpPr/>
          <p:nvPr/>
        </p:nvSpPr>
        <p:spPr>
          <a:xfrm>
            <a:off x="6696997" y="1090483"/>
            <a:ext cx="4777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J.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Grames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400" i="1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et al., 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Phys. Rev. ST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Accel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. Beams 14 043501 (2011)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47561F-88F2-C840-A3F2-0571868B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2"/>
          <a:stretch/>
        </p:blipFill>
        <p:spPr bwMode="auto">
          <a:xfrm>
            <a:off x="1423606" y="2378100"/>
            <a:ext cx="3652422" cy="374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F53DF-C27C-0F47-9BB8-1CBCD3E1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0" y="3596428"/>
            <a:ext cx="5797605" cy="280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51EFD-A291-FC46-BA8E-67AAB49437F4}"/>
              </a:ext>
            </a:extLst>
          </p:cNvPr>
          <p:cNvSpPr txBox="1"/>
          <p:nvPr/>
        </p:nvSpPr>
        <p:spPr>
          <a:xfrm>
            <a:off x="6958844" y="156010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Bulk 532nm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86153-24A4-F34F-B954-D315AF83E49B}"/>
              </a:ext>
            </a:extLst>
          </p:cNvPr>
          <p:cNvSpPr txBox="1"/>
          <p:nvPr/>
        </p:nvSpPr>
        <p:spPr>
          <a:xfrm>
            <a:off x="6891110" y="5539439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GaAs/</a:t>
            </a:r>
            <a:r>
              <a:rPr lang="en-US" sz="1200" dirty="0" err="1"/>
              <a:t>GaAsP</a:t>
            </a:r>
            <a:r>
              <a:rPr lang="en-US" sz="1200" dirty="0"/>
              <a:t> 780nm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D364836-C5AD-7341-BA75-B59E9489CEB0}"/>
              </a:ext>
            </a:extLst>
          </p:cNvPr>
          <p:cNvSpPr/>
          <p:nvPr/>
        </p:nvSpPr>
        <p:spPr>
          <a:xfrm>
            <a:off x="5361269" y="973160"/>
            <a:ext cx="1244600" cy="5317067"/>
          </a:xfrm>
          <a:prstGeom prst="leftBrace">
            <a:avLst>
              <a:gd name="adj1" fmla="val 2732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658B1-4737-434A-81A2-717E0E584AF4}"/>
              </a:ext>
            </a:extLst>
          </p:cNvPr>
          <p:cNvSpPr txBox="1"/>
          <p:nvPr/>
        </p:nvSpPr>
        <p:spPr>
          <a:xfrm>
            <a:off x="54773" y="1201344"/>
            <a:ext cx="561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Increasing laser beam size at photocathode has increased charge lifetime…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52E444-FCE9-AF03-7DCC-68AD44AD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546319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9787D-A7BA-344A-8AB7-104F60BC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7F3EF0-5CF9-9047-A469-99BC59C1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490659"/>
            <a:ext cx="8088658" cy="3931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52AFE0-E50F-9C44-89CB-EE139A6D7861}"/>
              </a:ext>
            </a:extLst>
          </p:cNvPr>
          <p:cNvSpPr txBox="1"/>
          <p:nvPr/>
        </p:nvSpPr>
        <p:spPr>
          <a:xfrm>
            <a:off x="5108896" y="1669933"/>
            <a:ext cx="61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242D33-2702-DE40-A88F-FAA2C6C63896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6947E3-409E-B547-A1A8-AF6A5828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54E8F-408A-9E4C-8704-0D2D7EAF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A690E5-6473-D54A-9781-74CEB2FCC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3D864E-C51C-CB48-A173-B2FCE3C0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0C4A115-A2B7-F143-8548-11400A55F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1" y="1770806"/>
            <a:ext cx="3787260" cy="1637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10F9C-C80B-764A-BEDC-1D0936D667D1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47BFF1-8093-C04A-8789-12459BFBBDE6}"/>
              </a:ext>
            </a:extLst>
          </p:cNvPr>
          <p:cNvCxnSpPr>
            <a:cxnSpLocks/>
          </p:cNvCxnSpPr>
          <p:nvPr/>
        </p:nvCxnSpPr>
        <p:spPr>
          <a:xfrm flipV="1">
            <a:off x="4555375" y="3929512"/>
            <a:ext cx="2090752" cy="2166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E5AF1C-E6DC-DF44-8107-5CE91EF58F92}"/>
              </a:ext>
            </a:extLst>
          </p:cNvPr>
          <p:cNvSpPr txBox="1"/>
          <p:nvPr/>
        </p:nvSpPr>
        <p:spPr>
          <a:xfrm rot="18867493">
            <a:off x="4488043" y="4784016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2B6DB-2E81-F346-AB3B-7A1032A75E69}"/>
              </a:ext>
            </a:extLst>
          </p:cNvPr>
          <p:cNvSpPr txBox="1"/>
          <p:nvPr/>
        </p:nvSpPr>
        <p:spPr>
          <a:xfrm>
            <a:off x="4825479" y="3204841"/>
            <a:ext cx="256287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Measurements were performed without anode biasing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91075D-DDB3-DF4B-A9EE-C7F7BAA6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charge lifetime at milliamp current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58B719-B671-5740-86DE-FDD9C2A75048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Results from PSTP’17 suggests increasing laser spot size is viable to exceed &gt;500 C lifetime; however we need to build another gun to test this assertion.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F1136C0-D36D-B1E5-A68F-324FD2A0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1705568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2A17-A326-9342-A8BE-50DD0001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a mA polarized gun for e</a:t>
            </a:r>
            <a:r>
              <a:rPr lang="en-US" baseline="30000" dirty="0"/>
              <a:t>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091D-6404-604F-BEEE-111100AB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6EF915-2141-1C40-B630-A93C3ADA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863408" cy="72950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We will combine our lessons learned and experience with the Magnetized 4mA/300 kV gun and new Polarized CEBAF 200 kV gun to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build a new third gun optimized for positron generation</a:t>
            </a: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93CAB-471D-364B-8948-BA34BD3E5F01}"/>
              </a:ext>
            </a:extLst>
          </p:cNvPr>
          <p:cNvSpPr txBox="1"/>
          <p:nvPr/>
        </p:nvSpPr>
        <p:spPr>
          <a:xfrm>
            <a:off x="411437" y="1610879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300 kV Magnetized Beam Electron Source (</a:t>
            </a:r>
            <a:r>
              <a:rPr lang="en-US" sz="2000" dirty="0" err="1"/>
              <a:t>CsKSb</a:t>
            </a:r>
            <a:r>
              <a:rPr lang="en-US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B26BC-5718-3949-981A-A2728DF38F10}"/>
              </a:ext>
            </a:extLst>
          </p:cNvPr>
          <p:cNvSpPr txBox="1"/>
          <p:nvPr/>
        </p:nvSpPr>
        <p:spPr>
          <a:xfrm>
            <a:off x="309974" y="5215703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CE279-3CF9-D346-90D5-DA75AA1B123C}"/>
              </a:ext>
            </a:extLst>
          </p:cNvPr>
          <p:cNvSpPr/>
          <p:nvPr/>
        </p:nvSpPr>
        <p:spPr>
          <a:xfrm>
            <a:off x="1172517" y="5554257"/>
            <a:ext cx="42419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err="1"/>
              <a:t>keV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97A36-60B7-D24B-AFE9-C6FD1F3F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5" y="2096080"/>
            <a:ext cx="5234424" cy="3119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72502-4C8A-C046-85C9-800F0D01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74" y="1856763"/>
            <a:ext cx="3867515" cy="40373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CCF6AD-35C6-3442-AB0C-C985C9B7447B}"/>
              </a:ext>
            </a:extLst>
          </p:cNvPr>
          <p:cNvSpPr/>
          <p:nvPr/>
        </p:nvSpPr>
        <p:spPr>
          <a:xfrm>
            <a:off x="6673416" y="5743903"/>
            <a:ext cx="5024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Operate at &gt;200 kV without field emission</a:t>
            </a:r>
          </a:p>
          <a:p>
            <a:r>
              <a:rPr lang="en-US" sz="1400" dirty="0"/>
              <a:t>HV conditioning &gt;350 kV (uses R30 inverted ceramic insulator)</a:t>
            </a:r>
          </a:p>
          <a:p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3812D-E7AA-A24B-B040-7E8E405C9833}"/>
              </a:ext>
            </a:extLst>
          </p:cNvPr>
          <p:cNvSpPr txBox="1"/>
          <p:nvPr/>
        </p:nvSpPr>
        <p:spPr>
          <a:xfrm>
            <a:off x="6992914" y="1624971"/>
            <a:ext cx="465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CEBAF 200 KV Polarized Gun (GaAs/</a:t>
            </a:r>
            <a:r>
              <a:rPr lang="en-US" sz="2000" dirty="0" err="1"/>
              <a:t>GaAsP</a:t>
            </a:r>
            <a:r>
              <a:rPr lang="en-US" sz="2000" dirty="0"/>
              <a:t>)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395FF3EE-9D8F-5545-AC5E-3D221BB1F8A8}"/>
              </a:ext>
            </a:extLst>
          </p:cNvPr>
          <p:cNvSpPr/>
          <p:nvPr/>
        </p:nvSpPr>
        <p:spPr>
          <a:xfrm>
            <a:off x="6196084" y="3289110"/>
            <a:ext cx="518276" cy="532263"/>
          </a:xfrm>
          <a:prstGeom prst="plus">
            <a:avLst>
              <a:gd name="adj" fmla="val 3816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E9A0F1-1103-6E9A-9DBA-AF6F5B1D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33859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8E3E-AC1B-412A-BD2D-588FA324F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“Tricks” used to improve lifetime, to “get around” ion bombardment…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84C19-6776-2E11-3C0A-1D13540B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43AA3-26FC-485D-BCE9-ACA1C2F7F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59231C-CCD6-A9D9-53C7-516FC04C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99" y="901352"/>
            <a:ext cx="5156545" cy="4550297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dirty="0"/>
              <a:t>No short focal length elements near the photogun – these introduce beam loss and even small amounts are bad</a:t>
            </a:r>
          </a:p>
          <a:p>
            <a:pPr marL="285750" indent="-285750"/>
            <a:r>
              <a:rPr lang="en-US" sz="2000" dirty="0"/>
              <a:t>Reduce the active area of photocathode</a:t>
            </a:r>
          </a:p>
          <a:p>
            <a:pPr marL="285750" indent="-285750"/>
            <a:r>
              <a:rPr lang="en-US" sz="2000" dirty="0"/>
              <a:t>Off-axis illumination with laser</a:t>
            </a:r>
          </a:p>
          <a:p>
            <a:pPr marL="285750" indent="-285750"/>
            <a:r>
              <a:rPr lang="en-US" sz="2000" dirty="0"/>
              <a:t>Large laser beam </a:t>
            </a:r>
          </a:p>
          <a:p>
            <a:pPr marL="285750" indent="-285750"/>
            <a:r>
              <a:rPr lang="en-US" sz="2000" dirty="0"/>
              <a:t>Biased anode</a:t>
            </a:r>
          </a:p>
          <a:p>
            <a:pPr marL="285750" indent="-285750"/>
            <a:r>
              <a:rPr lang="en-US" sz="2000" dirty="0"/>
              <a:t>Operate at higher bias voltage?</a:t>
            </a:r>
          </a:p>
          <a:p>
            <a:pPr marL="285750" indent="-285750"/>
            <a:r>
              <a:rPr lang="en-US" sz="2000" dirty="0"/>
              <a:t>Black interior surface to minimize scattered light and unwanted photoemission?</a:t>
            </a:r>
          </a:p>
          <a:p>
            <a:r>
              <a:rPr lang="en-US" sz="2000" b="1" i="1" dirty="0"/>
              <a:t>Sadly, we’re run out of tricks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71EF92-476B-DB44-54F2-054EDFAC0D85}"/>
              </a:ext>
            </a:extLst>
          </p:cNvPr>
          <p:cNvSpPr/>
          <p:nvPr/>
        </p:nvSpPr>
        <p:spPr>
          <a:xfrm>
            <a:off x="740403" y="5624972"/>
            <a:ext cx="103410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J. </a:t>
            </a:r>
            <a:r>
              <a:rPr lang="en-US" sz="1500" dirty="0" err="1"/>
              <a:t>Grames</a:t>
            </a:r>
            <a:r>
              <a:rPr lang="en-US" sz="1500" dirty="0"/>
              <a:t>, R. Suleiman, P. A. Adderley, J. Clark, J. </a:t>
            </a:r>
            <a:r>
              <a:rPr lang="en-US" sz="1500" dirty="0" err="1"/>
              <a:t>Hansknecht</a:t>
            </a:r>
            <a:r>
              <a:rPr lang="en-US" sz="1500" dirty="0"/>
              <a:t>, D. </a:t>
            </a:r>
            <a:r>
              <a:rPr lang="en-US" sz="1500" dirty="0" err="1"/>
              <a:t>Machie</a:t>
            </a:r>
            <a:r>
              <a:rPr lang="en-US" sz="1500" dirty="0"/>
              <a:t>, M. Poelker, and M. L. Stutzman, "</a:t>
            </a:r>
            <a:r>
              <a:rPr lang="en-US" sz="1500" i="1" dirty="0"/>
              <a:t>Charge and </a:t>
            </a:r>
            <a:r>
              <a:rPr lang="en-US" sz="1500" i="1" dirty="0" err="1"/>
              <a:t>fluence</a:t>
            </a:r>
            <a:r>
              <a:rPr lang="en-US" sz="1500" i="1" dirty="0"/>
              <a:t> lifetime measurements of a DC high voltage GaAs </a:t>
            </a:r>
            <a:r>
              <a:rPr lang="en-US" sz="1500" i="1" dirty="0" err="1"/>
              <a:t>photogun</a:t>
            </a:r>
            <a:r>
              <a:rPr lang="en-US" sz="1500" i="1" dirty="0"/>
              <a:t> at high average current</a:t>
            </a:r>
            <a:r>
              <a:rPr lang="en-US" sz="1500" dirty="0"/>
              <a:t>", </a:t>
            </a:r>
            <a:r>
              <a:rPr lang="en-US" sz="1500" dirty="0">
                <a:hlinkClick r:id="rId2"/>
              </a:rPr>
              <a:t>Phys. Rev. ST </a:t>
            </a:r>
            <a:r>
              <a:rPr lang="en-US" sz="1500" dirty="0" err="1">
                <a:hlinkClick r:id="rId2"/>
              </a:rPr>
              <a:t>Accel</a:t>
            </a:r>
            <a:r>
              <a:rPr lang="en-US" sz="1500" dirty="0">
                <a:hlinkClick r:id="rId2"/>
              </a:rPr>
              <a:t>. Beams </a:t>
            </a:r>
            <a:r>
              <a:rPr lang="en-US" sz="1500" b="1" dirty="0">
                <a:hlinkClick r:id="rId2"/>
              </a:rPr>
              <a:t>14</a:t>
            </a:r>
            <a:r>
              <a:rPr lang="en-US" sz="1500" dirty="0">
                <a:hlinkClick r:id="rId2"/>
              </a:rPr>
              <a:t>, 043501 (2011)</a:t>
            </a:r>
            <a:endParaRPr lang="en-US" sz="1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BF93E-DD61-CF51-9BBF-4576CD9C5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11" y="828426"/>
            <a:ext cx="2926080" cy="1984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227F2-373F-48F1-B151-3B9A64F59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"/>
          <a:stretch/>
        </p:blipFill>
        <p:spPr>
          <a:xfrm>
            <a:off x="6011934" y="2812780"/>
            <a:ext cx="3209441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AF055-A513-407C-791F-B6EF3920A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274" y="3858300"/>
            <a:ext cx="2103120" cy="1183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4FAAD4-6B8D-693C-CB78-0211A752FB3D}"/>
              </a:ext>
            </a:extLst>
          </p:cNvPr>
          <p:cNvSpPr txBox="1"/>
          <p:nvPr/>
        </p:nvSpPr>
        <p:spPr>
          <a:xfrm>
            <a:off x="9441612" y="2783627"/>
            <a:ext cx="2661779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1200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1200" dirty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1200" dirty="0" err="1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  <p:pic>
        <p:nvPicPr>
          <p:cNvPr id="12" name="Picture 11" descr="hv_ion_create">
            <a:extLst>
              <a:ext uri="{FF2B5EF4-FFF2-40B4-BE49-F238E27FC236}">
                <a16:creationId xmlns:a16="http://schemas.microsoft.com/office/drawing/2014/main" id="{D6BB389F-96B7-3858-B1B2-DCA08A921F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6360"/>
          <a:stretch/>
        </p:blipFill>
        <p:spPr bwMode="auto">
          <a:xfrm>
            <a:off x="5993181" y="989961"/>
            <a:ext cx="2743657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8132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: present high level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295454" y="3332970"/>
            <a:ext cx="6665450" cy="27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516172"/>
              </p:ext>
            </p:extLst>
          </p:nvPr>
        </p:nvGraphicFramePr>
        <p:xfrm>
          <a:off x="1087847" y="1300663"/>
          <a:ext cx="798962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249.5/499/1497 MHz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100% </a:t>
                      </a:r>
                      <a:r>
                        <a:rPr lang="en-US" sz="1400" i="0" dirty="0" err="1">
                          <a:solidFill>
                            <a:schemeClr val="tx1"/>
                          </a:solidFill>
                        </a:rPr>
                        <a:t>cw</a:t>
                      </a:r>
                      <a:endParaRPr lang="en-US" sz="140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1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170 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50 </a:t>
                      </a:r>
                      <a:r>
                        <a:rPr lang="en-US" sz="1400" i="0" dirty="0" err="1">
                          <a:solidFill>
                            <a:schemeClr val="bg1"/>
                          </a:solidFill>
                        </a:rPr>
                        <a:t>nA</a:t>
                      </a:r>
                      <a:endParaRPr lang="en-US" sz="1400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bg1"/>
                          </a:solidFill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>
                          <a:solidFill>
                            <a:schemeClr val="tx1"/>
                          </a:solidFill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A21BAB8F-FB4D-910A-2091-A25F75E56E01}"/>
              </a:ext>
            </a:extLst>
          </p:cNvPr>
          <p:cNvSpPr/>
          <p:nvPr/>
        </p:nvSpPr>
        <p:spPr>
          <a:xfrm>
            <a:off x="9171635" y="2847819"/>
            <a:ext cx="383827" cy="584775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245F4-274D-CBDF-6085-D4EE4A1DF400}"/>
              </a:ext>
            </a:extLst>
          </p:cNvPr>
          <p:cNvSpPr txBox="1"/>
          <p:nvPr/>
        </p:nvSpPr>
        <p:spPr>
          <a:xfrm>
            <a:off x="9578048" y="3014446"/>
            <a:ext cx="24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Beam distributions are characteristically different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3F2065E-B9A5-CE2C-E89A-E5186AA1C2BA}"/>
              </a:ext>
            </a:extLst>
          </p:cNvPr>
          <p:cNvSpPr/>
          <p:nvPr/>
        </p:nvSpPr>
        <p:spPr>
          <a:xfrm>
            <a:off x="9171635" y="2545660"/>
            <a:ext cx="383827" cy="254522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DEBC5D4-8E2F-66EA-C60D-A819A08D6AB4}"/>
              </a:ext>
            </a:extLst>
          </p:cNvPr>
          <p:cNvSpPr/>
          <p:nvPr/>
        </p:nvSpPr>
        <p:spPr>
          <a:xfrm>
            <a:off x="9172920" y="1630837"/>
            <a:ext cx="383827" cy="867186"/>
          </a:xfrm>
          <a:prstGeom prst="rightBrace">
            <a:avLst>
              <a:gd name="adj1" fmla="val 8333"/>
              <a:gd name="adj2" fmla="val 14443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F5D3D1-B42D-7FA5-1604-701C194330BA}"/>
              </a:ext>
            </a:extLst>
          </p:cNvPr>
          <p:cNvSpPr txBox="1"/>
          <p:nvPr/>
        </p:nvSpPr>
        <p:spPr>
          <a:xfrm>
            <a:off x="9578048" y="1619716"/>
            <a:ext cx="221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Hall multiplicity tied to intensity and rep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E5B9D-501A-928F-6989-C2D73BF88DE1}"/>
              </a:ext>
            </a:extLst>
          </p:cNvPr>
          <p:cNvSpPr txBox="1"/>
          <p:nvPr/>
        </p:nvSpPr>
        <p:spPr>
          <a:xfrm>
            <a:off x="9555462" y="2379875"/>
            <a:ext cx="24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Cannot copy existing pulsed mode technology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302571C-EACB-9272-ECCF-222419BE580A}"/>
              </a:ext>
            </a:extLst>
          </p:cNvPr>
          <p:cNvSpPr/>
          <p:nvPr/>
        </p:nvSpPr>
        <p:spPr>
          <a:xfrm>
            <a:off x="9171635" y="3480231"/>
            <a:ext cx="383827" cy="347490"/>
          </a:xfrm>
          <a:prstGeom prst="rightBrace">
            <a:avLst>
              <a:gd name="adj1" fmla="val 8333"/>
              <a:gd name="adj2" fmla="val 74478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51FC2C-1DFB-32CD-D487-6B2ADFA5E0F8}"/>
              </a:ext>
            </a:extLst>
          </p:cNvPr>
          <p:cNvSpPr txBox="1"/>
          <p:nvPr/>
        </p:nvSpPr>
        <p:spPr>
          <a:xfrm>
            <a:off x="9523194" y="3646858"/>
            <a:ext cx="24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Few positrons with highest spin polarization</a:t>
            </a:r>
          </a:p>
        </p:txBody>
      </p:sp>
    </p:spTree>
    <p:extLst>
      <p:ext uri="{BB962C8B-B14F-4D97-AF65-F5344CB8AC3E}">
        <p14:creationId xmlns:p14="http://schemas.microsoft.com/office/powerpoint/2010/main" val="173198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E131-88D3-F838-B7F6-BED7005C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“Tricks” used to improve lifetime, to “get around” ion bombardment…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2B9BF-13BF-D18E-2A01-22EAEDD1D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E4E19-F5D6-5A3E-506B-A5725DA9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A0B73-0BD3-146C-60F1-999BCBE41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31694" y="390246"/>
            <a:ext cx="4286160" cy="60913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3F61E9-7C18-4C61-1206-91A40FE3D79F}"/>
              </a:ext>
            </a:extLst>
          </p:cNvPr>
          <p:cNvSpPr txBox="1"/>
          <p:nvPr/>
        </p:nvSpPr>
        <p:spPr>
          <a:xfrm>
            <a:off x="128355" y="1153005"/>
            <a:ext cx="5332675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Polarized Positron Source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(see Sami’s talk on Positron collection design for CEBAF 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envisions a polarized e- driven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PEPPo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Injector, for generating e+ beams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polarization &gt;60% and current &gt;100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E1D1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Because overall efficiency is small, the polarized electron source must provide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 to 10 mA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(continuous wave, RF frequency of 1497 MHz)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And to satisfy experimental program, we need polarized electron source to operate without interruption for at least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weeks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Coulombs delivered in 2 weeks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≈ 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to 10</a:t>
            </a:r>
            <a:r>
              <a:rPr lang="en-US" b="1" baseline="30000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BE1D1D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New gun must be better than our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best trick’s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by a factor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100 – 1000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i.e., factor of current increase multiplied by factor of charge (lifetime) increase </a:t>
            </a: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829790A-5E64-69B9-99FD-79ACAF23BF10}"/>
              </a:ext>
            </a:extLst>
          </p:cNvPr>
          <p:cNvSpPr/>
          <p:nvPr/>
        </p:nvSpPr>
        <p:spPr>
          <a:xfrm flipV="1">
            <a:off x="9379131" y="1430609"/>
            <a:ext cx="2309889" cy="1654623"/>
          </a:xfrm>
          <a:prstGeom prst="rtTriangle">
            <a:avLst/>
          </a:prstGeom>
          <a:solidFill>
            <a:srgbClr val="020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0E6738-8A6E-5D19-800F-6FAC2922B821}"/>
              </a:ext>
            </a:extLst>
          </p:cNvPr>
          <p:cNvSpPr txBox="1"/>
          <p:nvPr/>
        </p:nvSpPr>
        <p:spPr>
          <a:xfrm>
            <a:off x="9476728" y="1509182"/>
            <a:ext cx="975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Ce+BAF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DDD6A8-BBBD-B48A-0B04-E3F5B0AC946D}"/>
              </a:ext>
            </a:extLst>
          </p:cNvPr>
          <p:cNvSpPr/>
          <p:nvPr/>
        </p:nvSpPr>
        <p:spPr>
          <a:xfrm>
            <a:off x="9257211" y="386900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57EE8-0D3B-7BA4-AF50-09CA89F9C7C1}"/>
              </a:ext>
            </a:extLst>
          </p:cNvPr>
          <p:cNvSpPr/>
          <p:nvPr/>
        </p:nvSpPr>
        <p:spPr>
          <a:xfrm>
            <a:off x="6910250" y="4333658"/>
            <a:ext cx="657498" cy="28429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CEBAF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</a:rPr>
              <a:t>Today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AD8820-5289-A416-EA3C-EB3BF944053B}"/>
              </a:ext>
            </a:extLst>
          </p:cNvPr>
          <p:cNvSpPr/>
          <p:nvPr/>
        </p:nvSpPr>
        <p:spPr>
          <a:xfrm>
            <a:off x="7326089" y="3631069"/>
            <a:ext cx="191589" cy="21771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962D70-5403-4E5A-F75A-2ECAE30AD62D}"/>
              </a:ext>
            </a:extLst>
          </p:cNvPr>
          <p:cNvCxnSpPr>
            <a:cxnSpLocks/>
          </p:cNvCxnSpPr>
          <p:nvPr/>
        </p:nvCxnSpPr>
        <p:spPr>
          <a:xfrm flipV="1">
            <a:off x="7654834" y="4003993"/>
            <a:ext cx="1524000" cy="431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841863-4545-936C-71C2-51DAC10D663F}"/>
              </a:ext>
            </a:extLst>
          </p:cNvPr>
          <p:cNvCxnSpPr>
            <a:cxnSpLocks/>
          </p:cNvCxnSpPr>
          <p:nvPr/>
        </p:nvCxnSpPr>
        <p:spPr>
          <a:xfrm flipV="1">
            <a:off x="7273836" y="3977866"/>
            <a:ext cx="95794" cy="259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60D5E99-8495-9607-5717-A872BAB4AA23}"/>
              </a:ext>
            </a:extLst>
          </p:cNvPr>
          <p:cNvSpPr txBox="1"/>
          <p:nvPr/>
        </p:nvSpPr>
        <p:spPr>
          <a:xfrm rot="20835958">
            <a:off x="9089819" y="4095875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”laser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195608-26B2-8268-AFA8-130AD6176DDA}"/>
              </a:ext>
            </a:extLst>
          </p:cNvPr>
          <p:cNvSpPr txBox="1"/>
          <p:nvPr/>
        </p:nvSpPr>
        <p:spPr>
          <a:xfrm rot="20548123">
            <a:off x="6990370" y="3237901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”bias</a:t>
            </a:r>
          </a:p>
          <a:p>
            <a:r>
              <a:rPr lang="en-US" sz="1200" dirty="0"/>
              <a:t>trick”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24083D-18B3-A236-EDFD-43672D12A551}"/>
              </a:ext>
            </a:extLst>
          </p:cNvPr>
          <p:cNvSpPr txBox="1"/>
          <p:nvPr/>
        </p:nvSpPr>
        <p:spPr>
          <a:xfrm>
            <a:off x="7129479" y="848346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Charge “used”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weeks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vs. gun current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9D2B955-D2F9-7101-C3C8-2ED827FDFEA7}"/>
              </a:ext>
            </a:extLst>
          </p:cNvPr>
          <p:cNvSpPr/>
          <p:nvPr/>
        </p:nvSpPr>
        <p:spPr>
          <a:xfrm rot="19675568">
            <a:off x="9347238" y="1858439"/>
            <a:ext cx="1725198" cy="499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Improve vacuum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A8FFD00-7D15-7C7C-E776-8F3F62F46531}"/>
              </a:ext>
            </a:extLst>
          </p:cNvPr>
          <p:cNvCxnSpPr>
            <a:cxnSpLocks/>
          </p:cNvCxnSpPr>
          <p:nvPr/>
        </p:nvCxnSpPr>
        <p:spPr>
          <a:xfrm flipV="1">
            <a:off x="9382736" y="3022235"/>
            <a:ext cx="187984" cy="7599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47263F-67F9-DF4B-578C-901A313313CB}"/>
              </a:ext>
            </a:extLst>
          </p:cNvPr>
          <p:cNvCxnSpPr>
            <a:cxnSpLocks/>
          </p:cNvCxnSpPr>
          <p:nvPr/>
        </p:nvCxnSpPr>
        <p:spPr>
          <a:xfrm flipV="1">
            <a:off x="7558326" y="2710769"/>
            <a:ext cx="1725011" cy="8756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53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3FC5-880B-4412-806C-10563A15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Vacuum and Improve Lifetime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68CBE-B4FF-8945-9755-1624096C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A0732-E113-E60F-4130-AB4ED5D1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687FF0-C8A7-DF11-447D-71A10A32E01E}"/>
              </a:ext>
            </a:extLst>
          </p:cNvPr>
          <p:cNvGrpSpPr/>
          <p:nvPr/>
        </p:nvGrpSpPr>
        <p:grpSpPr>
          <a:xfrm>
            <a:off x="591878" y="993939"/>
            <a:ext cx="6336158" cy="984400"/>
            <a:chOff x="706999" y="1471713"/>
            <a:chExt cx="6336158" cy="98440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3B77A41-1D76-DD63-28C6-0C430FD25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64451" y="1471713"/>
              <a:ext cx="3344602" cy="921378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D8648D-2427-CD3A-745E-F7273823A20C}"/>
                </a:ext>
              </a:extLst>
            </p:cNvPr>
            <p:cNvSpPr txBox="1"/>
            <p:nvPr/>
          </p:nvSpPr>
          <p:spPr>
            <a:xfrm>
              <a:off x="706999" y="2117559"/>
              <a:ext cx="6336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Q= gas load, q= outgassing rate, A = surface area, S = pump speed</a:t>
              </a:r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A34E2B-B04B-FD62-CFE1-13C75589D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2190752"/>
            <a:ext cx="6842194" cy="37351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Strategy: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Reduce Gas Load, Increase the Pump Speed</a:t>
            </a:r>
          </a:p>
          <a:p>
            <a:r>
              <a:rPr lang="en-US" sz="2000" dirty="0"/>
              <a:t>Baked gun, baked beamline, no leaks</a:t>
            </a:r>
          </a:p>
          <a:p>
            <a:r>
              <a:rPr lang="en-US" sz="2000" dirty="0"/>
              <a:t>Perform vacuum “dirty work” inside the preparation chamber, i.e., heat and activate the photocathode</a:t>
            </a:r>
          </a:p>
          <a:p>
            <a:r>
              <a:rPr lang="en-US" sz="2000" dirty="0"/>
              <a:t>Degas all vacuum components at 400 °C to reduce outgassing rate</a:t>
            </a:r>
          </a:p>
          <a:p>
            <a:r>
              <a:rPr lang="en-US" sz="2000" dirty="0"/>
              <a:t>Minimize the surface area of our chamber by adopting inverted insulator geometry</a:t>
            </a:r>
          </a:p>
          <a:p>
            <a:r>
              <a:rPr lang="en-US" sz="2000" dirty="0"/>
              <a:t>Lots of H</a:t>
            </a:r>
            <a:r>
              <a:rPr lang="en-US" sz="2000" baseline="-25000" dirty="0"/>
              <a:t>2</a:t>
            </a:r>
            <a:r>
              <a:rPr lang="en-US" sz="2000" dirty="0"/>
              <a:t> pumping - non-evaporable getter pumps.  Plus a small ion pump for other gas (methane, argon, helium)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C794B-125E-5105-045A-360213DC6474}"/>
              </a:ext>
            </a:extLst>
          </p:cNvPr>
          <p:cNvGrpSpPr>
            <a:grpSpLocks noChangeAspect="1"/>
          </p:cNvGrpSpPr>
          <p:nvPr/>
        </p:nvGrpSpPr>
        <p:grpSpPr>
          <a:xfrm>
            <a:off x="9998585" y="1468038"/>
            <a:ext cx="1712011" cy="1828800"/>
            <a:chOff x="5410200" y="956303"/>
            <a:chExt cx="3585148" cy="382971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CB2AE27-F57D-4A65-EFBB-BF4B8A417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AE902B-D0BF-09B1-6A9E-65D9A6BDB6DA}"/>
                </a:ext>
              </a:extLst>
            </p:cNvPr>
            <p:cNvGrpSpPr/>
            <p:nvPr/>
          </p:nvGrpSpPr>
          <p:grpSpPr>
            <a:xfrm>
              <a:off x="6599484" y="956303"/>
              <a:ext cx="1804425" cy="1024456"/>
              <a:chOff x="6599484" y="956303"/>
              <a:chExt cx="1804425" cy="102445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239ED-06DC-F82F-C6A2-4D652702AEFD}"/>
                  </a:ext>
                </a:extLst>
              </p:cNvPr>
              <p:cNvSpPr txBox="1"/>
              <p:nvPr/>
            </p:nvSpPr>
            <p:spPr>
              <a:xfrm>
                <a:off x="6599484" y="956303"/>
                <a:ext cx="1804425" cy="4826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15F8832-F533-9468-B781-B924BA6137DF}"/>
                  </a:ext>
                </a:extLst>
              </p:cNvPr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8F0DB77-2729-79E4-156F-A599020172F8}"/>
                  </a:ext>
                </a:extLst>
              </p:cNvPr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0F0110A-1CB8-FE27-ED92-F9D92C12FC44}"/>
                  </a:ext>
                </a:extLst>
              </p:cNvPr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C549259-2A0A-448E-650D-E43D5F895E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09"/>
          <a:stretch/>
        </p:blipFill>
        <p:spPr>
          <a:xfrm>
            <a:off x="10679593" y="3316194"/>
            <a:ext cx="1018136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2D65C1-A38A-96AF-D294-1CCD74F76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815" y="3316194"/>
            <a:ext cx="3068554" cy="1828800"/>
          </a:xfrm>
          <a:prstGeom prst="rect">
            <a:avLst/>
          </a:prstGeom>
        </p:spPr>
      </p:pic>
      <p:pic>
        <p:nvPicPr>
          <p:cNvPr id="19" name="Picture 22" descr="C:\Documents and Settings\poelker\My Documents\My Pictures\inverted gun\DSCF0019.JPG">
            <a:extLst>
              <a:ext uri="{FF2B5EF4-FFF2-40B4-BE49-F238E27FC236}">
                <a16:creationId xmlns:a16="http://schemas.microsoft.com/office/drawing/2014/main" id="{EC6542BE-5DCF-992C-5AF8-DA90A4E0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041" y="1468038"/>
            <a:ext cx="2438401" cy="182880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7E4A6F-A156-04BE-5387-8217D6B39521}"/>
              </a:ext>
            </a:extLst>
          </p:cNvPr>
          <p:cNvSpPr txBox="1"/>
          <p:nvPr/>
        </p:nvSpPr>
        <p:spPr>
          <a:xfrm>
            <a:off x="7520025" y="5164348"/>
            <a:ext cx="4190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C. Hernandez-Garcia </a:t>
            </a:r>
            <a:r>
              <a:rPr lang="en-US" sz="1100" i="1" dirty="0"/>
              <a:t>et al., </a:t>
            </a:r>
            <a:r>
              <a:rPr lang="en-US" sz="1100" dirty="0"/>
              <a:t>Phys. Rev. Accel. Beams </a:t>
            </a:r>
            <a:r>
              <a:rPr lang="en-US" sz="1100" b="1" dirty="0"/>
              <a:t>22</a:t>
            </a:r>
            <a:r>
              <a:rPr lang="en-US" sz="1100" dirty="0"/>
              <a:t>, 113401 (2019)</a:t>
            </a:r>
          </a:p>
        </p:txBody>
      </p:sp>
    </p:spTree>
    <p:extLst>
      <p:ext uri="{BB962C8B-B14F-4D97-AF65-F5344CB8AC3E}">
        <p14:creationId xmlns:p14="http://schemas.microsoft.com/office/powerpoint/2010/main" val="2616632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AFC1-844A-98AB-6745-3D9E03009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alternative, we must improve vacuum…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B386B-D023-9A9C-9CFF-AFD4184A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1DE58-88CB-BCB8-969D-4088EC51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26188C-99B9-0A74-9D98-CD3A1150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886408"/>
            <a:ext cx="11091672" cy="4354896"/>
          </a:xfrm>
        </p:spPr>
        <p:txBody>
          <a:bodyPr>
            <a:noAutofit/>
          </a:bodyPr>
          <a:lstStyle/>
          <a:p>
            <a:pPr marL="285750" indent="-285750"/>
            <a:r>
              <a:rPr lang="en-US" sz="2000" dirty="0"/>
              <a:t>Original gun (1990’s) used only an ion pump: 1x10</a:t>
            </a:r>
            <a:r>
              <a:rPr lang="en-US" sz="2000" baseline="30000" dirty="0"/>
              <a:t>-10</a:t>
            </a:r>
            <a:r>
              <a:rPr lang="en-US" sz="2000" dirty="0"/>
              <a:t> Torr</a:t>
            </a:r>
          </a:p>
          <a:p>
            <a:pPr marL="285750" indent="-285750"/>
            <a:r>
              <a:rPr lang="en-US" sz="2000" dirty="0"/>
              <a:t>NEG pumps (a CERN invention): 1x10</a:t>
            </a:r>
            <a:r>
              <a:rPr lang="en-US" sz="2000" baseline="30000" dirty="0"/>
              <a:t>-11 </a:t>
            </a:r>
            <a:r>
              <a:rPr lang="en-US" sz="2000" dirty="0" err="1"/>
              <a:t>Torr</a:t>
            </a:r>
            <a:endParaRPr lang="en-US" sz="2000" dirty="0"/>
          </a:p>
          <a:p>
            <a:pPr marL="285750" indent="-285750"/>
            <a:r>
              <a:rPr lang="en-US" sz="2000" dirty="0"/>
              <a:t>400 °C </a:t>
            </a:r>
            <a:r>
              <a:rPr lang="en-US" sz="2000" dirty="0" err="1"/>
              <a:t>bakeout</a:t>
            </a:r>
            <a:r>
              <a:rPr lang="en-US" sz="2000" dirty="0"/>
              <a:t> (LIGO/VIRGO): 1x10</a:t>
            </a:r>
            <a:r>
              <a:rPr lang="en-US" sz="2000" baseline="30000" dirty="0"/>
              <a:t>-12</a:t>
            </a:r>
            <a:r>
              <a:rPr lang="en-US" sz="2000" dirty="0"/>
              <a:t> </a:t>
            </a:r>
            <a:r>
              <a:rPr lang="en-US" sz="2000" dirty="0" err="1"/>
              <a:t>Torr</a:t>
            </a:r>
            <a:endParaRPr lang="en-US" sz="2000" dirty="0"/>
          </a:p>
          <a:p>
            <a:pPr marL="285750" indent="-285750"/>
            <a:r>
              <a:rPr lang="en-US" sz="2000" dirty="0"/>
              <a:t>Low carbon steel (Park</a:t>
            </a:r>
            <a:r>
              <a:rPr lang="en-US" sz="2000" baseline="30000" dirty="0"/>
              <a:t>*</a:t>
            </a:r>
            <a:r>
              <a:rPr lang="en-US" sz="2000" dirty="0"/>
              <a:t>, CERN, LIGO):  </a:t>
            </a:r>
            <a:r>
              <a:rPr lang="en-US" sz="2000" dirty="0">
                <a:solidFill>
                  <a:srgbClr val="FF0000"/>
                </a:solidFill>
              </a:rPr>
              <a:t>1x10</a:t>
            </a:r>
            <a:r>
              <a:rPr lang="en-US" sz="2000" baseline="30000" dirty="0">
                <a:solidFill>
                  <a:srgbClr val="FF0000"/>
                </a:solidFill>
              </a:rPr>
              <a:t>-14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Torr</a:t>
            </a:r>
            <a:r>
              <a:rPr lang="en-US" sz="2000" dirty="0">
                <a:solidFill>
                  <a:srgbClr val="FF0000"/>
                </a:solidFill>
              </a:rPr>
              <a:t> - 1x10</a:t>
            </a:r>
            <a:r>
              <a:rPr lang="en-US" sz="2000" baseline="30000" dirty="0">
                <a:solidFill>
                  <a:srgbClr val="FF0000"/>
                </a:solidFill>
              </a:rPr>
              <a:t>-15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Torr</a:t>
            </a:r>
            <a:endParaRPr lang="en-US" sz="2000" dirty="0">
              <a:solidFill>
                <a:srgbClr val="FF0000"/>
              </a:solidFill>
            </a:endParaRPr>
          </a:p>
          <a:p>
            <a:pPr marL="285750" indent="-285750"/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Recently growing interest about low-carbon steel….</a:t>
            </a:r>
          </a:p>
          <a:p>
            <a:pPr marL="285750" indent="-285750"/>
            <a:r>
              <a:rPr lang="en-US" sz="2000" dirty="0"/>
              <a:t>Learned there’s likely a surface transformation that happens, ferrite transforming to magnetite, which could be good…faster pump down, lower temps and shorter bakeout time, black surface to reduce scattered light which reduces operating lifetime </a:t>
            </a:r>
          </a:p>
          <a:p>
            <a:pPr marL="285750" indent="-285750"/>
            <a:r>
              <a:rPr lang="en-US" sz="2000" dirty="0"/>
              <a:t>Team meets regularly with </a:t>
            </a:r>
            <a:r>
              <a:rPr lang="en-US" sz="2000" dirty="0" err="1"/>
              <a:t>Ranier</a:t>
            </a:r>
            <a:r>
              <a:rPr lang="en-US" sz="2000" dirty="0"/>
              <a:t> Wiess (MIT Nobel prize winner for LIGO) and his Caltech team, CERN Vacuum Group headed by Paulo </a:t>
            </a:r>
            <a:r>
              <a:rPr lang="en-US" sz="2000" dirty="0" err="1"/>
              <a:t>Chiggiato</a:t>
            </a:r>
            <a:r>
              <a:rPr lang="en-US" sz="2000" dirty="0"/>
              <a:t> (mentored by </a:t>
            </a:r>
            <a:r>
              <a:rPr lang="en-US" sz="2000" dirty="0" err="1"/>
              <a:t>Benvenuti</a:t>
            </a:r>
            <a:r>
              <a:rPr lang="en-US" sz="2000" dirty="0"/>
              <a:t>), Fred Dylla (former Associate Director for the </a:t>
            </a:r>
            <a:r>
              <a:rPr lang="en-US" sz="2000" dirty="0" err="1"/>
              <a:t>JLab</a:t>
            </a:r>
            <a:r>
              <a:rPr lang="en-US" sz="2000" dirty="0"/>
              <a:t> Free-Electron Laser) and Dennis Manos of W&amp;M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C3FD12-6683-01C6-D7FF-E06347F216D3}"/>
              </a:ext>
            </a:extLst>
          </p:cNvPr>
          <p:cNvSpPr/>
          <p:nvPr/>
        </p:nvSpPr>
        <p:spPr>
          <a:xfrm>
            <a:off x="8460187" y="6126480"/>
            <a:ext cx="3387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/>
              <a:t>*</a:t>
            </a:r>
            <a:r>
              <a:rPr lang="en-US" sz="1100" dirty="0"/>
              <a:t>C. D. Park, T. Ha, and B. Cho, JVST A </a:t>
            </a:r>
            <a:r>
              <a:rPr lang="en-US" sz="1100" b="1" dirty="0"/>
              <a:t>34</a:t>
            </a:r>
            <a:r>
              <a:rPr lang="en-US" sz="1100" dirty="0"/>
              <a:t>, 021601 (2016)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23F6A-FCFB-BCE4-A865-EC43039E9DC9}"/>
              </a:ext>
            </a:extLst>
          </p:cNvPr>
          <p:cNvSpPr txBox="1"/>
          <p:nvPr/>
        </p:nvSpPr>
        <p:spPr>
          <a:xfrm>
            <a:off x="9283907" y="43727"/>
            <a:ext cx="28609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of Md. Abdullah Mamun, M. </a:t>
            </a:r>
            <a:r>
              <a:rPr lang="en-US" dirty="0" err="1"/>
              <a:t>Poelker</a:t>
            </a:r>
            <a:r>
              <a:rPr lang="en-US" dirty="0"/>
              <a:t> and ODU student A. Al-</a:t>
            </a:r>
            <a:r>
              <a:rPr lang="en-US" dirty="0" err="1"/>
              <a:t>Allaq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13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F655-F2CE-C05C-FC48-C29EE8D2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4" y="155633"/>
            <a:ext cx="7780789" cy="48749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JLab’s</a:t>
            </a:r>
            <a:r>
              <a:rPr lang="en-US" dirty="0"/>
              <a:t> first measurements of hydrogen outgassing rate,</a:t>
            </a:r>
            <a:br>
              <a:rPr lang="en-US" dirty="0"/>
            </a:br>
            <a:r>
              <a:rPr lang="en-US" dirty="0"/>
              <a:t>AISI 1020 steel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44A4E-CD7A-3C7F-F715-D9F7A97C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6A379-5152-219F-1DCA-7C87F527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A278A-33A8-E58C-87D3-043A4BD4F9C9}"/>
              </a:ext>
            </a:extLst>
          </p:cNvPr>
          <p:cNvSpPr txBox="1"/>
          <p:nvPr/>
        </p:nvSpPr>
        <p:spPr>
          <a:xfrm>
            <a:off x="3115261" y="3838742"/>
            <a:ext cx="6071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year long data taking during the COVID-19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E1CC9C-4DC3-6F3A-AA18-CF2BBA07A466}"/>
              </a:ext>
            </a:extLst>
          </p:cNvPr>
          <p:cNvGrpSpPr>
            <a:grpSpLocks noChangeAspect="1"/>
          </p:cNvGrpSpPr>
          <p:nvPr/>
        </p:nvGrpSpPr>
        <p:grpSpPr>
          <a:xfrm>
            <a:off x="9719815" y="1053108"/>
            <a:ext cx="1920240" cy="1440181"/>
            <a:chOff x="131275" y="1716789"/>
            <a:chExt cx="4359396" cy="32695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5B99B-BE88-AFA7-E51F-9A2751906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6199" y="1171865"/>
              <a:ext cx="3269547" cy="43593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4DF32D-D212-1A6C-F367-388C9C4B48D7}"/>
                </a:ext>
              </a:extLst>
            </p:cNvPr>
            <p:cNvSpPr txBox="1"/>
            <p:nvPr/>
          </p:nvSpPr>
          <p:spPr>
            <a:xfrm>
              <a:off x="2249279" y="2033825"/>
              <a:ext cx="2241392" cy="4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1020 as received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664795-1E7F-1BD9-D08A-6B6541EE902C}"/>
                </a:ext>
              </a:extLst>
            </p:cNvPr>
            <p:cNvSpPr txBox="1"/>
            <p:nvPr/>
          </p:nvSpPr>
          <p:spPr>
            <a:xfrm>
              <a:off x="899629" y="2842591"/>
              <a:ext cx="3389724" cy="4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1020 high pressure rinsed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F968BF-1832-00EE-891E-4AD3A5308809}"/>
                </a:ext>
              </a:extLst>
            </p:cNvPr>
            <p:cNvSpPr txBox="1"/>
            <p:nvPr/>
          </p:nvSpPr>
          <p:spPr>
            <a:xfrm>
              <a:off x="1070015" y="4035655"/>
              <a:ext cx="2096303" cy="48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1020 acid etched</a:t>
              </a:r>
            </a:p>
          </p:txBody>
        </p:sp>
      </p:grpSp>
      <p:pic>
        <p:nvPicPr>
          <p:cNvPr id="12" name="Google Shape;119;p1">
            <a:extLst>
              <a:ext uri="{FF2B5EF4-FFF2-40B4-BE49-F238E27FC236}">
                <a16:creationId xmlns:a16="http://schemas.microsoft.com/office/drawing/2014/main" id="{54516EEC-0828-D537-D2F1-75CA216D60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9816" y="2540549"/>
            <a:ext cx="1920240" cy="14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E27D3B-D176-99FB-B42F-F24335886BEB}"/>
              </a:ext>
            </a:extLst>
          </p:cNvPr>
          <p:cNvSpPr txBox="1"/>
          <p:nvPr/>
        </p:nvSpPr>
        <p:spPr>
          <a:xfrm>
            <a:off x="139033" y="4131753"/>
            <a:ext cx="11708295" cy="18158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Studies performed at </a:t>
            </a:r>
            <a:r>
              <a:rPr lang="en-US" sz="1600" dirty="0" err="1">
                <a:cs typeface="Arial" panose="020B0604020202020204" pitchFamily="34" charset="0"/>
              </a:rPr>
              <a:t>JLab</a:t>
            </a:r>
            <a:r>
              <a:rPr lang="en-US" sz="1600" dirty="0">
                <a:cs typeface="Arial" panose="020B0604020202020204" pitchFamily="34" charset="0"/>
              </a:rPr>
              <a:t> and W&amp;M with baked vacuum chambers made of low carbon steel show very low H</a:t>
            </a:r>
            <a:r>
              <a:rPr lang="en-US" sz="1600" baseline="-25000" dirty="0">
                <a:cs typeface="Arial" panose="020B0604020202020204" pitchFamily="34" charset="0"/>
              </a:rPr>
              <a:t>2</a:t>
            </a:r>
            <a:r>
              <a:rPr lang="en-US" sz="1600" dirty="0">
                <a:cs typeface="Arial" panose="020B0604020202020204" pitchFamily="34" charset="0"/>
              </a:rPr>
              <a:t> outgassing, ~ 1000 times lower than stainless steel, ~ consistent with measurements made at CERN and reported by Park et al.*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The remarkably small outgassing rate of low-carbon steel represents the next major breakthrough in spin-polarized photogun development.</a:t>
            </a:r>
            <a:r>
              <a:rPr lang="en-US" sz="16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The idea of a photogun with black internal surface is appealing – could prolong operating lifetime of gun by eliminating scattered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 recent study at CERN suggested that a low temperature heat treatment results in magnetite conversion in low carbon steel. Can this magnetite layer further reduce the pump down time?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4024F6-A3FC-D154-75F7-D7ED90A73208}"/>
              </a:ext>
            </a:extLst>
          </p:cNvPr>
          <p:cNvSpPr/>
          <p:nvPr/>
        </p:nvSpPr>
        <p:spPr>
          <a:xfrm>
            <a:off x="8460187" y="6171528"/>
            <a:ext cx="3387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aseline="30000" dirty="0"/>
              <a:t>*</a:t>
            </a:r>
            <a:r>
              <a:rPr lang="en-US" sz="1100" dirty="0"/>
              <a:t>C. D. Park, T. Ha, and B. Cho, JVST A </a:t>
            </a:r>
            <a:r>
              <a:rPr lang="en-US" sz="1100" b="1" dirty="0"/>
              <a:t>34</a:t>
            </a:r>
            <a:r>
              <a:rPr lang="en-US" sz="1100" dirty="0"/>
              <a:t>, 021601 (2016)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CA3607-CD59-A72C-BB1F-E33995222265}"/>
              </a:ext>
            </a:extLst>
          </p:cNvPr>
          <p:cNvGrpSpPr/>
          <p:nvPr/>
        </p:nvGrpSpPr>
        <p:grpSpPr>
          <a:xfrm>
            <a:off x="411892" y="815226"/>
            <a:ext cx="8961120" cy="3059019"/>
            <a:chOff x="411892" y="815226"/>
            <a:chExt cx="8961120" cy="3059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4058EE-C476-0F17-4D98-919F2A296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892" y="815226"/>
              <a:ext cx="8961120" cy="30590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3BAC82-49BE-F887-C59C-9ED2754AF6C5}"/>
                </a:ext>
              </a:extLst>
            </p:cNvPr>
            <p:cNvSpPr txBox="1"/>
            <p:nvPr/>
          </p:nvSpPr>
          <p:spPr>
            <a:xfrm>
              <a:off x="4492487" y="3051313"/>
              <a:ext cx="1292087" cy="169277"/>
            </a:xfrm>
            <a:prstGeom prst="rect">
              <a:avLst/>
            </a:prstGeom>
            <a:solidFill>
              <a:srgbClr val="FFD961"/>
            </a:solidFill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29A4B7-EDC1-8609-32B9-589607944AEC}"/>
              </a:ext>
            </a:extLst>
          </p:cNvPr>
          <p:cNvSpPr txBox="1"/>
          <p:nvPr/>
        </p:nvSpPr>
        <p:spPr>
          <a:xfrm>
            <a:off x="9283907" y="43727"/>
            <a:ext cx="28609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of Md. Abdullah Mamun, M. </a:t>
            </a:r>
            <a:r>
              <a:rPr lang="en-US" dirty="0" err="1"/>
              <a:t>Poelker</a:t>
            </a:r>
            <a:r>
              <a:rPr lang="en-US" dirty="0"/>
              <a:t> and ODU student A. Al-</a:t>
            </a:r>
            <a:r>
              <a:rPr lang="en-US" dirty="0" err="1"/>
              <a:t>Allaq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69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60BF-478D-4DE6-7727-DA6BA420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getting serious…….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D1AB9-1C35-4DAC-E1FC-0CF88FA2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51852-222F-8CB1-C2D7-5213CAC5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34D0BB-B14F-784D-8D3E-95CBB9E95A23}"/>
              </a:ext>
            </a:extLst>
          </p:cNvPr>
          <p:cNvSpPr txBox="1"/>
          <p:nvPr/>
        </p:nvSpPr>
        <p:spPr>
          <a:xfrm>
            <a:off x="332838" y="930651"/>
            <a:ext cx="67537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thesis project started this year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Extensive evaluation of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water outgassing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Induction heater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Other materials, can foundry techniques of low carbon steel be applied to stainless steels?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Interior black coatings: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AlTiN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DLC 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Build a setup for thermal desorption spectroscopy.  Small samples (coupons), faster testing for binding energy……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carbon steel coupons heated in air, various humidity levels, temperature and duration, look for microscopic and macroscopic surface transformation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Build a “gun-sized” chamber made of 1020 low carbon steel, filled with NEGs, hoping to “bottom-out” the extractor gauge (extractor gauge pressure limit mid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Torr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 the magnetic field inside gun chamber versus applied fields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Vacuum improvements ALWAYS enable new science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Mamun is proposing an Early Career Award to build a gun with significantly lower base pressure for positron production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72577-E885-980D-EEC8-49FB50FB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064168"/>
            <a:ext cx="5029200" cy="3919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B187FA-AEF3-033A-C2C2-A54E28B55AB1}"/>
              </a:ext>
            </a:extLst>
          </p:cNvPr>
          <p:cNvSpPr txBox="1"/>
          <p:nvPr/>
        </p:nvSpPr>
        <p:spPr>
          <a:xfrm>
            <a:off x="7571232" y="1317541"/>
            <a:ext cx="446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Aiman</a:t>
            </a:r>
            <a:r>
              <a:rPr lang="en-US" sz="1600" dirty="0"/>
              <a:t> is learning fitting data with isotherm models to evaluate binding energy of water on 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3A069-37F2-BFEA-6BD7-898F73F4662E}"/>
              </a:ext>
            </a:extLst>
          </p:cNvPr>
          <p:cNvSpPr txBox="1"/>
          <p:nvPr/>
        </p:nvSpPr>
        <p:spPr>
          <a:xfrm>
            <a:off x="9283907" y="43727"/>
            <a:ext cx="28609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of Md. Abdullah Mamun, M. </a:t>
            </a:r>
            <a:r>
              <a:rPr lang="en-US" dirty="0" err="1"/>
              <a:t>Poelker</a:t>
            </a:r>
            <a:r>
              <a:rPr lang="en-US" dirty="0"/>
              <a:t> and ODU student A. Al-</a:t>
            </a:r>
            <a:r>
              <a:rPr lang="en-US" dirty="0" err="1"/>
              <a:t>Allaq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44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18BE-067B-FB7B-0641-B78A45B3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 proposal:  Year wise deliverables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D516E-1B78-D070-6F29-034EEF9B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5285E-9B81-4FBD-4717-943C456A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EC3FA4-9216-587E-84F1-B7A5055E5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223851" cy="5381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u="sng" dirty="0"/>
              <a:t>Years 1 &amp; 2 (at CIS vacuum Lab)</a:t>
            </a:r>
          </a:p>
          <a:p>
            <a:r>
              <a:rPr lang="en-US" sz="1800" dirty="0"/>
              <a:t>Vacuum demonstration via ultimate pressure and hydrogen outgassing measurements on gun sized vacuum chambers (</a:t>
            </a:r>
            <a:r>
              <a:rPr lang="en-US" sz="1800" dirty="0" err="1"/>
              <a:t>material:low</a:t>
            </a:r>
            <a:r>
              <a:rPr lang="en-US" sz="1800" dirty="0"/>
              <a:t> carbon steel </a:t>
            </a:r>
            <a:r>
              <a:rPr lang="en-US" sz="1800" dirty="0" err="1"/>
              <a:t>s.a.</a:t>
            </a:r>
            <a:r>
              <a:rPr lang="en-US" sz="1800" dirty="0"/>
              <a:t>, AISI1020, uncoated chamber and chambers with DLC and </a:t>
            </a:r>
            <a:r>
              <a:rPr lang="en-US" sz="1800" dirty="0" err="1"/>
              <a:t>AlTiN</a:t>
            </a:r>
            <a:r>
              <a:rPr lang="en-US" sz="1800" dirty="0"/>
              <a:t> internal black coating). Fall back option chamber: SS304 chamber with the optimum black coating </a:t>
            </a:r>
            <a:r>
              <a:rPr lang="en-US" sz="1800" dirty="0" err="1"/>
              <a:t>coating</a:t>
            </a:r>
            <a:r>
              <a:rPr lang="en-US" sz="1800" dirty="0"/>
              <a:t>.</a:t>
            </a:r>
          </a:p>
          <a:p>
            <a:r>
              <a:rPr lang="en-US" sz="1800" dirty="0"/>
              <a:t>Build the TDS system and characterize the  binding energy for gas desorption</a:t>
            </a:r>
          </a:p>
          <a:p>
            <a:r>
              <a:rPr lang="en-US" sz="1800" dirty="0"/>
              <a:t>Study magnetic property of low carbon steel chamber</a:t>
            </a:r>
          </a:p>
          <a:p>
            <a:r>
              <a:rPr lang="en-US" sz="1800" dirty="0"/>
              <a:t>Electrode design with heat removal technique, CST modeling and simulation</a:t>
            </a:r>
          </a:p>
          <a:p>
            <a:r>
              <a:rPr lang="en-US" sz="1800" dirty="0"/>
              <a:t>Gun design,  GPT simulation,</a:t>
            </a:r>
          </a:p>
          <a:p>
            <a:r>
              <a:rPr lang="en-US" sz="1800" dirty="0"/>
              <a:t>Photocathode chamber upgrade work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551B3C-F3BB-7533-9A0C-F9BF8D17A906}"/>
              </a:ext>
            </a:extLst>
          </p:cNvPr>
          <p:cNvSpPr txBox="1">
            <a:spLocks/>
          </p:cNvSpPr>
          <p:nvPr/>
        </p:nvSpPr>
        <p:spPr>
          <a:xfrm>
            <a:off x="5883966" y="966055"/>
            <a:ext cx="6085530" cy="427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u="sng" dirty="0"/>
              <a:t>Year 3 (at CIS vacuum Lab)</a:t>
            </a:r>
          </a:p>
          <a:p>
            <a:r>
              <a:rPr lang="en-US" sz="1800" dirty="0"/>
              <a:t>Build the gun with </a:t>
            </a:r>
            <a:r>
              <a:rPr lang="en-US" sz="1800" b="1" dirty="0"/>
              <a:t>photocathode cooling </a:t>
            </a:r>
            <a:r>
              <a:rPr lang="en-US" sz="1800" dirty="0"/>
              <a:t>and attach to the diagnostic beamline at LERF vault</a:t>
            </a:r>
          </a:p>
          <a:p>
            <a:r>
              <a:rPr lang="en-US" sz="1800" dirty="0"/>
              <a:t>Scale CEBAF 780 nm fiber based laser power from 500 </a:t>
            </a:r>
            <a:r>
              <a:rPr lang="en-US" sz="1800" dirty="0" err="1"/>
              <a:t>mW</a:t>
            </a:r>
            <a:r>
              <a:rPr lang="en-US" sz="1800" dirty="0"/>
              <a:t> to ~ 3 W</a:t>
            </a:r>
          </a:p>
          <a:p>
            <a:r>
              <a:rPr lang="en-US" sz="1800" dirty="0"/>
              <a:t>Modify photocathode fabrication load lock chamber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u="sng" dirty="0"/>
              <a:t>Year 4 (at LERF vault)</a:t>
            </a:r>
          </a:p>
          <a:p>
            <a:r>
              <a:rPr lang="en-US" sz="1800" dirty="0"/>
              <a:t>Commission the gun and charge lifetime study @ mA beam current from photogun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u="sng" dirty="0"/>
              <a:t>Year 5 (at LERF vault)</a:t>
            </a:r>
          </a:p>
          <a:p>
            <a:r>
              <a:rPr lang="en-US" sz="1800" dirty="0"/>
              <a:t>Charge lifetime study @ mA beam current: Gun + </a:t>
            </a:r>
            <a:r>
              <a:rPr lang="en-US" sz="1800" dirty="0" err="1"/>
              <a:t>buncher</a:t>
            </a:r>
            <a:r>
              <a:rPr lang="en-US" sz="1800" dirty="0"/>
              <a:t> + 1/4 CM</a:t>
            </a:r>
          </a:p>
          <a:p>
            <a:r>
              <a:rPr lang="en-US" sz="1800" dirty="0"/>
              <a:t>Demonstrate </a:t>
            </a:r>
            <a:r>
              <a:rPr lang="en-US" sz="1800" dirty="0" err="1"/>
              <a:t>kC</a:t>
            </a:r>
            <a:r>
              <a:rPr lang="en-US" sz="1800" dirty="0"/>
              <a:t> charge lifetime at currents up to 10 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0B771-9092-4E5E-3CAE-40D155B9456B}"/>
              </a:ext>
            </a:extLst>
          </p:cNvPr>
          <p:cNvSpPr txBox="1"/>
          <p:nvPr/>
        </p:nvSpPr>
        <p:spPr>
          <a:xfrm>
            <a:off x="9283907" y="43727"/>
            <a:ext cx="286098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Work of Md. Abdullah Mamun, M. </a:t>
            </a:r>
            <a:r>
              <a:rPr lang="en-US" dirty="0" err="1"/>
              <a:t>Poelker</a:t>
            </a:r>
            <a:r>
              <a:rPr lang="en-US" dirty="0"/>
              <a:t> and ODU student A. Al-</a:t>
            </a:r>
            <a:r>
              <a:rPr lang="en-US" dirty="0" err="1"/>
              <a:t>Allaq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2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176085" y="1351508"/>
            <a:ext cx="116341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Jefferson Lab’s framework of a 22 GeV/e+ upgrade has helped define the goals of the </a:t>
            </a:r>
            <a:r>
              <a:rPr lang="en-US" sz="2400" dirty="0" err="1">
                <a:solidFill>
                  <a:srgbClr val="000000"/>
                </a:solidFill>
              </a:rPr>
              <a:t>Ce+BAF</a:t>
            </a:r>
            <a:r>
              <a:rPr lang="en-US" sz="2400" dirty="0">
                <a:solidFill>
                  <a:srgbClr val="000000"/>
                </a:solidFill>
              </a:rPr>
              <a:t> working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We are on track to deliver in 2023 a technical report describing a start-to-end concept of positron beams for </a:t>
            </a:r>
            <a:r>
              <a:rPr lang="en-US" sz="2400" dirty="0" err="1">
                <a:solidFill>
                  <a:srgbClr val="000000"/>
                </a:solidFill>
              </a:rPr>
              <a:t>Ce</a:t>
            </a:r>
            <a:r>
              <a:rPr lang="en-US" sz="2400" baseline="30000" dirty="0" err="1">
                <a:solidFill>
                  <a:srgbClr val="000000"/>
                </a:solidFill>
              </a:rPr>
              <a:t>+</a:t>
            </a:r>
            <a:r>
              <a:rPr lang="en-US" sz="2400" dirty="0" err="1">
                <a:solidFill>
                  <a:srgbClr val="000000"/>
                </a:solidFill>
              </a:rPr>
              <a:t>BAF</a:t>
            </a:r>
            <a:r>
              <a:rPr lang="en-US" sz="2400" dirty="0">
                <a:solidFill>
                  <a:srgbClr val="000000"/>
                </a:solidFill>
              </a:rPr>
              <a:t> 12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New concept is based on repurposing the LERF as a high power electron and positron injector (of course a long road ahead … source, target, solenoid, NC </a:t>
            </a:r>
            <a:r>
              <a:rPr lang="en-US" sz="2400" dirty="0" err="1">
                <a:solidFill>
                  <a:srgbClr val="000000"/>
                </a:solidFill>
              </a:rPr>
              <a:t>linac</a:t>
            </a:r>
            <a:r>
              <a:rPr lang="en-US" sz="2400" dirty="0">
                <a:solidFill>
                  <a:srgbClr val="000000"/>
                </a:solidFill>
              </a:rPr>
              <a:t>, shielding.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Spin polarized e</a:t>
            </a:r>
            <a:r>
              <a:rPr lang="en-US" sz="2400" baseline="30000" dirty="0">
                <a:solidFill>
                  <a:srgbClr val="000000"/>
                </a:solidFill>
              </a:rPr>
              <a:t>-</a:t>
            </a:r>
            <a:r>
              <a:rPr lang="en-US" sz="2400" dirty="0">
                <a:solidFill>
                  <a:srgbClr val="000000"/>
                </a:solidFill>
              </a:rPr>
              <a:t> sources operating at milliamp intensities, with high spin polarization &gt;90% and large charge lifetime &gt;1000 C at milliamp intensity are essential.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5EE8CA2-9791-D549-AAB6-9D77778A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0D625F-A7F3-6044-96B3-1A538686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ECEAE2-AB5A-1945-A4A2-D00FAD8A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59" y="158561"/>
            <a:ext cx="11285837" cy="487490"/>
          </a:xfrm>
        </p:spPr>
        <p:txBody>
          <a:bodyPr/>
          <a:lstStyle/>
          <a:p>
            <a:r>
              <a:rPr lang="en-US" dirty="0"/>
              <a:t>Exploit electron spin polarization to produce polarized positrons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AAAE0-A558-7B41-A9EC-25427DEDBBF3}"/>
              </a:ext>
            </a:extLst>
          </p:cNvPr>
          <p:cNvSpPr/>
          <p:nvPr/>
        </p:nvSpPr>
        <p:spPr>
          <a:xfrm>
            <a:off x="6585537" y="5954273"/>
            <a:ext cx="376569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E.A.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Kuraev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Y.M.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Bystritskiy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M.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Shatnev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E.Tomasi-Gustafsson</a:t>
            </a:r>
            <a:r>
              <a:rPr lang="en-US" sz="1400" dirty="0">
                <a:solidFill>
                  <a:srgbClr val="000000"/>
                </a:solidFill>
                <a:latin typeface="Avenir" panose="02000503020000020003" pitchFamily="2" charset="0"/>
                <a:cs typeface="Arial"/>
              </a:rPr>
              <a:t>, PRC 81 (2010) 055208</a:t>
            </a:r>
            <a:endParaRPr lang="en-US" sz="3200" dirty="0">
              <a:solidFill>
                <a:srgbClr val="000000"/>
              </a:solidFill>
              <a:latin typeface="Avenir" panose="02000503020000020003" pitchFamily="2" charset="0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9A419E-0C8B-4041-BFA0-304A47DD86B9}"/>
              </a:ext>
            </a:extLst>
          </p:cNvPr>
          <p:cNvGrpSpPr/>
          <p:nvPr/>
        </p:nvGrpSpPr>
        <p:grpSpPr>
          <a:xfrm>
            <a:off x="5050626" y="1114579"/>
            <a:ext cx="3638448" cy="4797438"/>
            <a:chOff x="67154" y="1688272"/>
            <a:chExt cx="4504846" cy="4846952"/>
          </a:xfrm>
        </p:grpSpPr>
        <p:pic>
          <p:nvPicPr>
            <p:cNvPr id="11" name="Picture 36" descr="fig20-left">
              <a:extLst>
                <a:ext uri="{FF2B5EF4-FFF2-40B4-BE49-F238E27FC236}">
                  <a16:creationId xmlns:a16="http://schemas.microsoft.com/office/drawing/2014/main" id="{3DEB62EF-130C-E744-9149-6EAA68E8C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A2D6A843-9794-FF47-80CD-A49AD8EF0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034250-A8D2-D145-AA74-0407DE676652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6B7F74-80CA-3F44-96EF-AA58357E1D6D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F5F1F0-3523-4E4A-BB4C-509786203AF7}"/>
              </a:ext>
            </a:extLst>
          </p:cNvPr>
          <p:cNvGrpSpPr/>
          <p:nvPr/>
        </p:nvGrpSpPr>
        <p:grpSpPr>
          <a:xfrm>
            <a:off x="8517735" y="1145315"/>
            <a:ext cx="3671974" cy="4759576"/>
            <a:chOff x="4572000" y="1718052"/>
            <a:chExt cx="4504846" cy="4832838"/>
          </a:xfrm>
        </p:grpSpPr>
        <p:pic>
          <p:nvPicPr>
            <p:cNvPr id="16" name="Picture 37" descr="fig20-right">
              <a:extLst>
                <a:ext uri="{FF2B5EF4-FFF2-40B4-BE49-F238E27FC236}">
                  <a16:creationId xmlns:a16="http://schemas.microsoft.com/office/drawing/2014/main" id="{694B8E9C-6B23-734A-B2E7-091515FB8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2">
              <a:extLst>
                <a:ext uri="{FF2B5EF4-FFF2-40B4-BE49-F238E27FC236}">
                  <a16:creationId xmlns:a16="http://schemas.microsoft.com/office/drawing/2014/main" id="{49A45504-C1BB-AC46-9CFF-326EB280ED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17" name="Object 2">
                          <a:extLst>
                            <a:ext uri="{FF2B5EF4-FFF2-40B4-BE49-F238E27FC236}">
                              <a16:creationId xmlns:a16="http://schemas.microsoft.com/office/drawing/2014/main" id="{49A45504-C1BB-AC46-9CFF-326EB280ED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579930F8-D892-7642-9218-FD0A5FAA8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i="1" dirty="0">
                  <a:latin typeface="Avenir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4D9BCC-B0A1-0944-A1C6-489CF2B90F7F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87792C-9407-2644-AB58-FC2511468CCD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5" name="Picture 10" descr="PRLMay2016illustration_F2b-01.jpg">
            <a:extLst>
              <a:ext uri="{FF2B5EF4-FFF2-40B4-BE49-F238E27FC236}">
                <a16:creationId xmlns:a16="http://schemas.microsoft.com/office/drawing/2014/main" id="{D4DD4848-0FC2-6D4B-BAF0-CF2F5073B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03" y="2693222"/>
            <a:ext cx="3651263" cy="2495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52ADEA-E1B7-BC40-8687-7A154071BA01}"/>
              </a:ext>
            </a:extLst>
          </p:cNvPr>
          <p:cNvSpPr txBox="1"/>
          <p:nvPr/>
        </p:nvSpPr>
        <p:spPr>
          <a:xfrm>
            <a:off x="367855" y="5481243"/>
            <a:ext cx="468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…so why not take advantage of this?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076CEB-63CF-BD46-B1C9-5ED95E2E4884}"/>
              </a:ext>
            </a:extLst>
          </p:cNvPr>
          <p:cNvSpPr/>
          <p:nvPr/>
        </p:nvSpPr>
        <p:spPr>
          <a:xfrm>
            <a:off x="302794" y="969063"/>
            <a:ext cx="45363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7030A0"/>
                </a:solidFill>
              </a:rPr>
              <a:t>When a longitudinally polarized e</a:t>
            </a:r>
            <a:r>
              <a:rPr lang="en-US" sz="2000" i="1" baseline="30000" dirty="0">
                <a:solidFill>
                  <a:srgbClr val="7030A0"/>
                </a:solidFill>
              </a:rPr>
              <a:t>-</a:t>
            </a:r>
            <a:r>
              <a:rPr lang="en-US" sz="2000" i="1" dirty="0">
                <a:solidFill>
                  <a:srgbClr val="7030A0"/>
                </a:solidFill>
              </a:rPr>
              <a:t> beam strikes matter, e</a:t>
            </a:r>
            <a:r>
              <a:rPr lang="en-US" sz="2000" i="1" baseline="30000" dirty="0">
                <a:solidFill>
                  <a:srgbClr val="7030A0"/>
                </a:solidFill>
              </a:rPr>
              <a:t>+</a:t>
            </a:r>
            <a:r>
              <a:rPr lang="en-US" sz="2000" i="1" dirty="0">
                <a:solidFill>
                  <a:srgbClr val="7030A0"/>
                </a:solidFill>
              </a:rPr>
              <a:t> produced in the shower carrying &gt;50% of the e</a:t>
            </a:r>
            <a:r>
              <a:rPr lang="en-US" sz="2000" i="1" baseline="30000" dirty="0">
                <a:solidFill>
                  <a:srgbClr val="7030A0"/>
                </a:solidFill>
              </a:rPr>
              <a:t>-</a:t>
            </a:r>
            <a:r>
              <a:rPr lang="en-US" sz="2000" i="1" dirty="0">
                <a:solidFill>
                  <a:srgbClr val="7030A0"/>
                </a:solidFill>
              </a:rPr>
              <a:t> beam energy are significantly longitudinally spin polarized…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22EBC9A-4C56-7DE4-112B-AC6AE7F85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FE1D4-65F4-FE78-8E68-90BC5EFEE371}"/>
              </a:ext>
            </a:extLst>
          </p:cNvPr>
          <p:cNvSpPr/>
          <p:nvPr/>
        </p:nvSpPr>
        <p:spPr>
          <a:xfrm>
            <a:off x="7598004" y="1528057"/>
            <a:ext cx="622169" cy="508132"/>
          </a:xfrm>
          <a:prstGeom prst="rect">
            <a:avLst/>
          </a:prstGeom>
          <a:solidFill>
            <a:srgbClr val="FFFF00">
              <a:alpha val="496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6805F7-71BF-9287-BAED-EA0F4B908146}"/>
              </a:ext>
            </a:extLst>
          </p:cNvPr>
          <p:cNvSpPr/>
          <p:nvPr/>
        </p:nvSpPr>
        <p:spPr>
          <a:xfrm>
            <a:off x="11113506" y="1539693"/>
            <a:ext cx="622169" cy="609931"/>
          </a:xfrm>
          <a:prstGeom prst="rect">
            <a:avLst/>
          </a:prstGeom>
          <a:solidFill>
            <a:srgbClr val="FFFF00">
              <a:alpha val="496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4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6F05D-AA88-E24E-BBE3-927330AA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B8F018-3618-2C4E-A805-E8A9779D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</a:t>
            </a:r>
            <a:r>
              <a:rPr lang="en-US" i="1" dirty="0"/>
              <a:t>was approved as a proof-of-principle for e+ beam generation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38DBAA-47F7-F561-CC0A-EFF61139A50A}"/>
              </a:ext>
            </a:extLst>
          </p:cNvPr>
          <p:cNvGrpSpPr/>
          <p:nvPr/>
        </p:nvGrpSpPr>
        <p:grpSpPr>
          <a:xfrm>
            <a:off x="6463603" y="2152845"/>
            <a:ext cx="5302523" cy="3945378"/>
            <a:chOff x="323793" y="1564525"/>
            <a:chExt cx="5302523" cy="39453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F0FD9C-8286-A544-95D1-3D58CEB2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432" y="1564525"/>
              <a:ext cx="4968689" cy="3549063"/>
            </a:xfrm>
            <a:prstGeom prst="rect">
              <a:avLst/>
            </a:prstGeom>
          </p:spPr>
        </p:pic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578B48F3-E2DF-1A43-9B93-A2D8299BA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402" y="5202126"/>
              <a:ext cx="442637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D. Abbott et al., Phys. </a:t>
              </a:r>
              <a:r>
                <a:rPr lang="fr-FR" sz="1400" i="1" dirty="0" err="1">
                  <a:latin typeface="Avenir" panose="02000503020000020003" pitchFamily="2" charset="0"/>
                  <a:ea typeface="Arial" charset="0"/>
                  <a:cs typeface="Arial" charset="0"/>
                </a:rPr>
                <a:t>Rev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. </a:t>
              </a:r>
              <a:r>
                <a:rPr lang="fr-FR" sz="1400" i="1" dirty="0" err="1">
                  <a:latin typeface="Avenir" panose="02000503020000020003" pitchFamily="2" charset="0"/>
                  <a:ea typeface="Arial" charset="0"/>
                  <a:cs typeface="Arial" charset="0"/>
                </a:rPr>
                <a:t>Lett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. </a:t>
              </a:r>
              <a:r>
                <a:rPr lang="fr-FR" sz="1400" b="1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116</a:t>
              </a:r>
              <a:r>
                <a:rPr lang="fr-FR" sz="1400" i="1" dirty="0">
                  <a:latin typeface="Avenir" panose="02000503020000020003" pitchFamily="2" charset="0"/>
                  <a:ea typeface="Arial" charset="0"/>
                  <a:cs typeface="Arial" charset="0"/>
                </a:rPr>
                <a:t> (2016) 214801</a:t>
              </a:r>
            </a:p>
          </p:txBody>
        </p:sp>
        <p:sp>
          <p:nvSpPr>
            <p:cNvPr id="10" name="Striped Right Arrow 9">
              <a:extLst>
                <a:ext uri="{FF2B5EF4-FFF2-40B4-BE49-F238E27FC236}">
                  <a16:creationId xmlns:a16="http://schemas.microsoft.com/office/drawing/2014/main" id="{7B0C26B4-46B5-3A4A-9E9A-2E1A91B9F3DC}"/>
                </a:ext>
              </a:extLst>
            </p:cNvPr>
            <p:cNvSpPr/>
            <p:nvPr/>
          </p:nvSpPr>
          <p:spPr>
            <a:xfrm rot="16200000">
              <a:off x="4455693" y="3944032"/>
              <a:ext cx="637422" cy="36255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riped Right Arrow 10">
              <a:extLst>
                <a:ext uri="{FF2B5EF4-FFF2-40B4-BE49-F238E27FC236}">
                  <a16:creationId xmlns:a16="http://schemas.microsoft.com/office/drawing/2014/main" id="{A7604C29-A0DA-264E-A0DC-E0C1C4873AA4}"/>
                </a:ext>
              </a:extLst>
            </p:cNvPr>
            <p:cNvSpPr/>
            <p:nvPr/>
          </p:nvSpPr>
          <p:spPr>
            <a:xfrm rot="16200000">
              <a:off x="4457810" y="2357977"/>
              <a:ext cx="669188" cy="36255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D2F798-3D2E-F148-9033-89A08F36F051}"/>
                </a:ext>
              </a:extLst>
            </p:cNvPr>
            <p:cNvSpPr txBox="1"/>
            <p:nvPr/>
          </p:nvSpPr>
          <p:spPr>
            <a:xfrm>
              <a:off x="3987598" y="2856229"/>
              <a:ext cx="1523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P(e+) = 82.2 %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909625-649E-5848-8252-4D7255BEA707}"/>
                </a:ext>
              </a:extLst>
            </p:cNvPr>
            <p:cNvSpPr txBox="1"/>
            <p:nvPr/>
          </p:nvSpPr>
          <p:spPr>
            <a:xfrm>
              <a:off x="3987598" y="4426401"/>
              <a:ext cx="1638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Efficiency &gt;95%</a:t>
              </a:r>
            </a:p>
          </p:txBody>
        </p:sp>
        <p:sp>
          <p:nvSpPr>
            <p:cNvPr id="14" name="ZoneTexte 1">
              <a:extLst>
                <a:ext uri="{FF2B5EF4-FFF2-40B4-BE49-F238E27FC236}">
                  <a16:creationId xmlns:a16="http://schemas.microsoft.com/office/drawing/2014/main" id="{14D35E6C-1E5C-DB43-9891-C499A21E3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793" y="2902395"/>
              <a:ext cx="42037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Record for </a:t>
              </a:r>
              <a:r>
                <a:rPr lang="fr-FR" sz="1200" i="1" dirty="0" err="1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linac</a:t>
              </a:r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 positron </a:t>
              </a:r>
              <a:r>
                <a:rPr lang="fr-FR" sz="1200" i="1" dirty="0" err="1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polarization</a:t>
              </a:r>
              <a:r>
                <a:rPr lang="fr-FR" sz="1200" i="1" dirty="0">
                  <a:solidFill>
                    <a:srgbClr val="FF0000"/>
                  </a:solidFill>
                  <a:latin typeface="Avenir" panose="02000503020000020003" pitchFamily="2" charset="0"/>
                  <a:cs typeface="Arial"/>
                </a:rPr>
                <a:t>.</a:t>
              </a:r>
              <a:endParaRPr lang="fr-FR" sz="1200" b="1" i="1" dirty="0">
                <a:solidFill>
                  <a:srgbClr val="FF0000"/>
                </a:solidFill>
                <a:latin typeface="Avenir" panose="02000503020000020003" pitchFamily="2" charset="0"/>
                <a:cs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6A81F-BBCD-E140-A97F-FD25F8841D4B}"/>
              </a:ext>
            </a:extLst>
          </p:cNvPr>
          <p:cNvGrpSpPr/>
          <p:nvPr/>
        </p:nvGrpSpPr>
        <p:grpSpPr>
          <a:xfrm>
            <a:off x="215511" y="963468"/>
            <a:ext cx="5911291" cy="4826978"/>
            <a:chOff x="255397" y="1572137"/>
            <a:chExt cx="5911291" cy="4826978"/>
          </a:xfrm>
        </p:grpSpPr>
        <p:grpSp>
          <p:nvGrpSpPr>
            <p:cNvPr id="17" name="Grouper 4">
              <a:extLst>
                <a:ext uri="{FF2B5EF4-FFF2-40B4-BE49-F238E27FC236}">
                  <a16:creationId xmlns:a16="http://schemas.microsoft.com/office/drawing/2014/main" id="{731CEBC0-1A9F-D545-8DAF-9B42A9CA9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62" y="1572137"/>
              <a:ext cx="5001295" cy="3559747"/>
              <a:chOff x="1970950" y="1428849"/>
              <a:chExt cx="4375043" cy="3634749"/>
            </a:xfrm>
          </p:grpSpPr>
          <p:sp>
            <p:nvSpPr>
              <p:cNvPr id="22" name="Rectangle 43">
                <a:extLst>
                  <a:ext uri="{FF2B5EF4-FFF2-40B4-BE49-F238E27FC236}">
                    <a16:creationId xmlns:a16="http://schemas.microsoft.com/office/drawing/2014/main" id="{65815563-EE13-754D-862D-6DA86B6B8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708" y="1428849"/>
                <a:ext cx="4149341" cy="28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Grames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, E.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Voutier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et al.,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JLab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Experiment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 panose="02000503020000020003" pitchFamily="2" charset="0"/>
                  </a:rPr>
                  <a:t> E12-11-105 (2011)</a:t>
                </a:r>
              </a:p>
            </p:txBody>
          </p:sp>
          <p:pic>
            <p:nvPicPr>
              <p:cNvPr id="23" name="Picture 22" descr="C:\Documents and Settings\grames\Desktop\images\install_111222\photo.JPG">
                <a:extLst>
                  <a:ext uri="{FF2B5EF4-FFF2-40B4-BE49-F238E27FC236}">
                    <a16:creationId xmlns:a16="http://schemas.microsoft.com/office/drawing/2014/main" id="{76F6BA30-5EB3-6B4D-895A-37C070D51C5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950" y="1996690"/>
                <a:ext cx="4375043" cy="3066908"/>
              </a:xfrm>
              <a:prstGeom prst="rect">
                <a:avLst/>
              </a:prstGeom>
              <a:noFill/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8717892-EF21-E84A-AB63-B7F25E21C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7397" y="3582945"/>
              <a:ext cx="1020771" cy="1857034"/>
            </a:xfrm>
            <a:prstGeom prst="rect">
              <a:avLst/>
            </a:prstGeom>
            <a:noFill/>
            <a:ln w="1111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228BE1-B34A-6A49-8B2F-A0C3CF176BC7}"/>
                </a:ext>
              </a:extLst>
            </p:cNvPr>
            <p:cNvSpPr txBox="1"/>
            <p:nvPr/>
          </p:nvSpPr>
          <p:spPr>
            <a:xfrm>
              <a:off x="326599" y="1938248"/>
              <a:ext cx="26706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 MeV, 1</a:t>
              </a:r>
              <a:r>
                <a:rPr lang="en-US" sz="1600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A, 85% polarization</a:t>
              </a:r>
            </a:p>
          </p:txBody>
        </p:sp>
        <p:sp>
          <p:nvSpPr>
            <p:cNvPr id="20" name="ZoneTexte 1">
              <a:extLst>
                <a:ext uri="{FF2B5EF4-FFF2-40B4-BE49-F238E27FC236}">
                  <a16:creationId xmlns:a16="http://schemas.microsoft.com/office/drawing/2014/main" id="{6D345527-1D9C-BA44-83AB-2CB003A52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7" y="5321897"/>
              <a:ext cx="454645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PEPPo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possible due to support </a:t>
              </a:r>
              <a:r>
                <a:rPr lang="fr-FR" sz="1600" i="1" dirty="0" err="1">
                  <a:latin typeface="Avenir" panose="02000503020000020003" pitchFamily="2" charset="0"/>
                  <a:cs typeface="Arial"/>
                </a:rPr>
                <a:t>from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SLAC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 E166,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DESY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Princeton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Cornell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International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Linear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</a:t>
              </a:r>
              <a:r>
                <a:rPr lang="fr-FR" sz="1600" b="1" i="1" dirty="0" err="1">
                  <a:latin typeface="Avenir" panose="02000503020000020003" pitchFamily="2" charset="0"/>
                  <a:cs typeface="Arial"/>
                </a:rPr>
                <a:t>Collider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 Project </a:t>
              </a:r>
              <a:r>
                <a:rPr lang="fr-FR" sz="1600" i="1" dirty="0">
                  <a:latin typeface="Avenir" panose="02000503020000020003" pitchFamily="2" charset="0"/>
                  <a:cs typeface="Arial"/>
                </a:rPr>
                <a:t>and the </a:t>
              </a:r>
              <a:r>
                <a:rPr lang="fr-FR" sz="1600" b="1" i="1" dirty="0">
                  <a:latin typeface="Avenir" panose="02000503020000020003" pitchFamily="2" charset="0"/>
                  <a:cs typeface="Arial"/>
                </a:rPr>
                <a:t>Jefferson Science Associates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FF0183-0F78-3F48-98D3-03394107644B}"/>
                </a:ext>
              </a:extLst>
            </p:cNvPr>
            <p:cNvSpPr txBox="1"/>
            <p:nvPr/>
          </p:nvSpPr>
          <p:spPr>
            <a:xfrm>
              <a:off x="4568517" y="3303820"/>
              <a:ext cx="15981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Tungsten (1mm)</a:t>
              </a:r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D387523-4168-77DC-738D-157CCA86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232E63-5E18-258C-EBFB-07235B0F5ACF}"/>
              </a:ext>
            </a:extLst>
          </p:cNvPr>
          <p:cNvSpPr txBox="1"/>
          <p:nvPr/>
        </p:nvSpPr>
        <p:spPr>
          <a:xfrm>
            <a:off x="7595153" y="1211582"/>
            <a:ext cx="383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“e+ Beam” would’ve been ~10’s </a:t>
            </a:r>
            <a:r>
              <a:rPr lang="en-US" sz="2000" b="1" i="1" dirty="0" err="1"/>
              <a:t>fA</a:t>
            </a:r>
            <a:endParaRPr lang="en-US" sz="2000" b="1" i="1" dirty="0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A390FEAD-C51C-14F5-2892-6FDA089013A3}"/>
              </a:ext>
            </a:extLst>
          </p:cNvPr>
          <p:cNvSpPr/>
          <p:nvPr/>
        </p:nvSpPr>
        <p:spPr>
          <a:xfrm rot="5400000">
            <a:off x="9310549" y="1570983"/>
            <a:ext cx="396175" cy="59047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649713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One year ago we were exploring e</a:t>
              </a:r>
              <a:r>
                <a:rPr lang="en-US" sz="1600" baseline="30000" dirty="0"/>
                <a:t>+</a:t>
              </a:r>
              <a:r>
                <a:rPr lang="en-US" sz="1600" dirty="0"/>
                <a:t> production at 10, 100, 1000, 10000 MeV supported by a LDRD…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88561" cy="55348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7A75B6-EF46-5EAA-0DE0-B3FEFC4FCAD1}"/>
              </a:ext>
            </a:extLst>
          </p:cNvPr>
          <p:cNvSpPr/>
          <p:nvPr/>
        </p:nvSpPr>
        <p:spPr>
          <a:xfrm>
            <a:off x="6871096" y="1700050"/>
            <a:ext cx="3121315" cy="859147"/>
          </a:xfrm>
          <a:prstGeom prst="roundRect">
            <a:avLst/>
          </a:prstGeom>
          <a:solidFill>
            <a:srgbClr val="E86F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Today we have a beams working group focused on creating e</a:t>
            </a:r>
            <a:r>
              <a:rPr lang="en-US" sz="1600" baseline="30000" dirty="0"/>
              <a:t>+</a:t>
            </a:r>
            <a:r>
              <a:rPr lang="en-US" sz="1600" dirty="0"/>
              <a:t> using the Low Energy Research Facility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22EF9E-CADB-D8CA-0BF9-49A639AF2FBA}"/>
              </a:ext>
            </a:extLst>
          </p:cNvPr>
          <p:cNvCxnSpPr>
            <a:cxnSpLocks/>
          </p:cNvCxnSpPr>
          <p:nvPr/>
        </p:nvCxnSpPr>
        <p:spPr>
          <a:xfrm flipH="1">
            <a:off x="7536180" y="2566107"/>
            <a:ext cx="520631" cy="1457253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D86EAA3-1913-A6E6-D284-477AE520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DB1606-75C0-23FE-BFEB-C8D37BFF73A0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205676" cy="55348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A5BAF1-CAC3-0279-6C90-6C35F252EB42}"/>
              </a:ext>
            </a:extLst>
          </p:cNvPr>
          <p:cNvCxnSpPr>
            <a:cxnSpLocks/>
          </p:cNvCxnSpPr>
          <p:nvPr/>
        </p:nvCxnSpPr>
        <p:spPr>
          <a:xfrm>
            <a:off x="3112877" y="2497941"/>
            <a:ext cx="4037936" cy="553477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7DF816-1D83-3563-7EC5-05F48E8D8951}"/>
              </a:ext>
            </a:extLst>
          </p:cNvPr>
          <p:cNvSpPr txBox="1"/>
          <p:nvPr/>
        </p:nvSpPr>
        <p:spPr>
          <a:xfrm>
            <a:off x="227911" y="893111"/>
            <a:ext cx="10386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Need to transition from 10 Watt of beam power (</a:t>
            </a:r>
            <a:r>
              <a:rPr lang="en-US" sz="2000" dirty="0" err="1"/>
              <a:t>PEPPo</a:t>
            </a:r>
            <a:r>
              <a:rPr lang="en-US" sz="2000" dirty="0"/>
              <a:t>) to 10-100 </a:t>
            </a:r>
            <a:r>
              <a:rPr lang="en-US" sz="2000" b="1" i="1" dirty="0" err="1">
                <a:solidFill>
                  <a:srgbClr val="FF0000"/>
                </a:solidFill>
              </a:rPr>
              <a:t>kilo</a:t>
            </a:r>
            <a:r>
              <a:rPr lang="en-US" sz="2000" dirty="0" err="1"/>
              <a:t>Watts</a:t>
            </a:r>
            <a:r>
              <a:rPr lang="en-US" sz="2000" dirty="0"/>
              <a:t> of beam power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765104-90A3-4BA8-8C6D-4840E783324E}"/>
              </a:ext>
            </a:extLst>
          </p:cNvPr>
          <p:cNvCxnSpPr>
            <a:cxnSpLocks/>
          </p:cNvCxnSpPr>
          <p:nvPr/>
        </p:nvCxnSpPr>
        <p:spPr>
          <a:xfrm flipH="1">
            <a:off x="2611225" y="2497934"/>
            <a:ext cx="501652" cy="2235010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6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0BF7-0FBA-22A9-0396-231EE4B9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CEBAF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74373-4370-DAFF-D1E9-FFEA3D24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6D1DC-1C2A-6F66-182C-855CBB72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121F18-A9A9-C051-80D9-53EC9B0003FA}"/>
              </a:ext>
            </a:extLst>
          </p:cNvPr>
          <p:cNvSpPr/>
          <p:nvPr/>
        </p:nvSpPr>
        <p:spPr>
          <a:xfrm>
            <a:off x="509425" y="898931"/>
            <a:ext cx="50237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Initially adds e+ capability to 12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Builds </a:t>
            </a:r>
            <a:r>
              <a:rPr lang="en-US" sz="2000" b="1" dirty="0">
                <a:solidFill>
                  <a:srgbClr val="FF0000"/>
                </a:solidFill>
              </a:rPr>
              <a:t>new 123 MeV positron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Retains existing polarized e-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Multi-hall capability is a high priority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Capability happens after Moller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43F29-1046-C489-07B7-6B5F4BEE1EB2}"/>
              </a:ext>
            </a:extLst>
          </p:cNvPr>
          <p:cNvSpPr/>
          <p:nvPr/>
        </p:nvSpPr>
        <p:spPr>
          <a:xfrm>
            <a:off x="6228492" y="932817"/>
            <a:ext cx="596350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Later expands e- energy reach to 22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Builds </a:t>
            </a:r>
            <a:r>
              <a:rPr lang="en-US" sz="2000" b="1" dirty="0">
                <a:solidFill>
                  <a:srgbClr val="FF0000"/>
                </a:solidFill>
              </a:rPr>
              <a:t>new 650 MeV electron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Builds upon e+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Adds permanent magnets (FFA) for highest energies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Retains multi-hall capability</a:t>
            </a:r>
          </a:p>
        </p:txBody>
      </p:sp>
      <p:pic>
        <p:nvPicPr>
          <p:cNvPr id="8" name="Picture 10" descr="PRLMay2016illustration_F2b-01.jpg">
            <a:extLst>
              <a:ext uri="{FF2B5EF4-FFF2-40B4-BE49-F238E27FC236}">
                <a16:creationId xmlns:a16="http://schemas.microsoft.com/office/drawing/2014/main" id="{C890D3E3-203D-61E0-BB06-6D6E1F81E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1126233" y="3032250"/>
            <a:ext cx="2957566" cy="2021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6139F5-C993-04EE-ACBE-A6827552FC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6585" b="4721"/>
          <a:stretch/>
        </p:blipFill>
        <p:spPr>
          <a:xfrm>
            <a:off x="6604000" y="2896883"/>
            <a:ext cx="4473432" cy="22917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6FA02B-A29C-B7EB-A23B-B3A6306761EB}"/>
              </a:ext>
            </a:extLst>
          </p:cNvPr>
          <p:cNvSpPr/>
          <p:nvPr/>
        </p:nvSpPr>
        <p:spPr>
          <a:xfrm>
            <a:off x="6228492" y="5435562"/>
            <a:ext cx="4509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CBETA: First </a:t>
            </a:r>
            <a:r>
              <a:rPr lang="en-US" sz="1600" i="1" dirty="0" err="1"/>
              <a:t>Multipass</a:t>
            </a:r>
            <a:r>
              <a:rPr lang="en-US" sz="1600" i="1" dirty="0"/>
              <a:t> Superconducting Linear Accelerator with Energy Recovery, A. </a:t>
            </a:r>
            <a:r>
              <a:rPr lang="en-US" sz="1600" i="1" dirty="0" err="1"/>
              <a:t>Bartnik</a:t>
            </a:r>
            <a:r>
              <a:rPr lang="en-US" sz="1600" i="1" dirty="0"/>
              <a:t>, et al., Phys. Rev. Lett. </a:t>
            </a:r>
            <a:r>
              <a:rPr lang="en-US" sz="1600" b="1" i="1" dirty="0"/>
              <a:t>125</a:t>
            </a:r>
            <a:r>
              <a:rPr lang="en-US" sz="1600" i="1" dirty="0"/>
              <a:t> (2020) 4, 044803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01687830-056D-EA97-DD03-36330126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2" y="5429231"/>
            <a:ext cx="4553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i="1" dirty="0"/>
              <a:t>Production of Highly Polarized Positrons Using Polarized Electrons at MeV Energies</a:t>
            </a:r>
            <a:r>
              <a:rPr lang="en-US" sz="1600" dirty="0"/>
              <a:t>, </a:t>
            </a:r>
            <a:r>
              <a:rPr lang="fr-FR" sz="1600" i="1" dirty="0">
                <a:ea typeface="Arial" charset="0"/>
                <a:cs typeface="Arial" charset="0"/>
              </a:rPr>
              <a:t>D. Abbott et al., Phys. </a:t>
            </a:r>
            <a:r>
              <a:rPr lang="fr-FR" sz="1600" i="1" dirty="0" err="1">
                <a:ea typeface="Arial" charset="0"/>
                <a:cs typeface="Arial" charset="0"/>
              </a:rPr>
              <a:t>Rev</a:t>
            </a:r>
            <a:r>
              <a:rPr lang="fr-FR" sz="1600" i="1" dirty="0">
                <a:ea typeface="Arial" charset="0"/>
                <a:cs typeface="Arial" charset="0"/>
              </a:rPr>
              <a:t>. </a:t>
            </a:r>
            <a:r>
              <a:rPr lang="fr-FR" sz="1600" i="1" dirty="0" err="1">
                <a:ea typeface="Arial" charset="0"/>
                <a:cs typeface="Arial" charset="0"/>
              </a:rPr>
              <a:t>Lett</a:t>
            </a:r>
            <a:r>
              <a:rPr lang="fr-FR" sz="1600" i="1" dirty="0">
                <a:ea typeface="Arial" charset="0"/>
                <a:cs typeface="Arial" charset="0"/>
              </a:rPr>
              <a:t>. </a:t>
            </a:r>
            <a:r>
              <a:rPr lang="fr-FR" sz="1600" b="1" i="1" dirty="0">
                <a:ea typeface="Arial" charset="0"/>
                <a:cs typeface="Arial" charset="0"/>
              </a:rPr>
              <a:t>116</a:t>
            </a:r>
            <a:r>
              <a:rPr lang="fr-FR" sz="1600" i="1" dirty="0">
                <a:ea typeface="Arial" charset="0"/>
                <a:cs typeface="Arial" charset="0"/>
              </a:rPr>
              <a:t> (2016) 214801</a:t>
            </a:r>
          </a:p>
        </p:txBody>
      </p:sp>
    </p:spTree>
    <p:extLst>
      <p:ext uri="{BB962C8B-B14F-4D97-AF65-F5344CB8AC3E}">
        <p14:creationId xmlns:p14="http://schemas.microsoft.com/office/powerpoint/2010/main" val="142870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Working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Image 18">
            <a:extLst>
              <a:ext uri="{FF2B5EF4-FFF2-40B4-BE49-F238E27FC236}">
                <a16:creationId xmlns:a16="http://schemas.microsoft.com/office/drawing/2014/main" id="{0437F84A-245A-D043-8BD9-94945ABC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58" y="4645383"/>
            <a:ext cx="1522711" cy="749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4A287-6CBA-134B-A713-C38F503FA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17" y="4788071"/>
            <a:ext cx="2504417" cy="572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28BB89-47A7-EF4F-8DC4-A3B58739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82" y="4226167"/>
            <a:ext cx="1427478" cy="1843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2BFAB-9838-F177-39A2-A56068DDA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21" y="4788071"/>
            <a:ext cx="1855989" cy="4639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34ECA3-EEF8-4B5C-35AF-56DC2AED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108" y="4613409"/>
            <a:ext cx="1320800" cy="83820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4914827-00BA-A680-D95A-CEECC77B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sz="1100" i="1" dirty="0"/>
              <a:t>Jefferson Lab Positron Users Working Group Workshop</a:t>
            </a:r>
          </a:p>
          <a:p>
            <a:r>
              <a:rPr lang="en-US" sz="1100" i="1" dirty="0"/>
              <a:t>University of Virginia, Charlottesville, March 7 – 8,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075F9-69A0-0059-09CA-7FDC85B88A97}"/>
              </a:ext>
            </a:extLst>
          </p:cNvPr>
          <p:cNvSpPr txBox="1"/>
          <p:nvPr/>
        </p:nvSpPr>
        <p:spPr>
          <a:xfrm>
            <a:off x="1238999" y="1176080"/>
            <a:ext cx="9714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J. Benesch, A. </a:t>
            </a:r>
            <a:r>
              <a:rPr lang="en-US" sz="2800" dirty="0" err="1"/>
              <a:t>Bogacz</a:t>
            </a:r>
            <a:r>
              <a:rPr lang="en-US" sz="2800" dirty="0"/>
              <a:t>, L. </a:t>
            </a:r>
            <a:r>
              <a:rPr lang="en-US" sz="2800" dirty="0" err="1"/>
              <a:t>Cardman</a:t>
            </a:r>
            <a:r>
              <a:rPr lang="en-US" sz="2800" dirty="0"/>
              <a:t>, J. Conway, S. Covrig, J. Grames, J. </a:t>
            </a:r>
            <a:r>
              <a:rPr lang="en-US" sz="2800" dirty="0" err="1"/>
              <a:t>Gubeli</a:t>
            </a:r>
            <a:r>
              <a:rPr lang="en-US" sz="2800" dirty="0"/>
              <a:t>, C. Gulliford, S. </a:t>
            </a:r>
            <a:r>
              <a:rPr lang="en-US" sz="2800" dirty="0" err="1"/>
              <a:t>Habet</a:t>
            </a:r>
            <a:r>
              <a:rPr lang="en-US" sz="2800" dirty="0"/>
              <a:t>, C. Hernandez-Garcia, A. Hofler, </a:t>
            </a:r>
          </a:p>
          <a:p>
            <a:pPr algn="ctr"/>
            <a:r>
              <a:rPr lang="en-US" sz="2800" dirty="0"/>
              <a:t>R. </a:t>
            </a:r>
            <a:r>
              <a:rPr lang="en-US" sz="2800" dirty="0" err="1"/>
              <a:t>Kazimi</a:t>
            </a:r>
            <a:r>
              <a:rPr lang="en-US" sz="2800" dirty="0"/>
              <a:t>, V. </a:t>
            </a:r>
            <a:r>
              <a:rPr lang="en-US" sz="2800"/>
              <a:t>Kostroun, </a:t>
            </a:r>
            <a:r>
              <a:rPr lang="en-US" sz="2800" dirty="0"/>
              <a:t>F. Lin, V. Lizarraga-Rubio, M. </a:t>
            </a:r>
            <a:r>
              <a:rPr lang="en-US" sz="2800" dirty="0" err="1"/>
              <a:t>Poelker</a:t>
            </a:r>
            <a:r>
              <a:rPr lang="en-US" sz="2800" dirty="0"/>
              <a:t>, Y.  Roblin, A. </a:t>
            </a:r>
            <a:r>
              <a:rPr lang="en-US" sz="2800" dirty="0" err="1"/>
              <a:t>Seryi</a:t>
            </a:r>
            <a:r>
              <a:rPr lang="en-US" sz="2800" dirty="0"/>
              <a:t>, K. </a:t>
            </a:r>
            <a:r>
              <a:rPr lang="en-US" sz="2800" dirty="0" err="1"/>
              <a:t>Smolenski</a:t>
            </a:r>
            <a:r>
              <a:rPr lang="en-US" sz="2800" dirty="0"/>
              <a:t>, M. </a:t>
            </a:r>
            <a:r>
              <a:rPr lang="en-US" sz="2800" dirty="0" err="1"/>
              <a:t>Spata</a:t>
            </a:r>
            <a:r>
              <a:rPr lang="en-US" sz="2800" dirty="0"/>
              <a:t>, R. Suleiman, A. Sy, D.  Turner, A. Ushakov, C. Valerio, E. </a:t>
            </a:r>
            <a:r>
              <a:rPr lang="en-US" sz="2800" dirty="0" err="1"/>
              <a:t>Voutier</a:t>
            </a:r>
            <a:r>
              <a:rPr lang="en-US" sz="2800" dirty="0"/>
              <a:t>, S. Zhang, Y. Zhang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D99D-1C9F-989C-E5AA-2BE5749C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the LERF into the new injector facility for CEBAF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25A8A-9D31-F80B-B642-8725294B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9102E-F7BF-4100-9063-7E95463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FEE1E4-737F-814A-79D1-1D237BFC106F}"/>
              </a:ext>
            </a:extLst>
          </p:cNvPr>
          <p:cNvGrpSpPr/>
          <p:nvPr/>
        </p:nvGrpSpPr>
        <p:grpSpPr>
          <a:xfrm>
            <a:off x="406623" y="1200432"/>
            <a:ext cx="11173116" cy="4794501"/>
            <a:chOff x="406623" y="1443849"/>
            <a:chExt cx="11173116" cy="4794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3DD93-16B4-F5DB-B22F-F91466C4D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623" y="1443849"/>
              <a:ext cx="11173116" cy="45655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CDF683-CB05-6684-53D8-5F2D907A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3666" y="3642007"/>
              <a:ext cx="1198767" cy="89742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2A4CE-8B68-EFE8-43A1-EA03FD90F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132" y="4006491"/>
              <a:ext cx="699687" cy="84226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540F06-B7D4-0E3C-5B48-9F808D4A6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8213" y="4461240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9DDA96EC-46B1-88D9-9955-BD53D4267349}"/>
                </a:ext>
              </a:extLst>
            </p:cNvPr>
            <p:cNvSpPr/>
            <p:nvPr/>
          </p:nvSpPr>
          <p:spPr>
            <a:xfrm rot="12140723">
              <a:off x="2657124" y="1876298"/>
              <a:ext cx="1719812" cy="264048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5A1DC93-1DBA-95C4-8C43-B4EDAEE49D87}"/>
                </a:ext>
              </a:extLst>
            </p:cNvPr>
            <p:cNvSpPr/>
            <p:nvPr/>
          </p:nvSpPr>
          <p:spPr>
            <a:xfrm rot="17192783">
              <a:off x="2583995" y="1888490"/>
              <a:ext cx="2983263" cy="284498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9B31272-7B23-AA91-C1F3-A79D523170B1}"/>
                </a:ext>
              </a:extLst>
            </p:cNvPr>
            <p:cNvSpPr/>
            <p:nvPr/>
          </p:nvSpPr>
          <p:spPr>
            <a:xfrm rot="6442035">
              <a:off x="9070358" y="4175081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505EB-16F1-8858-4282-283140C6D417}"/>
                </a:ext>
              </a:extLst>
            </p:cNvPr>
            <p:cNvSpPr txBox="1"/>
            <p:nvPr/>
          </p:nvSpPr>
          <p:spPr>
            <a:xfrm>
              <a:off x="6424791" y="3027234"/>
              <a:ext cx="180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injector at the LERF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D3C8D-97D0-A113-EEEF-30CA48DD01B7}"/>
                </a:ext>
              </a:extLst>
            </p:cNvPr>
            <p:cNvSpPr txBox="1"/>
            <p:nvPr/>
          </p:nvSpPr>
          <p:spPr>
            <a:xfrm>
              <a:off x="9618729" y="3444386"/>
              <a:ext cx="17419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LERF to CEBAF tunnel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2A083A-F7CF-FE73-4F20-F41891549544}"/>
                </a:ext>
              </a:extLst>
            </p:cNvPr>
            <p:cNvCxnSpPr>
              <a:cxnSpLocks/>
            </p:cNvCxnSpPr>
            <p:nvPr/>
          </p:nvCxnSpPr>
          <p:spPr>
            <a:xfrm>
              <a:off x="4509219" y="1809785"/>
              <a:ext cx="1254756" cy="245781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E9B73F-F397-2E74-0838-21DC9857F1C5}"/>
                </a:ext>
              </a:extLst>
            </p:cNvPr>
            <p:cNvSpPr txBox="1"/>
            <p:nvPr/>
          </p:nvSpPr>
          <p:spPr>
            <a:xfrm>
              <a:off x="2216946" y="5315020"/>
              <a:ext cx="22922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Build new transport line along South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and West Arc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E10836-123B-872D-4401-C020604F37BC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10382985" y="4090717"/>
              <a:ext cx="106721" cy="49851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C09365E-BB7C-5FD5-D83A-42F0D1CC47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9924" y="5065178"/>
              <a:ext cx="1588406" cy="225871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035319E-A46C-E9D4-6366-42C9F680F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54861" y="3310981"/>
              <a:ext cx="515063" cy="1985730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8EEA4F-CF16-881C-C4DF-F31E296DB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024" y="2250412"/>
              <a:ext cx="891719" cy="259903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6FEF6A-5B56-321B-65E1-BE6C3150B2B7}"/>
                </a:ext>
              </a:extLst>
            </p:cNvPr>
            <p:cNvSpPr txBox="1"/>
            <p:nvPr/>
          </p:nvSpPr>
          <p:spPr>
            <a:xfrm>
              <a:off x="3794544" y="2444150"/>
              <a:ext cx="23949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Inject e</a:t>
              </a:r>
              <a:r>
                <a:rPr lang="en-US" baseline="30000" dirty="0">
                  <a:solidFill>
                    <a:srgbClr val="7030A0"/>
                  </a:solidFill>
                </a:rPr>
                <a:t>+</a:t>
              </a:r>
              <a:r>
                <a:rPr lang="en-US" dirty="0">
                  <a:solidFill>
                    <a:srgbClr val="7030A0"/>
                  </a:solidFill>
                </a:rPr>
                <a:t> into North </a:t>
              </a:r>
              <a:r>
                <a:rPr lang="en-US" dirty="0" err="1">
                  <a:solidFill>
                    <a:srgbClr val="7030A0"/>
                  </a:solidFill>
                </a:rPr>
                <a:t>Linac</a:t>
              </a:r>
              <a:r>
                <a:rPr lang="en-US" dirty="0">
                  <a:solidFill>
                    <a:srgbClr val="7030A0"/>
                  </a:solidFill>
                </a:rPr>
                <a:t> to usual 12 GeV (w/ magnets reversed)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6D355-46BE-CB68-95FB-20400205CA3F}"/>
                </a:ext>
              </a:extLst>
            </p:cNvPr>
            <p:cNvSpPr txBox="1"/>
            <p:nvPr/>
          </p:nvSpPr>
          <p:spPr>
            <a:xfrm>
              <a:off x="8128428" y="4389909"/>
              <a:ext cx="1475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123 MeV e+</a:t>
              </a:r>
            </a:p>
            <a:p>
              <a:pPr algn="ctr"/>
              <a:r>
                <a:rPr lang="en-US" b="1" i="1" dirty="0">
                  <a:solidFill>
                    <a:srgbClr val="0200FD"/>
                  </a:solidFill>
                </a:rPr>
                <a:t>(650 MeV e-)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AB82D5C-AED0-1C50-4A50-ADEE94C3B34B}"/>
                </a:ext>
              </a:extLst>
            </p:cNvPr>
            <p:cNvSpPr/>
            <p:nvPr/>
          </p:nvSpPr>
          <p:spPr>
            <a:xfrm rot="1186160">
              <a:off x="9250206" y="4578653"/>
              <a:ext cx="1427296" cy="1088873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19BDC4D-35FD-4ECF-6F56-BE3DF493BA89}"/>
                </a:ext>
              </a:extLst>
            </p:cNvPr>
            <p:cNvCxnSpPr>
              <a:cxnSpLocks/>
            </p:cNvCxnSpPr>
            <p:nvPr/>
          </p:nvCxnSpPr>
          <p:spPr>
            <a:xfrm>
              <a:off x="9407797" y="4338349"/>
              <a:ext cx="766514" cy="207522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C8C7265-B1CC-0335-8815-0C749281399F}"/>
              </a:ext>
            </a:extLst>
          </p:cNvPr>
          <p:cNvSpPr txBox="1"/>
          <p:nvPr/>
        </p:nvSpPr>
        <p:spPr>
          <a:xfrm>
            <a:off x="5687249" y="1117662"/>
            <a:ext cx="1475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123 MeV e+</a:t>
            </a:r>
          </a:p>
          <a:p>
            <a:pPr algn="ctr"/>
            <a:r>
              <a:rPr lang="en-US" b="1" i="1" dirty="0">
                <a:solidFill>
                  <a:srgbClr val="0200FD"/>
                </a:solidFill>
              </a:rPr>
              <a:t>(650 MeV e-)</a:t>
            </a:r>
          </a:p>
        </p:txBody>
      </p:sp>
    </p:spTree>
    <p:extLst>
      <p:ext uri="{BB962C8B-B14F-4D97-AF65-F5344CB8AC3E}">
        <p14:creationId xmlns:p14="http://schemas.microsoft.com/office/powerpoint/2010/main" val="20572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52BF-7FA0-0921-F700-2E483873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9E984-5E71-9A77-E7F9-7AB9B385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1283E-D165-10FD-DE60-5D781870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i="1"/>
              <a:t>Jefferson Lab Positron Users Working Group Workshop</a:t>
            </a:r>
          </a:p>
          <a:p>
            <a:r>
              <a:rPr lang="en-US" sz="1100" i="1"/>
              <a:t>University of Virginia, Charlottesville, March 7 – 8, 2023</a:t>
            </a:r>
            <a:endParaRPr lang="en-US" sz="11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9E6A5-0E35-5937-AB79-6CDB58E7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378710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66A45-5C87-7496-484F-A41A6A05D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15969" r="22447" b="53052"/>
          <a:stretch/>
        </p:blipFill>
        <p:spPr>
          <a:xfrm>
            <a:off x="2104148" y="2362317"/>
            <a:ext cx="5506232" cy="12699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3E1751-5643-1363-8691-1290068C1397}"/>
              </a:ext>
            </a:extLst>
          </p:cNvPr>
          <p:cNvCxnSpPr>
            <a:cxnSpLocks/>
          </p:cNvCxnSpPr>
          <p:nvPr/>
        </p:nvCxnSpPr>
        <p:spPr>
          <a:xfrm>
            <a:off x="1200616" y="5474727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12B0A53-0D23-1925-5BD3-BE5456AC6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126868"/>
            <a:ext cx="1096427" cy="996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EAB1BA-EACD-5850-724E-B69FCF149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286018"/>
            <a:ext cx="1096427" cy="996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DB9BBA-CAC5-30C8-6883-ECC10A18E42C}"/>
              </a:ext>
            </a:extLst>
          </p:cNvPr>
          <p:cNvSpPr/>
          <p:nvPr/>
        </p:nvSpPr>
        <p:spPr>
          <a:xfrm>
            <a:off x="690387" y="4377234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490C25-F16E-7570-53A4-8368B3D72633}"/>
              </a:ext>
            </a:extLst>
          </p:cNvPr>
          <p:cNvGrpSpPr/>
          <p:nvPr/>
        </p:nvGrpSpPr>
        <p:grpSpPr>
          <a:xfrm rot="10800000">
            <a:off x="701017" y="3438931"/>
            <a:ext cx="1021512" cy="2035796"/>
            <a:chOff x="6847367" y="-1318437"/>
            <a:chExt cx="890374" cy="1632448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70287CDD-CA44-C0D1-26EE-B996ACC9E7EE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6DA4E321-992E-5225-5BE4-D57CB2A08B9D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A06ABC-A7FF-787A-A16E-56B3C6D161DC}"/>
              </a:ext>
            </a:extLst>
          </p:cNvPr>
          <p:cNvCxnSpPr>
            <a:cxnSpLocks/>
          </p:cNvCxnSpPr>
          <p:nvPr/>
        </p:nvCxnSpPr>
        <p:spPr>
          <a:xfrm flipH="1">
            <a:off x="4470123" y="3313885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13F5489-C587-7B89-54EC-5C00F33CC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556050"/>
            <a:ext cx="2631448" cy="6988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4A1B5C-C503-8A6E-A061-EC867A75E5D4}"/>
              </a:ext>
            </a:extLst>
          </p:cNvPr>
          <p:cNvGrpSpPr/>
          <p:nvPr/>
        </p:nvGrpSpPr>
        <p:grpSpPr>
          <a:xfrm rot="10800000">
            <a:off x="3902685" y="3594696"/>
            <a:ext cx="464863" cy="393101"/>
            <a:chOff x="6847367" y="-1318437"/>
            <a:chExt cx="890374" cy="163244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C291FE17-5441-E72F-AF14-2823D532FF56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0101653A-FB90-1DF3-5AEC-223BFE5CF75D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E93B2-0A69-1AF2-02B1-B28BA7FFEF90}"/>
              </a:ext>
            </a:extLst>
          </p:cNvPr>
          <p:cNvGrpSpPr/>
          <p:nvPr/>
        </p:nvGrpSpPr>
        <p:grpSpPr>
          <a:xfrm>
            <a:off x="7519073" y="3548688"/>
            <a:ext cx="408529" cy="464720"/>
            <a:chOff x="6847367" y="-1318437"/>
            <a:chExt cx="890374" cy="1632448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7C56826-BDA2-F14E-B3B8-EB06E227A61B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2594C85-76FF-4F98-2964-0868A925C6C9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1120182-EF2D-07C4-30E6-5883CA4E2C62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7181551" y="4012069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C7040EC-6697-593A-842F-4F1C63EE0D2D}"/>
              </a:ext>
            </a:extLst>
          </p:cNvPr>
          <p:cNvCxnSpPr>
            <a:cxnSpLocks/>
          </p:cNvCxnSpPr>
          <p:nvPr/>
        </p:nvCxnSpPr>
        <p:spPr>
          <a:xfrm flipH="1">
            <a:off x="4470122" y="3550355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012BD2D-3BCD-EE57-B4AC-E0AACDB75C28}"/>
              </a:ext>
            </a:extLst>
          </p:cNvPr>
          <p:cNvSpPr txBox="1"/>
          <p:nvPr/>
        </p:nvSpPr>
        <p:spPr>
          <a:xfrm>
            <a:off x="1579955" y="2957995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BD4CDA-EF07-29D0-EF9D-625AD6C3570D}"/>
              </a:ext>
            </a:extLst>
          </p:cNvPr>
          <p:cNvSpPr txBox="1"/>
          <p:nvPr/>
        </p:nvSpPr>
        <p:spPr>
          <a:xfrm>
            <a:off x="4388625" y="4113519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796769-C175-8182-5CD2-6030B1E01D12}"/>
              </a:ext>
            </a:extLst>
          </p:cNvPr>
          <p:cNvSpPr txBox="1"/>
          <p:nvPr/>
        </p:nvSpPr>
        <p:spPr>
          <a:xfrm>
            <a:off x="4925133" y="2886755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F9808E-F715-0647-2F2B-20DD0CA7371A}"/>
              </a:ext>
            </a:extLst>
          </p:cNvPr>
          <p:cNvCxnSpPr>
            <a:cxnSpLocks/>
          </p:cNvCxnSpPr>
          <p:nvPr/>
        </p:nvCxnSpPr>
        <p:spPr>
          <a:xfrm flipH="1">
            <a:off x="1211773" y="3388154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382574-7C0C-A758-EB27-8F3A11761CAE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383630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A375789-21F0-84AA-94D0-8F556F136C5E}"/>
              </a:ext>
            </a:extLst>
          </p:cNvPr>
          <p:cNvSpPr txBox="1"/>
          <p:nvPr/>
        </p:nvSpPr>
        <p:spPr>
          <a:xfrm>
            <a:off x="8668884" y="2454152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139FAF-FFD5-BD9E-0E93-ECCC095E4741}"/>
              </a:ext>
            </a:extLst>
          </p:cNvPr>
          <p:cNvCxnSpPr>
            <a:cxnSpLocks/>
          </p:cNvCxnSpPr>
          <p:nvPr/>
        </p:nvCxnSpPr>
        <p:spPr>
          <a:xfrm flipH="1">
            <a:off x="7621010" y="2862209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3688F62-4A84-64B8-FEDF-3ADD49DDC216}"/>
              </a:ext>
            </a:extLst>
          </p:cNvPr>
          <p:cNvSpPr txBox="1"/>
          <p:nvPr/>
        </p:nvSpPr>
        <p:spPr>
          <a:xfrm>
            <a:off x="2122700" y="3723681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FCA84A-78ED-5C21-5F3D-24C56CE7D4D6}"/>
              </a:ext>
            </a:extLst>
          </p:cNvPr>
          <p:cNvSpPr txBox="1"/>
          <p:nvPr/>
        </p:nvSpPr>
        <p:spPr>
          <a:xfrm>
            <a:off x="7519073" y="5253146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914F2D8-DA6B-ED65-E765-21909E8C943D}"/>
              </a:ext>
            </a:extLst>
          </p:cNvPr>
          <p:cNvCxnSpPr>
            <a:cxnSpLocks/>
          </p:cNvCxnSpPr>
          <p:nvPr/>
        </p:nvCxnSpPr>
        <p:spPr>
          <a:xfrm flipH="1">
            <a:off x="4127342" y="3381259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A0B561-288F-4B8E-094D-67D3AD1EDFA8}"/>
              </a:ext>
            </a:extLst>
          </p:cNvPr>
          <p:cNvCxnSpPr>
            <a:cxnSpLocks/>
          </p:cNvCxnSpPr>
          <p:nvPr/>
        </p:nvCxnSpPr>
        <p:spPr>
          <a:xfrm>
            <a:off x="4175932" y="3986882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4929FD-3433-6DF6-076F-A95028544C85}"/>
              </a:ext>
            </a:extLst>
          </p:cNvPr>
          <p:cNvSpPr txBox="1"/>
          <p:nvPr/>
        </p:nvSpPr>
        <p:spPr>
          <a:xfrm>
            <a:off x="5321899" y="3373565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962573-33B7-A3D4-1C09-C8C5CF864538}"/>
              </a:ext>
            </a:extLst>
          </p:cNvPr>
          <p:cNvSpPr txBox="1"/>
          <p:nvPr/>
        </p:nvSpPr>
        <p:spPr>
          <a:xfrm>
            <a:off x="204941" y="848098"/>
            <a:ext cx="9032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is developing a S2E technical report </a:t>
            </a:r>
            <a:r>
              <a:rPr lang="en-US" b="1" u="sng" dirty="0"/>
              <a:t>based on a polarized e</a:t>
            </a:r>
            <a:r>
              <a:rPr lang="en-US" b="1" u="sng" baseline="30000" dirty="0"/>
              <a:t>+</a:t>
            </a:r>
            <a:r>
              <a:rPr lang="en-US" b="1" u="sng" dirty="0"/>
              <a:t> injector at LERF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</a:rPr>
              <a:t>High current polarized electron injector (10 MeV/10 mA)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</a:rPr>
              <a:t>High current 1-3 mA LINAC (two C75 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conversion target (~100 kW)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bunch collection and momentum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Positron bunch compression and acceleration to 123 MeV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05C1D0-AF0D-6BB9-223B-C7CAC31DEA3D}"/>
              </a:ext>
            </a:extLst>
          </p:cNvPr>
          <p:cNvSpPr txBox="1"/>
          <p:nvPr/>
        </p:nvSpPr>
        <p:spPr>
          <a:xfrm>
            <a:off x="1579955" y="5269296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53596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6712</TotalTime>
  <Words>3608</Words>
  <Application>Microsoft Macintosh PowerPoint</Application>
  <PresentationFormat>Widescreen</PresentationFormat>
  <Paragraphs>380</Paragraphs>
  <Slides>26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PingFangSC-Regular</vt:lpstr>
      <vt:lpstr>.PingFangSC-Regular</vt:lpstr>
      <vt:lpstr>Arial</vt:lpstr>
      <vt:lpstr>Avenir</vt:lpstr>
      <vt:lpstr>Calibri</vt:lpstr>
      <vt:lpstr>Century Gothic</vt:lpstr>
      <vt:lpstr>Symbol</vt:lpstr>
      <vt:lpstr>Times</vt:lpstr>
      <vt:lpstr>Office Theme</vt:lpstr>
      <vt:lpstr>Equation</vt:lpstr>
      <vt:lpstr>Ce+BAF</vt:lpstr>
      <vt:lpstr>12 GeV Ce+BAF : present high level goals</vt:lpstr>
      <vt:lpstr>Exploit electron spin polarization to produce polarized positrons</vt:lpstr>
      <vt:lpstr>PEPPo : was approved as a proof-of-principle for e+ beam generation</vt:lpstr>
      <vt:lpstr>Solution for CEBAF</vt:lpstr>
      <vt:lpstr>Future CEBAF Framework</vt:lpstr>
      <vt:lpstr>Ce+BAF Working Group</vt:lpstr>
      <vt:lpstr>Turning the LERF into the new injector facility for CEBAF</vt:lpstr>
      <vt:lpstr>LERF Polarized Positron Injector Concept</vt:lpstr>
      <vt:lpstr>Resources and outlook</vt:lpstr>
      <vt:lpstr>Yield and Polarization =&gt; multiply your desired e+ current by 103 to 104</vt:lpstr>
      <vt:lpstr>CEBAF polarized electron source</vt:lpstr>
      <vt:lpstr>Imperfect Vacuum = Ion Bombardment</vt:lpstr>
      <vt:lpstr>Extend electron source performance by factor of 100 – 1000…</vt:lpstr>
      <vt:lpstr>Modeling ion generation and bombardment</vt:lpstr>
      <vt:lpstr>PES: reducing ion surface density to increase lifetime</vt:lpstr>
      <vt:lpstr>GaAs/GaAsP charge lifetime at milliamp current</vt:lpstr>
      <vt:lpstr>Build a mA polarized gun for e+</vt:lpstr>
      <vt:lpstr>“Tricks” used to improve lifetime, to “get around” ion bombardment…</vt:lpstr>
      <vt:lpstr>“Tricks” used to improve lifetime, to “get around” ion bombardment…</vt:lpstr>
      <vt:lpstr>Improve Vacuum and Improve Lifetime</vt:lpstr>
      <vt:lpstr>No alternative, we must improve vacuum…</vt:lpstr>
      <vt:lpstr>JLab’s first measurements of hydrogen outgassing rate, AISI 1020 steel</vt:lpstr>
      <vt:lpstr>Just getting serious…….</vt:lpstr>
      <vt:lpstr>ECA proposal:  Year wise deliverables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437</cp:revision>
  <dcterms:created xsi:type="dcterms:W3CDTF">2022-02-22T17:23:46Z</dcterms:created>
  <dcterms:modified xsi:type="dcterms:W3CDTF">2023-03-07T13:48:13Z</dcterms:modified>
</cp:coreProperties>
</file>