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 varScale="1">
        <p:scale>
          <a:sx n="80" d="100"/>
          <a:sy n="80" d="100"/>
        </p:scale>
        <p:origin x="-7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70CA4-1B75-5F46-9E7D-7D1560E69CD8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274C3-04E1-FF43-B7DF-A10FEAAFC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2" y="1"/>
            <a:ext cx="9067798" cy="304799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JLab </a:t>
            </a:r>
            <a:r>
              <a:rPr lang="en-US" sz="2800" smtClean="0"/>
              <a:t>Photoelectron Guns </a:t>
            </a:r>
            <a:r>
              <a:rPr lang="en-US" sz="2800" dirty="0" smtClean="0"/>
              <a:t>P</a:t>
            </a:r>
            <a:r>
              <a:rPr lang="en-US" sz="2800" smtClean="0"/>
              <a:t>erformance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9071"/>
              </p:ext>
            </p:extLst>
          </p:nvPr>
        </p:nvGraphicFramePr>
        <p:xfrm>
          <a:off x="304802" y="518160"/>
          <a:ext cx="861059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652"/>
                <a:gridCol w="1133312"/>
                <a:gridCol w="1160434"/>
                <a:gridCol w="838200"/>
                <a:gridCol w="838200"/>
                <a:gridCol w="1676400"/>
                <a:gridCol w="9906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Gun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Photocathode</a:t>
                      </a:r>
                    </a:p>
                    <a:p>
                      <a:r>
                        <a:rPr lang="en-US" sz="1100" dirty="0" smtClean="0"/>
                        <a:t>Wavelength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</a:t>
                      </a:r>
                      <a:r>
                        <a:rPr lang="en-US" sz="1100" baseline="0" dirty="0" smtClean="0"/>
                        <a:t>ntensity</a:t>
                      </a:r>
                    </a:p>
                    <a:p>
                      <a:r>
                        <a:rPr lang="en-US" sz="1100" baseline="0" dirty="0" smtClean="0"/>
                        <a:t>Rep Rate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Operating voltage</a:t>
                      </a:r>
                    </a:p>
                    <a:p>
                      <a:r>
                        <a:rPr lang="en-US" sz="1100" dirty="0" smtClean="0"/>
                        <a:t>(kV)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Static</a:t>
                      </a:r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Vacuum</a:t>
                      </a:r>
                    </a:p>
                    <a:p>
                      <a:r>
                        <a:rPr lang="en-US" sz="1100" baseline="0" dirty="0" smtClean="0"/>
                        <a:t>(</a:t>
                      </a:r>
                      <a:r>
                        <a:rPr lang="en-US" sz="1100" baseline="0" dirty="0" err="1" smtClean="0"/>
                        <a:t>Torr</a:t>
                      </a:r>
                      <a:r>
                        <a:rPr lang="en-US" sz="1100" baseline="0" dirty="0" smtClean="0"/>
                        <a:t>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Lifetime</a:t>
                      </a:r>
                      <a:r>
                        <a:rPr lang="en-US" sz="1100" baseline="0" dirty="0" smtClean="0"/>
                        <a:t> Measurements</a:t>
                      </a:r>
                    </a:p>
                    <a:p>
                      <a:r>
                        <a:rPr lang="en-US" sz="1100" baseline="0" dirty="0" smtClean="0"/>
                        <a:t>Laser Spot Size FWHM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Environment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Reference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Test</a:t>
                      </a:r>
                      <a:r>
                        <a:rPr lang="en-US" sz="1200" baseline="0" dirty="0" smtClean="0"/>
                        <a:t> Cave</a:t>
                      </a:r>
                    </a:p>
                    <a:p>
                      <a:pPr algn="l"/>
                      <a:r>
                        <a:rPr lang="en-US" sz="1200" baseline="0" dirty="0" smtClean="0"/>
                        <a:t>Load Lock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GaAs</a:t>
                      </a:r>
                    </a:p>
                    <a:p>
                      <a:pPr algn="l"/>
                      <a:r>
                        <a:rPr lang="en-US" sz="1200" dirty="0" smtClean="0"/>
                        <a:t>532 nm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10</a:t>
                      </a:r>
                      <a:r>
                        <a:rPr lang="en-US" sz="1200" baseline="0" dirty="0" smtClean="0"/>
                        <a:t> mA</a:t>
                      </a:r>
                    </a:p>
                    <a:p>
                      <a:pPr algn="l"/>
                      <a:r>
                        <a:rPr lang="en-US" sz="1200" baseline="0" dirty="0" smtClean="0"/>
                        <a:t>DC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8 x 10</a:t>
                      </a:r>
                      <a:r>
                        <a:rPr lang="en-US" sz="1200" baseline="30000" dirty="0" smtClean="0"/>
                        <a:t>-12</a:t>
                      </a:r>
                    </a:p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2000 C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1.5 mm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baseline="0" dirty="0" smtClean="0"/>
                        <a:t>1000 C for </a:t>
                      </a:r>
                      <a:r>
                        <a:rPr lang="en-US" sz="1200" baseline="0" dirty="0" smtClean="0"/>
                        <a:t>0.3 mm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R&amp;D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[1] SPIN 2006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Test Cave</a:t>
                      </a:r>
                    </a:p>
                    <a:p>
                      <a:pPr algn="l"/>
                      <a:r>
                        <a:rPr lang="en-US" sz="1200" dirty="0" smtClean="0"/>
                        <a:t>Load Lock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GaAs/GaAsP </a:t>
                      </a:r>
                      <a:r>
                        <a:rPr lang="en-US" sz="1200" dirty="0" smtClean="0"/>
                        <a:t>780 nm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 mA</a:t>
                      </a:r>
                    </a:p>
                    <a:p>
                      <a:pPr algn="l"/>
                      <a:r>
                        <a:rPr lang="en-US" sz="1200" dirty="0" smtClean="0"/>
                        <a:t>CW 499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8 x 10</a:t>
                      </a:r>
                      <a:r>
                        <a:rPr lang="en-US" sz="1200" baseline="30000" dirty="0" smtClean="0"/>
                        <a:t>-12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210 C for </a:t>
                      </a:r>
                      <a:r>
                        <a:rPr lang="en-US" sz="1200" dirty="0" smtClean="0"/>
                        <a:t>0.45 mm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R&amp;D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[2] PAC 2007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Test Cave</a:t>
                      </a:r>
                    </a:p>
                    <a:p>
                      <a:pPr algn="l"/>
                      <a:r>
                        <a:rPr lang="en-US" sz="1200" dirty="0" smtClean="0"/>
                        <a:t>Load Lock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GaAs/GaAsP </a:t>
                      </a:r>
                      <a:r>
                        <a:rPr lang="en-US" sz="1200" dirty="0" smtClean="0"/>
                        <a:t>780 nm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4 mA</a:t>
                      </a:r>
                    </a:p>
                    <a:p>
                      <a:pPr algn="l"/>
                      <a:r>
                        <a:rPr lang="en-US" sz="1200" dirty="0" smtClean="0"/>
                        <a:t>CW 1500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3 x 10</a:t>
                      </a:r>
                      <a:r>
                        <a:rPr lang="en-US" sz="1200" baseline="30000" dirty="0" smtClean="0"/>
                        <a:t>-12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85 C  for </a:t>
                      </a:r>
                      <a:r>
                        <a:rPr lang="en-US" sz="1200" dirty="0" smtClean="0"/>
                        <a:t>0.35 mm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R&amp;D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[3] PAC 2011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Test Cave</a:t>
                      </a:r>
                    </a:p>
                    <a:p>
                      <a:pPr algn="l"/>
                      <a:r>
                        <a:rPr lang="en-US" sz="1200" dirty="0" smtClean="0"/>
                        <a:t>Load Lock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GaAs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780 nm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10 mA</a:t>
                      </a:r>
                    </a:p>
                    <a:p>
                      <a:pPr algn="l"/>
                      <a:r>
                        <a:rPr lang="en-US" sz="1200" dirty="0" smtClean="0"/>
                        <a:t>DC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3-8 x 10</a:t>
                      </a:r>
                      <a:r>
                        <a:rPr lang="en-US" sz="1200" baseline="30000" dirty="0" smtClean="0"/>
                        <a:t>-12</a:t>
                      </a:r>
                    </a:p>
                    <a:p>
                      <a:pPr algn="l"/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200" dirty="0" smtClean="0"/>
                        <a:t>&gt;1000</a:t>
                      </a:r>
                      <a:r>
                        <a:rPr lang="en-US" sz="1200" baseline="0" dirty="0" smtClean="0"/>
                        <a:t> C (</a:t>
                      </a:r>
                      <a:r>
                        <a:rPr lang="en-US" sz="1200" dirty="0" smtClean="0"/>
                        <a:t>study </a:t>
                      </a:r>
                      <a:r>
                        <a:rPr lang="en-US" sz="1200" baseline="0" dirty="0" smtClean="0"/>
                        <a:t>vs. position, mask, spot size, biased anode)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R&amp;D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[4] PRST 2011</a:t>
                      </a:r>
                      <a:endParaRPr lang="en-US" sz="12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Test Cave</a:t>
                      </a:r>
                    </a:p>
                    <a:p>
                      <a:pPr algn="l"/>
                      <a:r>
                        <a:rPr lang="en-US" sz="1200" dirty="0" smtClean="0"/>
                        <a:t>Load Lock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K</a:t>
                      </a:r>
                      <a:r>
                        <a:rPr lang="en-US" sz="1200" baseline="-25000" dirty="0" smtClean="0"/>
                        <a:t>2</a:t>
                      </a:r>
                      <a:r>
                        <a:rPr lang="en-US" sz="1200" dirty="0" smtClean="0"/>
                        <a:t>CsSb/Moly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532 nm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5 mA</a:t>
                      </a:r>
                    </a:p>
                    <a:p>
                      <a:pPr algn="l"/>
                      <a:r>
                        <a:rPr lang="en-US" sz="1200" dirty="0" smtClean="0"/>
                        <a:t>DC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&lt;5 </a:t>
                      </a:r>
                      <a:r>
                        <a:rPr lang="en-US" sz="1200" dirty="0" err="1" smtClean="0"/>
                        <a:t>x</a:t>
                      </a:r>
                      <a:r>
                        <a:rPr lang="en-US" sz="1200" dirty="0" smtClean="0"/>
                        <a:t> 10</a:t>
                      </a:r>
                      <a:r>
                        <a:rPr lang="en-US" sz="1200" baseline="30000" dirty="0" smtClean="0"/>
                        <a:t>-12</a:t>
                      </a:r>
                    </a:p>
                    <a:p>
                      <a:pPr algn="l"/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</a:t>
                      </a:r>
                      <a:r>
                        <a:rPr lang="en-US" sz="1200" baseline="0" dirty="0" smtClean="0"/>
                        <a:t> QE Change</a:t>
                      </a:r>
                      <a:r>
                        <a:rPr lang="en-US" sz="1200" dirty="0" smtClean="0"/>
                        <a:t>  observed for </a:t>
                      </a:r>
                      <a:r>
                        <a:rPr lang="en-US" sz="1200" dirty="0" smtClean="0"/>
                        <a:t>0.5 mm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R&amp;D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[5] PRST 2013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FEL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GaAs</a:t>
                      </a:r>
                    </a:p>
                    <a:p>
                      <a:pPr algn="l"/>
                      <a:r>
                        <a:rPr lang="en-US" sz="1200" dirty="0" smtClean="0"/>
                        <a:t>532 nm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– </a:t>
                      </a:r>
                      <a:r>
                        <a:rPr lang="en-US" sz="1200" dirty="0" smtClean="0"/>
                        <a:t>8 mA</a:t>
                      </a:r>
                      <a:endParaRPr lang="en-US" sz="1200" dirty="0" smtClean="0"/>
                    </a:p>
                    <a:p>
                      <a:pPr algn="l"/>
                      <a:r>
                        <a:rPr lang="en-US" sz="1200" dirty="0" smtClean="0"/>
                        <a:t>CW 75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350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5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x</a:t>
                      </a:r>
                      <a:r>
                        <a:rPr lang="en-US" sz="1200" baseline="0" dirty="0" smtClean="0"/>
                        <a:t> 10</a:t>
                      </a:r>
                      <a:r>
                        <a:rPr lang="en-US" sz="1200" baseline="30000" dirty="0" smtClean="0"/>
                        <a:t>-11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550 C for 4.0 mm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Production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[6] PAC 2007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CEBAF</a:t>
                      </a:r>
                    </a:p>
                    <a:p>
                      <a:pPr algn="l"/>
                      <a:r>
                        <a:rPr lang="en-US" sz="1200" dirty="0" smtClean="0"/>
                        <a:t>Load Lock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GaAs/</a:t>
                      </a:r>
                      <a:r>
                        <a:rPr lang="en-US" sz="1200" dirty="0" err="1" smtClean="0"/>
                        <a:t>GaAsP</a:t>
                      </a:r>
                      <a:endParaRPr lang="en-US" sz="1200" dirty="0" smtClean="0"/>
                    </a:p>
                    <a:p>
                      <a:pPr algn="l"/>
                      <a:r>
                        <a:rPr lang="en-US" sz="1200" dirty="0" smtClean="0"/>
                        <a:t>780 nm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0.200 mA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dirty="0" smtClean="0"/>
                        <a:t>CW 499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 x 10</a:t>
                      </a:r>
                      <a:r>
                        <a:rPr lang="en-US" sz="1200" baseline="30000" dirty="0" smtClean="0"/>
                        <a:t>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250 C for 1.0 mm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Production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[7] CEBAF</a:t>
                      </a:r>
                    </a:p>
                    <a:p>
                      <a:pPr algn="l"/>
                      <a:r>
                        <a:rPr lang="en-US" sz="1200" dirty="0" smtClean="0"/>
                        <a:t>Spring</a:t>
                      </a:r>
                      <a:r>
                        <a:rPr lang="en-US" sz="1200" baseline="0" dirty="0" smtClean="0"/>
                        <a:t> 2012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0" y="4663440"/>
            <a:ext cx="9144000" cy="21183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J.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Grames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et al., “Measurements of photocathode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operational lifetime at beam currents up to 10 mA using an improved dc high voltage GaAs photogun”, Proceedings of the 17</a:t>
            </a:r>
            <a:r>
              <a:rPr kumimoji="0" lang="en-US" sz="11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</a:rPr>
              <a:t>th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International Spin Physics Symposium, AIP Conf. Proc. </a:t>
            </a:r>
            <a:r>
              <a:rPr kumimoji="0" lang="en-US" sz="11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915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(2006) 1037-1044.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J.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Grames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et al., “Lifetime measurements of high polarization strained-superlattice gallium arsenide at beam current &gt;1 milliamp using a </a:t>
            </a: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t>new </a:t>
            </a: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t>100 kV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load lock photogun”, Proceedings of PAC07, Albuquerque, New Mexico, USA, THPMS064.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100" dirty="0" smtClean="0"/>
              <a:t>R. </a:t>
            </a:r>
            <a:r>
              <a:rPr lang="en-US" sz="1100" dirty="0" smtClean="0"/>
              <a:t>Suleiman </a:t>
            </a:r>
            <a:r>
              <a:rPr lang="en-US" sz="1100" dirty="0" smtClean="0"/>
              <a:t>et al., “CEBAF </a:t>
            </a:r>
            <a:r>
              <a:rPr lang="en-US" sz="1100" dirty="0" smtClean="0"/>
              <a:t>200 kV </a:t>
            </a:r>
            <a:r>
              <a:rPr lang="en-US" sz="1100" dirty="0" smtClean="0"/>
              <a:t>inverted electron gun”, Proceedings of PAC11, New York, USA, WEODS3.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J. Grames,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Riad 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Suleiman</a:t>
            </a:r>
            <a:r>
              <a:rPr lang="en-US" sz="1100" dirty="0"/>
              <a:t>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et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al., “Charge and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fluence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lifetime measurement of a dc high voltage GaAs photogun at high average current”, Phys. Rev. ST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Accel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. Beams 14,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043501</a:t>
            </a:r>
            <a:r>
              <a:rPr lang="en-US" sz="1100" dirty="0"/>
              <a:t>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(2011).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R. R.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Mammei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et al., “Charge lifetime measurements at high average current using a K</a:t>
            </a:r>
            <a:r>
              <a:rPr kumimoji="0" lang="en-US" sz="11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</a:rPr>
              <a:t>2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CsSb photocathode inside a dc voltage photogun”, Phys. Rev. ST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Accel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. Beams 16,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033410</a:t>
            </a:r>
            <a:r>
              <a:rPr lang="en-US" sz="1100" dirty="0"/>
              <a:t> </a:t>
            </a:r>
            <a:r>
              <a:rPr lang="en-US" sz="1100" dirty="0" smtClean="0"/>
              <a:t>(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2013).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S.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Benson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et al., “High power operation of the JLab IR FEL driver accelerator”, Proceedings of PAC07, Albuquerque, New Mexico, USA, MOOAAB03.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CEBAF Spring 2012, to be submitted to PRST-AB in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2015.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469</Words>
  <Application>Microsoft Office PowerPoint</Application>
  <PresentationFormat>On-screen Show (4:3)</PresentationFormat>
  <Paragraphs>98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JLab Photoelectron Guns Performance</vt:lpstr>
    </vt:vector>
  </TitlesOfParts>
  <Company>JLab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JLab Photoelectron guns performance</dc:title>
  <dc:creator>Carlos Hernandez</dc:creator>
  <cp:lastModifiedBy>suleiman</cp:lastModifiedBy>
  <cp:revision>20</cp:revision>
  <dcterms:created xsi:type="dcterms:W3CDTF">2013-10-24T17:16:19Z</dcterms:created>
  <dcterms:modified xsi:type="dcterms:W3CDTF">2015-06-01T16:53:57Z</dcterms:modified>
</cp:coreProperties>
</file>