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09" r:id="rId2"/>
    <p:sldId id="373" r:id="rId3"/>
    <p:sldId id="375" r:id="rId4"/>
    <p:sldId id="376" r:id="rId5"/>
    <p:sldId id="374" r:id="rId6"/>
    <p:sldId id="371" r:id="rId7"/>
    <p:sldId id="319" r:id="rId8"/>
    <p:sldId id="379" r:id="rId9"/>
    <p:sldId id="361" r:id="rId10"/>
    <p:sldId id="367" r:id="rId11"/>
    <p:sldId id="383" r:id="rId12"/>
    <p:sldId id="384" r:id="rId13"/>
    <p:sldId id="385" r:id="rId14"/>
    <p:sldId id="386" r:id="rId15"/>
    <p:sldId id="387" r:id="rId16"/>
    <p:sldId id="363" r:id="rId17"/>
    <p:sldId id="362" r:id="rId18"/>
    <p:sldId id="368" r:id="rId19"/>
    <p:sldId id="370" r:id="rId20"/>
    <p:sldId id="388" r:id="rId21"/>
    <p:sldId id="389" r:id="rId22"/>
    <p:sldId id="3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ad Suleiman" initials="RS" lastIdx="0" clrIdx="0">
    <p:extLst>
      <p:ext uri="{19B8F6BF-5375-455C-9EA6-DF929625EA0E}">
        <p15:presenceInfo xmlns:p15="http://schemas.microsoft.com/office/powerpoint/2012/main" userId="S-1-5-21-1097014734-140981682-1849977318-5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6F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5" autoAdjust="0"/>
    <p:restoredTop sz="96408" autoAdjust="0"/>
  </p:normalViewPr>
  <p:slideViewPr>
    <p:cSldViewPr snapToGrid="0" snapToObjects="1">
      <p:cViewPr>
        <p:scale>
          <a:sx n="66" d="100"/>
          <a:sy n="66" d="100"/>
        </p:scale>
        <p:origin x="476" y="-112"/>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Thursday, October 14, 2021</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Thursday, October 14, 2021</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Thursday, October 14, 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2.riken.jp/event/3082/contributions/17049/author/17620"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6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ulsar.nl/g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21246-ED5B-4CAA-9C01-850CC8CEDFF5}"/>
              </a:ext>
            </a:extLst>
          </p:cNvPr>
          <p:cNvPicPr>
            <a:picLocks noChangeAspect="1"/>
          </p:cNvPicPr>
          <p:nvPr/>
        </p:nvPicPr>
        <p:blipFill>
          <a:blip r:embed="rId2"/>
          <a:stretch>
            <a:fillRect/>
          </a:stretch>
        </p:blipFill>
        <p:spPr>
          <a:xfrm>
            <a:off x="6984507" y="1475234"/>
            <a:ext cx="4868662" cy="3651496"/>
          </a:xfrm>
          <a:prstGeom prst="rect">
            <a:avLst/>
          </a:prstGeom>
        </p:spPr>
      </p:pic>
      <p:sp>
        <p:nvSpPr>
          <p:cNvPr id="2" name="Title 1"/>
          <p:cNvSpPr>
            <a:spLocks noGrp="1"/>
          </p:cNvSpPr>
          <p:nvPr>
            <p:ph type="ctrTitle"/>
          </p:nvPr>
        </p:nvSpPr>
        <p:spPr>
          <a:xfrm>
            <a:off x="443181" y="505595"/>
            <a:ext cx="11664356" cy="617838"/>
          </a:xfrm>
        </p:spPr>
        <p:txBody>
          <a:bodyPr/>
          <a:lstStyle/>
          <a:p>
            <a:pPr algn="ctr"/>
            <a:r>
              <a:rPr lang="en-US" sz="3200" dirty="0"/>
              <a:t>New Spin Tracking Software </a:t>
            </a:r>
            <a:br>
              <a:rPr lang="en-US" sz="3200" dirty="0"/>
            </a:br>
            <a:r>
              <a:rPr lang="en-US" sz="3200" dirty="0"/>
              <a:t>Developed For General Particle Tracer</a:t>
            </a:r>
          </a:p>
        </p:txBody>
      </p:sp>
      <p:sp>
        <p:nvSpPr>
          <p:cNvPr id="3" name="Subtitle 2"/>
          <p:cNvSpPr>
            <a:spLocks noGrp="1"/>
          </p:cNvSpPr>
          <p:nvPr>
            <p:ph type="subTitle" idx="1"/>
          </p:nvPr>
        </p:nvSpPr>
        <p:spPr>
          <a:xfrm>
            <a:off x="443181" y="1560282"/>
            <a:ext cx="6854300" cy="3246670"/>
          </a:xfrm>
        </p:spPr>
        <p:txBody>
          <a:bodyPr>
            <a:normAutofit/>
          </a:bodyPr>
          <a:lstStyle/>
          <a:p>
            <a:r>
              <a:rPr lang="en-US" dirty="0"/>
              <a:t>Examples of Existing Software</a:t>
            </a:r>
          </a:p>
          <a:p>
            <a:r>
              <a:rPr lang="en-US" dirty="0"/>
              <a:t>Motivation for Development and Current Applications</a:t>
            </a:r>
          </a:p>
          <a:p>
            <a:r>
              <a:rPr lang="en-US" dirty="0"/>
              <a:t>Particle Tracking and Spin Dynamics</a:t>
            </a:r>
          </a:p>
          <a:p>
            <a:r>
              <a:rPr lang="en-US" dirty="0"/>
              <a:t>GPT: Element and Programs</a:t>
            </a:r>
          </a:p>
          <a:p>
            <a:r>
              <a:rPr lang="en-US" dirty="0"/>
              <a:t>GPT: Versatility and Customizability </a:t>
            </a:r>
          </a:p>
          <a:p>
            <a:r>
              <a:rPr lang="en-US" dirty="0"/>
              <a:t>GDFMGO (Multi-objective genetic global optimizer)</a:t>
            </a:r>
          </a:p>
          <a:p>
            <a:r>
              <a:rPr lang="en-US" dirty="0" err="1"/>
              <a:t>GDFSolve</a:t>
            </a:r>
            <a:endParaRPr lang="en-US" dirty="0"/>
          </a:p>
          <a:p>
            <a:endParaRPr lang="en-US" dirty="0"/>
          </a:p>
        </p:txBody>
      </p:sp>
      <p:sp>
        <p:nvSpPr>
          <p:cNvPr id="4" name="Date Placeholder 3"/>
          <p:cNvSpPr>
            <a:spLocks noGrp="1"/>
          </p:cNvSpPr>
          <p:nvPr>
            <p:ph type="dt" sz="half" idx="12"/>
          </p:nvPr>
        </p:nvSpPr>
        <p:spPr/>
        <p:txBody>
          <a:bodyPr/>
          <a:lstStyle/>
          <a:p>
            <a:r>
              <a:rPr lang="en-US" dirty="0"/>
              <a:t>October 21, SPIN2021 </a:t>
            </a:r>
          </a:p>
        </p:txBody>
      </p:sp>
      <p:sp>
        <p:nvSpPr>
          <p:cNvPr id="5" name="Text Placeholder 4"/>
          <p:cNvSpPr>
            <a:spLocks noGrp="1"/>
          </p:cNvSpPr>
          <p:nvPr>
            <p:ph type="body" sz="quarter" idx="14"/>
          </p:nvPr>
        </p:nvSpPr>
        <p:spPr/>
        <p:txBody>
          <a:bodyPr>
            <a:normAutofit/>
          </a:bodyPr>
          <a:lstStyle/>
          <a:p>
            <a:r>
              <a:rPr lang="en-US" dirty="0"/>
              <a:t>Mark Stefani &amp; S.B. van der Geer</a:t>
            </a:r>
            <a:r>
              <a:rPr lang="nl-NL" dirty="0">
                <a:hlinkClick r:id="rId3"/>
              </a:rPr>
              <a:t> </a:t>
            </a:r>
            <a:endParaRPr lang="en-US" dirty="0"/>
          </a:p>
        </p:txBody>
      </p:sp>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Benchmark Simulations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a:xfrm>
                <a:off x="411892" y="966054"/>
                <a:ext cx="11285837" cy="5804645"/>
              </a:xfrm>
            </p:spPr>
            <p:txBody>
              <a:bodyPr>
                <a:normAutofit/>
              </a:bodyPr>
              <a:lstStyle/>
              <a:p>
                <a:r>
                  <a:rPr lang="en-US" dirty="0"/>
                  <a:t>Simple Example: Wien Filter, Solenoid, and Dipole Pair Beamline</a:t>
                </a:r>
              </a:p>
              <a:p>
                <a:pPr lvl="1"/>
                <a:r>
                  <a:rPr lang="en-US" dirty="0"/>
                  <a:t>Total spin processions in lab frame; not relative to momentum.</a:t>
                </a:r>
              </a:p>
              <a:p>
                <a:pPr lvl="1"/>
                <a:r>
                  <a:rPr lang="en-US" dirty="0"/>
                  <a:t>Theoretical values make approximations of field integration and time of flight.</a:t>
                </a:r>
              </a:p>
              <a:p>
                <a:pPr lvl="1"/>
                <a:endParaRPr lang="en-US" i="1" dirty="0">
                  <a:latin typeface="Cambria Math" panose="02040503050406030204" pitchFamily="18" charset="0"/>
                  <a:ea typeface="Cambria Math" panose="02040503050406030204" pitchFamily="18" charset="0"/>
                </a:endParaRPr>
              </a:p>
              <a:p>
                <a:pPr marL="0" indent="0">
                  <a:buNone/>
                </a:pPr>
                <a:r>
                  <a:rPr lang="en-US" dirty="0"/>
                  <a:t>	</a:t>
                </a:r>
                <a:r>
                  <a:rPr lang="en-US" sz="2000" dirty="0"/>
                  <a:t>Solenoid:	</a:t>
                </a:r>
                <a14:m>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180</m:t>
                        </m:r>
                      </m:num>
                      <m:den>
                        <m:r>
                          <a:rPr lang="en-US" sz="2400" i="1">
                            <a:latin typeface="Cambria Math" panose="02040503050406030204" pitchFamily="18" charset="0"/>
                            <a:ea typeface="Cambria Math" panose="02040503050406030204" pitchFamily="18" charset="0"/>
                          </a:rPr>
                          <m:t>𝜋</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𝑒</m:t>
                        </m:r>
                      </m:num>
                      <m:den>
                        <m:r>
                          <a:rPr lang="en-US" sz="2400" i="1">
                            <a:latin typeface="Cambria Math" panose="02040503050406030204" pitchFamily="18" charset="0"/>
                          </a:rPr>
                          <m:t>𝑚</m:t>
                        </m:r>
                      </m:den>
                    </m:f>
                    <m:r>
                      <a:rPr lang="en-US" sz="2400" i="1">
                        <a:latin typeface="Cambria Math" panose="02040503050406030204" pitchFamily="18" charset="0"/>
                      </a:rPr>
                      <m:t> </m:t>
                    </m:r>
                    <m:r>
                      <a:rPr lang="en-US" sz="2400" i="1">
                        <a:latin typeface="Cambria Math" panose="02040503050406030204" pitchFamily="18" charset="0"/>
                      </a:rPr>
                      <m:t>𝑇</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𝛾</m:t>
                        </m:r>
                      </m:den>
                    </m:f>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a:latin typeface="Cambria Math" panose="02040503050406030204" pitchFamily="18" charset="0"/>
                          </a:rPr>
                          <m:t>1</m:t>
                        </m:r>
                      </m:e>
                    </m:d>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m:t>
                            </m:r>
                          </m:sub>
                        </m:sSub>
                      </m:e>
                    </m:acc>
                    <m:r>
                      <a:rPr lang="en-US" sz="2400" i="1">
                        <a:latin typeface="Cambria Math" panose="02040503050406030204" pitchFamily="18" charset="0"/>
                      </a:rPr>
                      <m:t>]</m:t>
                    </m:r>
                  </m:oMath>
                </a14:m>
                <a:endParaRPr lang="en-US" sz="2400" dirty="0"/>
              </a:p>
              <a:p>
                <a:pPr marL="0" indent="0">
                  <a:buNone/>
                </a:pPr>
                <a:endParaRPr lang="en-US" sz="2400" dirty="0"/>
              </a:p>
              <a:p>
                <a:pPr marL="0" indent="0">
                  <a:buNone/>
                </a:pPr>
                <a:r>
                  <a:rPr lang="en-US" dirty="0"/>
                  <a:t>	</a:t>
                </a:r>
                <a:r>
                  <a:rPr lang="en-US" sz="2000" dirty="0"/>
                  <a:t>Dipole:		</a:t>
                </a:r>
                <a14:m>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180</m:t>
                        </m:r>
                      </m:num>
                      <m:den>
                        <m:r>
                          <a:rPr lang="en-US" sz="2400" i="1">
                            <a:latin typeface="Cambria Math" panose="02040503050406030204" pitchFamily="18" charset="0"/>
                            <a:ea typeface="Cambria Math" panose="02040503050406030204" pitchFamily="18" charset="0"/>
                          </a:rPr>
                          <m:t>𝜋</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𝑒</m:t>
                        </m:r>
                      </m:num>
                      <m:den>
                        <m:r>
                          <a:rPr lang="en-US" sz="2400" i="1">
                            <a:latin typeface="Cambria Math" panose="02040503050406030204" pitchFamily="18" charset="0"/>
                          </a:rPr>
                          <m:t>𝑚</m:t>
                        </m:r>
                      </m:den>
                    </m:f>
                    <m:r>
                      <a:rPr lang="en-US" sz="2400" i="1">
                        <a:latin typeface="Cambria Math" panose="02040503050406030204" pitchFamily="18" charset="0"/>
                      </a:rPr>
                      <m:t> </m:t>
                    </m:r>
                    <m:r>
                      <a:rPr lang="en-US" sz="2400" i="1">
                        <a:latin typeface="Cambria Math" panose="02040503050406030204" pitchFamily="18" charset="0"/>
                      </a:rPr>
                      <m:t>𝑇</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𝛾</m:t>
                            </m:r>
                          </m:den>
                        </m:f>
                      </m:e>
                    </m:d>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m:t>
                            </m:r>
                          </m:sub>
                        </m:sSub>
                      </m:e>
                    </m:acc>
                    <m:r>
                      <a:rPr lang="en-US" sz="2400" i="1">
                        <a:latin typeface="Cambria Math" panose="02040503050406030204" pitchFamily="18" charset="0"/>
                      </a:rPr>
                      <m:t>]</m:t>
                    </m:r>
                  </m:oMath>
                </a14:m>
                <a:r>
                  <a:rPr lang="en-US" sz="2400" dirty="0"/>
                  <a:t>			 </a:t>
                </a:r>
                <a14:m>
                  <m:oMath xmlns:m="http://schemas.openxmlformats.org/officeDocument/2006/math">
                    <m:r>
                      <a:rPr lang="en-US" sz="2400" i="1">
                        <a:latin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𝐿</m:t>
                        </m:r>
                      </m:num>
                      <m:den>
                        <m:r>
                          <a:rPr lang="en-US" sz="240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𝑐</m:t>
                        </m:r>
                      </m:den>
                    </m:f>
                  </m:oMath>
                </a14:m>
                <a:endParaRPr lang="en-US" sz="2400" dirty="0"/>
              </a:p>
              <a:p>
                <a:pPr marL="0" indent="0">
                  <a:buNone/>
                </a:pPr>
                <a:endParaRPr lang="en-US" sz="2400" dirty="0"/>
              </a:p>
              <a:p>
                <a:pPr marL="0" indent="0">
                  <a:buNone/>
                </a:pPr>
                <a:r>
                  <a:rPr lang="en-US" dirty="0"/>
                  <a:t>	</a:t>
                </a:r>
                <a:r>
                  <a:rPr lang="en-US" sz="2000" dirty="0"/>
                  <a:t>Wein filter: 	</a:t>
                </a:r>
                <a14:m>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180</m:t>
                        </m:r>
                      </m:num>
                      <m:den>
                        <m:r>
                          <a:rPr lang="en-US" sz="2400" i="1">
                            <a:latin typeface="Cambria Math" panose="02040503050406030204" pitchFamily="18" charset="0"/>
                            <a:ea typeface="Cambria Math" panose="02040503050406030204" pitchFamily="18" charset="0"/>
                          </a:rPr>
                          <m:t>𝜋</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𝑒</m:t>
                        </m:r>
                      </m:num>
                      <m:den>
                        <m:r>
                          <a:rPr lang="en-US" sz="2400" i="1">
                            <a:latin typeface="Cambria Math" panose="02040503050406030204" pitchFamily="18" charset="0"/>
                          </a:rPr>
                          <m:t>𝑚</m:t>
                        </m:r>
                      </m:den>
                    </m:f>
                    <m:r>
                      <a:rPr lang="en-US" sz="2400" i="1">
                        <a:latin typeface="Cambria Math" panose="02040503050406030204" pitchFamily="18" charset="0"/>
                      </a:rPr>
                      <m:t> </m:t>
                    </m:r>
                    <m:r>
                      <a:rPr lang="en-US" sz="2400" i="1">
                        <a:latin typeface="Cambria Math" panose="02040503050406030204" pitchFamily="18" charset="0"/>
                      </a:rPr>
                      <m:t>𝑇</m:t>
                    </m:r>
                    <m:r>
                      <a:rPr lang="en-US" sz="2400" i="1">
                        <a:latin typeface="Cambria Math" panose="02040503050406030204" pitchFamily="18" charset="0"/>
                      </a:rPr>
                      <m:t>[</m:t>
                    </m:r>
                    <m:r>
                      <a:rPr lang="en-US" sz="2400" i="1">
                        <a:latin typeface="Cambria Math" panose="02040503050406030204" pitchFamily="18" charset="0"/>
                      </a:rPr>
                      <m:t>𝑎</m:t>
                    </m:r>
                    <m:f>
                      <m:fPr>
                        <m:ctrlPr>
                          <a:rPr lang="en-US" sz="2400" i="1">
                            <a:latin typeface="Cambria Math" panose="02040503050406030204" pitchFamily="18" charset="0"/>
                          </a:rPr>
                        </m:ctrlPr>
                      </m:fPr>
                      <m:num>
                        <m:r>
                          <a:rPr lang="en-US" sz="2400" i="1">
                            <a:latin typeface="Cambria Math" panose="02040503050406030204" pitchFamily="18" charset="0"/>
                          </a:rPr>
                          <m:t>𝐸</m:t>
                        </m:r>
                      </m:num>
                      <m:den>
                        <m:r>
                          <a:rPr lang="en-US"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𝑐</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𝛾</m:t>
                                </m:r>
                              </m:e>
                              <m:sup>
                                <m:r>
                                  <a:rPr lang="en-US" sz="2400" i="1">
                                    <a:latin typeface="Cambria Math" panose="02040503050406030204" pitchFamily="18" charset="0"/>
                                  </a:rPr>
                                  <m:t>2</m:t>
                                </m:r>
                              </m:sup>
                            </m:sSup>
                            <m:r>
                              <a:rPr lang="en-US" sz="2400" i="1">
                                <a:latin typeface="Cambria Math" panose="02040503050406030204" pitchFamily="18" charset="0"/>
                              </a:rPr>
                              <m:t>−1</m:t>
                            </m:r>
                          </m:den>
                        </m:f>
                        <m:r>
                          <a:rPr lang="en-US" sz="2400" i="1">
                            <a:latin typeface="Cambria Math" panose="02040503050406030204" pitchFamily="18" charset="0"/>
                          </a:rPr>
                          <m:t>−</m:t>
                        </m:r>
                        <m:r>
                          <a:rPr lang="en-US" sz="2400" i="1">
                            <a:latin typeface="Cambria Math" panose="02040503050406030204" pitchFamily="18" charset="0"/>
                          </a:rPr>
                          <m:t>𝑎</m:t>
                        </m:r>
                      </m:e>
                    </m:d>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𝐸</m:t>
                        </m:r>
                      </m:num>
                      <m:den>
                        <m:r>
                          <a:rPr lang="en-US" sz="2400" i="1">
                            <a:latin typeface="Cambria Math" panose="02040503050406030204" pitchFamily="18" charset="0"/>
                          </a:rPr>
                          <m:t>𝑐</m:t>
                        </m:r>
                      </m:den>
                    </m:f>
                    <m:r>
                      <a:rPr lang="en-US" sz="2400" i="1">
                        <a:latin typeface="Cambria Math" panose="02040503050406030204" pitchFamily="18" charset="0"/>
                      </a:rPr>
                      <m:t>] </m:t>
                    </m:r>
                  </m:oMath>
                </a14:m>
                <a:endParaRPr lang="en-US" sz="2000" dirty="0"/>
              </a:p>
              <a:p>
                <a:pPr marL="0" indent="0">
                  <a:buNone/>
                </a:pPr>
                <a:r>
                  <a:rPr lang="en-US" dirty="0"/>
                  <a:t> </a:t>
                </a:r>
              </a:p>
            </p:txBody>
          </p:sp>
        </mc:Choice>
        <mc:Fallback>
          <p:sp>
            <p:nvSpPr>
              <p:cNvPr id="3" name="Content Placeholder 2">
                <a:extLst>
                  <a:ext uri="{FF2B5EF4-FFF2-40B4-BE49-F238E27FC236}">
                    <a16:creationId xmlns:a16="http://schemas.microsoft.com/office/drawing/2014/main" id="{302746E7-246F-4ABE-AC3A-459AFF3C588A}"/>
                  </a:ext>
                </a:extLst>
              </p:cNvPr>
              <p:cNvSpPr>
                <a:spLocks noGrp="1" noRot="1" noChangeAspect="1" noMove="1" noResize="1" noEditPoints="1" noAdjustHandles="1" noChangeArrowheads="1" noChangeShapeType="1" noTextEdit="1"/>
              </p:cNvSpPr>
              <p:nvPr>
                <p:ph idx="1"/>
              </p:nvPr>
            </p:nvSpPr>
            <p:spPr>
              <a:xfrm>
                <a:off x="411892" y="966054"/>
                <a:ext cx="11285837" cy="5804645"/>
              </a:xfrm>
              <a:blipFill>
                <a:blip r:embed="rId2"/>
                <a:stretch>
                  <a:fillRect l="-648" t="-11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
        <p:nvSpPr>
          <p:cNvPr id="6" name="Footer Placeholder 3">
            <a:extLst>
              <a:ext uri="{FF2B5EF4-FFF2-40B4-BE49-F238E27FC236}">
                <a16:creationId xmlns:a16="http://schemas.microsoft.com/office/drawing/2014/main" id="{A0B2E30A-AFFF-4915-A416-357413A6D4C2}"/>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spTree>
    <p:extLst>
      <p:ext uri="{BB962C8B-B14F-4D97-AF65-F5344CB8AC3E}">
        <p14:creationId xmlns:p14="http://schemas.microsoft.com/office/powerpoint/2010/main" val="171641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Simulation Results</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a:bodyPr>
          <a:lstStyle/>
          <a:p>
            <a:pPr marL="457200" lvl="1" indent="0">
              <a:buNone/>
            </a:pPr>
            <a:endParaRPr lang="en-US" sz="1600" dirty="0"/>
          </a:p>
          <a:p>
            <a:pPr marL="914400" lvl="2" indent="0">
              <a:buNone/>
            </a:pPr>
            <a:r>
              <a:rPr lang="en-US" sz="1600" dirty="0"/>
              <a:t> </a:t>
            </a:r>
            <a:endParaRPr lang="en-US" dirty="0"/>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11</a:t>
            </a:fld>
            <a:endParaRPr lang="en-US" dirty="0"/>
          </a:p>
        </p:txBody>
      </p:sp>
      <p:grpSp>
        <p:nvGrpSpPr>
          <p:cNvPr id="12" name="Group 11">
            <a:extLst>
              <a:ext uri="{FF2B5EF4-FFF2-40B4-BE49-F238E27FC236}">
                <a16:creationId xmlns:a16="http://schemas.microsoft.com/office/drawing/2014/main" id="{4C13A27A-431E-7843-B1F9-03AE8A63597F}"/>
              </a:ext>
            </a:extLst>
          </p:cNvPr>
          <p:cNvGrpSpPr/>
          <p:nvPr/>
        </p:nvGrpSpPr>
        <p:grpSpPr>
          <a:xfrm>
            <a:off x="337768" y="1473074"/>
            <a:ext cx="5372100" cy="4828955"/>
            <a:chOff x="5087207" y="702629"/>
            <a:chExt cx="6692901" cy="6480244"/>
          </a:xfrm>
        </p:grpSpPr>
        <p:pic>
          <p:nvPicPr>
            <p:cNvPr id="7" name="Picture 6">
              <a:extLst>
                <a:ext uri="{FF2B5EF4-FFF2-40B4-BE49-F238E27FC236}">
                  <a16:creationId xmlns:a16="http://schemas.microsoft.com/office/drawing/2014/main" id="{5E55C2F8-DDC9-AC47-9A59-3184D5FC391C}"/>
                </a:ext>
              </a:extLst>
            </p:cNvPr>
            <p:cNvPicPr>
              <a:picLocks noChangeAspect="1"/>
            </p:cNvPicPr>
            <p:nvPr/>
          </p:nvPicPr>
          <p:blipFill>
            <a:blip r:embed="rId2"/>
            <a:stretch>
              <a:fillRect/>
            </a:stretch>
          </p:blipFill>
          <p:spPr>
            <a:xfrm>
              <a:off x="5087208" y="2877573"/>
              <a:ext cx="6692900" cy="2146300"/>
            </a:xfrm>
            <a:prstGeom prst="rect">
              <a:avLst/>
            </a:prstGeom>
          </p:spPr>
        </p:pic>
        <p:pic>
          <p:nvPicPr>
            <p:cNvPr id="9" name="Picture 8">
              <a:extLst>
                <a:ext uri="{FF2B5EF4-FFF2-40B4-BE49-F238E27FC236}">
                  <a16:creationId xmlns:a16="http://schemas.microsoft.com/office/drawing/2014/main" id="{53EC0106-62EF-314D-AAAA-9AFF68D0F86E}"/>
                </a:ext>
              </a:extLst>
            </p:cNvPr>
            <p:cNvPicPr>
              <a:picLocks noChangeAspect="1"/>
            </p:cNvPicPr>
            <p:nvPr/>
          </p:nvPicPr>
          <p:blipFill>
            <a:blip r:embed="rId3"/>
            <a:stretch>
              <a:fillRect/>
            </a:stretch>
          </p:blipFill>
          <p:spPr>
            <a:xfrm>
              <a:off x="5087207" y="702629"/>
              <a:ext cx="6692900" cy="2171700"/>
            </a:xfrm>
            <a:prstGeom prst="rect">
              <a:avLst/>
            </a:prstGeom>
          </p:spPr>
        </p:pic>
        <p:pic>
          <p:nvPicPr>
            <p:cNvPr id="11" name="Picture 10">
              <a:extLst>
                <a:ext uri="{FF2B5EF4-FFF2-40B4-BE49-F238E27FC236}">
                  <a16:creationId xmlns:a16="http://schemas.microsoft.com/office/drawing/2014/main" id="{359D705C-B62B-D745-A9E9-93E8294E4B95}"/>
                </a:ext>
              </a:extLst>
            </p:cNvPr>
            <p:cNvPicPr>
              <a:picLocks noChangeAspect="1"/>
            </p:cNvPicPr>
            <p:nvPr/>
          </p:nvPicPr>
          <p:blipFill>
            <a:blip r:embed="rId4"/>
            <a:stretch>
              <a:fillRect/>
            </a:stretch>
          </p:blipFill>
          <p:spPr>
            <a:xfrm>
              <a:off x="5087207" y="5023873"/>
              <a:ext cx="6692900" cy="2159000"/>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62E9A2A-0D95-EE4D-BB40-6396EAD6615E}"/>
                  </a:ext>
                </a:extLst>
              </p:cNvPr>
              <p:cNvSpPr/>
              <p:nvPr/>
            </p:nvSpPr>
            <p:spPr>
              <a:xfrm>
                <a:off x="1118988" y="843504"/>
                <a:ext cx="9033510" cy="369332"/>
              </a:xfrm>
              <a:prstGeom prst="rect">
                <a:avLst/>
              </a:prstGeom>
            </p:spPr>
            <p:txBody>
              <a:bodyPr wrap="square">
                <a:spAutoFit/>
              </a:bodyPr>
              <a:lstStyle/>
              <a:p>
                <a:pPr lvl="1"/>
                <a:r>
                  <a:rPr lang="en-US" dirty="0"/>
                  <a:t>Theory: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=(0,0,1) -&gt; </a:t>
                </a:r>
                <a14:m>
                  <m:oMath xmlns:m="http://schemas.openxmlformats.org/officeDocument/2006/math">
                    <m:r>
                      <a:rPr lang="en-US" i="1">
                        <a:latin typeface="Cambria Math" panose="02040503050406030204" pitchFamily="18" charset="0"/>
                      </a:rPr>
                      <m:t>𝑆</m:t>
                    </m:r>
                  </m:oMath>
                </a14:m>
                <a:r>
                  <a:rPr lang="en-US" dirty="0"/>
                  <a:t> =(0,1,0)  -&gt; </a:t>
                </a:r>
                <a14:m>
                  <m:oMath xmlns:m="http://schemas.openxmlformats.org/officeDocument/2006/math">
                    <m:r>
                      <a:rPr lang="en-US" i="1">
                        <a:latin typeface="Cambria Math" panose="02040503050406030204" pitchFamily="18" charset="0"/>
                      </a:rPr>
                      <m:t>𝑆</m:t>
                    </m:r>
                  </m:oMath>
                </a14:m>
                <a:r>
                  <a:rPr lang="en-US" dirty="0"/>
                  <a:t> =(-1,0,0)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=(-0.707,0,0.707)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=(-1,0,0) </a:t>
                </a:r>
              </a:p>
            </p:txBody>
          </p:sp>
        </mc:Choice>
        <mc:Fallback xmlns="">
          <p:sp>
            <p:nvSpPr>
              <p:cNvPr id="6" name="Rectangle 5">
                <a:extLst>
                  <a:ext uri="{FF2B5EF4-FFF2-40B4-BE49-F238E27FC236}">
                    <a16:creationId xmlns:a16="http://schemas.microsoft.com/office/drawing/2014/main" id="{F62E9A2A-0D95-EE4D-BB40-6396EAD6615E}"/>
                  </a:ext>
                </a:extLst>
              </p:cNvPr>
              <p:cNvSpPr>
                <a:spLocks noRot="1" noChangeAspect="1" noMove="1" noResize="1" noEditPoints="1" noAdjustHandles="1" noChangeArrowheads="1" noChangeShapeType="1" noTextEdit="1"/>
              </p:cNvSpPr>
              <p:nvPr/>
            </p:nvSpPr>
            <p:spPr>
              <a:xfrm>
                <a:off x="1118988" y="843504"/>
                <a:ext cx="9033510" cy="369332"/>
              </a:xfrm>
              <a:prstGeom prst="rect">
                <a:avLst/>
              </a:prstGeom>
              <a:blipFill>
                <a:blip r:embed="rId7"/>
                <a:stretch>
                  <a:fillRect t="-6667" b="-2666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DFE3E6DD-AAE2-4901-9B99-A5A83A434E46}"/>
              </a:ext>
            </a:extLst>
          </p:cNvPr>
          <p:cNvPicPr>
            <a:picLocks noChangeAspect="1"/>
          </p:cNvPicPr>
          <p:nvPr/>
        </p:nvPicPr>
        <p:blipFill>
          <a:blip r:embed="rId8"/>
          <a:stretch>
            <a:fillRect/>
          </a:stretch>
        </p:blipFill>
        <p:spPr>
          <a:xfrm>
            <a:off x="6350620" y="1297275"/>
            <a:ext cx="4932388" cy="4966034"/>
          </a:xfrm>
          <a:prstGeom prst="rect">
            <a:avLst/>
          </a:prstGeom>
        </p:spPr>
      </p:pic>
      <p:sp>
        <p:nvSpPr>
          <p:cNvPr id="14" name="Footer Placeholder 3">
            <a:extLst>
              <a:ext uri="{FF2B5EF4-FFF2-40B4-BE49-F238E27FC236}">
                <a16:creationId xmlns:a16="http://schemas.microsoft.com/office/drawing/2014/main" id="{8CB68D91-ACCD-44D3-9F4F-61E3A26DE624}"/>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cxnSp>
        <p:nvCxnSpPr>
          <p:cNvPr id="20" name="Straight Connector 19">
            <a:extLst>
              <a:ext uri="{FF2B5EF4-FFF2-40B4-BE49-F238E27FC236}">
                <a16:creationId xmlns:a16="http://schemas.microsoft.com/office/drawing/2014/main" id="{AA5F9E20-594C-457A-BBB7-556E5B3B042C}"/>
              </a:ext>
            </a:extLst>
          </p:cNvPr>
          <p:cNvCxnSpPr>
            <a:cxnSpLocks/>
          </p:cNvCxnSpPr>
          <p:nvPr/>
        </p:nvCxnSpPr>
        <p:spPr>
          <a:xfrm flipV="1">
            <a:off x="1033991" y="474398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981B13-5817-4032-9FE8-B9F7A2C4CDE9}"/>
              </a:ext>
            </a:extLst>
          </p:cNvPr>
          <p:cNvCxnSpPr>
            <a:cxnSpLocks/>
          </p:cNvCxnSpPr>
          <p:nvPr/>
        </p:nvCxnSpPr>
        <p:spPr>
          <a:xfrm flipV="1">
            <a:off x="1048808" y="3140608"/>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723FBA-FD59-4EA8-92CF-607FDAF2A878}"/>
              </a:ext>
            </a:extLst>
          </p:cNvPr>
          <p:cNvCxnSpPr>
            <a:cxnSpLocks/>
          </p:cNvCxnSpPr>
          <p:nvPr/>
        </p:nvCxnSpPr>
        <p:spPr>
          <a:xfrm flipV="1">
            <a:off x="1023737" y="153723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75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B25AD3-363E-43AF-A629-A165AF092F4F}"/>
              </a:ext>
            </a:extLst>
          </p:cNvPr>
          <p:cNvPicPr>
            <a:picLocks noChangeAspect="1"/>
          </p:cNvPicPr>
          <p:nvPr/>
        </p:nvPicPr>
        <p:blipFill>
          <a:blip r:embed="rId2"/>
          <a:stretch>
            <a:fillRect/>
          </a:stretch>
        </p:blipFill>
        <p:spPr>
          <a:xfrm>
            <a:off x="6350620" y="1297275"/>
            <a:ext cx="4932388" cy="5004754"/>
          </a:xfrm>
          <a:prstGeom prst="rect">
            <a:avLst/>
          </a:prstGeom>
        </p:spPr>
      </p:pic>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Simulation Results</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a:bodyPr>
          <a:lstStyle/>
          <a:p>
            <a:pPr marL="457200" lvl="1" indent="0">
              <a:buNone/>
            </a:pPr>
            <a:endParaRPr lang="en-US" sz="1600" dirty="0"/>
          </a:p>
          <a:p>
            <a:pPr marL="914400" lvl="2" indent="0">
              <a:buNone/>
            </a:pPr>
            <a:r>
              <a:rPr lang="en-US" sz="1600" dirty="0"/>
              <a:t> </a:t>
            </a:r>
            <a:endParaRPr lang="en-US" dirty="0"/>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12</a:t>
            </a:fld>
            <a:endParaRPr lang="en-US" dirty="0"/>
          </a:p>
        </p:txBody>
      </p:sp>
      <p:grpSp>
        <p:nvGrpSpPr>
          <p:cNvPr id="12" name="Group 11">
            <a:extLst>
              <a:ext uri="{FF2B5EF4-FFF2-40B4-BE49-F238E27FC236}">
                <a16:creationId xmlns:a16="http://schemas.microsoft.com/office/drawing/2014/main" id="{4C13A27A-431E-7843-B1F9-03AE8A63597F}"/>
              </a:ext>
            </a:extLst>
          </p:cNvPr>
          <p:cNvGrpSpPr/>
          <p:nvPr/>
        </p:nvGrpSpPr>
        <p:grpSpPr>
          <a:xfrm>
            <a:off x="337768" y="1473074"/>
            <a:ext cx="5372100" cy="4828955"/>
            <a:chOff x="5087207" y="702629"/>
            <a:chExt cx="6692901" cy="6480244"/>
          </a:xfrm>
        </p:grpSpPr>
        <p:pic>
          <p:nvPicPr>
            <p:cNvPr id="7" name="Picture 6">
              <a:extLst>
                <a:ext uri="{FF2B5EF4-FFF2-40B4-BE49-F238E27FC236}">
                  <a16:creationId xmlns:a16="http://schemas.microsoft.com/office/drawing/2014/main" id="{5E55C2F8-DDC9-AC47-9A59-3184D5FC391C}"/>
                </a:ext>
              </a:extLst>
            </p:cNvPr>
            <p:cNvPicPr>
              <a:picLocks noChangeAspect="1"/>
            </p:cNvPicPr>
            <p:nvPr/>
          </p:nvPicPr>
          <p:blipFill>
            <a:blip r:embed="rId3"/>
            <a:stretch>
              <a:fillRect/>
            </a:stretch>
          </p:blipFill>
          <p:spPr>
            <a:xfrm>
              <a:off x="5087208" y="2877573"/>
              <a:ext cx="6692900" cy="2146300"/>
            </a:xfrm>
            <a:prstGeom prst="rect">
              <a:avLst/>
            </a:prstGeom>
          </p:spPr>
        </p:pic>
        <p:pic>
          <p:nvPicPr>
            <p:cNvPr id="9" name="Picture 8">
              <a:extLst>
                <a:ext uri="{FF2B5EF4-FFF2-40B4-BE49-F238E27FC236}">
                  <a16:creationId xmlns:a16="http://schemas.microsoft.com/office/drawing/2014/main" id="{53EC0106-62EF-314D-AAAA-9AFF68D0F86E}"/>
                </a:ext>
              </a:extLst>
            </p:cNvPr>
            <p:cNvPicPr>
              <a:picLocks noChangeAspect="1"/>
            </p:cNvPicPr>
            <p:nvPr/>
          </p:nvPicPr>
          <p:blipFill>
            <a:blip r:embed="rId4"/>
            <a:stretch>
              <a:fillRect/>
            </a:stretch>
          </p:blipFill>
          <p:spPr>
            <a:xfrm>
              <a:off x="5087207" y="702629"/>
              <a:ext cx="6692900" cy="2171700"/>
            </a:xfrm>
            <a:prstGeom prst="rect">
              <a:avLst/>
            </a:prstGeom>
          </p:spPr>
        </p:pic>
        <p:pic>
          <p:nvPicPr>
            <p:cNvPr id="11" name="Picture 10">
              <a:extLst>
                <a:ext uri="{FF2B5EF4-FFF2-40B4-BE49-F238E27FC236}">
                  <a16:creationId xmlns:a16="http://schemas.microsoft.com/office/drawing/2014/main" id="{359D705C-B62B-D745-A9E9-93E8294E4B95}"/>
                </a:ext>
              </a:extLst>
            </p:cNvPr>
            <p:cNvPicPr>
              <a:picLocks noChangeAspect="1"/>
            </p:cNvPicPr>
            <p:nvPr/>
          </p:nvPicPr>
          <p:blipFill>
            <a:blip r:embed="rId5"/>
            <a:stretch>
              <a:fillRect/>
            </a:stretch>
          </p:blipFill>
          <p:spPr>
            <a:xfrm>
              <a:off x="5087207" y="5023873"/>
              <a:ext cx="6692900" cy="2159000"/>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62E9A2A-0D95-EE4D-BB40-6396EAD6615E}"/>
                  </a:ext>
                </a:extLst>
              </p:cNvPr>
              <p:cNvSpPr/>
              <p:nvPr/>
            </p:nvSpPr>
            <p:spPr>
              <a:xfrm>
                <a:off x="1118988" y="843504"/>
                <a:ext cx="9033510" cy="369332"/>
              </a:xfrm>
              <a:prstGeom prst="rect">
                <a:avLst/>
              </a:prstGeom>
            </p:spPr>
            <p:txBody>
              <a:bodyPr wrap="square">
                <a:spAutoFit/>
              </a:bodyPr>
              <a:lstStyle/>
              <a:p>
                <a:pPr lvl="1"/>
                <a:r>
                  <a:rPr lang="en-US" dirty="0"/>
                  <a:t>Theory: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=(0,0,1) -&gt; </a:t>
                </a:r>
                <a14:m>
                  <m:oMath xmlns:m="http://schemas.openxmlformats.org/officeDocument/2006/math">
                    <m:r>
                      <a:rPr lang="en-US" i="1">
                        <a:latin typeface="Cambria Math" panose="02040503050406030204" pitchFamily="18" charset="0"/>
                      </a:rPr>
                      <m:t>𝑆</m:t>
                    </m:r>
                  </m:oMath>
                </a14:m>
                <a:r>
                  <a:rPr lang="en-US" dirty="0"/>
                  <a:t> =(0,1,0)  -&gt; </a:t>
                </a:r>
                <a14:m>
                  <m:oMath xmlns:m="http://schemas.openxmlformats.org/officeDocument/2006/math">
                    <m:r>
                      <a:rPr lang="en-US" i="1">
                        <a:latin typeface="Cambria Math" panose="02040503050406030204" pitchFamily="18" charset="0"/>
                      </a:rPr>
                      <m:t>𝑆</m:t>
                    </m:r>
                  </m:oMath>
                </a14:m>
                <a:r>
                  <a:rPr lang="en-US" dirty="0"/>
                  <a:t> =(-1,0,0)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=(-0.707,0,0.707)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=(-1,0,0) </a:t>
                </a:r>
              </a:p>
            </p:txBody>
          </p:sp>
        </mc:Choice>
        <mc:Fallback xmlns="">
          <p:sp>
            <p:nvSpPr>
              <p:cNvPr id="6" name="Rectangle 5">
                <a:extLst>
                  <a:ext uri="{FF2B5EF4-FFF2-40B4-BE49-F238E27FC236}">
                    <a16:creationId xmlns:a16="http://schemas.microsoft.com/office/drawing/2014/main" id="{F62E9A2A-0D95-EE4D-BB40-6396EAD6615E}"/>
                  </a:ext>
                </a:extLst>
              </p:cNvPr>
              <p:cNvSpPr>
                <a:spLocks noRot="1" noChangeAspect="1" noMove="1" noResize="1" noEditPoints="1" noAdjustHandles="1" noChangeArrowheads="1" noChangeShapeType="1" noTextEdit="1"/>
              </p:cNvSpPr>
              <p:nvPr/>
            </p:nvSpPr>
            <p:spPr>
              <a:xfrm>
                <a:off x="1118988" y="843504"/>
                <a:ext cx="9033510" cy="369332"/>
              </a:xfrm>
              <a:prstGeom prst="rect">
                <a:avLst/>
              </a:prstGeom>
              <a:blipFill>
                <a:blip r:embed="rId7"/>
                <a:stretch>
                  <a:fillRect t="-6667" b="-26667"/>
                </a:stretch>
              </a:blipFill>
            </p:spPr>
            <p:txBody>
              <a:bodyPr/>
              <a:lstStyle/>
              <a:p>
                <a:r>
                  <a:rPr lang="en-US">
                    <a:noFill/>
                  </a:rPr>
                  <a:t> </a:t>
                </a:r>
              </a:p>
            </p:txBody>
          </p:sp>
        </mc:Fallback>
      </mc:AlternateContent>
      <p:sp>
        <p:nvSpPr>
          <p:cNvPr id="14" name="Footer Placeholder 3">
            <a:extLst>
              <a:ext uri="{FF2B5EF4-FFF2-40B4-BE49-F238E27FC236}">
                <a16:creationId xmlns:a16="http://schemas.microsoft.com/office/drawing/2014/main" id="{9B0950AD-4D15-4DB5-98F7-FA8771460ABA}"/>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cxnSp>
        <p:nvCxnSpPr>
          <p:cNvPr id="15" name="Straight Connector 14">
            <a:extLst>
              <a:ext uri="{FF2B5EF4-FFF2-40B4-BE49-F238E27FC236}">
                <a16:creationId xmlns:a16="http://schemas.microsoft.com/office/drawing/2014/main" id="{FC38C81D-EAE2-490A-82FA-16CBBAF25636}"/>
              </a:ext>
            </a:extLst>
          </p:cNvPr>
          <p:cNvCxnSpPr>
            <a:cxnSpLocks/>
          </p:cNvCxnSpPr>
          <p:nvPr/>
        </p:nvCxnSpPr>
        <p:spPr>
          <a:xfrm flipV="1">
            <a:off x="2853166" y="474398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F65578-42B4-41D9-83ED-9BAC9F7FFDC6}"/>
              </a:ext>
            </a:extLst>
          </p:cNvPr>
          <p:cNvCxnSpPr>
            <a:cxnSpLocks/>
          </p:cNvCxnSpPr>
          <p:nvPr/>
        </p:nvCxnSpPr>
        <p:spPr>
          <a:xfrm flipV="1">
            <a:off x="2867983" y="3140608"/>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43C4C1-4891-454D-BD3B-855D9D38575B}"/>
              </a:ext>
            </a:extLst>
          </p:cNvPr>
          <p:cNvCxnSpPr>
            <a:cxnSpLocks/>
          </p:cNvCxnSpPr>
          <p:nvPr/>
        </p:nvCxnSpPr>
        <p:spPr>
          <a:xfrm flipV="1">
            <a:off x="2842912" y="153723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38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98457D-3306-482D-8599-5D0DBAEEDE67}"/>
              </a:ext>
            </a:extLst>
          </p:cNvPr>
          <p:cNvPicPr>
            <a:picLocks noChangeAspect="1"/>
          </p:cNvPicPr>
          <p:nvPr/>
        </p:nvPicPr>
        <p:blipFill>
          <a:blip r:embed="rId2"/>
          <a:stretch>
            <a:fillRect/>
          </a:stretch>
        </p:blipFill>
        <p:spPr>
          <a:xfrm>
            <a:off x="6340186" y="1297276"/>
            <a:ext cx="4953255" cy="4958538"/>
          </a:xfrm>
          <a:prstGeom prst="rect">
            <a:avLst/>
          </a:prstGeom>
        </p:spPr>
      </p:pic>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Simulation Results</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a:bodyPr>
          <a:lstStyle/>
          <a:p>
            <a:pPr marL="457200" lvl="1" indent="0">
              <a:buNone/>
            </a:pPr>
            <a:endParaRPr lang="en-US" sz="1600" dirty="0"/>
          </a:p>
          <a:p>
            <a:pPr marL="914400" lvl="2" indent="0">
              <a:buNone/>
            </a:pPr>
            <a:r>
              <a:rPr lang="en-US" sz="1600" dirty="0"/>
              <a:t> </a:t>
            </a:r>
            <a:endParaRPr lang="en-US" dirty="0"/>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13</a:t>
            </a:fld>
            <a:endParaRPr lang="en-US" dirty="0"/>
          </a:p>
        </p:txBody>
      </p:sp>
      <p:grpSp>
        <p:nvGrpSpPr>
          <p:cNvPr id="12" name="Group 11">
            <a:extLst>
              <a:ext uri="{FF2B5EF4-FFF2-40B4-BE49-F238E27FC236}">
                <a16:creationId xmlns:a16="http://schemas.microsoft.com/office/drawing/2014/main" id="{4C13A27A-431E-7843-B1F9-03AE8A63597F}"/>
              </a:ext>
            </a:extLst>
          </p:cNvPr>
          <p:cNvGrpSpPr/>
          <p:nvPr/>
        </p:nvGrpSpPr>
        <p:grpSpPr>
          <a:xfrm>
            <a:off x="337768" y="1473074"/>
            <a:ext cx="5372100" cy="4828955"/>
            <a:chOff x="5087207" y="702629"/>
            <a:chExt cx="6692901" cy="6480244"/>
          </a:xfrm>
        </p:grpSpPr>
        <p:pic>
          <p:nvPicPr>
            <p:cNvPr id="7" name="Picture 6">
              <a:extLst>
                <a:ext uri="{FF2B5EF4-FFF2-40B4-BE49-F238E27FC236}">
                  <a16:creationId xmlns:a16="http://schemas.microsoft.com/office/drawing/2014/main" id="{5E55C2F8-DDC9-AC47-9A59-3184D5FC391C}"/>
                </a:ext>
              </a:extLst>
            </p:cNvPr>
            <p:cNvPicPr>
              <a:picLocks noChangeAspect="1"/>
            </p:cNvPicPr>
            <p:nvPr/>
          </p:nvPicPr>
          <p:blipFill>
            <a:blip r:embed="rId3"/>
            <a:stretch>
              <a:fillRect/>
            </a:stretch>
          </p:blipFill>
          <p:spPr>
            <a:xfrm>
              <a:off x="5087208" y="2877573"/>
              <a:ext cx="6692900" cy="2146300"/>
            </a:xfrm>
            <a:prstGeom prst="rect">
              <a:avLst/>
            </a:prstGeom>
          </p:spPr>
        </p:pic>
        <p:pic>
          <p:nvPicPr>
            <p:cNvPr id="9" name="Picture 8">
              <a:extLst>
                <a:ext uri="{FF2B5EF4-FFF2-40B4-BE49-F238E27FC236}">
                  <a16:creationId xmlns:a16="http://schemas.microsoft.com/office/drawing/2014/main" id="{53EC0106-62EF-314D-AAAA-9AFF68D0F86E}"/>
                </a:ext>
              </a:extLst>
            </p:cNvPr>
            <p:cNvPicPr>
              <a:picLocks noChangeAspect="1"/>
            </p:cNvPicPr>
            <p:nvPr/>
          </p:nvPicPr>
          <p:blipFill>
            <a:blip r:embed="rId4"/>
            <a:stretch>
              <a:fillRect/>
            </a:stretch>
          </p:blipFill>
          <p:spPr>
            <a:xfrm>
              <a:off x="5087207" y="702629"/>
              <a:ext cx="6692900" cy="2171700"/>
            </a:xfrm>
            <a:prstGeom prst="rect">
              <a:avLst/>
            </a:prstGeom>
          </p:spPr>
        </p:pic>
        <p:pic>
          <p:nvPicPr>
            <p:cNvPr id="11" name="Picture 10">
              <a:extLst>
                <a:ext uri="{FF2B5EF4-FFF2-40B4-BE49-F238E27FC236}">
                  <a16:creationId xmlns:a16="http://schemas.microsoft.com/office/drawing/2014/main" id="{359D705C-B62B-D745-A9E9-93E8294E4B95}"/>
                </a:ext>
              </a:extLst>
            </p:cNvPr>
            <p:cNvPicPr>
              <a:picLocks noChangeAspect="1"/>
            </p:cNvPicPr>
            <p:nvPr/>
          </p:nvPicPr>
          <p:blipFill>
            <a:blip r:embed="rId5"/>
            <a:stretch>
              <a:fillRect/>
            </a:stretch>
          </p:blipFill>
          <p:spPr>
            <a:xfrm>
              <a:off x="5087207" y="5023873"/>
              <a:ext cx="6692900" cy="2159000"/>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62E9A2A-0D95-EE4D-BB40-6396EAD6615E}"/>
                  </a:ext>
                </a:extLst>
              </p:cNvPr>
              <p:cNvSpPr/>
              <p:nvPr/>
            </p:nvSpPr>
            <p:spPr>
              <a:xfrm>
                <a:off x="1118988" y="843504"/>
                <a:ext cx="9033510" cy="369332"/>
              </a:xfrm>
              <a:prstGeom prst="rect">
                <a:avLst/>
              </a:prstGeom>
            </p:spPr>
            <p:txBody>
              <a:bodyPr wrap="square">
                <a:spAutoFit/>
              </a:bodyPr>
              <a:lstStyle/>
              <a:p>
                <a:pPr lvl="1"/>
                <a:r>
                  <a:rPr lang="en-US" dirty="0"/>
                  <a:t>Theory: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=(0,0,1) -&gt; </a:t>
                </a:r>
                <a14:m>
                  <m:oMath xmlns:m="http://schemas.openxmlformats.org/officeDocument/2006/math">
                    <m:r>
                      <a:rPr lang="en-US" i="1">
                        <a:latin typeface="Cambria Math" panose="02040503050406030204" pitchFamily="18" charset="0"/>
                      </a:rPr>
                      <m:t>𝑆</m:t>
                    </m:r>
                  </m:oMath>
                </a14:m>
                <a:r>
                  <a:rPr lang="en-US" dirty="0"/>
                  <a:t> =(0,1,0)  -&gt; </a:t>
                </a:r>
                <a14:m>
                  <m:oMath xmlns:m="http://schemas.openxmlformats.org/officeDocument/2006/math">
                    <m:r>
                      <a:rPr lang="en-US" i="1">
                        <a:latin typeface="Cambria Math" panose="02040503050406030204" pitchFamily="18" charset="0"/>
                      </a:rPr>
                      <m:t>𝑆</m:t>
                    </m:r>
                  </m:oMath>
                </a14:m>
                <a:r>
                  <a:rPr lang="en-US" dirty="0"/>
                  <a:t> =(-1,0,0)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=(-0.707,0,0.707)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=(-1,0,0) </a:t>
                </a:r>
              </a:p>
            </p:txBody>
          </p:sp>
        </mc:Choice>
        <mc:Fallback xmlns="">
          <p:sp>
            <p:nvSpPr>
              <p:cNvPr id="6" name="Rectangle 5">
                <a:extLst>
                  <a:ext uri="{FF2B5EF4-FFF2-40B4-BE49-F238E27FC236}">
                    <a16:creationId xmlns:a16="http://schemas.microsoft.com/office/drawing/2014/main" id="{F62E9A2A-0D95-EE4D-BB40-6396EAD6615E}"/>
                  </a:ext>
                </a:extLst>
              </p:cNvPr>
              <p:cNvSpPr>
                <a:spLocks noRot="1" noChangeAspect="1" noMove="1" noResize="1" noEditPoints="1" noAdjustHandles="1" noChangeArrowheads="1" noChangeShapeType="1" noTextEdit="1"/>
              </p:cNvSpPr>
              <p:nvPr/>
            </p:nvSpPr>
            <p:spPr>
              <a:xfrm>
                <a:off x="1118988" y="843504"/>
                <a:ext cx="9033510" cy="369332"/>
              </a:xfrm>
              <a:prstGeom prst="rect">
                <a:avLst/>
              </a:prstGeom>
              <a:blipFill>
                <a:blip r:embed="rId7"/>
                <a:stretch>
                  <a:fillRect t="-6667" b="-26667"/>
                </a:stretch>
              </a:blipFill>
            </p:spPr>
            <p:txBody>
              <a:bodyPr/>
              <a:lstStyle/>
              <a:p>
                <a:r>
                  <a:rPr lang="en-US">
                    <a:noFill/>
                  </a:rPr>
                  <a:t> </a:t>
                </a:r>
              </a:p>
            </p:txBody>
          </p:sp>
        </mc:Fallback>
      </mc:AlternateContent>
      <p:sp>
        <p:nvSpPr>
          <p:cNvPr id="14" name="Footer Placeholder 3">
            <a:extLst>
              <a:ext uri="{FF2B5EF4-FFF2-40B4-BE49-F238E27FC236}">
                <a16:creationId xmlns:a16="http://schemas.microsoft.com/office/drawing/2014/main" id="{9F4E9AD5-BC5E-402D-8555-E206E70617B9}"/>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cxnSp>
        <p:nvCxnSpPr>
          <p:cNvPr id="15" name="Straight Connector 14">
            <a:extLst>
              <a:ext uri="{FF2B5EF4-FFF2-40B4-BE49-F238E27FC236}">
                <a16:creationId xmlns:a16="http://schemas.microsoft.com/office/drawing/2014/main" id="{337101CE-1B1D-4A41-A0FA-BF522697594B}"/>
              </a:ext>
            </a:extLst>
          </p:cNvPr>
          <p:cNvCxnSpPr>
            <a:cxnSpLocks/>
          </p:cNvCxnSpPr>
          <p:nvPr/>
        </p:nvCxnSpPr>
        <p:spPr>
          <a:xfrm flipV="1">
            <a:off x="3767566" y="474398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9683D1-B940-42F6-A105-FBFCA1396A9B}"/>
              </a:ext>
            </a:extLst>
          </p:cNvPr>
          <p:cNvCxnSpPr>
            <a:cxnSpLocks/>
          </p:cNvCxnSpPr>
          <p:nvPr/>
        </p:nvCxnSpPr>
        <p:spPr>
          <a:xfrm flipV="1">
            <a:off x="3782383" y="3140608"/>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C2F5E9-D650-4917-91E1-39E0C620C403}"/>
              </a:ext>
            </a:extLst>
          </p:cNvPr>
          <p:cNvCxnSpPr>
            <a:cxnSpLocks/>
          </p:cNvCxnSpPr>
          <p:nvPr/>
        </p:nvCxnSpPr>
        <p:spPr>
          <a:xfrm flipV="1">
            <a:off x="3757312" y="153723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44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F849D4-DC0F-461E-A717-8472C1AE7AB4}"/>
              </a:ext>
            </a:extLst>
          </p:cNvPr>
          <p:cNvPicPr>
            <a:picLocks noChangeAspect="1"/>
          </p:cNvPicPr>
          <p:nvPr/>
        </p:nvPicPr>
        <p:blipFill>
          <a:blip r:embed="rId2"/>
          <a:stretch>
            <a:fillRect/>
          </a:stretch>
        </p:blipFill>
        <p:spPr>
          <a:xfrm>
            <a:off x="6350620" y="1308903"/>
            <a:ext cx="4959605" cy="4966033"/>
          </a:xfrm>
          <a:prstGeom prst="rect">
            <a:avLst/>
          </a:prstGeom>
        </p:spPr>
      </p:pic>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Simulation Results</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a:bodyPr>
          <a:lstStyle/>
          <a:p>
            <a:pPr marL="457200" lvl="1" indent="0">
              <a:buNone/>
            </a:pPr>
            <a:endParaRPr lang="en-US" sz="1600" dirty="0"/>
          </a:p>
          <a:p>
            <a:pPr marL="914400" lvl="2" indent="0">
              <a:buNone/>
            </a:pPr>
            <a:r>
              <a:rPr lang="en-US" sz="1600" dirty="0"/>
              <a:t> </a:t>
            </a:r>
            <a:endParaRPr lang="en-US" dirty="0"/>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14</a:t>
            </a:fld>
            <a:endParaRPr lang="en-US" dirty="0"/>
          </a:p>
        </p:txBody>
      </p:sp>
      <p:grpSp>
        <p:nvGrpSpPr>
          <p:cNvPr id="12" name="Group 11">
            <a:extLst>
              <a:ext uri="{FF2B5EF4-FFF2-40B4-BE49-F238E27FC236}">
                <a16:creationId xmlns:a16="http://schemas.microsoft.com/office/drawing/2014/main" id="{4C13A27A-431E-7843-B1F9-03AE8A63597F}"/>
              </a:ext>
            </a:extLst>
          </p:cNvPr>
          <p:cNvGrpSpPr/>
          <p:nvPr/>
        </p:nvGrpSpPr>
        <p:grpSpPr>
          <a:xfrm>
            <a:off x="337768" y="1473074"/>
            <a:ext cx="5372100" cy="4828955"/>
            <a:chOff x="5087207" y="702629"/>
            <a:chExt cx="6692901" cy="6480244"/>
          </a:xfrm>
        </p:grpSpPr>
        <p:pic>
          <p:nvPicPr>
            <p:cNvPr id="7" name="Picture 6">
              <a:extLst>
                <a:ext uri="{FF2B5EF4-FFF2-40B4-BE49-F238E27FC236}">
                  <a16:creationId xmlns:a16="http://schemas.microsoft.com/office/drawing/2014/main" id="{5E55C2F8-DDC9-AC47-9A59-3184D5FC391C}"/>
                </a:ext>
              </a:extLst>
            </p:cNvPr>
            <p:cNvPicPr>
              <a:picLocks noChangeAspect="1"/>
            </p:cNvPicPr>
            <p:nvPr/>
          </p:nvPicPr>
          <p:blipFill>
            <a:blip r:embed="rId3"/>
            <a:stretch>
              <a:fillRect/>
            </a:stretch>
          </p:blipFill>
          <p:spPr>
            <a:xfrm>
              <a:off x="5087208" y="2877573"/>
              <a:ext cx="6692900" cy="2146300"/>
            </a:xfrm>
            <a:prstGeom prst="rect">
              <a:avLst/>
            </a:prstGeom>
          </p:spPr>
        </p:pic>
        <p:pic>
          <p:nvPicPr>
            <p:cNvPr id="9" name="Picture 8">
              <a:extLst>
                <a:ext uri="{FF2B5EF4-FFF2-40B4-BE49-F238E27FC236}">
                  <a16:creationId xmlns:a16="http://schemas.microsoft.com/office/drawing/2014/main" id="{53EC0106-62EF-314D-AAAA-9AFF68D0F86E}"/>
                </a:ext>
              </a:extLst>
            </p:cNvPr>
            <p:cNvPicPr>
              <a:picLocks noChangeAspect="1"/>
            </p:cNvPicPr>
            <p:nvPr/>
          </p:nvPicPr>
          <p:blipFill>
            <a:blip r:embed="rId4"/>
            <a:stretch>
              <a:fillRect/>
            </a:stretch>
          </p:blipFill>
          <p:spPr>
            <a:xfrm>
              <a:off x="5087207" y="702629"/>
              <a:ext cx="6692900" cy="2171700"/>
            </a:xfrm>
            <a:prstGeom prst="rect">
              <a:avLst/>
            </a:prstGeom>
          </p:spPr>
        </p:pic>
        <p:pic>
          <p:nvPicPr>
            <p:cNvPr id="11" name="Picture 10">
              <a:extLst>
                <a:ext uri="{FF2B5EF4-FFF2-40B4-BE49-F238E27FC236}">
                  <a16:creationId xmlns:a16="http://schemas.microsoft.com/office/drawing/2014/main" id="{359D705C-B62B-D745-A9E9-93E8294E4B95}"/>
                </a:ext>
              </a:extLst>
            </p:cNvPr>
            <p:cNvPicPr>
              <a:picLocks noChangeAspect="1"/>
            </p:cNvPicPr>
            <p:nvPr/>
          </p:nvPicPr>
          <p:blipFill>
            <a:blip r:embed="rId5"/>
            <a:stretch>
              <a:fillRect/>
            </a:stretch>
          </p:blipFill>
          <p:spPr>
            <a:xfrm>
              <a:off x="5087207" y="5023873"/>
              <a:ext cx="6692900" cy="2159000"/>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62E9A2A-0D95-EE4D-BB40-6396EAD6615E}"/>
                  </a:ext>
                </a:extLst>
              </p:cNvPr>
              <p:cNvSpPr/>
              <p:nvPr/>
            </p:nvSpPr>
            <p:spPr>
              <a:xfrm>
                <a:off x="1118988" y="843504"/>
                <a:ext cx="9033510" cy="369332"/>
              </a:xfrm>
              <a:prstGeom prst="rect">
                <a:avLst/>
              </a:prstGeom>
            </p:spPr>
            <p:txBody>
              <a:bodyPr wrap="square">
                <a:spAutoFit/>
              </a:bodyPr>
              <a:lstStyle/>
              <a:p>
                <a:pPr lvl="1"/>
                <a:r>
                  <a:rPr lang="en-US" dirty="0"/>
                  <a:t>Theory: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=(0,0,1) -&gt; </a:t>
                </a:r>
                <a14:m>
                  <m:oMath xmlns:m="http://schemas.openxmlformats.org/officeDocument/2006/math">
                    <m:r>
                      <a:rPr lang="en-US" i="1">
                        <a:latin typeface="Cambria Math" panose="02040503050406030204" pitchFamily="18" charset="0"/>
                      </a:rPr>
                      <m:t>𝑆</m:t>
                    </m:r>
                  </m:oMath>
                </a14:m>
                <a:r>
                  <a:rPr lang="en-US" dirty="0"/>
                  <a:t> =(0,1,0)  -&gt; </a:t>
                </a:r>
                <a14:m>
                  <m:oMath xmlns:m="http://schemas.openxmlformats.org/officeDocument/2006/math">
                    <m:r>
                      <a:rPr lang="en-US" i="1">
                        <a:latin typeface="Cambria Math" panose="02040503050406030204" pitchFamily="18" charset="0"/>
                      </a:rPr>
                      <m:t>𝑆</m:t>
                    </m:r>
                  </m:oMath>
                </a14:m>
                <a:r>
                  <a:rPr lang="en-US" dirty="0"/>
                  <a:t> =(-1,0,0)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=(-0.707,0,0.707)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=(-1,0,0) </a:t>
                </a:r>
              </a:p>
            </p:txBody>
          </p:sp>
        </mc:Choice>
        <mc:Fallback xmlns="">
          <p:sp>
            <p:nvSpPr>
              <p:cNvPr id="6" name="Rectangle 5">
                <a:extLst>
                  <a:ext uri="{FF2B5EF4-FFF2-40B4-BE49-F238E27FC236}">
                    <a16:creationId xmlns:a16="http://schemas.microsoft.com/office/drawing/2014/main" id="{F62E9A2A-0D95-EE4D-BB40-6396EAD6615E}"/>
                  </a:ext>
                </a:extLst>
              </p:cNvPr>
              <p:cNvSpPr>
                <a:spLocks noRot="1" noChangeAspect="1" noMove="1" noResize="1" noEditPoints="1" noAdjustHandles="1" noChangeArrowheads="1" noChangeShapeType="1" noTextEdit="1"/>
              </p:cNvSpPr>
              <p:nvPr/>
            </p:nvSpPr>
            <p:spPr>
              <a:xfrm>
                <a:off x="1118988" y="843504"/>
                <a:ext cx="9033510" cy="369332"/>
              </a:xfrm>
              <a:prstGeom prst="rect">
                <a:avLst/>
              </a:prstGeom>
              <a:blipFill>
                <a:blip r:embed="rId7"/>
                <a:stretch>
                  <a:fillRect t="-6667" b="-26667"/>
                </a:stretch>
              </a:blipFill>
            </p:spPr>
            <p:txBody>
              <a:bodyPr/>
              <a:lstStyle/>
              <a:p>
                <a:r>
                  <a:rPr lang="en-US">
                    <a:noFill/>
                  </a:rPr>
                  <a:t> </a:t>
                </a:r>
              </a:p>
            </p:txBody>
          </p:sp>
        </mc:Fallback>
      </mc:AlternateContent>
      <p:sp>
        <p:nvSpPr>
          <p:cNvPr id="14" name="Footer Placeholder 3">
            <a:extLst>
              <a:ext uri="{FF2B5EF4-FFF2-40B4-BE49-F238E27FC236}">
                <a16:creationId xmlns:a16="http://schemas.microsoft.com/office/drawing/2014/main" id="{B8FE7DA2-21EF-4B6D-B346-0AAEC68FAACD}"/>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cxnSp>
        <p:nvCxnSpPr>
          <p:cNvPr id="15" name="Straight Connector 14">
            <a:extLst>
              <a:ext uri="{FF2B5EF4-FFF2-40B4-BE49-F238E27FC236}">
                <a16:creationId xmlns:a16="http://schemas.microsoft.com/office/drawing/2014/main" id="{28244FAA-9CEC-4433-B5EB-0138DD3F4DA0}"/>
              </a:ext>
            </a:extLst>
          </p:cNvPr>
          <p:cNvCxnSpPr>
            <a:cxnSpLocks/>
          </p:cNvCxnSpPr>
          <p:nvPr/>
        </p:nvCxnSpPr>
        <p:spPr>
          <a:xfrm flipV="1">
            <a:off x="4325832" y="474398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BC6FD0-5789-4832-92F4-8F42A1EB3928}"/>
              </a:ext>
            </a:extLst>
          </p:cNvPr>
          <p:cNvCxnSpPr>
            <a:cxnSpLocks/>
          </p:cNvCxnSpPr>
          <p:nvPr/>
        </p:nvCxnSpPr>
        <p:spPr>
          <a:xfrm flipV="1">
            <a:off x="4340649" y="3140608"/>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D82A99-B1C7-4D4E-8304-698D98A3C5DD}"/>
              </a:ext>
            </a:extLst>
          </p:cNvPr>
          <p:cNvCxnSpPr>
            <a:cxnSpLocks/>
          </p:cNvCxnSpPr>
          <p:nvPr/>
        </p:nvCxnSpPr>
        <p:spPr>
          <a:xfrm flipV="1">
            <a:off x="4315578" y="1537233"/>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78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F03E8B-BAAC-4F16-89C6-154BC3D60C4F}"/>
              </a:ext>
            </a:extLst>
          </p:cNvPr>
          <p:cNvPicPr>
            <a:picLocks noChangeAspect="1"/>
          </p:cNvPicPr>
          <p:nvPr/>
        </p:nvPicPr>
        <p:blipFill>
          <a:blip r:embed="rId2"/>
          <a:stretch>
            <a:fillRect/>
          </a:stretch>
        </p:blipFill>
        <p:spPr>
          <a:xfrm>
            <a:off x="6350619" y="1297276"/>
            <a:ext cx="4932388" cy="4966034"/>
          </a:xfrm>
          <a:prstGeom prst="rect">
            <a:avLst/>
          </a:prstGeom>
        </p:spPr>
      </p:pic>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Simulation Results</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a:bodyPr>
          <a:lstStyle/>
          <a:p>
            <a:pPr marL="457200" lvl="1" indent="0">
              <a:buNone/>
            </a:pPr>
            <a:endParaRPr lang="en-US" sz="1600" dirty="0"/>
          </a:p>
          <a:p>
            <a:pPr marL="914400" lvl="2" indent="0">
              <a:buNone/>
            </a:pPr>
            <a:r>
              <a:rPr lang="en-US" sz="1600" dirty="0"/>
              <a:t> </a:t>
            </a:r>
            <a:endParaRPr lang="en-US" dirty="0"/>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15</a:t>
            </a:fld>
            <a:endParaRPr lang="en-US" dirty="0"/>
          </a:p>
        </p:txBody>
      </p:sp>
      <p:grpSp>
        <p:nvGrpSpPr>
          <p:cNvPr id="12" name="Group 11">
            <a:extLst>
              <a:ext uri="{FF2B5EF4-FFF2-40B4-BE49-F238E27FC236}">
                <a16:creationId xmlns:a16="http://schemas.microsoft.com/office/drawing/2014/main" id="{4C13A27A-431E-7843-B1F9-03AE8A63597F}"/>
              </a:ext>
            </a:extLst>
          </p:cNvPr>
          <p:cNvGrpSpPr/>
          <p:nvPr/>
        </p:nvGrpSpPr>
        <p:grpSpPr>
          <a:xfrm>
            <a:off x="337768" y="1473074"/>
            <a:ext cx="5372100" cy="4828955"/>
            <a:chOff x="5087207" y="702629"/>
            <a:chExt cx="6692901" cy="6480244"/>
          </a:xfrm>
        </p:grpSpPr>
        <p:pic>
          <p:nvPicPr>
            <p:cNvPr id="7" name="Picture 6">
              <a:extLst>
                <a:ext uri="{FF2B5EF4-FFF2-40B4-BE49-F238E27FC236}">
                  <a16:creationId xmlns:a16="http://schemas.microsoft.com/office/drawing/2014/main" id="{5E55C2F8-DDC9-AC47-9A59-3184D5FC391C}"/>
                </a:ext>
              </a:extLst>
            </p:cNvPr>
            <p:cNvPicPr>
              <a:picLocks noChangeAspect="1"/>
            </p:cNvPicPr>
            <p:nvPr/>
          </p:nvPicPr>
          <p:blipFill>
            <a:blip r:embed="rId3"/>
            <a:stretch>
              <a:fillRect/>
            </a:stretch>
          </p:blipFill>
          <p:spPr>
            <a:xfrm>
              <a:off x="5087208" y="2877573"/>
              <a:ext cx="6692900" cy="2146300"/>
            </a:xfrm>
            <a:prstGeom prst="rect">
              <a:avLst/>
            </a:prstGeom>
          </p:spPr>
        </p:pic>
        <p:pic>
          <p:nvPicPr>
            <p:cNvPr id="9" name="Picture 8">
              <a:extLst>
                <a:ext uri="{FF2B5EF4-FFF2-40B4-BE49-F238E27FC236}">
                  <a16:creationId xmlns:a16="http://schemas.microsoft.com/office/drawing/2014/main" id="{53EC0106-62EF-314D-AAAA-9AFF68D0F86E}"/>
                </a:ext>
              </a:extLst>
            </p:cNvPr>
            <p:cNvPicPr>
              <a:picLocks noChangeAspect="1"/>
            </p:cNvPicPr>
            <p:nvPr/>
          </p:nvPicPr>
          <p:blipFill>
            <a:blip r:embed="rId4"/>
            <a:stretch>
              <a:fillRect/>
            </a:stretch>
          </p:blipFill>
          <p:spPr>
            <a:xfrm>
              <a:off x="5087207" y="702629"/>
              <a:ext cx="6692900" cy="2171700"/>
            </a:xfrm>
            <a:prstGeom prst="rect">
              <a:avLst/>
            </a:prstGeom>
          </p:spPr>
        </p:pic>
        <p:pic>
          <p:nvPicPr>
            <p:cNvPr id="11" name="Picture 10">
              <a:extLst>
                <a:ext uri="{FF2B5EF4-FFF2-40B4-BE49-F238E27FC236}">
                  <a16:creationId xmlns:a16="http://schemas.microsoft.com/office/drawing/2014/main" id="{359D705C-B62B-D745-A9E9-93E8294E4B95}"/>
                </a:ext>
              </a:extLst>
            </p:cNvPr>
            <p:cNvPicPr>
              <a:picLocks noChangeAspect="1"/>
            </p:cNvPicPr>
            <p:nvPr/>
          </p:nvPicPr>
          <p:blipFill>
            <a:blip r:embed="rId5"/>
            <a:stretch>
              <a:fillRect/>
            </a:stretch>
          </p:blipFill>
          <p:spPr>
            <a:xfrm>
              <a:off x="5087207" y="5023873"/>
              <a:ext cx="6692900" cy="2159000"/>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62E9A2A-0D95-EE4D-BB40-6396EAD6615E}"/>
                  </a:ext>
                </a:extLst>
              </p:cNvPr>
              <p:cNvSpPr/>
              <p:nvPr/>
            </p:nvSpPr>
            <p:spPr>
              <a:xfrm>
                <a:off x="1118988" y="843504"/>
                <a:ext cx="9033510" cy="369332"/>
              </a:xfrm>
              <a:prstGeom prst="rect">
                <a:avLst/>
              </a:prstGeom>
            </p:spPr>
            <p:txBody>
              <a:bodyPr wrap="square">
                <a:spAutoFit/>
              </a:bodyPr>
              <a:lstStyle/>
              <a:p>
                <a:pPr lvl="1"/>
                <a:r>
                  <a:rPr lang="en-US" dirty="0"/>
                  <a:t>Theory: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=(0,0,1) -&gt; </a:t>
                </a:r>
                <a14:m>
                  <m:oMath xmlns:m="http://schemas.openxmlformats.org/officeDocument/2006/math">
                    <m:r>
                      <a:rPr lang="en-US" i="1">
                        <a:latin typeface="Cambria Math" panose="02040503050406030204" pitchFamily="18" charset="0"/>
                      </a:rPr>
                      <m:t>𝑆</m:t>
                    </m:r>
                  </m:oMath>
                </a14:m>
                <a:r>
                  <a:rPr lang="en-US" dirty="0"/>
                  <a:t> =(0,1,0)  -&gt; </a:t>
                </a:r>
                <a14:m>
                  <m:oMath xmlns:m="http://schemas.openxmlformats.org/officeDocument/2006/math">
                    <m:r>
                      <a:rPr lang="en-US" i="1">
                        <a:latin typeface="Cambria Math" panose="02040503050406030204" pitchFamily="18" charset="0"/>
                      </a:rPr>
                      <m:t>𝑆</m:t>
                    </m:r>
                  </m:oMath>
                </a14:m>
                <a:r>
                  <a:rPr lang="en-US" dirty="0"/>
                  <a:t> =(-1,0,0)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=(-0.707,0,0.707)  -&gt;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=(-1,0,0) </a:t>
                </a:r>
              </a:p>
            </p:txBody>
          </p:sp>
        </mc:Choice>
        <mc:Fallback xmlns="">
          <p:sp>
            <p:nvSpPr>
              <p:cNvPr id="6" name="Rectangle 5">
                <a:extLst>
                  <a:ext uri="{FF2B5EF4-FFF2-40B4-BE49-F238E27FC236}">
                    <a16:creationId xmlns:a16="http://schemas.microsoft.com/office/drawing/2014/main" id="{F62E9A2A-0D95-EE4D-BB40-6396EAD6615E}"/>
                  </a:ext>
                </a:extLst>
              </p:cNvPr>
              <p:cNvSpPr>
                <a:spLocks noRot="1" noChangeAspect="1" noMove="1" noResize="1" noEditPoints="1" noAdjustHandles="1" noChangeArrowheads="1" noChangeShapeType="1" noTextEdit="1"/>
              </p:cNvSpPr>
              <p:nvPr/>
            </p:nvSpPr>
            <p:spPr>
              <a:xfrm>
                <a:off x="1118988" y="843504"/>
                <a:ext cx="9033510" cy="369332"/>
              </a:xfrm>
              <a:prstGeom prst="rect">
                <a:avLst/>
              </a:prstGeom>
              <a:blipFill>
                <a:blip r:embed="rId7"/>
                <a:stretch>
                  <a:fillRect t="-6667" b="-26667"/>
                </a:stretch>
              </a:blipFill>
            </p:spPr>
            <p:txBody>
              <a:bodyPr/>
              <a:lstStyle/>
              <a:p>
                <a:r>
                  <a:rPr lang="en-US">
                    <a:noFill/>
                  </a:rPr>
                  <a:t> </a:t>
                </a:r>
              </a:p>
            </p:txBody>
          </p:sp>
        </mc:Fallback>
      </mc:AlternateContent>
      <p:sp>
        <p:nvSpPr>
          <p:cNvPr id="14" name="Footer Placeholder 3">
            <a:extLst>
              <a:ext uri="{FF2B5EF4-FFF2-40B4-BE49-F238E27FC236}">
                <a16:creationId xmlns:a16="http://schemas.microsoft.com/office/drawing/2014/main" id="{60115E67-3490-4154-8B9F-902D1D70E407}"/>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cxnSp>
        <p:nvCxnSpPr>
          <p:cNvPr id="15" name="Straight Connector 14">
            <a:extLst>
              <a:ext uri="{FF2B5EF4-FFF2-40B4-BE49-F238E27FC236}">
                <a16:creationId xmlns:a16="http://schemas.microsoft.com/office/drawing/2014/main" id="{671FBC4B-FD06-47A7-B402-72ADD7AA3AEB}"/>
              </a:ext>
            </a:extLst>
          </p:cNvPr>
          <p:cNvCxnSpPr>
            <a:cxnSpLocks/>
          </p:cNvCxnSpPr>
          <p:nvPr/>
        </p:nvCxnSpPr>
        <p:spPr>
          <a:xfrm flipV="1">
            <a:off x="5240232" y="4694759"/>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C6449F-2594-4877-87A2-5550B4216E49}"/>
              </a:ext>
            </a:extLst>
          </p:cNvPr>
          <p:cNvCxnSpPr>
            <a:cxnSpLocks/>
          </p:cNvCxnSpPr>
          <p:nvPr/>
        </p:nvCxnSpPr>
        <p:spPr>
          <a:xfrm flipV="1">
            <a:off x="5255049" y="3091384"/>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8C7AC6-B4DA-4068-B49E-FD93589C2C76}"/>
              </a:ext>
            </a:extLst>
          </p:cNvPr>
          <p:cNvCxnSpPr>
            <a:cxnSpLocks/>
          </p:cNvCxnSpPr>
          <p:nvPr/>
        </p:nvCxnSpPr>
        <p:spPr>
          <a:xfrm flipV="1">
            <a:off x="5229978" y="1488009"/>
            <a:ext cx="0" cy="11726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9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B05053-26FD-4CE5-AEDA-5D56B943C845}"/>
              </a:ext>
            </a:extLst>
          </p:cNvPr>
          <p:cNvPicPr>
            <a:picLocks noChangeAspect="1"/>
          </p:cNvPicPr>
          <p:nvPr/>
        </p:nvPicPr>
        <p:blipFill>
          <a:blip r:embed="rId2"/>
          <a:stretch>
            <a:fillRect/>
          </a:stretch>
        </p:blipFill>
        <p:spPr>
          <a:xfrm>
            <a:off x="7166003" y="1487278"/>
            <a:ext cx="4838424" cy="3027958"/>
          </a:xfrm>
          <a:prstGeom prst="rect">
            <a:avLst/>
          </a:prstGeom>
        </p:spPr>
      </p:pic>
      <p:sp>
        <p:nvSpPr>
          <p:cNvPr id="2" name="Title 1">
            <a:extLst>
              <a:ext uri="{FF2B5EF4-FFF2-40B4-BE49-F238E27FC236}">
                <a16:creationId xmlns:a16="http://schemas.microsoft.com/office/drawing/2014/main" id="{2070AE9F-2D17-4AD4-B37B-8B76ED1AE3AC}"/>
              </a:ext>
            </a:extLst>
          </p:cNvPr>
          <p:cNvSpPr>
            <a:spLocks noGrp="1"/>
          </p:cNvSpPr>
          <p:nvPr>
            <p:ph type="title"/>
          </p:nvPr>
        </p:nvSpPr>
        <p:spPr/>
        <p:txBody>
          <a:bodyPr/>
          <a:lstStyle/>
          <a:p>
            <a:r>
              <a:rPr lang="en-US" dirty="0"/>
              <a:t>Generalized Particle Properties and Distributions</a:t>
            </a:r>
          </a:p>
        </p:txBody>
      </p:sp>
      <p:sp>
        <p:nvSpPr>
          <p:cNvPr id="4" name="Footer Placeholder 3">
            <a:extLst>
              <a:ext uri="{FF2B5EF4-FFF2-40B4-BE49-F238E27FC236}">
                <a16:creationId xmlns:a16="http://schemas.microsoft.com/office/drawing/2014/main" id="{3739B0DC-9C03-4DA0-97AB-75F2E285F228}"/>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3232F6E6-4486-4EF0-8381-A63D3F330517}"/>
              </a:ext>
            </a:extLst>
          </p:cNvPr>
          <p:cNvSpPr>
            <a:spLocks noGrp="1"/>
          </p:cNvSpPr>
          <p:nvPr>
            <p:ph type="sldNum" sz="quarter" idx="12"/>
          </p:nvPr>
        </p:nvSpPr>
        <p:spPr/>
        <p:txBody>
          <a:bodyPr/>
          <a:lstStyle/>
          <a:p>
            <a:fld id="{07E1C93C-5050-FC42-8F10-D22D4F119D13}" type="slidenum">
              <a:rPr lang="en-US" smtClean="0"/>
              <a:pPr/>
              <a:t>16</a:t>
            </a:fld>
            <a:endParaRPr lang="en-US" dirty="0"/>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6E8B1CC4-A56C-40AE-B3C0-1D06049BDF0F}"/>
                  </a:ext>
                </a:extLst>
              </p:cNvPr>
              <p:cNvSpPr>
                <a:spLocks noGrp="1"/>
              </p:cNvSpPr>
              <p:nvPr>
                <p:ph idx="1"/>
              </p:nvPr>
            </p:nvSpPr>
            <p:spPr/>
            <p:txBody>
              <a:bodyPr>
                <a:normAutofit lnSpcReduction="10000"/>
              </a:bodyPr>
              <a:lstStyle/>
              <a:p>
                <a:r>
                  <a:rPr lang="en-US" dirty="0"/>
                  <a:t>Arbitrary particle properties and can be specified</a:t>
                </a:r>
              </a:p>
              <a:p>
                <a:pPr lvl="1"/>
                <a:r>
                  <a:rPr lang="en-US" dirty="0"/>
                  <a:t>Particle: mass, magnetic moment, charge, magnitude of spin</a:t>
                </a:r>
              </a:p>
              <a:p>
                <a:pPr lvl="1"/>
                <a:endParaRPr lang="en-US" dirty="0"/>
              </a:p>
              <a:p>
                <a:r>
                  <a:rPr lang="en-US" dirty="0"/>
                  <a:t>Simultaneous simulation of multiple particles species</a:t>
                </a:r>
              </a:p>
              <a:p>
                <a:pPr lvl="1"/>
                <a:r>
                  <a:rPr lang="en-US" dirty="0"/>
                  <a:t>Electrons and Positrons </a:t>
                </a:r>
              </a:p>
              <a:p>
                <a:pPr lvl="1"/>
                <a:r>
                  <a:rPr lang="en-US" dirty="0"/>
                  <a:t>simultaneous propagation and spin tracking</a:t>
                </a:r>
              </a:p>
              <a:p>
                <a:pPr lvl="1"/>
                <a:r>
                  <a:rPr lang="en-US" dirty="0"/>
                  <a:t>recombination and scattering can be implemented</a:t>
                </a:r>
              </a:p>
              <a:p>
                <a:pPr marL="0" indent="0">
                  <a:buNone/>
                </a:pPr>
                <a:endParaRPr lang="en-US" dirty="0"/>
              </a:p>
              <a:p>
                <a:r>
                  <a:rPr lang="en-US" dirty="0"/>
                  <a:t>Arbitrary particle distributions </a:t>
                </a:r>
              </a:p>
              <a:p>
                <a:pPr lvl="1"/>
                <a:r>
                  <a:rPr lang="en-US" dirty="0"/>
                  <a:t>Spin tracking Minimally requires:</a:t>
                </a:r>
              </a:p>
              <a:p>
                <a:pPr marL="457200" lvl="1" indent="0">
                  <a:buNone/>
                </a:pPr>
                <a:r>
                  <a:rPr lang="en-US" dirty="0"/>
                  <a:t>x, y, z, px, </a:t>
                </a:r>
                <a:r>
                  <a:rPr lang="en-US" dirty="0" err="1"/>
                  <a:t>py</a:t>
                </a:r>
                <a:r>
                  <a:rPr lang="en-US" dirty="0"/>
                  <a:t>, </a:t>
                </a:r>
                <a:r>
                  <a:rPr lang="en-US" dirty="0" err="1"/>
                  <a:t>pz</a:t>
                </a:r>
                <a:r>
                  <a:rPr lang="en-US" dirty="0"/>
                  <a:t>, </a:t>
                </a:r>
                <a:r>
                  <a:rPr lang="en-US" dirty="0" err="1"/>
                  <a:t>spinx</a:t>
                </a:r>
                <a:r>
                  <a:rPr lang="en-US" dirty="0"/>
                  <a:t>, spiny, </a:t>
                </a:r>
                <a:r>
                  <a:rPr lang="en-US" dirty="0" err="1"/>
                  <a:t>spinz</a:t>
                </a:r>
                <a:r>
                  <a:rPr lang="en-US" dirty="0"/>
                  <a:t>, g, q</a:t>
                </a:r>
              </a:p>
              <a:p>
                <a:pPr marL="457200" lvl="1" indent="0">
                  <a:buNone/>
                </a:pPr>
                <a:r>
                  <a:rPr lang="en-US" dirty="0"/>
                  <a:t>Momentum, p, can be defined by </a:t>
                </a:r>
                <a14:m>
                  <m:oMath xmlns:m="http://schemas.openxmlformats.org/officeDocument/2006/math">
                    <m:r>
                      <a:rPr lang="en-US" i="1" smtClean="0">
                        <a:latin typeface="Cambria Math" panose="02040503050406030204" pitchFamily="18" charset="0"/>
                        <a:ea typeface="Cambria Math" panose="02040503050406030204" pitchFamily="18" charset="0"/>
                      </a:rPr>
                      <m:t>𝛾𝛽</m:t>
                    </m:r>
                    <m:r>
                      <a:rPr lang="en-US" b="0" i="1" smtClean="0">
                        <a:latin typeface="Cambria Math" panose="02040503050406030204" pitchFamily="18" charset="0"/>
                        <a:ea typeface="Cambria Math" panose="02040503050406030204" pitchFamily="18" charset="0"/>
                      </a:rPr>
                      <m:t> </m:t>
                    </m:r>
                  </m:oMath>
                </a14:m>
                <a:r>
                  <a:rPr lang="en-US" dirty="0"/>
                  <a:t>or simply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of the associated vector</a:t>
                </a:r>
              </a:p>
              <a:p>
                <a:endParaRPr lang="en-US" dirty="0"/>
              </a:p>
              <a:p>
                <a:r>
                  <a:rPr lang="en-US" dirty="0"/>
                  <a:t>Built in functions can be used to generate arbitration distributions or input files can be used to import distributions from software such as GEANT4 .</a:t>
                </a:r>
              </a:p>
            </p:txBody>
          </p:sp>
        </mc:Choice>
        <mc:Fallback>
          <p:sp>
            <p:nvSpPr>
              <p:cNvPr id="8" name="Content Placeholder 7">
                <a:extLst>
                  <a:ext uri="{FF2B5EF4-FFF2-40B4-BE49-F238E27FC236}">
                    <a16:creationId xmlns:a16="http://schemas.microsoft.com/office/drawing/2014/main" id="{6E8B1CC4-A56C-40AE-B3C0-1D06049BDF0F}"/>
                  </a:ext>
                </a:extLst>
              </p:cNvPr>
              <p:cNvSpPr>
                <a:spLocks noGrp="1" noRot="1" noChangeAspect="1" noMove="1" noResize="1" noEditPoints="1" noAdjustHandles="1" noChangeArrowheads="1" noChangeShapeType="1" noTextEdit="1"/>
              </p:cNvSpPr>
              <p:nvPr>
                <p:ph idx="1"/>
              </p:nvPr>
            </p:nvSpPr>
            <p:spPr>
              <a:blipFill>
                <a:blip r:embed="rId3"/>
                <a:stretch>
                  <a:fillRect l="-648" t="-1812"/>
                </a:stretch>
              </a:blipFill>
            </p:spPr>
            <p:txBody>
              <a:bodyPr/>
              <a:lstStyle/>
              <a:p>
                <a:r>
                  <a:rPr lang="en-US">
                    <a:noFill/>
                  </a:rPr>
                  <a:t> </a:t>
                </a:r>
              </a:p>
            </p:txBody>
          </p:sp>
        </mc:Fallback>
      </mc:AlternateContent>
    </p:spTree>
    <p:extLst>
      <p:ext uri="{BB962C8B-B14F-4D97-AF65-F5344CB8AC3E}">
        <p14:creationId xmlns:p14="http://schemas.microsoft.com/office/powerpoint/2010/main" val="40769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B967-602F-493A-9790-2E1D05538E56}"/>
              </a:ext>
            </a:extLst>
          </p:cNvPr>
          <p:cNvSpPr>
            <a:spLocks noGrp="1"/>
          </p:cNvSpPr>
          <p:nvPr>
            <p:ph type="title"/>
          </p:nvPr>
        </p:nvSpPr>
        <p:spPr/>
        <p:txBody>
          <a:bodyPr/>
          <a:lstStyle/>
          <a:p>
            <a:r>
              <a:rPr lang="en-US" dirty="0"/>
              <a:t>GPT elements and programs</a:t>
            </a:r>
          </a:p>
        </p:txBody>
      </p:sp>
      <p:sp>
        <p:nvSpPr>
          <p:cNvPr id="4" name="Footer Placeholder 3">
            <a:extLst>
              <a:ext uri="{FF2B5EF4-FFF2-40B4-BE49-F238E27FC236}">
                <a16:creationId xmlns:a16="http://schemas.microsoft.com/office/drawing/2014/main" id="{01591AF9-7274-498C-AB4D-D5683C5DE6DE}"/>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37D30990-F2BA-4B53-9350-F02CF80A1062}"/>
              </a:ext>
            </a:extLst>
          </p:cNvPr>
          <p:cNvSpPr>
            <a:spLocks noGrp="1"/>
          </p:cNvSpPr>
          <p:nvPr>
            <p:ph type="sldNum" sz="quarter" idx="12"/>
          </p:nvPr>
        </p:nvSpPr>
        <p:spPr/>
        <p:txBody>
          <a:bodyPr/>
          <a:lstStyle/>
          <a:p>
            <a:fld id="{07E1C93C-5050-FC42-8F10-D22D4F119D13}" type="slidenum">
              <a:rPr lang="en-US" smtClean="0"/>
              <a:pPr/>
              <a:t>17</a:t>
            </a:fld>
            <a:endParaRPr lang="en-US" dirty="0"/>
          </a:p>
        </p:txBody>
      </p:sp>
      <p:sp>
        <p:nvSpPr>
          <p:cNvPr id="6" name="Content Placeholder 5">
            <a:extLst>
              <a:ext uri="{FF2B5EF4-FFF2-40B4-BE49-F238E27FC236}">
                <a16:creationId xmlns:a16="http://schemas.microsoft.com/office/drawing/2014/main" id="{36EFB338-89A9-40FF-874F-0C8DD1A17CE0}"/>
              </a:ext>
            </a:extLst>
          </p:cNvPr>
          <p:cNvSpPr>
            <a:spLocks noGrp="1"/>
          </p:cNvSpPr>
          <p:nvPr>
            <p:ph idx="1"/>
          </p:nvPr>
        </p:nvSpPr>
        <p:spPr/>
        <p:txBody>
          <a:bodyPr>
            <a:normAutofit/>
          </a:bodyPr>
          <a:lstStyle/>
          <a:p>
            <a:r>
              <a:rPr lang="en-US" dirty="0"/>
              <a:t>Sandbox approach</a:t>
            </a:r>
          </a:p>
          <a:p>
            <a:r>
              <a:rPr lang="en-US" dirty="0"/>
              <a:t>GDFAs are build in features of GPT that include components of the simulation itself as well as post-processing analysis.</a:t>
            </a:r>
          </a:p>
          <a:p>
            <a:pPr lvl="1"/>
            <a:r>
              <a:rPr lang="en-US" dirty="0" err="1"/>
              <a:t>Avgs</a:t>
            </a:r>
            <a:r>
              <a:rPr lang="en-US" dirty="0"/>
              <a:t> </a:t>
            </a:r>
          </a:p>
          <a:p>
            <a:pPr lvl="1"/>
            <a:r>
              <a:rPr lang="en-US" dirty="0" err="1"/>
              <a:t>Stds</a:t>
            </a:r>
            <a:endParaRPr lang="en-US" dirty="0"/>
          </a:p>
          <a:p>
            <a:pPr lvl="1"/>
            <a:r>
              <a:rPr lang="en-US" dirty="0" err="1"/>
              <a:t>Bstatic</a:t>
            </a:r>
            <a:endParaRPr lang="en-US" dirty="0"/>
          </a:p>
          <a:p>
            <a:pPr lvl="1"/>
            <a:r>
              <a:rPr lang="en-US" dirty="0" err="1"/>
              <a:t>Setspinx</a:t>
            </a:r>
            <a:endParaRPr lang="en-US" dirty="0"/>
          </a:p>
          <a:p>
            <a:pPr lvl="1"/>
            <a:r>
              <a:rPr lang="en-US" dirty="0" err="1"/>
              <a:t>Ect</a:t>
            </a:r>
            <a:r>
              <a:rPr lang="en-US" dirty="0"/>
              <a:t>…</a:t>
            </a:r>
          </a:p>
          <a:p>
            <a:r>
              <a:rPr lang="en-US" dirty="0"/>
              <a:t>Custom elements and programs can be compiled (GPT’s super power).</a:t>
            </a:r>
          </a:p>
          <a:p>
            <a:pPr lvl="1"/>
            <a:r>
              <a:rPr lang="en-US" dirty="0" err="1"/>
              <a:t>WriteGBall</a:t>
            </a:r>
            <a:r>
              <a:rPr lang="en-US" dirty="0"/>
              <a:t>()</a:t>
            </a:r>
          </a:p>
          <a:p>
            <a:pPr lvl="1"/>
            <a:r>
              <a:rPr lang="en-US" dirty="0" err="1"/>
              <a:t>UncorEmit</a:t>
            </a:r>
            <a:r>
              <a:rPr lang="en-US" dirty="0"/>
              <a:t>()</a:t>
            </a:r>
          </a:p>
          <a:p>
            <a:pPr lvl="1"/>
            <a:r>
              <a:rPr lang="en-US" dirty="0" err="1"/>
              <a:t>Bunchfactor</a:t>
            </a:r>
            <a:r>
              <a:rPr lang="en-US" dirty="0"/>
              <a:t>()</a:t>
            </a:r>
          </a:p>
          <a:p>
            <a:pPr lvl="1"/>
            <a:r>
              <a:rPr lang="en-US" dirty="0"/>
              <a:t>Whatever you want to code…</a:t>
            </a:r>
          </a:p>
          <a:p>
            <a:r>
              <a:rPr lang="en-US" dirty="0"/>
              <a:t>Programs (progs): post-processing features used to analyze simulation results. These are the features that can be used for optimization.</a:t>
            </a:r>
          </a:p>
        </p:txBody>
      </p:sp>
    </p:spTree>
    <p:extLst>
      <p:ext uri="{BB962C8B-B14F-4D97-AF65-F5344CB8AC3E}">
        <p14:creationId xmlns:p14="http://schemas.microsoft.com/office/powerpoint/2010/main" val="30082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D6B9-1E2A-4064-BBC3-050090AA1013}"/>
              </a:ext>
            </a:extLst>
          </p:cNvPr>
          <p:cNvSpPr>
            <a:spLocks noGrp="1"/>
          </p:cNvSpPr>
          <p:nvPr>
            <p:ph type="title"/>
          </p:nvPr>
        </p:nvSpPr>
        <p:spPr/>
        <p:txBody>
          <a:bodyPr/>
          <a:lstStyle/>
          <a:p>
            <a:r>
              <a:rPr lang="en-US" dirty="0"/>
              <a:t>GDFMGO and </a:t>
            </a:r>
            <a:r>
              <a:rPr lang="en-US" dirty="0" err="1"/>
              <a:t>GDFSolve</a:t>
            </a:r>
            <a:endParaRPr lang="en-US" dirty="0"/>
          </a:p>
        </p:txBody>
      </p:sp>
      <p:sp>
        <p:nvSpPr>
          <p:cNvPr id="3" name="Content Placeholder 2">
            <a:extLst>
              <a:ext uri="{FF2B5EF4-FFF2-40B4-BE49-F238E27FC236}">
                <a16:creationId xmlns:a16="http://schemas.microsoft.com/office/drawing/2014/main" id="{7CB098C4-01E4-4567-8B8A-A1B63C8836C9}"/>
              </a:ext>
            </a:extLst>
          </p:cNvPr>
          <p:cNvSpPr>
            <a:spLocks noGrp="1"/>
          </p:cNvSpPr>
          <p:nvPr>
            <p:ph idx="1"/>
          </p:nvPr>
        </p:nvSpPr>
        <p:spPr/>
        <p:txBody>
          <a:bodyPr>
            <a:normAutofit fontScale="92500" lnSpcReduction="20000"/>
          </a:bodyPr>
          <a:lstStyle/>
          <a:p>
            <a:r>
              <a:rPr lang="en-US" dirty="0"/>
              <a:t>Built in Optimization features </a:t>
            </a:r>
            <a:r>
              <a:rPr lang="en-US" dirty="0" err="1"/>
              <a:t>GDFsolve</a:t>
            </a:r>
            <a:r>
              <a:rPr lang="en-US" dirty="0"/>
              <a:t> and GDFMGO</a:t>
            </a:r>
          </a:p>
          <a:p>
            <a:pPr marL="0" indent="0">
              <a:buNone/>
            </a:pPr>
            <a:endParaRPr lang="en-US" dirty="0"/>
          </a:p>
          <a:p>
            <a:r>
              <a:rPr lang="en-US" dirty="0" err="1"/>
              <a:t>GDFSolve</a:t>
            </a:r>
            <a:r>
              <a:rPr lang="en-US" dirty="0"/>
              <a:t> used as a root-finder or as optimizer, assumes that the target objective(s) are smooth with respect to the variables. </a:t>
            </a:r>
          </a:p>
          <a:p>
            <a:pPr marL="0" indent="0">
              <a:buNone/>
            </a:pPr>
            <a:endParaRPr lang="en-US" dirty="0"/>
          </a:p>
          <a:p>
            <a:r>
              <a:rPr lang="en-US" dirty="0"/>
              <a:t>Both allow a non-equal number of variables and constraints as well as external boundary conditions for all variables. The objectives are all calculated by standard GDFA data-analysis, allowing both built-in and custom GDFA programs to be used.</a:t>
            </a:r>
          </a:p>
          <a:p>
            <a:pPr marL="0" indent="0">
              <a:buNone/>
            </a:pPr>
            <a:endParaRPr lang="en-US" dirty="0"/>
          </a:p>
          <a:p>
            <a:r>
              <a:rPr lang="en-US" dirty="0"/>
              <a:t>In theory GDFMGO is the best algorithm. It can solve, optimize, and it is not very sensitive to local minima. GDFMGO is intrinsically slow, but there is an MPI version that can launch thousands of GPT runs simultaneously </a:t>
            </a:r>
          </a:p>
          <a:p>
            <a:pPr marL="0" indent="0">
              <a:buNone/>
            </a:pPr>
            <a:endParaRPr lang="en-US" dirty="0"/>
          </a:p>
          <a:p>
            <a:r>
              <a:rPr lang="en-US" dirty="0"/>
              <a:t>Multi-Objective Genetic Global Optimizer</a:t>
            </a:r>
          </a:p>
          <a:p>
            <a:pPr lvl="1"/>
            <a:r>
              <a:rPr lang="en-US" dirty="0"/>
              <a:t>Less likely to be trapped by local max or mins</a:t>
            </a:r>
          </a:p>
          <a:p>
            <a:pPr lvl="1"/>
            <a:r>
              <a:rPr lang="en-US" dirty="0"/>
              <a:t>.</a:t>
            </a:r>
            <a:r>
              <a:rPr lang="en-US" dirty="0" err="1"/>
              <a:t>mgo</a:t>
            </a:r>
            <a:r>
              <a:rPr lang="en-US" dirty="0"/>
              <a:t> file used to set optimization condition for separate simulation file</a:t>
            </a:r>
          </a:p>
          <a:p>
            <a:pPr lvl="1"/>
            <a:r>
              <a:rPr lang="en-US" dirty="0"/>
              <a:t>Convenient optimization analysis and quickly alternate optimization and standard simulation</a:t>
            </a:r>
          </a:p>
          <a:p>
            <a:pPr lvl="1"/>
            <a:r>
              <a:rPr lang="en-US" dirty="0"/>
              <a:t>Optimization time can be improved by specifying accuracy and number of cores used.</a:t>
            </a:r>
          </a:p>
        </p:txBody>
      </p:sp>
      <p:sp>
        <p:nvSpPr>
          <p:cNvPr id="5" name="Slide Number Placeholder 4">
            <a:extLst>
              <a:ext uri="{FF2B5EF4-FFF2-40B4-BE49-F238E27FC236}">
                <a16:creationId xmlns:a16="http://schemas.microsoft.com/office/drawing/2014/main" id="{992EEF59-31FC-4F6F-AD74-1AA4A9F5BCD0}"/>
              </a:ext>
            </a:extLst>
          </p:cNvPr>
          <p:cNvSpPr>
            <a:spLocks noGrp="1"/>
          </p:cNvSpPr>
          <p:nvPr>
            <p:ph type="sldNum" sz="quarter" idx="12"/>
          </p:nvPr>
        </p:nvSpPr>
        <p:spPr/>
        <p:txBody>
          <a:bodyPr/>
          <a:lstStyle/>
          <a:p>
            <a:fld id="{07E1C93C-5050-FC42-8F10-D22D4F119D13}" type="slidenum">
              <a:rPr lang="en-US" smtClean="0"/>
              <a:pPr/>
              <a:t>18</a:t>
            </a:fld>
            <a:endParaRPr lang="en-US" dirty="0"/>
          </a:p>
        </p:txBody>
      </p:sp>
      <p:sp>
        <p:nvSpPr>
          <p:cNvPr id="7" name="Footer Placeholder 3">
            <a:extLst>
              <a:ext uri="{FF2B5EF4-FFF2-40B4-BE49-F238E27FC236}">
                <a16:creationId xmlns:a16="http://schemas.microsoft.com/office/drawing/2014/main" id="{B4B81B2C-AC14-43D1-BCA8-09BBD41FEA93}"/>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spTree>
    <p:extLst>
      <p:ext uri="{BB962C8B-B14F-4D97-AF65-F5344CB8AC3E}">
        <p14:creationId xmlns:p14="http://schemas.microsoft.com/office/powerpoint/2010/main" val="33606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916CDA-698F-4D4F-AD6C-140804EE5013}"/>
              </a:ext>
            </a:extLst>
          </p:cNvPr>
          <p:cNvPicPr>
            <a:picLocks noGrp="1" noChangeAspect="1"/>
          </p:cNvPicPr>
          <p:nvPr>
            <p:ph idx="1"/>
          </p:nvPr>
        </p:nvPicPr>
        <p:blipFill>
          <a:blip r:embed="rId2"/>
          <a:stretch>
            <a:fillRect/>
          </a:stretch>
        </p:blipFill>
        <p:spPr>
          <a:xfrm>
            <a:off x="1854535" y="980500"/>
            <a:ext cx="8030275" cy="5486835"/>
          </a:xfrm>
          <a:prstGeom prst="rect">
            <a:avLst/>
          </a:prstGeom>
        </p:spPr>
      </p:pic>
      <p:sp>
        <p:nvSpPr>
          <p:cNvPr id="2" name="Title 1">
            <a:extLst>
              <a:ext uri="{FF2B5EF4-FFF2-40B4-BE49-F238E27FC236}">
                <a16:creationId xmlns:a16="http://schemas.microsoft.com/office/drawing/2014/main" id="{37302B8A-C0F1-4A0D-93BB-A63D8EC72274}"/>
              </a:ext>
            </a:extLst>
          </p:cNvPr>
          <p:cNvSpPr>
            <a:spLocks noGrp="1"/>
          </p:cNvSpPr>
          <p:nvPr>
            <p:ph type="title"/>
          </p:nvPr>
        </p:nvSpPr>
        <p:spPr/>
        <p:txBody>
          <a:bodyPr/>
          <a:lstStyle/>
          <a:p>
            <a:r>
              <a:rPr lang="en-US" dirty="0"/>
              <a:t>GDFMGO example output</a:t>
            </a:r>
          </a:p>
        </p:txBody>
      </p:sp>
      <p:sp>
        <p:nvSpPr>
          <p:cNvPr id="5" name="Slide Number Placeholder 4">
            <a:extLst>
              <a:ext uri="{FF2B5EF4-FFF2-40B4-BE49-F238E27FC236}">
                <a16:creationId xmlns:a16="http://schemas.microsoft.com/office/drawing/2014/main" id="{4DF5423C-9154-4BBE-B39D-B1F40A962120}"/>
              </a:ext>
            </a:extLst>
          </p:cNvPr>
          <p:cNvSpPr>
            <a:spLocks noGrp="1"/>
          </p:cNvSpPr>
          <p:nvPr>
            <p:ph type="sldNum" sz="quarter" idx="12"/>
          </p:nvPr>
        </p:nvSpPr>
        <p:spPr/>
        <p:txBody>
          <a:bodyPr/>
          <a:lstStyle/>
          <a:p>
            <a:fld id="{07E1C93C-5050-FC42-8F10-D22D4F119D13}" type="slidenum">
              <a:rPr lang="en-US" smtClean="0"/>
              <a:pPr/>
              <a:t>19</a:t>
            </a:fld>
            <a:endParaRPr lang="en-US" dirty="0"/>
          </a:p>
        </p:txBody>
      </p:sp>
      <p:sp>
        <p:nvSpPr>
          <p:cNvPr id="9" name="Footer Placeholder 3">
            <a:extLst>
              <a:ext uri="{FF2B5EF4-FFF2-40B4-BE49-F238E27FC236}">
                <a16:creationId xmlns:a16="http://schemas.microsoft.com/office/drawing/2014/main" id="{BBA6C8B8-BA6C-41D6-8F7C-E06AD51164F4}"/>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spTree>
    <p:extLst>
      <p:ext uri="{BB962C8B-B14F-4D97-AF65-F5344CB8AC3E}">
        <p14:creationId xmlns:p14="http://schemas.microsoft.com/office/powerpoint/2010/main" val="305663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E33D-8EE6-430E-82B8-46D97BBC9D60}"/>
              </a:ext>
            </a:extLst>
          </p:cNvPr>
          <p:cNvSpPr>
            <a:spLocks noGrp="1"/>
          </p:cNvSpPr>
          <p:nvPr>
            <p:ph type="title"/>
          </p:nvPr>
        </p:nvSpPr>
        <p:spPr/>
        <p:txBody>
          <a:bodyPr/>
          <a:lstStyle/>
          <a:p>
            <a:r>
              <a:rPr lang="en-US" dirty="0"/>
              <a:t>Examples of existing Spin tracking Software</a:t>
            </a:r>
          </a:p>
        </p:txBody>
      </p:sp>
      <p:sp>
        <p:nvSpPr>
          <p:cNvPr id="3" name="Content Placeholder 2">
            <a:extLst>
              <a:ext uri="{FF2B5EF4-FFF2-40B4-BE49-F238E27FC236}">
                <a16:creationId xmlns:a16="http://schemas.microsoft.com/office/drawing/2014/main" id="{B580A4D7-FEEA-47BF-800B-117C37C334E7}"/>
              </a:ext>
            </a:extLst>
          </p:cNvPr>
          <p:cNvSpPr>
            <a:spLocks noGrp="1"/>
          </p:cNvSpPr>
          <p:nvPr>
            <p:ph idx="1"/>
          </p:nvPr>
        </p:nvSpPr>
        <p:spPr/>
        <p:txBody>
          <a:bodyPr/>
          <a:lstStyle/>
          <a:p>
            <a:r>
              <a:rPr lang="en-US" dirty="0"/>
              <a:t>BMAD</a:t>
            </a:r>
          </a:p>
          <a:p>
            <a:pPr lvl="1"/>
            <a:r>
              <a:rPr lang="en-US" dirty="0"/>
              <a:t>Runge–</a:t>
            </a:r>
            <a:r>
              <a:rPr lang="en-US" dirty="0" err="1"/>
              <a:t>Kutta</a:t>
            </a:r>
            <a:r>
              <a:rPr lang="en-US" dirty="0"/>
              <a:t> integration, FFTs, interpolation and extrapolation</a:t>
            </a:r>
          </a:p>
          <a:p>
            <a:pPr lvl="1"/>
            <a:r>
              <a:rPr lang="en-US" dirty="0"/>
              <a:t>software toolkit for the simulation of charged particles and X-rays</a:t>
            </a:r>
          </a:p>
          <a:p>
            <a:pPr lvl="1"/>
            <a:r>
              <a:rPr lang="en-US" dirty="0"/>
              <a:t>Provides a simple mechanism for lattice function calculations from within control system programs.</a:t>
            </a:r>
          </a:p>
          <a:p>
            <a:pPr marL="457200" lvl="1" indent="0">
              <a:buNone/>
            </a:pPr>
            <a:r>
              <a:rPr lang="en-US" dirty="0"/>
              <a:t>Use Examples:</a:t>
            </a:r>
          </a:p>
          <a:p>
            <a:pPr marL="457200" lvl="1" indent="0">
              <a:buNone/>
            </a:pPr>
            <a:r>
              <a:rPr lang="en-US" dirty="0"/>
              <a:t>Lattice design, X-ray simulations, Spin tracking, </a:t>
            </a:r>
            <a:r>
              <a:rPr lang="en-US" dirty="0" err="1"/>
              <a:t>Wakefields</a:t>
            </a:r>
            <a:r>
              <a:rPr lang="en-US" dirty="0"/>
              <a:t> and HOMs, Beam breakup simulations in ERLs, </a:t>
            </a:r>
            <a:r>
              <a:rPr lang="en-US" dirty="0" err="1"/>
              <a:t>Intrabeam</a:t>
            </a:r>
            <a:r>
              <a:rPr lang="en-US" dirty="0"/>
              <a:t> scattering (IBS) simulations, Coherent Synchrotron Radiation (CSR)</a:t>
            </a:r>
          </a:p>
          <a:p>
            <a:pPr marL="457200" lvl="1" indent="0">
              <a:buNone/>
            </a:pPr>
            <a:endParaRPr lang="en-US" dirty="0"/>
          </a:p>
          <a:p>
            <a:r>
              <a:rPr lang="en-US" dirty="0" err="1"/>
              <a:t>Zgoubi</a:t>
            </a:r>
            <a:endParaRPr lang="en-US" dirty="0"/>
          </a:p>
          <a:p>
            <a:r>
              <a:rPr lang="en-US" dirty="0"/>
              <a:t>NEW: General Particle Tracer -Spin</a:t>
            </a:r>
          </a:p>
        </p:txBody>
      </p:sp>
      <p:sp>
        <p:nvSpPr>
          <p:cNvPr id="4" name="Footer Placeholder 3">
            <a:extLst>
              <a:ext uri="{FF2B5EF4-FFF2-40B4-BE49-F238E27FC236}">
                <a16:creationId xmlns:a16="http://schemas.microsoft.com/office/drawing/2014/main" id="{811991E3-FBC5-4692-8B56-5C049CE32C86}"/>
              </a:ext>
            </a:extLst>
          </p:cNvPr>
          <p:cNvSpPr>
            <a:spLocks noGrp="1"/>
          </p:cNvSpPr>
          <p:nvPr>
            <p:ph type="ftr" sz="quarter" idx="11"/>
          </p:nvPr>
        </p:nvSpPr>
        <p:spPr>
          <a:xfrm>
            <a:off x="411894" y="6467336"/>
            <a:ext cx="5393996" cy="150125"/>
          </a:xfrm>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FE3A57BB-BFF9-4A5F-AEC9-9ECF3B654292}"/>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391791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2B8A-C0F1-4A0D-93BB-A63D8EC72274}"/>
              </a:ext>
            </a:extLst>
          </p:cNvPr>
          <p:cNvSpPr>
            <a:spLocks noGrp="1"/>
          </p:cNvSpPr>
          <p:nvPr>
            <p:ph type="title"/>
          </p:nvPr>
        </p:nvSpPr>
        <p:spPr/>
        <p:txBody>
          <a:bodyPr/>
          <a:lstStyle/>
          <a:p>
            <a:r>
              <a:rPr lang="en-US" dirty="0"/>
              <a:t>GDFMGO example output</a:t>
            </a:r>
          </a:p>
        </p:txBody>
      </p:sp>
      <p:sp>
        <p:nvSpPr>
          <p:cNvPr id="5" name="Slide Number Placeholder 4">
            <a:extLst>
              <a:ext uri="{FF2B5EF4-FFF2-40B4-BE49-F238E27FC236}">
                <a16:creationId xmlns:a16="http://schemas.microsoft.com/office/drawing/2014/main" id="{4DF5423C-9154-4BBE-B39D-B1F40A962120}"/>
              </a:ext>
            </a:extLst>
          </p:cNvPr>
          <p:cNvSpPr>
            <a:spLocks noGrp="1"/>
          </p:cNvSpPr>
          <p:nvPr>
            <p:ph type="sldNum" sz="quarter" idx="12"/>
          </p:nvPr>
        </p:nvSpPr>
        <p:spPr/>
        <p:txBody>
          <a:bodyPr/>
          <a:lstStyle/>
          <a:p>
            <a:fld id="{07E1C93C-5050-FC42-8F10-D22D4F119D13}" type="slidenum">
              <a:rPr lang="en-US" smtClean="0"/>
              <a:pPr/>
              <a:t>20</a:t>
            </a:fld>
            <a:endParaRPr lang="en-US" dirty="0"/>
          </a:p>
        </p:txBody>
      </p:sp>
      <p:pic>
        <p:nvPicPr>
          <p:cNvPr id="8" name="Picture 7">
            <a:extLst>
              <a:ext uri="{FF2B5EF4-FFF2-40B4-BE49-F238E27FC236}">
                <a16:creationId xmlns:a16="http://schemas.microsoft.com/office/drawing/2014/main" id="{314EB03A-5A0B-4AD1-916B-6A35AF39087F}"/>
              </a:ext>
            </a:extLst>
          </p:cNvPr>
          <p:cNvPicPr>
            <a:picLocks noChangeAspect="1"/>
          </p:cNvPicPr>
          <p:nvPr/>
        </p:nvPicPr>
        <p:blipFill>
          <a:blip r:embed="rId2"/>
          <a:stretch>
            <a:fillRect/>
          </a:stretch>
        </p:blipFill>
        <p:spPr>
          <a:xfrm>
            <a:off x="1854535" y="980501"/>
            <a:ext cx="8030275" cy="5478877"/>
          </a:xfrm>
          <a:prstGeom prst="rect">
            <a:avLst/>
          </a:prstGeom>
        </p:spPr>
      </p:pic>
      <p:sp>
        <p:nvSpPr>
          <p:cNvPr id="9" name="Footer Placeholder 3">
            <a:extLst>
              <a:ext uri="{FF2B5EF4-FFF2-40B4-BE49-F238E27FC236}">
                <a16:creationId xmlns:a16="http://schemas.microsoft.com/office/drawing/2014/main" id="{5060B6A7-4F7C-476D-938F-AFB508D1A650}"/>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spTree>
    <p:extLst>
      <p:ext uri="{BB962C8B-B14F-4D97-AF65-F5344CB8AC3E}">
        <p14:creationId xmlns:p14="http://schemas.microsoft.com/office/powerpoint/2010/main" val="395396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DDA6-18F5-40A1-B90C-C40CED169820}"/>
              </a:ext>
            </a:extLst>
          </p:cNvPr>
          <p:cNvSpPr>
            <a:spLocks noGrp="1"/>
          </p:cNvSpPr>
          <p:nvPr>
            <p:ph type="title"/>
          </p:nvPr>
        </p:nvSpPr>
        <p:spPr>
          <a:xfrm>
            <a:off x="411892" y="240539"/>
            <a:ext cx="11285837" cy="487490"/>
          </a:xfrm>
        </p:spPr>
        <p:txBody>
          <a:bodyPr/>
          <a:lstStyle/>
          <a:p>
            <a:r>
              <a:rPr lang="en-US" dirty="0"/>
              <a:t>References</a:t>
            </a:r>
          </a:p>
        </p:txBody>
      </p:sp>
      <p:sp>
        <p:nvSpPr>
          <p:cNvPr id="3" name="Content Placeholder 2">
            <a:extLst>
              <a:ext uri="{FF2B5EF4-FFF2-40B4-BE49-F238E27FC236}">
                <a16:creationId xmlns:a16="http://schemas.microsoft.com/office/drawing/2014/main" id="{69CC88D8-1E40-4907-8DDA-D63D6ADEC2E0}"/>
              </a:ext>
            </a:extLst>
          </p:cNvPr>
          <p:cNvSpPr>
            <a:spLocks noGrp="1"/>
          </p:cNvSpPr>
          <p:nvPr>
            <p:ph idx="1"/>
          </p:nvPr>
        </p:nvSpPr>
        <p:spPr/>
        <p:txBody>
          <a:bodyPr>
            <a:normAutofit fontScale="92500" lnSpcReduction="10000"/>
          </a:bodyPr>
          <a:lstStyle/>
          <a:p>
            <a:r>
              <a:rPr lang="en-US" dirty="0"/>
              <a:t>S.B. van der Geer, M.J. de Loos. </a:t>
            </a:r>
            <a:r>
              <a:rPr lang="en-US" i="1" dirty="0"/>
              <a:t>User Manual, </a:t>
            </a:r>
            <a:r>
              <a:rPr lang="en-US" dirty="0">
                <a:hlinkClick r:id="rId2">
                  <a:extLst>
                    <a:ext uri="{A12FA001-AC4F-418D-AE19-62706E023703}">
                      <ahyp:hlinkClr xmlns:ahyp="http://schemas.microsoft.com/office/drawing/2018/hyperlinkcolor" val="tx"/>
                    </a:ext>
                  </a:extLst>
                </a:hlinkClick>
              </a:rPr>
              <a:t>http://www.pulsar.nl/gpt</a:t>
            </a:r>
            <a:endParaRPr lang="en-US" dirty="0"/>
          </a:p>
          <a:p>
            <a:r>
              <a:rPr lang="en-US" dirty="0"/>
              <a:t>S.B. van der Geer, M.J. de Loos. </a:t>
            </a:r>
            <a:r>
              <a:rPr lang="en-US" i="1" dirty="0"/>
              <a:t>Custom Elements, </a:t>
            </a:r>
            <a:r>
              <a:rPr lang="en-US" dirty="0">
                <a:hlinkClick r:id="rId2">
                  <a:extLst>
                    <a:ext uri="{A12FA001-AC4F-418D-AE19-62706E023703}">
                      <ahyp:hlinkClr xmlns:ahyp="http://schemas.microsoft.com/office/drawing/2018/hyperlinkcolor" val="tx"/>
                    </a:ext>
                  </a:extLst>
                </a:hlinkClick>
              </a:rPr>
              <a:t>http://www.pulsar.nl/gpt</a:t>
            </a:r>
            <a:endParaRPr lang="en-US" dirty="0"/>
          </a:p>
          <a:p>
            <a:r>
              <a:rPr lang="en-US" dirty="0"/>
              <a:t>S.B. van der Geer, M.J. de Loos, Mark Stefani. </a:t>
            </a:r>
            <a:r>
              <a:rPr lang="en-US" i="1" dirty="0"/>
              <a:t>GPT-Spin,</a:t>
            </a:r>
            <a:r>
              <a:rPr lang="en-US" dirty="0"/>
              <a:t> </a:t>
            </a:r>
            <a:r>
              <a:rPr lang="en-US" dirty="0">
                <a:hlinkClick r:id="rId2">
                  <a:extLst>
                    <a:ext uri="{A12FA001-AC4F-418D-AE19-62706E023703}">
                      <ahyp:hlinkClr xmlns:ahyp="http://schemas.microsoft.com/office/drawing/2018/hyperlinkcolor" val="tx"/>
                    </a:ext>
                  </a:extLst>
                </a:hlinkClick>
              </a:rPr>
              <a:t>http://www.pulsar.nl/gpt</a:t>
            </a:r>
            <a:endParaRPr lang="en-US" dirty="0"/>
          </a:p>
          <a:p>
            <a:r>
              <a:rPr lang="en-US" dirty="0"/>
              <a:t>F. </a:t>
            </a:r>
            <a:r>
              <a:rPr lang="en-US" dirty="0" err="1"/>
              <a:t>Meot</a:t>
            </a:r>
            <a:r>
              <a:rPr lang="en-US" dirty="0"/>
              <a:t>. </a:t>
            </a:r>
            <a:r>
              <a:rPr lang="en-US" i="1" dirty="0"/>
              <a:t>ZGOUBI USERS’ GUIDE,</a:t>
            </a:r>
            <a:r>
              <a:rPr lang="en-US" dirty="0"/>
              <a:t> Note C-AD/AP/470 BNL 2012, </a:t>
            </a:r>
            <a:r>
              <a:rPr lang="en-US" u="sng" dirty="0"/>
              <a:t>https://www.bnl.gov/isd/documents/79375.pdf </a:t>
            </a:r>
            <a:endParaRPr lang="en-US" dirty="0"/>
          </a:p>
          <a:p>
            <a:r>
              <a:rPr lang="en-US" dirty="0"/>
              <a:t>David Sagan. </a:t>
            </a:r>
            <a:r>
              <a:rPr lang="en-US" i="1" dirty="0"/>
              <a:t>The BMAD Reference Manual, </a:t>
            </a:r>
            <a:r>
              <a:rPr lang="en-US" u="sng" dirty="0"/>
              <a:t>https://www.classe.cornell.edu/bmad/bmad-manual-2021-09-24.pdf</a:t>
            </a:r>
          </a:p>
          <a:p>
            <a:r>
              <a:rPr lang="en-US" dirty="0"/>
              <a:t>William H. Press, Brian P. Flannery, Saul A. </a:t>
            </a:r>
            <a:r>
              <a:rPr lang="en-US" dirty="0" err="1"/>
              <a:t>Teukolsky</a:t>
            </a:r>
            <a:r>
              <a:rPr lang="en-US" dirty="0"/>
              <a:t> and William T. </a:t>
            </a:r>
            <a:r>
              <a:rPr lang="en-US" dirty="0" err="1"/>
              <a:t>Vetterling</a:t>
            </a:r>
            <a:r>
              <a:rPr lang="en-US" dirty="0"/>
              <a:t>, </a:t>
            </a:r>
            <a:r>
              <a:rPr lang="en-US" i="1" dirty="0"/>
              <a:t>Numerical Recipes</a:t>
            </a:r>
            <a:r>
              <a:rPr lang="en-US" dirty="0"/>
              <a:t>, The Art of Scientific Computing, Cambridge University Press, 2nd edition, 1992</a:t>
            </a:r>
          </a:p>
          <a:p>
            <a:r>
              <a:rPr lang="en-US" dirty="0"/>
              <a:t>Jackson J D. </a:t>
            </a:r>
            <a:r>
              <a:rPr lang="en-US" i="1" dirty="0"/>
              <a:t>Classical Electrodynamics</a:t>
            </a:r>
            <a:r>
              <a:rPr lang="en-US" dirty="0"/>
              <a:t>, 3</a:t>
            </a:r>
            <a:r>
              <a:rPr lang="en-US" baseline="30000" dirty="0"/>
              <a:t>rd</a:t>
            </a:r>
            <a:r>
              <a:rPr lang="en-US" dirty="0"/>
              <a:t> ed (New </a:t>
            </a:r>
            <a:r>
              <a:rPr lang="en-US" dirty="0" err="1"/>
              <a:t>York:Wiley</a:t>
            </a:r>
            <a:r>
              <a:rPr lang="en-US" dirty="0"/>
              <a:t>) 1998 </a:t>
            </a:r>
          </a:p>
          <a:p>
            <a:r>
              <a:rPr lang="en-US" dirty="0" err="1"/>
              <a:t>Bargmann</a:t>
            </a:r>
            <a:r>
              <a:rPr lang="en-US" dirty="0"/>
              <a:t> V, Michel L and </a:t>
            </a:r>
            <a:r>
              <a:rPr lang="en-US" dirty="0" err="1"/>
              <a:t>Telegdi</a:t>
            </a:r>
            <a:r>
              <a:rPr lang="en-US" dirty="0"/>
              <a:t> V L. Phys. Rev. Lett.2435–6 1959</a:t>
            </a:r>
          </a:p>
          <a:p>
            <a:r>
              <a:rPr lang="en-US" dirty="0"/>
              <a:t>S.B. van der Geer, O.J. Luiten, M.J. de Loos, G. </a:t>
            </a:r>
            <a:r>
              <a:rPr lang="en-US" dirty="0" err="1"/>
              <a:t>Pöplau</a:t>
            </a:r>
            <a:r>
              <a:rPr lang="en-US" dirty="0"/>
              <a:t>, U. van </a:t>
            </a:r>
            <a:r>
              <a:rPr lang="en-US" dirty="0" err="1"/>
              <a:t>Rienen</a:t>
            </a:r>
            <a:r>
              <a:rPr lang="en-US" dirty="0"/>
              <a:t>, </a:t>
            </a:r>
            <a:r>
              <a:rPr lang="en-US" i="1" dirty="0"/>
              <a:t>3D space-charge model for GPT simulations of high brightness electron bunches</a:t>
            </a:r>
            <a:r>
              <a:rPr lang="en-US" dirty="0"/>
              <a:t>, Institute of Physics Conference Series, No. 175, p. 101. 2005</a:t>
            </a:r>
          </a:p>
          <a:p>
            <a:r>
              <a:rPr lang="en-US" dirty="0"/>
              <a:t>Gisela </a:t>
            </a:r>
            <a:r>
              <a:rPr lang="en-US" dirty="0" err="1"/>
              <a:t>Pöplau</a:t>
            </a:r>
            <a:r>
              <a:rPr lang="en-US" dirty="0"/>
              <a:t>, Ursula van </a:t>
            </a:r>
            <a:r>
              <a:rPr lang="en-US" dirty="0" err="1"/>
              <a:t>Rienen</a:t>
            </a:r>
            <a:r>
              <a:rPr lang="en-US" dirty="0"/>
              <a:t>, Bas van der Geer, and Marieke de Loos, </a:t>
            </a:r>
            <a:r>
              <a:rPr lang="en-US" i="1" dirty="0"/>
              <a:t>Multigrid algorithms for the fast calculation of space-charge effects in accelerator design</a:t>
            </a:r>
            <a:r>
              <a:rPr lang="en-US" dirty="0"/>
              <a:t>, IEEE Transactions on magnetics, Vol 40, No. 2, p. 714. 2004</a:t>
            </a:r>
          </a:p>
        </p:txBody>
      </p:sp>
      <p:sp>
        <p:nvSpPr>
          <p:cNvPr id="5" name="Slide Number Placeholder 4">
            <a:extLst>
              <a:ext uri="{FF2B5EF4-FFF2-40B4-BE49-F238E27FC236}">
                <a16:creationId xmlns:a16="http://schemas.microsoft.com/office/drawing/2014/main" id="{B3617CF8-AC6C-47BE-A0A0-FE67A6D78B42}"/>
              </a:ext>
            </a:extLst>
          </p:cNvPr>
          <p:cNvSpPr>
            <a:spLocks noGrp="1"/>
          </p:cNvSpPr>
          <p:nvPr>
            <p:ph type="sldNum" sz="quarter" idx="12"/>
          </p:nvPr>
        </p:nvSpPr>
        <p:spPr/>
        <p:txBody>
          <a:bodyPr/>
          <a:lstStyle/>
          <a:p>
            <a:fld id="{07E1C93C-5050-FC42-8F10-D22D4F119D13}" type="slidenum">
              <a:rPr lang="en-US" smtClean="0"/>
              <a:pPr/>
              <a:t>21</a:t>
            </a:fld>
            <a:endParaRPr lang="en-US" dirty="0"/>
          </a:p>
        </p:txBody>
      </p:sp>
      <p:sp>
        <p:nvSpPr>
          <p:cNvPr id="7" name="Footer Placeholder 3">
            <a:extLst>
              <a:ext uri="{FF2B5EF4-FFF2-40B4-BE49-F238E27FC236}">
                <a16:creationId xmlns:a16="http://schemas.microsoft.com/office/drawing/2014/main" id="{9F45D844-2A3B-4467-92EE-F6D23CA3F41C}"/>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sp>
        <p:nvSpPr>
          <p:cNvPr id="11" name="AutoShape 4" descr="http://www.pulsar.nl/images/bullet.png">
            <a:extLst>
              <a:ext uri="{FF2B5EF4-FFF2-40B4-BE49-F238E27FC236}">
                <a16:creationId xmlns:a16="http://schemas.microsoft.com/office/drawing/2014/main" id="{FBB46A6E-D46E-48A6-AC00-A368C25EDF68}"/>
              </a:ext>
            </a:extLst>
          </p:cNvPr>
          <p:cNvSpPr>
            <a:spLocks noChangeAspect="1" noChangeArrowheads="1"/>
          </p:cNvSpPr>
          <p:nvPr/>
        </p:nvSpPr>
        <p:spPr bwMode="auto">
          <a:xfrm>
            <a:off x="63500" y="138113"/>
            <a:ext cx="95250" cy="95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922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DDA6-18F5-40A1-B90C-C40CED169820}"/>
              </a:ext>
            </a:extLst>
          </p:cNvPr>
          <p:cNvSpPr>
            <a:spLocks noGrp="1"/>
          </p:cNvSpPr>
          <p:nvPr>
            <p:ph type="title"/>
          </p:nvPr>
        </p:nvSpPr>
        <p:spPr>
          <a:xfrm>
            <a:off x="453081" y="3185255"/>
            <a:ext cx="11285837" cy="487490"/>
          </a:xfrm>
        </p:spPr>
        <p:txBody>
          <a:bodyPr/>
          <a:lstStyle/>
          <a:p>
            <a:pPr algn="ctr"/>
            <a:r>
              <a:rPr lang="en-US" dirty="0"/>
              <a:t>Thank you</a:t>
            </a:r>
          </a:p>
        </p:txBody>
      </p:sp>
      <p:sp>
        <p:nvSpPr>
          <p:cNvPr id="5" name="Slide Number Placeholder 4">
            <a:extLst>
              <a:ext uri="{FF2B5EF4-FFF2-40B4-BE49-F238E27FC236}">
                <a16:creationId xmlns:a16="http://schemas.microsoft.com/office/drawing/2014/main" id="{B3617CF8-AC6C-47BE-A0A0-FE67A6D78B42}"/>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
        <p:nvSpPr>
          <p:cNvPr id="7" name="Footer Placeholder 3">
            <a:extLst>
              <a:ext uri="{FF2B5EF4-FFF2-40B4-BE49-F238E27FC236}">
                <a16:creationId xmlns:a16="http://schemas.microsoft.com/office/drawing/2014/main" id="{9F45D844-2A3B-4467-92EE-F6D23CA3F41C}"/>
              </a:ext>
            </a:extLst>
          </p:cNvPr>
          <p:cNvSpPr>
            <a:spLocks noGrp="1"/>
          </p:cNvSpPr>
          <p:nvPr>
            <p:ph type="ftr" sz="quarter" idx="11"/>
          </p:nvPr>
        </p:nvSpPr>
        <p:spPr>
          <a:xfrm>
            <a:off x="411893" y="6467336"/>
            <a:ext cx="5223851" cy="311322"/>
          </a:xfrm>
        </p:spPr>
        <p:txBody>
          <a:bodyPr/>
          <a:lstStyle/>
          <a:p>
            <a:r>
              <a:rPr lang="en-US" dirty="0"/>
              <a:t>New Spin Tracking Software Developed For General Particle Tracer</a:t>
            </a:r>
          </a:p>
        </p:txBody>
      </p:sp>
      <p:sp>
        <p:nvSpPr>
          <p:cNvPr id="11" name="AutoShape 4" descr="http://www.pulsar.nl/images/bullet.png">
            <a:extLst>
              <a:ext uri="{FF2B5EF4-FFF2-40B4-BE49-F238E27FC236}">
                <a16:creationId xmlns:a16="http://schemas.microsoft.com/office/drawing/2014/main" id="{FBB46A6E-D46E-48A6-AC00-A368C25EDF68}"/>
              </a:ext>
            </a:extLst>
          </p:cNvPr>
          <p:cNvSpPr>
            <a:spLocks noChangeAspect="1" noChangeArrowheads="1"/>
          </p:cNvSpPr>
          <p:nvPr/>
        </p:nvSpPr>
        <p:spPr bwMode="auto">
          <a:xfrm>
            <a:off x="63500" y="138113"/>
            <a:ext cx="95250" cy="95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902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E33D-8EE6-430E-82B8-46D97BBC9D60}"/>
              </a:ext>
            </a:extLst>
          </p:cNvPr>
          <p:cNvSpPr>
            <a:spLocks noGrp="1"/>
          </p:cNvSpPr>
          <p:nvPr>
            <p:ph type="title"/>
          </p:nvPr>
        </p:nvSpPr>
        <p:spPr/>
        <p:txBody>
          <a:bodyPr/>
          <a:lstStyle/>
          <a:p>
            <a:r>
              <a:rPr lang="en-US" dirty="0"/>
              <a:t>Examples of existing Spin tracking Software</a:t>
            </a:r>
          </a:p>
        </p:txBody>
      </p:sp>
      <p:sp>
        <p:nvSpPr>
          <p:cNvPr id="3" name="Content Placeholder 2">
            <a:extLst>
              <a:ext uri="{FF2B5EF4-FFF2-40B4-BE49-F238E27FC236}">
                <a16:creationId xmlns:a16="http://schemas.microsoft.com/office/drawing/2014/main" id="{B580A4D7-FEEA-47BF-800B-117C37C334E7}"/>
              </a:ext>
            </a:extLst>
          </p:cNvPr>
          <p:cNvSpPr>
            <a:spLocks noGrp="1"/>
          </p:cNvSpPr>
          <p:nvPr>
            <p:ph idx="1"/>
          </p:nvPr>
        </p:nvSpPr>
        <p:spPr/>
        <p:txBody>
          <a:bodyPr/>
          <a:lstStyle/>
          <a:p>
            <a:r>
              <a:rPr lang="en-US" dirty="0"/>
              <a:t>BMAD</a:t>
            </a:r>
          </a:p>
          <a:p>
            <a:r>
              <a:rPr lang="en-US" dirty="0" err="1"/>
              <a:t>Zgoubi</a:t>
            </a:r>
            <a:endParaRPr lang="en-US" dirty="0"/>
          </a:p>
          <a:p>
            <a:pPr lvl="1"/>
            <a:r>
              <a:rPr lang="en-US" dirty="0"/>
              <a:t>Dynamics calculated by integrating the Lorentz equation, based on Taylor series expansion,</a:t>
            </a:r>
          </a:p>
          <a:p>
            <a:pPr lvl="1"/>
            <a:r>
              <a:rPr lang="en-US" dirty="0"/>
              <a:t>closed orbits in periodic machines, computation of optical functions and parameters, tune scans, dynamic aperture scans, spin dynamics data treatment, graphic scripts, FFA and cyclotron design, AGS and RHIC studies, synchrotron radiation losses.</a:t>
            </a:r>
          </a:p>
          <a:p>
            <a:pPr lvl="1"/>
            <a:r>
              <a:rPr lang="en-US" dirty="0"/>
              <a:t>Unique Reference frame and coordinates</a:t>
            </a:r>
          </a:p>
          <a:p>
            <a:pPr marL="457200" lvl="1" indent="0">
              <a:buNone/>
            </a:pPr>
            <a:r>
              <a:rPr lang="en-US" dirty="0"/>
              <a:t>Use Examples:</a:t>
            </a:r>
          </a:p>
          <a:p>
            <a:pPr lvl="1"/>
            <a:r>
              <a:rPr lang="en-US" dirty="0"/>
              <a:t>Neutrino Factory simulations, lepton and hadron colliders, spin dynamics investigations at </a:t>
            </a:r>
            <a:r>
              <a:rPr lang="en-US" dirty="0" err="1"/>
              <a:t>SuperB</a:t>
            </a:r>
            <a:r>
              <a:rPr lang="en-US" dirty="0"/>
              <a:t>, RHIC, etc.</a:t>
            </a:r>
          </a:p>
          <a:p>
            <a:pPr lvl="1"/>
            <a:endParaRPr lang="en-US" dirty="0"/>
          </a:p>
          <a:p>
            <a:r>
              <a:rPr lang="en-US" dirty="0"/>
              <a:t>NEW: General Particle Tracer -Spin</a:t>
            </a:r>
          </a:p>
        </p:txBody>
      </p:sp>
      <p:sp>
        <p:nvSpPr>
          <p:cNvPr id="4" name="Footer Placeholder 3">
            <a:extLst>
              <a:ext uri="{FF2B5EF4-FFF2-40B4-BE49-F238E27FC236}">
                <a16:creationId xmlns:a16="http://schemas.microsoft.com/office/drawing/2014/main" id="{811991E3-FBC5-4692-8B56-5C049CE32C86}"/>
              </a:ext>
            </a:extLst>
          </p:cNvPr>
          <p:cNvSpPr>
            <a:spLocks noGrp="1"/>
          </p:cNvSpPr>
          <p:nvPr>
            <p:ph type="ftr" sz="quarter" idx="11"/>
          </p:nvPr>
        </p:nvSpPr>
        <p:spPr>
          <a:xfrm>
            <a:off x="411894" y="6467336"/>
            <a:ext cx="5393996" cy="150125"/>
          </a:xfrm>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FE3A57BB-BFF9-4A5F-AEC9-9ECF3B654292}"/>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134825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E33D-8EE6-430E-82B8-46D97BBC9D60}"/>
              </a:ext>
            </a:extLst>
          </p:cNvPr>
          <p:cNvSpPr>
            <a:spLocks noGrp="1"/>
          </p:cNvSpPr>
          <p:nvPr>
            <p:ph type="title"/>
          </p:nvPr>
        </p:nvSpPr>
        <p:spPr/>
        <p:txBody>
          <a:bodyPr/>
          <a:lstStyle/>
          <a:p>
            <a:r>
              <a:rPr lang="en-US" dirty="0"/>
              <a:t>Examples of existing Spin tracking Software</a:t>
            </a:r>
          </a:p>
        </p:txBody>
      </p:sp>
      <p:sp>
        <p:nvSpPr>
          <p:cNvPr id="3" name="Content Placeholder 2">
            <a:extLst>
              <a:ext uri="{FF2B5EF4-FFF2-40B4-BE49-F238E27FC236}">
                <a16:creationId xmlns:a16="http://schemas.microsoft.com/office/drawing/2014/main" id="{B580A4D7-FEEA-47BF-800B-117C37C334E7}"/>
              </a:ext>
            </a:extLst>
          </p:cNvPr>
          <p:cNvSpPr>
            <a:spLocks noGrp="1"/>
          </p:cNvSpPr>
          <p:nvPr>
            <p:ph idx="1"/>
          </p:nvPr>
        </p:nvSpPr>
        <p:spPr/>
        <p:txBody>
          <a:bodyPr/>
          <a:lstStyle/>
          <a:p>
            <a:r>
              <a:rPr lang="en-US" dirty="0"/>
              <a:t>BMAD</a:t>
            </a:r>
          </a:p>
          <a:p>
            <a:r>
              <a:rPr lang="en-US" dirty="0" err="1"/>
              <a:t>Zgoubi</a:t>
            </a:r>
            <a:endParaRPr lang="en-US" dirty="0"/>
          </a:p>
          <a:p>
            <a:r>
              <a:rPr lang="en-US" dirty="0"/>
              <a:t>NEW: General Particle Tracer –Spin</a:t>
            </a:r>
          </a:p>
          <a:p>
            <a:pPr lvl="1"/>
            <a:r>
              <a:rPr lang="en-US" dirty="0"/>
              <a:t>Fifth order Runge-</a:t>
            </a:r>
            <a:r>
              <a:rPr lang="en-US" dirty="0" err="1"/>
              <a:t>Kutta</a:t>
            </a:r>
            <a:r>
              <a:rPr lang="en-US" dirty="0"/>
              <a:t> driver with adaptive </a:t>
            </a:r>
            <a:r>
              <a:rPr lang="en-US" dirty="0" err="1"/>
              <a:t>stepsize</a:t>
            </a:r>
            <a:r>
              <a:rPr lang="en-US" dirty="0"/>
              <a:t> control</a:t>
            </a:r>
          </a:p>
          <a:p>
            <a:pPr lvl="1"/>
            <a:r>
              <a:rPr lang="en-US" dirty="0"/>
              <a:t>Fully relativistic 3D charged-particle dynamics</a:t>
            </a:r>
          </a:p>
          <a:p>
            <a:pPr lvl="1"/>
            <a:r>
              <a:rPr lang="en-US" dirty="0"/>
              <a:t>Most standard beam-line components are represented in GPT. Users of GPT can easily extend the code to perform highly specialized calculations for specific applications.</a:t>
            </a:r>
          </a:p>
          <a:p>
            <a:pPr lvl="1"/>
            <a:r>
              <a:rPr lang="en-US" dirty="0"/>
              <a:t>Hierarchical data analysis, automatic parameter scans and graphical output allow for fast and detailed interpretation of simulation results.</a:t>
            </a:r>
          </a:p>
          <a:p>
            <a:pPr marL="457200" lvl="1" indent="0">
              <a:buNone/>
            </a:pPr>
            <a:r>
              <a:rPr lang="en-US" dirty="0"/>
              <a:t>Use Examples:</a:t>
            </a:r>
          </a:p>
          <a:p>
            <a:pPr marL="457200" lvl="1" indent="0">
              <a:buNone/>
            </a:pPr>
            <a:r>
              <a:rPr lang="en-US" dirty="0"/>
              <a:t>Ultrahigh spectral brightness femtosecond XUV and X-ray sources, Coherent Synchrotron Radiation (CSR), laser plasma </a:t>
            </a:r>
            <a:r>
              <a:rPr lang="en-US" dirty="0" err="1"/>
              <a:t>wakefield</a:t>
            </a:r>
            <a:r>
              <a:rPr lang="en-US" dirty="0"/>
              <a:t> accelerator design, space-charge induced distortions of ultrafast electron diffraction, high power proton drivers</a:t>
            </a:r>
          </a:p>
          <a:p>
            <a:pPr marL="457200" lvl="1" indent="0">
              <a:buNone/>
            </a:pPr>
            <a:endParaRPr lang="en-US" dirty="0"/>
          </a:p>
          <a:p>
            <a:pPr marL="457200" lvl="1" indent="0">
              <a:buNone/>
            </a:pPr>
            <a:r>
              <a:rPr lang="en-US" dirty="0"/>
              <a:t>Now polarized positron collection and injector design. Many more potential uses.</a:t>
            </a:r>
          </a:p>
        </p:txBody>
      </p:sp>
      <p:sp>
        <p:nvSpPr>
          <p:cNvPr id="4" name="Footer Placeholder 3">
            <a:extLst>
              <a:ext uri="{FF2B5EF4-FFF2-40B4-BE49-F238E27FC236}">
                <a16:creationId xmlns:a16="http://schemas.microsoft.com/office/drawing/2014/main" id="{811991E3-FBC5-4692-8B56-5C049CE32C86}"/>
              </a:ext>
            </a:extLst>
          </p:cNvPr>
          <p:cNvSpPr>
            <a:spLocks noGrp="1"/>
          </p:cNvSpPr>
          <p:nvPr>
            <p:ph type="ftr" sz="quarter" idx="11"/>
          </p:nvPr>
        </p:nvSpPr>
        <p:spPr>
          <a:xfrm>
            <a:off x="411894" y="6467336"/>
            <a:ext cx="5393996" cy="150125"/>
          </a:xfrm>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FE3A57BB-BFF9-4A5F-AEC9-9ECF3B654292}"/>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190593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03-5C28-4A07-B5BE-E1A86C064055}"/>
              </a:ext>
            </a:extLst>
          </p:cNvPr>
          <p:cNvSpPr>
            <a:spLocks noGrp="1"/>
          </p:cNvSpPr>
          <p:nvPr>
            <p:ph type="title"/>
          </p:nvPr>
        </p:nvSpPr>
        <p:spPr/>
        <p:txBody>
          <a:bodyPr/>
          <a:lstStyle/>
          <a:p>
            <a:r>
              <a:rPr lang="en-US" dirty="0"/>
              <a:t>Motivation for Development and Current Applications</a:t>
            </a:r>
          </a:p>
        </p:txBody>
      </p:sp>
      <p:sp>
        <p:nvSpPr>
          <p:cNvPr id="3" name="Content Placeholder 2">
            <a:extLst>
              <a:ext uri="{FF2B5EF4-FFF2-40B4-BE49-F238E27FC236}">
                <a16:creationId xmlns:a16="http://schemas.microsoft.com/office/drawing/2014/main" id="{D11A0365-5AB7-481F-9475-A3F2BE01FA58}"/>
              </a:ext>
            </a:extLst>
          </p:cNvPr>
          <p:cNvSpPr>
            <a:spLocks noGrp="1"/>
          </p:cNvSpPr>
          <p:nvPr>
            <p:ph idx="1"/>
          </p:nvPr>
        </p:nvSpPr>
        <p:spPr/>
        <p:txBody>
          <a:bodyPr/>
          <a:lstStyle/>
          <a:p>
            <a:r>
              <a:rPr lang="en-US" dirty="0"/>
              <a:t>GPT has been the principle software used in countless studies. There are at least 81 publications on GPT specific applications alone.</a:t>
            </a:r>
          </a:p>
          <a:p>
            <a:endParaRPr lang="en-US" dirty="0"/>
          </a:p>
          <a:p>
            <a:r>
              <a:rPr lang="en-US" dirty="0"/>
              <a:t>Expansion of applications with spin tracking capabilities are numerous.</a:t>
            </a:r>
          </a:p>
          <a:p>
            <a:pPr marL="0" indent="0">
              <a:buNone/>
            </a:pPr>
            <a:endParaRPr lang="en-US" dirty="0"/>
          </a:p>
          <a:p>
            <a:pPr marL="0" indent="0">
              <a:buNone/>
            </a:pPr>
            <a:r>
              <a:rPr lang="en-US" dirty="0"/>
              <a:t>This expansion of GPT capabilities was part of a Laboratory Directed Research &amp; Development project at Jefferson National Laboratory focused on the conceptual design of a polarized positron sources as an upgrade to the existing CEBAF Machine.</a:t>
            </a:r>
          </a:p>
          <a:p>
            <a:pPr marL="0" indent="0">
              <a:buNone/>
            </a:pPr>
            <a:endParaRPr lang="en-US" dirty="0"/>
          </a:p>
          <a:p>
            <a:pPr marL="0" indent="0">
              <a:buNone/>
            </a:pPr>
            <a:r>
              <a:rPr lang="en-US" dirty="0"/>
              <a:t>An efficient, robust, and versatile simulation software would be necessary to fully capture the physics of particle dynamics, spin dynamics, space charge, 3D fields and particle </a:t>
            </a:r>
            <a:r>
              <a:rPr lang="en-US" dirty="0" err="1"/>
              <a:t>particle</a:t>
            </a:r>
            <a:r>
              <a:rPr lang="en-US" dirty="0"/>
              <a:t> interactions to successfully design a polarized positron collection and injection scheme. Sophisticated analysis and optimization codes would also be necessary.</a:t>
            </a:r>
          </a:p>
        </p:txBody>
      </p:sp>
      <p:sp>
        <p:nvSpPr>
          <p:cNvPr id="4" name="Footer Placeholder 3">
            <a:extLst>
              <a:ext uri="{FF2B5EF4-FFF2-40B4-BE49-F238E27FC236}">
                <a16:creationId xmlns:a16="http://schemas.microsoft.com/office/drawing/2014/main" id="{15663464-7BEB-4859-8F50-EFCBD8532A70}"/>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240C2CEE-7E7D-4BEA-B01B-108D9ED9E7F7}"/>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44566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26D8-6655-4831-8FD0-7E7D68257DAA}"/>
              </a:ext>
            </a:extLst>
          </p:cNvPr>
          <p:cNvSpPr>
            <a:spLocks noGrp="1"/>
          </p:cNvSpPr>
          <p:nvPr>
            <p:ph type="title"/>
          </p:nvPr>
        </p:nvSpPr>
        <p:spPr/>
        <p:txBody>
          <a:bodyPr/>
          <a:lstStyle/>
          <a:p>
            <a:r>
              <a:rPr lang="en-US" dirty="0"/>
              <a:t>Motivation for Development and Current Applications</a:t>
            </a:r>
          </a:p>
        </p:txBody>
      </p:sp>
      <p:sp>
        <p:nvSpPr>
          <p:cNvPr id="3" name="Content Placeholder 2">
            <a:extLst>
              <a:ext uri="{FF2B5EF4-FFF2-40B4-BE49-F238E27FC236}">
                <a16:creationId xmlns:a16="http://schemas.microsoft.com/office/drawing/2014/main" id="{07C0097A-F88B-46E8-BCB1-E040D1C98C48}"/>
              </a:ext>
            </a:extLst>
          </p:cNvPr>
          <p:cNvSpPr>
            <a:spLocks noGrp="1"/>
          </p:cNvSpPr>
          <p:nvPr>
            <p:ph idx="1"/>
          </p:nvPr>
        </p:nvSpPr>
        <p:spPr/>
        <p:txBody>
          <a:bodyPr/>
          <a:lstStyle/>
          <a:p>
            <a:r>
              <a:rPr lang="en-US" dirty="0"/>
              <a:t>Particles distributions from GEANT4, </a:t>
            </a:r>
            <a:r>
              <a:rPr lang="en-US" dirty="0" err="1"/>
              <a:t>poisson</a:t>
            </a:r>
            <a:r>
              <a:rPr lang="en-US" dirty="0"/>
              <a:t>/SF </a:t>
            </a:r>
            <a:r>
              <a:rPr lang="en-US" dirty="0" err="1"/>
              <a:t>Adiobatic</a:t>
            </a:r>
            <a:r>
              <a:rPr lang="en-US" dirty="0"/>
              <a:t> Matching Device field maps and build in accelerator elements</a:t>
            </a:r>
          </a:p>
          <a:p>
            <a:endParaRPr lang="en-US" dirty="0"/>
          </a:p>
          <a:p>
            <a:pPr marL="0" indent="0">
              <a:buNone/>
            </a:pPr>
            <a:endParaRPr lang="en-US" dirty="0"/>
          </a:p>
          <a:p>
            <a:endParaRPr lang="en-US" dirty="0"/>
          </a:p>
          <a:p>
            <a:endParaRPr lang="en-US" dirty="0"/>
          </a:p>
          <a:p>
            <a:endParaRPr lang="en-US" dirty="0"/>
          </a:p>
          <a:p>
            <a:endParaRPr lang="en-US" dirty="0"/>
          </a:p>
          <a:p>
            <a:r>
              <a:rPr lang="en-US" dirty="0"/>
              <a:t>Investigating E-field bending element for longitudinal to horizontal spin.</a:t>
            </a:r>
          </a:p>
          <a:p>
            <a:pPr marL="0" indent="0">
              <a:buNone/>
            </a:pPr>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166C7521-F379-424D-B2AD-C31CA60F6244}"/>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B6E6EF51-AE6C-4539-B7F1-70E697EEF33F}"/>
              </a:ext>
            </a:extLst>
          </p:cNvPr>
          <p:cNvSpPr>
            <a:spLocks noGrp="1"/>
          </p:cNvSpPr>
          <p:nvPr>
            <p:ph type="sldNum" sz="quarter" idx="12"/>
          </p:nvPr>
        </p:nvSpPr>
        <p:spPr/>
        <p:txBody>
          <a:bodyPr/>
          <a:lstStyle/>
          <a:p>
            <a:fld id="{07E1C93C-5050-FC42-8F10-D22D4F119D13}" type="slidenum">
              <a:rPr lang="en-US" smtClean="0"/>
              <a:pPr/>
              <a:t>6</a:t>
            </a:fld>
            <a:endParaRPr lang="en-US" dirty="0"/>
          </a:p>
        </p:txBody>
      </p:sp>
      <p:grpSp>
        <p:nvGrpSpPr>
          <p:cNvPr id="26" name="Group 25">
            <a:extLst>
              <a:ext uri="{FF2B5EF4-FFF2-40B4-BE49-F238E27FC236}">
                <a16:creationId xmlns:a16="http://schemas.microsoft.com/office/drawing/2014/main" id="{926958D5-BAC3-49C8-A61A-117676B76E61}"/>
              </a:ext>
            </a:extLst>
          </p:cNvPr>
          <p:cNvGrpSpPr/>
          <p:nvPr/>
        </p:nvGrpSpPr>
        <p:grpSpPr>
          <a:xfrm>
            <a:off x="4071423" y="4713682"/>
            <a:ext cx="2849332" cy="2658580"/>
            <a:chOff x="3839313" y="3429000"/>
            <a:chExt cx="2424327" cy="2046093"/>
          </a:xfrm>
        </p:grpSpPr>
        <p:sp>
          <p:nvSpPr>
            <p:cNvPr id="14" name="Arc 13">
              <a:extLst>
                <a:ext uri="{FF2B5EF4-FFF2-40B4-BE49-F238E27FC236}">
                  <a16:creationId xmlns:a16="http://schemas.microsoft.com/office/drawing/2014/main" id="{825C90DE-F6DA-4DFF-8067-90F338E45D92}"/>
                </a:ext>
              </a:extLst>
            </p:cNvPr>
            <p:cNvSpPr/>
            <p:nvPr/>
          </p:nvSpPr>
          <p:spPr>
            <a:xfrm>
              <a:off x="3839313" y="3429000"/>
              <a:ext cx="2205990" cy="2046093"/>
            </a:xfrm>
            <a:prstGeom prst="arc">
              <a:avLst>
                <a:gd name="adj1" fmla="val 15859265"/>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Block Arc 15">
              <a:extLst>
                <a:ext uri="{FF2B5EF4-FFF2-40B4-BE49-F238E27FC236}">
                  <a16:creationId xmlns:a16="http://schemas.microsoft.com/office/drawing/2014/main" id="{1B58B125-0D71-467B-AE28-E2A7D2274FB2}"/>
                </a:ext>
              </a:extLst>
            </p:cNvPr>
            <p:cNvSpPr/>
            <p:nvPr/>
          </p:nvSpPr>
          <p:spPr>
            <a:xfrm flipH="1">
              <a:off x="4102237" y="3781788"/>
              <a:ext cx="1533506" cy="1196942"/>
            </a:xfrm>
            <a:prstGeom prst="blockArc">
              <a:avLst>
                <a:gd name="adj1" fmla="val 10536316"/>
                <a:gd name="adj2" fmla="val 16186981"/>
                <a:gd name="adj3" fmla="val 0"/>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a:extLst>
                <a:ext uri="{FF2B5EF4-FFF2-40B4-BE49-F238E27FC236}">
                  <a16:creationId xmlns:a16="http://schemas.microsoft.com/office/drawing/2014/main" id="{E33FFE64-C7CE-4A63-9DF3-251ECC47D2AA}"/>
                </a:ext>
              </a:extLst>
            </p:cNvPr>
            <p:cNvCxnSpPr>
              <a:cxnSpLocks/>
            </p:cNvCxnSpPr>
            <p:nvPr/>
          </p:nvCxnSpPr>
          <p:spPr>
            <a:xfrm>
              <a:off x="3928027" y="3626119"/>
              <a:ext cx="6215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62A8B8-D543-472D-B529-929B98035B2C}"/>
                </a:ext>
              </a:extLst>
            </p:cNvPr>
            <p:cNvCxnSpPr>
              <a:cxnSpLocks/>
            </p:cNvCxnSpPr>
            <p:nvPr/>
          </p:nvCxnSpPr>
          <p:spPr>
            <a:xfrm>
              <a:off x="5843063" y="4587240"/>
              <a:ext cx="420577" cy="13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457E4C9-A007-4B99-B605-0F5ECA8ED3AA}"/>
                </a:ext>
              </a:extLst>
            </p:cNvPr>
            <p:cNvSpPr/>
            <p:nvPr/>
          </p:nvSpPr>
          <p:spPr>
            <a:xfrm rot="5147779">
              <a:off x="5722312" y="4522318"/>
              <a:ext cx="275104" cy="156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21760C0-BE7D-4FCA-BDB2-F7F16ADFBA6A}"/>
                </a:ext>
              </a:extLst>
            </p:cNvPr>
            <p:cNvSpPr/>
            <p:nvPr/>
          </p:nvSpPr>
          <p:spPr>
            <a:xfrm rot="10800000">
              <a:off x="3928027" y="3547862"/>
              <a:ext cx="275104" cy="156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A4C6341B-38CC-4625-B8B8-E6CB5A14F115}"/>
              </a:ext>
            </a:extLst>
          </p:cNvPr>
          <p:cNvGrpSpPr/>
          <p:nvPr/>
        </p:nvGrpSpPr>
        <p:grpSpPr>
          <a:xfrm>
            <a:off x="481523" y="1909318"/>
            <a:ext cx="8491540" cy="1946939"/>
            <a:chOff x="453081" y="977769"/>
            <a:chExt cx="11026560" cy="2142755"/>
          </a:xfrm>
        </p:grpSpPr>
        <p:sp>
          <p:nvSpPr>
            <p:cNvPr id="24" name="Rectangle 23">
              <a:extLst>
                <a:ext uri="{FF2B5EF4-FFF2-40B4-BE49-F238E27FC236}">
                  <a16:creationId xmlns:a16="http://schemas.microsoft.com/office/drawing/2014/main" id="{100A0B9F-44E1-454B-845C-4B2D45766F4C}"/>
                </a:ext>
              </a:extLst>
            </p:cNvPr>
            <p:cNvSpPr/>
            <p:nvPr/>
          </p:nvSpPr>
          <p:spPr>
            <a:xfrm flipV="1">
              <a:off x="8555238" y="2005311"/>
              <a:ext cx="46351" cy="19013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D0BC5A7-7D66-45A6-838D-AFF25FD54953}"/>
                </a:ext>
              </a:extLst>
            </p:cNvPr>
            <p:cNvGrpSpPr/>
            <p:nvPr/>
          </p:nvGrpSpPr>
          <p:grpSpPr>
            <a:xfrm>
              <a:off x="453081" y="977769"/>
              <a:ext cx="11026560" cy="2142755"/>
              <a:chOff x="453081" y="977769"/>
              <a:chExt cx="11026560" cy="2142755"/>
            </a:xfrm>
          </p:grpSpPr>
          <p:sp>
            <p:nvSpPr>
              <p:cNvPr id="27" name="Rounded Rectangle 67">
                <a:extLst>
                  <a:ext uri="{FF2B5EF4-FFF2-40B4-BE49-F238E27FC236}">
                    <a16:creationId xmlns:a16="http://schemas.microsoft.com/office/drawing/2014/main" id="{5430FFA3-11DB-4AE0-917F-AE256104FE29}"/>
                  </a:ext>
                </a:extLst>
              </p:cNvPr>
              <p:cNvSpPr/>
              <p:nvPr/>
            </p:nvSpPr>
            <p:spPr>
              <a:xfrm flipH="1" flipV="1">
                <a:off x="8276150" y="1970574"/>
                <a:ext cx="208580" cy="631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BD38AEC-67E9-4D2C-8063-EB2EAF603B52}"/>
                  </a:ext>
                </a:extLst>
              </p:cNvPr>
              <p:cNvGrpSpPr/>
              <p:nvPr/>
            </p:nvGrpSpPr>
            <p:grpSpPr>
              <a:xfrm>
                <a:off x="453081" y="977769"/>
                <a:ext cx="11026560" cy="2142755"/>
                <a:chOff x="453081" y="977769"/>
                <a:chExt cx="11026560" cy="2142755"/>
              </a:xfrm>
            </p:grpSpPr>
            <p:sp>
              <p:nvSpPr>
                <p:cNvPr id="29" name="Rounded Rectangle 67">
                  <a:extLst>
                    <a:ext uri="{FF2B5EF4-FFF2-40B4-BE49-F238E27FC236}">
                      <a16:creationId xmlns:a16="http://schemas.microsoft.com/office/drawing/2014/main" id="{9B6C0A91-EE95-4C0D-B69B-3F35F7119FF7}"/>
                    </a:ext>
                  </a:extLst>
                </p:cNvPr>
                <p:cNvSpPr/>
                <p:nvPr/>
              </p:nvSpPr>
              <p:spPr>
                <a:xfrm rot="2650555" flipH="1" flipV="1">
                  <a:off x="7099001" y="1488084"/>
                  <a:ext cx="243375" cy="631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67">
                  <a:extLst>
                    <a:ext uri="{FF2B5EF4-FFF2-40B4-BE49-F238E27FC236}">
                      <a16:creationId xmlns:a16="http://schemas.microsoft.com/office/drawing/2014/main" id="{60044EC2-1C75-40B1-B845-42767F41FBC1}"/>
                    </a:ext>
                  </a:extLst>
                </p:cNvPr>
                <p:cNvSpPr/>
                <p:nvPr/>
              </p:nvSpPr>
              <p:spPr>
                <a:xfrm flipH="1" flipV="1">
                  <a:off x="1699508" y="1953122"/>
                  <a:ext cx="208580" cy="631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67">
                  <a:extLst>
                    <a:ext uri="{FF2B5EF4-FFF2-40B4-BE49-F238E27FC236}">
                      <a16:creationId xmlns:a16="http://schemas.microsoft.com/office/drawing/2014/main" id="{B19A267F-A7D7-4B94-AF72-3B9BCF6036EB}"/>
                    </a:ext>
                  </a:extLst>
                </p:cNvPr>
                <p:cNvSpPr/>
                <p:nvPr/>
              </p:nvSpPr>
              <p:spPr>
                <a:xfrm flipH="1" flipV="1">
                  <a:off x="2292628" y="1953122"/>
                  <a:ext cx="208580" cy="631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67">
                  <a:extLst>
                    <a:ext uri="{FF2B5EF4-FFF2-40B4-BE49-F238E27FC236}">
                      <a16:creationId xmlns:a16="http://schemas.microsoft.com/office/drawing/2014/main" id="{3ABB5BB1-E42A-49C8-B1F4-9CE380BD6796}"/>
                    </a:ext>
                  </a:extLst>
                </p:cNvPr>
                <p:cNvSpPr/>
                <p:nvPr/>
              </p:nvSpPr>
              <p:spPr>
                <a:xfrm rot="19775951" flipH="1" flipV="1">
                  <a:off x="3831157" y="1566647"/>
                  <a:ext cx="208581" cy="631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5660848-3A93-4387-AF44-A6C889D76556}"/>
                    </a:ext>
                  </a:extLst>
                </p:cNvPr>
                <p:cNvGrpSpPr/>
                <p:nvPr/>
              </p:nvGrpSpPr>
              <p:grpSpPr>
                <a:xfrm>
                  <a:off x="453081" y="977769"/>
                  <a:ext cx="11026560" cy="2142755"/>
                  <a:chOff x="507406" y="905634"/>
                  <a:chExt cx="11026560" cy="2142755"/>
                </a:xfrm>
              </p:grpSpPr>
              <p:sp>
                <p:nvSpPr>
                  <p:cNvPr id="35" name="Can 79">
                    <a:extLst>
                      <a:ext uri="{FF2B5EF4-FFF2-40B4-BE49-F238E27FC236}">
                        <a16:creationId xmlns:a16="http://schemas.microsoft.com/office/drawing/2014/main" id="{A0851C3B-2EAD-4C0B-A84A-C50F5FD5554F}"/>
                      </a:ext>
                    </a:extLst>
                  </p:cNvPr>
                  <p:cNvSpPr/>
                  <p:nvPr/>
                </p:nvSpPr>
                <p:spPr>
                  <a:xfrm rot="5400000" flipV="1">
                    <a:off x="9484627" y="1967444"/>
                    <a:ext cx="1127748" cy="477176"/>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an 80">
                    <a:extLst>
                      <a:ext uri="{FF2B5EF4-FFF2-40B4-BE49-F238E27FC236}">
                        <a16:creationId xmlns:a16="http://schemas.microsoft.com/office/drawing/2014/main" id="{CDE7A72D-4863-48FC-9A15-7CB51B49D06B}"/>
                      </a:ext>
                    </a:extLst>
                  </p:cNvPr>
                  <p:cNvSpPr/>
                  <p:nvPr/>
                </p:nvSpPr>
                <p:spPr>
                  <a:xfrm rot="5400000" flipV="1">
                    <a:off x="10059311" y="1989101"/>
                    <a:ext cx="1127748" cy="477176"/>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80">
                    <a:extLst>
                      <a:ext uri="{FF2B5EF4-FFF2-40B4-BE49-F238E27FC236}">
                        <a16:creationId xmlns:a16="http://schemas.microsoft.com/office/drawing/2014/main" id="{55EC1A2C-A025-49F2-8179-C35831AE6B52}"/>
                      </a:ext>
                    </a:extLst>
                  </p:cNvPr>
                  <p:cNvSpPr/>
                  <p:nvPr/>
                </p:nvSpPr>
                <p:spPr>
                  <a:xfrm rot="5400000" flipV="1">
                    <a:off x="10633996" y="2009366"/>
                    <a:ext cx="1127748" cy="477176"/>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161677D-0EC0-456C-8902-23E632318301}"/>
                      </a:ext>
                    </a:extLst>
                  </p:cNvPr>
                  <p:cNvGrpSpPr/>
                  <p:nvPr/>
                </p:nvGrpSpPr>
                <p:grpSpPr>
                  <a:xfrm flipV="1">
                    <a:off x="507406" y="905634"/>
                    <a:ext cx="11026560" cy="2142755"/>
                    <a:chOff x="875359" y="2219660"/>
                    <a:chExt cx="11014146" cy="2048153"/>
                  </a:xfrm>
                </p:grpSpPr>
                <p:sp>
                  <p:nvSpPr>
                    <p:cNvPr id="39" name="Rounded Rectangle 90">
                      <a:extLst>
                        <a:ext uri="{FF2B5EF4-FFF2-40B4-BE49-F238E27FC236}">
                          <a16:creationId xmlns:a16="http://schemas.microsoft.com/office/drawing/2014/main" id="{1063694B-C70A-4AAE-889F-8A5FA2CA6003}"/>
                        </a:ext>
                      </a:extLst>
                    </p:cNvPr>
                    <p:cNvSpPr/>
                    <p:nvPr/>
                  </p:nvSpPr>
                  <p:spPr>
                    <a:xfrm flipH="1">
                      <a:off x="5700016" y="3652584"/>
                      <a:ext cx="269086" cy="604032"/>
                    </a:xfrm>
                    <a:prstGeom prst="round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91">
                      <a:extLst>
                        <a:ext uri="{FF2B5EF4-FFF2-40B4-BE49-F238E27FC236}">
                          <a16:creationId xmlns:a16="http://schemas.microsoft.com/office/drawing/2014/main" id="{7D1B6B28-1184-4CBB-AD7E-19FCF8191217}"/>
                        </a:ext>
                      </a:extLst>
                    </p:cNvPr>
                    <p:cNvSpPr/>
                    <p:nvPr/>
                  </p:nvSpPr>
                  <p:spPr>
                    <a:xfrm flipH="1">
                      <a:off x="6272862" y="3663781"/>
                      <a:ext cx="269086" cy="604032"/>
                    </a:xfrm>
                    <a:prstGeom prst="round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198FE1F6-8B2A-459B-AF41-8595B5CCD2B9}"/>
                        </a:ext>
                      </a:extLst>
                    </p:cNvPr>
                    <p:cNvGrpSpPr/>
                    <p:nvPr/>
                  </p:nvGrpSpPr>
                  <p:grpSpPr>
                    <a:xfrm>
                      <a:off x="1044601" y="2732284"/>
                      <a:ext cx="474562" cy="604031"/>
                      <a:chOff x="1608881" y="2092870"/>
                      <a:chExt cx="474562" cy="604031"/>
                    </a:xfrm>
                  </p:grpSpPr>
                  <p:sp>
                    <p:nvSpPr>
                      <p:cNvPr id="75" name="Right Triangle 74">
                        <a:extLst>
                          <a:ext uri="{FF2B5EF4-FFF2-40B4-BE49-F238E27FC236}">
                            <a16:creationId xmlns:a16="http://schemas.microsoft.com/office/drawing/2014/main" id="{8E4010DB-57AA-4D61-819A-DA9975B430C4}"/>
                          </a:ext>
                        </a:extLst>
                      </p:cNvPr>
                      <p:cNvSpPr/>
                      <p:nvPr/>
                    </p:nvSpPr>
                    <p:spPr>
                      <a:xfrm>
                        <a:off x="1608881" y="2465408"/>
                        <a:ext cx="474562" cy="2314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a:extLst>
                          <a:ext uri="{FF2B5EF4-FFF2-40B4-BE49-F238E27FC236}">
                            <a16:creationId xmlns:a16="http://schemas.microsoft.com/office/drawing/2014/main" id="{3AA65B1E-B412-4677-9A5A-5FFF1118EE34}"/>
                          </a:ext>
                        </a:extLst>
                      </p:cNvPr>
                      <p:cNvSpPr/>
                      <p:nvPr/>
                    </p:nvSpPr>
                    <p:spPr>
                      <a:xfrm flipV="1">
                        <a:off x="1608881" y="2092870"/>
                        <a:ext cx="474562" cy="23342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99802C9C-C777-44C4-AD70-4CE8BC4812D7}"/>
                        </a:ext>
                      </a:extLst>
                    </p:cNvPr>
                    <p:cNvSpPr/>
                    <p:nvPr/>
                  </p:nvSpPr>
                  <p:spPr>
                    <a:xfrm>
                      <a:off x="875359" y="2914096"/>
                      <a:ext cx="85821" cy="217006"/>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7">
                      <a:extLst>
                        <a:ext uri="{FF2B5EF4-FFF2-40B4-BE49-F238E27FC236}">
                          <a16:creationId xmlns:a16="http://schemas.microsoft.com/office/drawing/2014/main" id="{0E58A2B3-1EC9-4B73-8D7A-433F5A986507}"/>
                        </a:ext>
                      </a:extLst>
                    </p:cNvPr>
                    <p:cNvSpPr/>
                    <p:nvPr/>
                  </p:nvSpPr>
                  <p:spPr>
                    <a:xfrm flipH="1">
                      <a:off x="1732304" y="2732284"/>
                      <a:ext cx="208345" cy="6040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DA331610-DA5F-4038-99E0-19DAEFD0E6A7}"/>
                        </a:ext>
                      </a:extLst>
                    </p:cNvPr>
                    <p:cNvGrpSpPr/>
                    <p:nvPr/>
                  </p:nvGrpSpPr>
                  <p:grpSpPr>
                    <a:xfrm>
                      <a:off x="1519163" y="2762440"/>
                      <a:ext cx="46299" cy="530979"/>
                      <a:chOff x="2210765" y="3014732"/>
                      <a:chExt cx="46299" cy="414268"/>
                    </a:xfrm>
                  </p:grpSpPr>
                  <p:sp>
                    <p:nvSpPr>
                      <p:cNvPr id="73" name="Rectangle 72">
                        <a:extLst>
                          <a:ext uri="{FF2B5EF4-FFF2-40B4-BE49-F238E27FC236}">
                            <a16:creationId xmlns:a16="http://schemas.microsoft.com/office/drawing/2014/main" id="{63294706-A60C-467D-8061-ED216A540779}"/>
                          </a:ext>
                        </a:extLst>
                      </p:cNvPr>
                      <p:cNvSpPr/>
                      <p:nvPr/>
                    </p:nvSpPr>
                    <p:spPr>
                      <a:xfrm>
                        <a:off x="2210765" y="3287210"/>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40B5F1F-D707-4361-AEA8-E914599C867A}"/>
                          </a:ext>
                        </a:extLst>
                      </p:cNvPr>
                      <p:cNvSpPr/>
                      <p:nvPr/>
                    </p:nvSpPr>
                    <p:spPr>
                      <a:xfrm>
                        <a:off x="2210765" y="3014732"/>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F2669F1-219E-450A-ADF3-B6EDCD283E11}"/>
                        </a:ext>
                      </a:extLst>
                    </p:cNvPr>
                    <p:cNvGrpSpPr/>
                    <p:nvPr/>
                  </p:nvGrpSpPr>
                  <p:grpSpPr>
                    <a:xfrm>
                      <a:off x="2497120" y="2775945"/>
                      <a:ext cx="46299" cy="530979"/>
                      <a:chOff x="2210765" y="3014732"/>
                      <a:chExt cx="46299" cy="414268"/>
                    </a:xfrm>
                  </p:grpSpPr>
                  <p:sp>
                    <p:nvSpPr>
                      <p:cNvPr id="71" name="Rectangle 70">
                        <a:extLst>
                          <a:ext uri="{FF2B5EF4-FFF2-40B4-BE49-F238E27FC236}">
                            <a16:creationId xmlns:a16="http://schemas.microsoft.com/office/drawing/2014/main" id="{603A49A1-B0CD-4BCD-9599-2373A159C793}"/>
                          </a:ext>
                        </a:extLst>
                      </p:cNvPr>
                      <p:cNvSpPr/>
                      <p:nvPr/>
                    </p:nvSpPr>
                    <p:spPr>
                      <a:xfrm>
                        <a:off x="2210765" y="3287210"/>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B97F0B6-48C9-4BF2-A773-BEEEB5C23AA3}"/>
                          </a:ext>
                        </a:extLst>
                      </p:cNvPr>
                      <p:cNvSpPr/>
                      <p:nvPr/>
                    </p:nvSpPr>
                    <p:spPr>
                      <a:xfrm>
                        <a:off x="2210765" y="3014732"/>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40EF08C4-54D9-4B9E-82BE-D545B06AF9AA}"/>
                        </a:ext>
                      </a:extLst>
                    </p:cNvPr>
                    <p:cNvGrpSpPr/>
                    <p:nvPr/>
                  </p:nvGrpSpPr>
                  <p:grpSpPr>
                    <a:xfrm>
                      <a:off x="3097177" y="2784834"/>
                      <a:ext cx="46299" cy="530979"/>
                      <a:chOff x="2210765" y="3014732"/>
                      <a:chExt cx="46299" cy="414268"/>
                    </a:xfrm>
                  </p:grpSpPr>
                  <p:sp>
                    <p:nvSpPr>
                      <p:cNvPr id="69" name="Rectangle 68">
                        <a:extLst>
                          <a:ext uri="{FF2B5EF4-FFF2-40B4-BE49-F238E27FC236}">
                            <a16:creationId xmlns:a16="http://schemas.microsoft.com/office/drawing/2014/main" id="{64A38B50-EED1-4944-82B4-247857ED28AF}"/>
                          </a:ext>
                        </a:extLst>
                      </p:cNvPr>
                      <p:cNvSpPr/>
                      <p:nvPr/>
                    </p:nvSpPr>
                    <p:spPr>
                      <a:xfrm>
                        <a:off x="2210765" y="3287210"/>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7676D5F-3360-4E17-87D3-81EE7C6A6BB5}"/>
                          </a:ext>
                        </a:extLst>
                      </p:cNvPr>
                      <p:cNvSpPr/>
                      <p:nvPr/>
                    </p:nvSpPr>
                    <p:spPr>
                      <a:xfrm>
                        <a:off x="2210765" y="3014732"/>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BC86A189-FBF5-4329-A913-E8D983D32DFD}"/>
                        </a:ext>
                      </a:extLst>
                    </p:cNvPr>
                    <p:cNvSpPr/>
                    <p:nvPr/>
                  </p:nvSpPr>
                  <p:spPr>
                    <a:xfrm>
                      <a:off x="3359538" y="2784834"/>
                      <a:ext cx="682906" cy="508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214249F-CBB2-4E8F-961B-C7712529AB8B}"/>
                        </a:ext>
                      </a:extLst>
                    </p:cNvPr>
                    <p:cNvGrpSpPr/>
                    <p:nvPr/>
                  </p:nvGrpSpPr>
                  <p:grpSpPr>
                    <a:xfrm rot="1190945">
                      <a:off x="4544807" y="3317174"/>
                      <a:ext cx="115203" cy="496579"/>
                      <a:chOff x="2504664" y="3079137"/>
                      <a:chExt cx="115203" cy="387429"/>
                    </a:xfrm>
                  </p:grpSpPr>
                  <p:sp>
                    <p:nvSpPr>
                      <p:cNvPr id="67" name="Rectangle 66">
                        <a:extLst>
                          <a:ext uri="{FF2B5EF4-FFF2-40B4-BE49-F238E27FC236}">
                            <a16:creationId xmlns:a16="http://schemas.microsoft.com/office/drawing/2014/main" id="{B4B081F0-8215-466F-9839-5C56906FE0EF}"/>
                          </a:ext>
                        </a:extLst>
                      </p:cNvPr>
                      <p:cNvSpPr/>
                      <p:nvPr/>
                    </p:nvSpPr>
                    <p:spPr>
                      <a:xfrm rot="594633" flipH="1">
                        <a:off x="2504664" y="3331688"/>
                        <a:ext cx="45667" cy="134878"/>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186D219-D2D7-421B-BF1B-410803BF5445}"/>
                          </a:ext>
                        </a:extLst>
                      </p:cNvPr>
                      <p:cNvSpPr/>
                      <p:nvPr/>
                    </p:nvSpPr>
                    <p:spPr>
                      <a:xfrm rot="732261" flipH="1">
                        <a:off x="2574199" y="3079137"/>
                        <a:ext cx="45668" cy="134878"/>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31730DCE-331B-4B73-8440-6B944B6E4613}"/>
                        </a:ext>
                      </a:extLst>
                    </p:cNvPr>
                    <p:cNvSpPr/>
                    <p:nvPr/>
                  </p:nvSpPr>
                  <p:spPr>
                    <a:xfrm>
                      <a:off x="4848814" y="3627687"/>
                      <a:ext cx="682906" cy="508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B64C872D-064F-43AD-A44C-BA4A68E56111}"/>
                        </a:ext>
                      </a:extLst>
                    </p:cNvPr>
                    <p:cNvGrpSpPr/>
                    <p:nvPr/>
                  </p:nvGrpSpPr>
                  <p:grpSpPr>
                    <a:xfrm>
                      <a:off x="6112113" y="3666062"/>
                      <a:ext cx="46299" cy="530979"/>
                      <a:chOff x="2210765" y="3014732"/>
                      <a:chExt cx="46299" cy="414268"/>
                    </a:xfrm>
                  </p:grpSpPr>
                  <p:sp>
                    <p:nvSpPr>
                      <p:cNvPr id="65" name="Rectangle 64">
                        <a:extLst>
                          <a:ext uri="{FF2B5EF4-FFF2-40B4-BE49-F238E27FC236}">
                            <a16:creationId xmlns:a16="http://schemas.microsoft.com/office/drawing/2014/main" id="{BD7E7021-F171-4AE2-BF7D-F68983866A6F}"/>
                          </a:ext>
                        </a:extLst>
                      </p:cNvPr>
                      <p:cNvSpPr/>
                      <p:nvPr/>
                    </p:nvSpPr>
                    <p:spPr>
                      <a:xfrm>
                        <a:off x="2210765" y="3287210"/>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B4C8878-FBCA-4EC7-9822-47E5203242DB}"/>
                          </a:ext>
                        </a:extLst>
                      </p:cNvPr>
                      <p:cNvSpPr/>
                      <p:nvPr/>
                    </p:nvSpPr>
                    <p:spPr>
                      <a:xfrm>
                        <a:off x="2210765" y="3014732"/>
                        <a:ext cx="46299" cy="14179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B60DC7E7-44FE-456C-8313-D5A9649C74A9}"/>
                        </a:ext>
                      </a:extLst>
                    </p:cNvPr>
                    <p:cNvSpPr/>
                    <p:nvPr/>
                  </p:nvSpPr>
                  <p:spPr>
                    <a:xfrm>
                      <a:off x="6724504" y="3650081"/>
                      <a:ext cx="682906" cy="508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F3C67FC-2CA9-4AC2-9F65-8042F23FBE94}"/>
                        </a:ext>
                      </a:extLst>
                    </p:cNvPr>
                    <p:cNvSpPr/>
                    <p:nvPr/>
                  </p:nvSpPr>
                  <p:spPr>
                    <a:xfrm>
                      <a:off x="7878587" y="2754986"/>
                      <a:ext cx="682906" cy="508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n 79">
                      <a:extLst>
                        <a:ext uri="{FF2B5EF4-FFF2-40B4-BE49-F238E27FC236}">
                          <a16:creationId xmlns:a16="http://schemas.microsoft.com/office/drawing/2014/main" id="{4CA1386C-39C6-46C2-BE75-5EFF2E3F3368}"/>
                        </a:ext>
                      </a:extLst>
                    </p:cNvPr>
                    <p:cNvSpPr/>
                    <p:nvPr/>
                  </p:nvSpPr>
                  <p:spPr>
                    <a:xfrm rot="16200000">
                      <a:off x="8777039" y="2792329"/>
                      <a:ext cx="1077958" cy="476639"/>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an 80">
                      <a:extLst>
                        <a:ext uri="{FF2B5EF4-FFF2-40B4-BE49-F238E27FC236}">
                          <a16:creationId xmlns:a16="http://schemas.microsoft.com/office/drawing/2014/main" id="{8AA5FDA7-DAA1-44FD-BA16-8E55534C5159}"/>
                        </a:ext>
                      </a:extLst>
                    </p:cNvPr>
                    <p:cNvSpPr/>
                    <p:nvPr/>
                  </p:nvSpPr>
                  <p:spPr>
                    <a:xfrm rot="16200000">
                      <a:off x="9321922" y="2783152"/>
                      <a:ext cx="1077958" cy="476639"/>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1BF8EA3-7FB4-4C01-9D7C-F49859D671C5}"/>
                        </a:ext>
                      </a:extLst>
                    </p:cNvPr>
                    <p:cNvCxnSpPr/>
                    <p:nvPr/>
                  </p:nvCxnSpPr>
                  <p:spPr>
                    <a:xfrm>
                      <a:off x="1044601" y="3034300"/>
                      <a:ext cx="2656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262DD7A-E3FB-49B2-8F4E-A7BCB647A1FE}"/>
                        </a:ext>
                      </a:extLst>
                    </p:cNvPr>
                    <p:cNvCxnSpPr/>
                    <p:nvPr/>
                  </p:nvCxnSpPr>
                  <p:spPr>
                    <a:xfrm>
                      <a:off x="1044601" y="3059195"/>
                      <a:ext cx="265639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5671CC4-4FD7-475F-8511-8AF878D62383}"/>
                        </a:ext>
                      </a:extLst>
                    </p:cNvPr>
                    <p:cNvCxnSpPr>
                      <a:cxnSpLocks/>
                    </p:cNvCxnSpPr>
                    <p:nvPr/>
                  </p:nvCxnSpPr>
                  <p:spPr>
                    <a:xfrm>
                      <a:off x="3700991" y="3034300"/>
                      <a:ext cx="1489276" cy="86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C498DEE-84A7-4837-9A6F-0DCED210507D}"/>
                        </a:ext>
                      </a:extLst>
                    </p:cNvPr>
                    <p:cNvCxnSpPr>
                      <a:cxnSpLocks/>
                    </p:cNvCxnSpPr>
                    <p:nvPr/>
                  </p:nvCxnSpPr>
                  <p:spPr>
                    <a:xfrm>
                      <a:off x="5184480" y="3896268"/>
                      <a:ext cx="1930451" cy="23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02E616-9726-402B-B781-C5A824F0B84A}"/>
                        </a:ext>
                      </a:extLst>
                    </p:cNvPr>
                    <p:cNvCxnSpPr>
                      <a:cxnSpLocks/>
                    </p:cNvCxnSpPr>
                    <p:nvPr/>
                  </p:nvCxnSpPr>
                  <p:spPr>
                    <a:xfrm flipV="1">
                      <a:off x="7109734" y="3034300"/>
                      <a:ext cx="1083981" cy="885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D29FE89-8A4A-465F-AF66-909EE2F420BE}"/>
                        </a:ext>
                      </a:extLst>
                    </p:cNvPr>
                    <p:cNvCxnSpPr>
                      <a:cxnSpLocks/>
                    </p:cNvCxnSpPr>
                    <p:nvPr/>
                  </p:nvCxnSpPr>
                  <p:spPr>
                    <a:xfrm flipV="1">
                      <a:off x="3700991" y="2614320"/>
                      <a:ext cx="674055" cy="4448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Rounded Rectangle 87">
                      <a:extLst>
                        <a:ext uri="{FF2B5EF4-FFF2-40B4-BE49-F238E27FC236}">
                          <a16:creationId xmlns:a16="http://schemas.microsoft.com/office/drawing/2014/main" id="{BDE54867-31A1-4E2E-A576-65BF291177B5}"/>
                        </a:ext>
                      </a:extLst>
                    </p:cNvPr>
                    <p:cNvSpPr/>
                    <p:nvPr/>
                  </p:nvSpPr>
                  <p:spPr>
                    <a:xfrm rot="5400000" flipH="1">
                      <a:off x="10315162" y="815640"/>
                      <a:ext cx="100724" cy="290876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a:extLst>
                        <a:ext uri="{FF2B5EF4-FFF2-40B4-BE49-F238E27FC236}">
                          <a16:creationId xmlns:a16="http://schemas.microsoft.com/office/drawing/2014/main" id="{AEB7A1A6-6380-4F7A-8305-B65A2F925E91}"/>
                        </a:ext>
                      </a:extLst>
                    </p:cNvPr>
                    <p:cNvSpPr/>
                    <p:nvPr/>
                  </p:nvSpPr>
                  <p:spPr>
                    <a:xfrm rot="19877968">
                      <a:off x="4283197" y="2367929"/>
                      <a:ext cx="350253" cy="380150"/>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CA353873-F885-41C9-95A3-731A76A90311}"/>
                        </a:ext>
                      </a:extLst>
                    </p:cNvPr>
                    <p:cNvCxnSpPr>
                      <a:cxnSpLocks/>
                    </p:cNvCxnSpPr>
                    <p:nvPr/>
                  </p:nvCxnSpPr>
                  <p:spPr>
                    <a:xfrm>
                      <a:off x="8193715" y="3039126"/>
                      <a:ext cx="3695790" cy="11198"/>
                    </a:xfrm>
                    <a:prstGeom prst="line">
                      <a:avLst/>
                    </a:prstGeom>
                  </p:spPr>
                  <p:style>
                    <a:lnRef idx="1">
                      <a:schemeClr val="accent1"/>
                    </a:lnRef>
                    <a:fillRef idx="0">
                      <a:schemeClr val="accent1"/>
                    </a:fillRef>
                    <a:effectRef idx="0">
                      <a:schemeClr val="accent1"/>
                    </a:effectRef>
                    <a:fontRef idx="minor">
                      <a:schemeClr val="tx1"/>
                    </a:fontRef>
                  </p:style>
                </p:cxnSp>
                <p:sp>
                  <p:nvSpPr>
                    <p:cNvPr id="64" name="Rounded Rectangle 93">
                      <a:extLst>
                        <a:ext uri="{FF2B5EF4-FFF2-40B4-BE49-F238E27FC236}">
                          <a16:creationId xmlns:a16="http://schemas.microsoft.com/office/drawing/2014/main" id="{D8DEEEC9-2B41-497F-947C-06EBE94DE76A}"/>
                        </a:ext>
                      </a:extLst>
                    </p:cNvPr>
                    <p:cNvSpPr/>
                    <p:nvPr/>
                  </p:nvSpPr>
                  <p:spPr>
                    <a:xfrm rot="5400000" flipH="1">
                      <a:off x="10315161" y="2239355"/>
                      <a:ext cx="100724" cy="290876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Rectangle 33">
                  <a:extLst>
                    <a:ext uri="{FF2B5EF4-FFF2-40B4-BE49-F238E27FC236}">
                      <a16:creationId xmlns:a16="http://schemas.microsoft.com/office/drawing/2014/main" id="{7F9D597D-9457-4E20-B24D-40AAA79E6444}"/>
                    </a:ext>
                  </a:extLst>
                </p:cNvPr>
                <p:cNvSpPr/>
                <p:nvPr/>
              </p:nvSpPr>
              <p:spPr>
                <a:xfrm flipV="1">
                  <a:off x="8555238" y="2370685"/>
                  <a:ext cx="46351" cy="19013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7" name="Group 76">
            <a:extLst>
              <a:ext uri="{FF2B5EF4-FFF2-40B4-BE49-F238E27FC236}">
                <a16:creationId xmlns:a16="http://schemas.microsoft.com/office/drawing/2014/main" id="{A5C155DA-3EDA-4A6F-A6DB-11E359AF15AA}"/>
              </a:ext>
            </a:extLst>
          </p:cNvPr>
          <p:cNvGrpSpPr/>
          <p:nvPr/>
        </p:nvGrpSpPr>
        <p:grpSpPr>
          <a:xfrm>
            <a:off x="9751728" y="1757773"/>
            <a:ext cx="1958749" cy="2347048"/>
            <a:chOff x="6385038" y="4153568"/>
            <a:chExt cx="1958749" cy="2347048"/>
          </a:xfrm>
        </p:grpSpPr>
        <p:sp>
          <p:nvSpPr>
            <p:cNvPr id="78" name="TextBox 77">
              <a:extLst>
                <a:ext uri="{FF2B5EF4-FFF2-40B4-BE49-F238E27FC236}">
                  <a16:creationId xmlns:a16="http://schemas.microsoft.com/office/drawing/2014/main" id="{0E8DA358-810C-480F-AB0E-6C392E1D8C8A}"/>
                </a:ext>
              </a:extLst>
            </p:cNvPr>
            <p:cNvSpPr txBox="1"/>
            <p:nvPr/>
          </p:nvSpPr>
          <p:spPr>
            <a:xfrm>
              <a:off x="6532938" y="4153568"/>
              <a:ext cx="864019" cy="369332"/>
            </a:xfrm>
            <a:prstGeom prst="rect">
              <a:avLst/>
            </a:prstGeom>
            <a:noFill/>
          </p:spPr>
          <p:txBody>
            <a:bodyPr wrap="none" rtlCol="0">
              <a:spAutoFit/>
            </a:bodyPr>
            <a:lstStyle/>
            <a:p>
              <a:r>
                <a:rPr lang="en-US" b="1" u="sng" dirty="0"/>
                <a:t>Legend</a:t>
              </a:r>
            </a:p>
          </p:txBody>
        </p:sp>
        <p:sp>
          <p:nvSpPr>
            <p:cNvPr id="79" name="Oval 78">
              <a:extLst>
                <a:ext uri="{FF2B5EF4-FFF2-40B4-BE49-F238E27FC236}">
                  <a16:creationId xmlns:a16="http://schemas.microsoft.com/office/drawing/2014/main" id="{46279FE5-B5B0-4F26-ABF0-BEE3C0902CA6}"/>
                </a:ext>
              </a:extLst>
            </p:cNvPr>
            <p:cNvSpPr/>
            <p:nvPr/>
          </p:nvSpPr>
          <p:spPr>
            <a:xfrm>
              <a:off x="6385039" y="4587633"/>
              <a:ext cx="167603" cy="14679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8616063-DC21-4891-B2AF-BBB8A4FD8D2A}"/>
                </a:ext>
              </a:extLst>
            </p:cNvPr>
            <p:cNvSpPr/>
            <p:nvPr/>
          </p:nvSpPr>
          <p:spPr>
            <a:xfrm>
              <a:off x="6393966" y="4860379"/>
              <a:ext cx="167603" cy="146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8A144E3-1A87-4996-8182-9AB5DD5B4464}"/>
                </a:ext>
              </a:extLst>
            </p:cNvPr>
            <p:cNvSpPr/>
            <p:nvPr/>
          </p:nvSpPr>
          <p:spPr>
            <a:xfrm>
              <a:off x="6385038" y="5153720"/>
              <a:ext cx="167603" cy="14679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88D20BF-CB23-4EDF-A082-1780AD9987F4}"/>
                </a:ext>
              </a:extLst>
            </p:cNvPr>
            <p:cNvSpPr/>
            <p:nvPr/>
          </p:nvSpPr>
          <p:spPr>
            <a:xfrm>
              <a:off x="6394675" y="5420070"/>
              <a:ext cx="167603" cy="14679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3FF157E-3522-41B4-B562-54BA3E47148D}"/>
                </a:ext>
              </a:extLst>
            </p:cNvPr>
            <p:cNvSpPr/>
            <p:nvPr/>
          </p:nvSpPr>
          <p:spPr>
            <a:xfrm>
              <a:off x="6398023" y="5703597"/>
              <a:ext cx="167603" cy="1467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8476AB2E-7E44-4B3F-A1F6-6D63142F0764}"/>
                </a:ext>
              </a:extLst>
            </p:cNvPr>
            <p:cNvSpPr/>
            <p:nvPr/>
          </p:nvSpPr>
          <p:spPr>
            <a:xfrm>
              <a:off x="6393966" y="5972870"/>
              <a:ext cx="167603" cy="1467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079DFAB-0DB7-4AFF-864A-26DD6EF299FA}"/>
                </a:ext>
              </a:extLst>
            </p:cNvPr>
            <p:cNvSpPr/>
            <p:nvPr/>
          </p:nvSpPr>
          <p:spPr>
            <a:xfrm>
              <a:off x="6393966" y="6257454"/>
              <a:ext cx="167603" cy="14679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69AED23-00BA-47CD-AD27-C22EBCC7CDA0}"/>
                </a:ext>
              </a:extLst>
            </p:cNvPr>
            <p:cNvSpPr txBox="1"/>
            <p:nvPr/>
          </p:nvSpPr>
          <p:spPr>
            <a:xfrm>
              <a:off x="6546051" y="4469291"/>
              <a:ext cx="1797736" cy="2031325"/>
            </a:xfrm>
            <a:prstGeom prst="rect">
              <a:avLst/>
            </a:prstGeom>
            <a:noFill/>
          </p:spPr>
          <p:txBody>
            <a:bodyPr wrap="none" rtlCol="0">
              <a:spAutoFit/>
            </a:bodyPr>
            <a:lstStyle/>
            <a:p>
              <a:r>
                <a:rPr lang="en-US" dirty="0"/>
                <a:t>Target</a:t>
              </a:r>
            </a:p>
            <a:p>
              <a:r>
                <a:rPr lang="en-US" dirty="0"/>
                <a:t>Conical Solenoid</a:t>
              </a:r>
            </a:p>
            <a:p>
              <a:r>
                <a:rPr lang="en-US" dirty="0"/>
                <a:t>Solenoid</a:t>
              </a:r>
            </a:p>
            <a:p>
              <a:r>
                <a:rPr lang="en-US" dirty="0"/>
                <a:t>Quadrupole</a:t>
              </a:r>
            </a:p>
            <a:p>
              <a:r>
                <a:rPr lang="en-US" dirty="0"/>
                <a:t>Dipole</a:t>
              </a:r>
            </a:p>
            <a:p>
              <a:r>
                <a:rPr lang="en-US" dirty="0"/>
                <a:t>Collimator/dump</a:t>
              </a:r>
            </a:p>
            <a:p>
              <a:r>
                <a:rPr lang="en-US" dirty="0"/>
                <a:t>RF Cavity</a:t>
              </a:r>
            </a:p>
          </p:txBody>
        </p:sp>
      </p:grpSp>
    </p:spTree>
    <p:extLst>
      <p:ext uri="{BB962C8B-B14F-4D97-AF65-F5344CB8AC3E}">
        <p14:creationId xmlns:p14="http://schemas.microsoft.com/office/powerpoint/2010/main" val="274422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Particle Position and Momentum tracking in GPT</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a:bodyPr>
          <a:lstStyle/>
          <a:p>
            <a:r>
              <a:rPr lang="en-US" dirty="0"/>
              <a:t>The position x and the momentum p = 𝛾𝑚v are used as the coordinates of a particle. The equations of motion for particle </a:t>
            </a:r>
            <a:r>
              <a:rPr lang="en-US" dirty="0" err="1"/>
              <a:t>i</a:t>
            </a:r>
            <a:r>
              <a:rPr lang="en-US" dirty="0"/>
              <a:t> are given by: </a:t>
            </a:r>
          </a:p>
          <a:p>
            <a:endParaRPr lang="en-US" dirty="0"/>
          </a:p>
          <a:p>
            <a:endParaRPr lang="en-US" dirty="0"/>
          </a:p>
          <a:p>
            <a:pPr marL="0" indent="0">
              <a:buNone/>
            </a:pPr>
            <a:endParaRPr lang="en-US" dirty="0"/>
          </a:p>
          <a:p>
            <a:r>
              <a:rPr lang="en-US" dirty="0"/>
              <a:t>The force on particle </a:t>
            </a:r>
            <a:r>
              <a:rPr lang="en-US" dirty="0" err="1"/>
              <a:t>i</a:t>
            </a:r>
            <a:r>
              <a:rPr lang="en-US" dirty="0"/>
              <a:t> is calculated using: </a:t>
            </a:r>
          </a:p>
          <a:p>
            <a:endParaRPr lang="en-US" dirty="0"/>
          </a:p>
          <a:p>
            <a:r>
              <a:rPr lang="en-US" dirty="0"/>
              <a:t>Due to the </a:t>
            </a:r>
            <a:r>
              <a:rPr lang="en-US" dirty="0" err="1"/>
              <a:t>spacecharge</a:t>
            </a:r>
            <a:r>
              <a:rPr lang="en-US" dirty="0"/>
              <a:t>, the force on each particle depends on the position of all other particles. vector y(t) containing the six coordinates of all the particles. </a:t>
            </a:r>
          </a:p>
          <a:p>
            <a:pPr marL="0" indent="0">
              <a:buNone/>
            </a:pPr>
            <a:endParaRPr lang="en-US" dirty="0"/>
          </a:p>
          <a:p>
            <a:pPr marL="0" indent="0">
              <a:buNone/>
            </a:pPr>
            <a:endParaRPr lang="en-US" dirty="0"/>
          </a:p>
          <a:p>
            <a:r>
              <a:rPr lang="en-US" dirty="0"/>
              <a:t>The only boundary conditions are the initial particle coordinates at a specified time.</a:t>
            </a:r>
          </a:p>
          <a:p>
            <a:r>
              <a:rPr lang="en-US" dirty="0"/>
              <a:t>GPT solves all particles variables simultaneously, the results are always self-consistent</a:t>
            </a:r>
          </a:p>
        </p:txBody>
      </p:sp>
      <p:sp>
        <p:nvSpPr>
          <p:cNvPr id="4" name="Footer Placeholder 3">
            <a:extLst>
              <a:ext uri="{FF2B5EF4-FFF2-40B4-BE49-F238E27FC236}">
                <a16:creationId xmlns:a16="http://schemas.microsoft.com/office/drawing/2014/main" id="{FF152191-C914-4683-9F4F-66023A76D3F4}"/>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7" name="Picture 6">
            <a:extLst>
              <a:ext uri="{FF2B5EF4-FFF2-40B4-BE49-F238E27FC236}">
                <a16:creationId xmlns:a16="http://schemas.microsoft.com/office/drawing/2014/main" id="{9296B497-B6C7-4F55-9CC8-A99F9D95907B}"/>
              </a:ext>
            </a:extLst>
          </p:cNvPr>
          <p:cNvPicPr>
            <a:picLocks noChangeAspect="1"/>
          </p:cNvPicPr>
          <p:nvPr/>
        </p:nvPicPr>
        <p:blipFill>
          <a:blip r:embed="rId2"/>
          <a:stretch>
            <a:fillRect/>
          </a:stretch>
        </p:blipFill>
        <p:spPr>
          <a:xfrm>
            <a:off x="6054810" y="2998789"/>
            <a:ext cx="3422653" cy="531807"/>
          </a:xfrm>
          <a:prstGeom prst="rect">
            <a:avLst/>
          </a:prstGeom>
        </p:spPr>
      </p:pic>
      <p:pic>
        <p:nvPicPr>
          <p:cNvPr id="11" name="Picture 10">
            <a:extLst>
              <a:ext uri="{FF2B5EF4-FFF2-40B4-BE49-F238E27FC236}">
                <a16:creationId xmlns:a16="http://schemas.microsoft.com/office/drawing/2014/main" id="{F1E32BCA-B3CE-4094-84BD-B2B55E395244}"/>
              </a:ext>
            </a:extLst>
          </p:cNvPr>
          <p:cNvPicPr>
            <a:picLocks noChangeAspect="1"/>
          </p:cNvPicPr>
          <p:nvPr/>
        </p:nvPicPr>
        <p:blipFill>
          <a:blip r:embed="rId3"/>
          <a:stretch>
            <a:fillRect/>
          </a:stretch>
        </p:blipFill>
        <p:spPr>
          <a:xfrm>
            <a:off x="3570690" y="4532822"/>
            <a:ext cx="2779930" cy="934953"/>
          </a:xfrm>
          <a:prstGeom prst="rect">
            <a:avLst/>
          </a:prstGeom>
        </p:spPr>
      </p:pic>
      <p:pic>
        <p:nvPicPr>
          <p:cNvPr id="13" name="Picture 12">
            <a:extLst>
              <a:ext uri="{FF2B5EF4-FFF2-40B4-BE49-F238E27FC236}">
                <a16:creationId xmlns:a16="http://schemas.microsoft.com/office/drawing/2014/main" id="{8BA46158-7C06-441E-80B7-596BD42CCB0D}"/>
              </a:ext>
            </a:extLst>
          </p:cNvPr>
          <p:cNvPicPr>
            <a:picLocks noChangeAspect="1"/>
          </p:cNvPicPr>
          <p:nvPr/>
        </p:nvPicPr>
        <p:blipFill>
          <a:blip r:embed="rId4"/>
          <a:stretch>
            <a:fillRect/>
          </a:stretch>
        </p:blipFill>
        <p:spPr>
          <a:xfrm>
            <a:off x="4360081" y="1677865"/>
            <a:ext cx="4418752" cy="1252449"/>
          </a:xfrm>
          <a:prstGeom prst="rect">
            <a:avLst/>
          </a:prstGeom>
        </p:spPr>
      </p:pic>
      <p:pic>
        <p:nvPicPr>
          <p:cNvPr id="15" name="Picture 14">
            <a:extLst>
              <a:ext uri="{FF2B5EF4-FFF2-40B4-BE49-F238E27FC236}">
                <a16:creationId xmlns:a16="http://schemas.microsoft.com/office/drawing/2014/main" id="{C3191CE9-31D3-4F1D-9377-38CBF026CD03}"/>
              </a:ext>
            </a:extLst>
          </p:cNvPr>
          <p:cNvPicPr>
            <a:picLocks noChangeAspect="1"/>
          </p:cNvPicPr>
          <p:nvPr/>
        </p:nvPicPr>
        <p:blipFill>
          <a:blip r:embed="rId5"/>
          <a:stretch>
            <a:fillRect/>
          </a:stretch>
        </p:blipFill>
        <p:spPr>
          <a:xfrm>
            <a:off x="2316140" y="1631944"/>
            <a:ext cx="2043941" cy="994718"/>
          </a:xfrm>
          <a:prstGeom prst="rect">
            <a:avLst/>
          </a:prstGeom>
        </p:spPr>
      </p:pic>
    </p:spTree>
    <p:extLst>
      <p:ext uri="{BB962C8B-B14F-4D97-AF65-F5344CB8AC3E}">
        <p14:creationId xmlns:p14="http://schemas.microsoft.com/office/powerpoint/2010/main" val="167816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Particle Position and Momentum tracking in GPT</a:t>
            </a:r>
          </a:p>
        </p:txBody>
      </p:sp>
      <p:sp>
        <p:nvSpPr>
          <p:cNvPr id="3" name="Content Placeholder 2">
            <a:extLst>
              <a:ext uri="{FF2B5EF4-FFF2-40B4-BE49-F238E27FC236}">
                <a16:creationId xmlns:a16="http://schemas.microsoft.com/office/drawing/2014/main" id="{302746E7-246F-4ABE-AC3A-459AFF3C588A}"/>
              </a:ext>
            </a:extLst>
          </p:cNvPr>
          <p:cNvSpPr>
            <a:spLocks noGrp="1"/>
          </p:cNvSpPr>
          <p:nvPr>
            <p:ph idx="1"/>
          </p:nvPr>
        </p:nvSpPr>
        <p:spPr/>
        <p:txBody>
          <a:bodyPr>
            <a:normAutofit lnSpcReduction="10000"/>
          </a:bodyPr>
          <a:lstStyle/>
          <a:p>
            <a:r>
              <a:rPr lang="en-US" dirty="0"/>
              <a:t>fifth-order Runge-</a:t>
            </a:r>
            <a:r>
              <a:rPr lang="en-US" dirty="0" err="1"/>
              <a:t>Kutta</a:t>
            </a:r>
            <a:r>
              <a:rPr lang="en-US" dirty="0"/>
              <a:t> advances y(t) to y(</a:t>
            </a:r>
            <a:r>
              <a:rPr lang="en-US" dirty="0" err="1"/>
              <a:t>t+h</a:t>
            </a:r>
            <a:r>
              <a:rPr lang="en-US" dirty="0"/>
              <a:t>) by performing the following steps:</a:t>
            </a:r>
          </a:p>
          <a:p>
            <a:endParaRPr lang="en-US" dirty="0"/>
          </a:p>
          <a:p>
            <a:endParaRPr lang="en-US" dirty="0"/>
          </a:p>
          <a:p>
            <a:endParaRPr lang="en-US" dirty="0"/>
          </a:p>
          <a:p>
            <a:endParaRPr lang="en-US" dirty="0"/>
          </a:p>
          <a:p>
            <a:endParaRPr lang="en-US" dirty="0"/>
          </a:p>
          <a:p>
            <a:r>
              <a:rPr lang="en-US" dirty="0"/>
              <a:t>To monitor the accuracy of y(</a:t>
            </a:r>
            <a:r>
              <a:rPr lang="en-US" dirty="0" err="1"/>
              <a:t>t+h</a:t>
            </a:r>
            <a:r>
              <a:rPr lang="en-US" dirty="0"/>
              <a:t>) each step is calculated again using an embedded fourth-order formula:</a:t>
            </a:r>
          </a:p>
          <a:p>
            <a:endParaRPr lang="en-US" dirty="0"/>
          </a:p>
          <a:p>
            <a:endParaRPr lang="en-US" dirty="0"/>
          </a:p>
          <a:p>
            <a:endParaRPr lang="en-US" dirty="0"/>
          </a:p>
          <a:p>
            <a:r>
              <a:rPr lang="en-US" dirty="0"/>
              <a:t>The error estimate is given by:</a:t>
            </a:r>
          </a:p>
          <a:p>
            <a:pPr marL="0" indent="0">
              <a:buNone/>
            </a:pPr>
            <a:endParaRPr lang="en-US" dirty="0"/>
          </a:p>
          <a:p>
            <a:r>
              <a:rPr lang="en-US" dirty="0"/>
              <a:t>Keeping specified accuracy is done by adjusting the </a:t>
            </a:r>
            <a:r>
              <a:rPr lang="en-US" dirty="0" err="1"/>
              <a:t>stepsize</a:t>
            </a:r>
            <a:r>
              <a:rPr lang="en-US" dirty="0"/>
              <a:t> </a:t>
            </a:r>
            <a:r>
              <a:rPr lang="en-US" i="1" dirty="0"/>
              <a:t>h.</a:t>
            </a:r>
            <a:endParaRPr lang="en-US" dirty="0"/>
          </a:p>
        </p:txBody>
      </p:sp>
      <p:sp>
        <p:nvSpPr>
          <p:cNvPr id="4" name="Footer Placeholder 3">
            <a:extLst>
              <a:ext uri="{FF2B5EF4-FFF2-40B4-BE49-F238E27FC236}">
                <a16:creationId xmlns:a16="http://schemas.microsoft.com/office/drawing/2014/main" id="{FF152191-C914-4683-9F4F-66023A76D3F4}"/>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7" name="Picture 6">
            <a:extLst>
              <a:ext uri="{FF2B5EF4-FFF2-40B4-BE49-F238E27FC236}">
                <a16:creationId xmlns:a16="http://schemas.microsoft.com/office/drawing/2014/main" id="{AFCFCFFC-E2EE-405C-836E-5B8C8A3A6EC5}"/>
              </a:ext>
            </a:extLst>
          </p:cNvPr>
          <p:cNvPicPr>
            <a:picLocks noChangeAspect="1"/>
          </p:cNvPicPr>
          <p:nvPr/>
        </p:nvPicPr>
        <p:blipFill>
          <a:blip r:embed="rId2"/>
          <a:stretch>
            <a:fillRect/>
          </a:stretch>
        </p:blipFill>
        <p:spPr>
          <a:xfrm>
            <a:off x="1693640" y="1463207"/>
            <a:ext cx="8571884" cy="1709446"/>
          </a:xfrm>
          <a:prstGeom prst="rect">
            <a:avLst/>
          </a:prstGeom>
        </p:spPr>
      </p:pic>
      <p:pic>
        <p:nvPicPr>
          <p:cNvPr id="9" name="Picture 8">
            <a:extLst>
              <a:ext uri="{FF2B5EF4-FFF2-40B4-BE49-F238E27FC236}">
                <a16:creationId xmlns:a16="http://schemas.microsoft.com/office/drawing/2014/main" id="{534C6B59-D7DA-4854-AF03-A85EBBE7B75C}"/>
              </a:ext>
            </a:extLst>
          </p:cNvPr>
          <p:cNvPicPr>
            <a:picLocks noChangeAspect="1"/>
          </p:cNvPicPr>
          <p:nvPr/>
        </p:nvPicPr>
        <p:blipFill>
          <a:blip r:embed="rId3"/>
          <a:stretch>
            <a:fillRect/>
          </a:stretch>
        </p:blipFill>
        <p:spPr>
          <a:xfrm>
            <a:off x="4832686" y="4747084"/>
            <a:ext cx="5227930" cy="1144861"/>
          </a:xfrm>
          <a:prstGeom prst="rect">
            <a:avLst/>
          </a:prstGeom>
        </p:spPr>
      </p:pic>
      <p:pic>
        <p:nvPicPr>
          <p:cNvPr id="11" name="Picture 10">
            <a:extLst>
              <a:ext uri="{FF2B5EF4-FFF2-40B4-BE49-F238E27FC236}">
                <a16:creationId xmlns:a16="http://schemas.microsoft.com/office/drawing/2014/main" id="{93EF2359-F0A0-4A3D-9708-420BC6B3B555}"/>
              </a:ext>
            </a:extLst>
          </p:cNvPr>
          <p:cNvPicPr>
            <a:picLocks noChangeAspect="1"/>
          </p:cNvPicPr>
          <p:nvPr/>
        </p:nvPicPr>
        <p:blipFill>
          <a:blip r:embed="rId4"/>
          <a:stretch>
            <a:fillRect/>
          </a:stretch>
        </p:blipFill>
        <p:spPr>
          <a:xfrm>
            <a:off x="1730410" y="4164210"/>
            <a:ext cx="7810667" cy="420802"/>
          </a:xfrm>
          <a:prstGeom prst="rect">
            <a:avLst/>
          </a:prstGeom>
        </p:spPr>
      </p:pic>
    </p:spTree>
    <p:extLst>
      <p:ext uri="{BB962C8B-B14F-4D97-AF65-F5344CB8AC3E}">
        <p14:creationId xmlns:p14="http://schemas.microsoft.com/office/powerpoint/2010/main" val="419566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9F7AA9-1CBA-410A-872A-41C4504DEA44}"/>
              </a:ext>
            </a:extLst>
          </p:cNvPr>
          <p:cNvPicPr>
            <a:picLocks noChangeAspect="1"/>
          </p:cNvPicPr>
          <p:nvPr/>
        </p:nvPicPr>
        <p:blipFill>
          <a:blip r:embed="rId2"/>
          <a:stretch>
            <a:fillRect/>
          </a:stretch>
        </p:blipFill>
        <p:spPr>
          <a:xfrm>
            <a:off x="5541483" y="2682676"/>
            <a:ext cx="6331027" cy="3669052"/>
          </a:xfrm>
          <a:prstGeom prst="rect">
            <a:avLst/>
          </a:prstGeom>
        </p:spPr>
      </p:pic>
      <p:sp>
        <p:nvSpPr>
          <p:cNvPr id="2" name="Title 1">
            <a:extLst>
              <a:ext uri="{FF2B5EF4-FFF2-40B4-BE49-F238E27FC236}">
                <a16:creationId xmlns:a16="http://schemas.microsoft.com/office/drawing/2014/main" id="{5E5F0A1A-5D06-4169-9D24-F251AA405126}"/>
              </a:ext>
            </a:extLst>
          </p:cNvPr>
          <p:cNvSpPr>
            <a:spLocks noGrp="1"/>
          </p:cNvSpPr>
          <p:nvPr>
            <p:ph type="title"/>
          </p:nvPr>
        </p:nvSpPr>
        <p:spPr/>
        <p:txBody>
          <a:bodyPr/>
          <a:lstStyle/>
          <a:p>
            <a:r>
              <a:rPr lang="en-US" dirty="0"/>
              <a:t>Particle Spin tracking in GPT</a:t>
            </a:r>
          </a:p>
        </p:txBody>
      </p:sp>
      <p:sp>
        <p:nvSpPr>
          <p:cNvPr id="4" name="Footer Placeholder 3">
            <a:extLst>
              <a:ext uri="{FF2B5EF4-FFF2-40B4-BE49-F238E27FC236}">
                <a16:creationId xmlns:a16="http://schemas.microsoft.com/office/drawing/2014/main" id="{FF152191-C914-4683-9F4F-66023A76D3F4}"/>
              </a:ext>
            </a:extLst>
          </p:cNvPr>
          <p:cNvSpPr>
            <a:spLocks noGrp="1"/>
          </p:cNvSpPr>
          <p:nvPr>
            <p:ph type="ftr" sz="quarter" idx="11"/>
          </p:nvPr>
        </p:nvSpPr>
        <p:spPr/>
        <p:txBody>
          <a:bodyPr/>
          <a:lstStyle/>
          <a:p>
            <a:r>
              <a:rPr lang="en-US" dirty="0"/>
              <a:t>New Spin Tracking Software Developed For General Particle Tracer</a:t>
            </a:r>
          </a:p>
        </p:txBody>
      </p:sp>
      <p:sp>
        <p:nvSpPr>
          <p:cNvPr id="5" name="Slide Number Placeholder 4">
            <a:extLst>
              <a:ext uri="{FF2B5EF4-FFF2-40B4-BE49-F238E27FC236}">
                <a16:creationId xmlns:a16="http://schemas.microsoft.com/office/drawing/2014/main" id="{52DD8498-ADE9-4EB3-B5F0-26786A312E55}"/>
              </a:ext>
            </a:extLst>
          </p:cNvPr>
          <p:cNvSpPr>
            <a:spLocks noGrp="1"/>
          </p:cNvSpPr>
          <p:nvPr>
            <p:ph type="sldNum" sz="quarter" idx="12"/>
          </p:nvPr>
        </p:nvSpPr>
        <p:spPr/>
        <p:txBody>
          <a:bodyPr/>
          <a:lstStyle/>
          <a:p>
            <a:fld id="{07E1C93C-5050-FC42-8F10-D22D4F119D13}" type="slidenum">
              <a:rPr lang="en-US" smtClean="0"/>
              <a:pPr/>
              <a:t>9</a:t>
            </a:fld>
            <a:endParaRPr lang="en-US"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A7784D67-0608-468E-9750-C0534B68BC03}"/>
                  </a:ext>
                </a:extLst>
              </p:cNvPr>
              <p:cNvSpPr>
                <a:spLocks noGrp="1"/>
              </p:cNvSpPr>
              <p:nvPr>
                <p:ph idx="1"/>
              </p:nvPr>
            </p:nvSpPr>
            <p:spPr>
              <a:xfrm>
                <a:off x="411892" y="966055"/>
                <a:ext cx="11285837" cy="5381694"/>
              </a:xfrm>
            </p:spPr>
            <p:txBody>
              <a:bodyPr>
                <a:normAutofit/>
              </a:bodyPr>
              <a:lstStyle/>
              <a:p>
                <a:r>
                  <a:rPr lang="en-US" dirty="0"/>
                  <a:t>With spin-tracking, additional differential equations are solved for each particle</a:t>
                </a:r>
              </a:p>
              <a:p>
                <a:endParaRPr lang="en-US" dirty="0"/>
              </a:p>
              <a:p>
                <a:endParaRPr lang="en-US" dirty="0"/>
              </a:p>
              <a:p>
                <a:endParaRPr lang="en-US" dirty="0"/>
              </a:p>
              <a:p>
                <a:endParaRPr lang="en-US" dirty="0"/>
              </a:p>
              <a:p>
                <a:r>
                  <a:rPr lang="en-US" dirty="0"/>
                  <a:t>Generalized Thomas-BMT equation</a:t>
                </a:r>
              </a:p>
              <a:p>
                <a:r>
                  <a:rPr lang="en-US" dirty="0"/>
                  <a:t>In Lab Frame</a:t>
                </a:r>
              </a:p>
              <a:p>
                <a:r>
                  <a:rPr lang="en-US" dirty="0"/>
                  <a:t>s is the particle spin coordinate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2</m:t>
                        </m:r>
                      </m:den>
                    </m:f>
                    <m:r>
                      <a:rPr lang="en-US" b="0" i="1" smtClean="0">
                        <a:latin typeface="Cambria Math" panose="02040503050406030204" pitchFamily="18" charset="0"/>
                      </a:rPr>
                      <m:t>−1</m:t>
                    </m:r>
                  </m:oMath>
                </a14:m>
                <a:endParaRPr lang="en-US" b="0" i="1" dirty="0"/>
              </a:p>
              <a:p>
                <a:r>
                  <a:rPr lang="en-US" i="1" dirty="0"/>
                  <a:t> g</a:t>
                </a:r>
                <a:r>
                  <a:rPr lang="en-US" dirty="0"/>
                  <a:t> is the particle’s magnetic moment. </a:t>
                </a:r>
              </a:p>
              <a:p>
                <a:pPr marL="0" indent="0">
                  <a:buNone/>
                </a:pPr>
                <a:endParaRPr lang="en-US" dirty="0"/>
              </a:p>
            </p:txBody>
          </p:sp>
        </mc:Choice>
        <mc:Fallback>
          <p:sp>
            <p:nvSpPr>
              <p:cNvPr id="9" name="Content Placeholder 2">
                <a:extLst>
                  <a:ext uri="{FF2B5EF4-FFF2-40B4-BE49-F238E27FC236}">
                    <a16:creationId xmlns:a16="http://schemas.microsoft.com/office/drawing/2014/main" id="{A7784D67-0608-468E-9750-C0534B68BC03}"/>
                  </a:ext>
                </a:extLst>
              </p:cNvPr>
              <p:cNvSpPr>
                <a:spLocks noGrp="1" noRot="1" noChangeAspect="1" noMove="1" noResize="1" noEditPoints="1" noAdjustHandles="1" noChangeArrowheads="1" noChangeShapeType="1" noTextEdit="1"/>
              </p:cNvSpPr>
              <p:nvPr>
                <p:ph idx="1"/>
              </p:nvPr>
            </p:nvSpPr>
            <p:spPr>
              <a:xfrm>
                <a:off x="411892" y="966055"/>
                <a:ext cx="11285837" cy="5381694"/>
              </a:xfrm>
              <a:blipFill>
                <a:blip r:embed="rId3"/>
                <a:stretch>
                  <a:fillRect l="-648" t="-124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EB22C64-0F58-4656-8682-128ECD9AC7A5}"/>
              </a:ext>
            </a:extLst>
          </p:cNvPr>
          <p:cNvPicPr>
            <a:picLocks noChangeAspect="1"/>
          </p:cNvPicPr>
          <p:nvPr/>
        </p:nvPicPr>
        <p:blipFill>
          <a:blip r:embed="rId4"/>
          <a:stretch>
            <a:fillRect/>
          </a:stretch>
        </p:blipFill>
        <p:spPr>
          <a:xfrm>
            <a:off x="890218" y="1623318"/>
            <a:ext cx="1708238" cy="787440"/>
          </a:xfrm>
          <a:prstGeom prst="rect">
            <a:avLst/>
          </a:prstGeom>
        </p:spPr>
      </p:pic>
      <p:pic>
        <p:nvPicPr>
          <p:cNvPr id="12" name="Picture 11">
            <a:extLst>
              <a:ext uri="{FF2B5EF4-FFF2-40B4-BE49-F238E27FC236}">
                <a16:creationId xmlns:a16="http://schemas.microsoft.com/office/drawing/2014/main" id="{83B54CBE-E896-4857-89D7-DACDCE5CF147}"/>
              </a:ext>
            </a:extLst>
          </p:cNvPr>
          <p:cNvPicPr>
            <a:picLocks noChangeAspect="1"/>
          </p:cNvPicPr>
          <p:nvPr/>
        </p:nvPicPr>
        <p:blipFill>
          <a:blip r:embed="rId5"/>
          <a:stretch>
            <a:fillRect/>
          </a:stretch>
        </p:blipFill>
        <p:spPr>
          <a:xfrm>
            <a:off x="3153737" y="1623318"/>
            <a:ext cx="7988711" cy="863644"/>
          </a:xfrm>
          <a:prstGeom prst="rect">
            <a:avLst/>
          </a:prstGeom>
        </p:spPr>
      </p:pic>
    </p:spTree>
    <p:extLst>
      <p:ext uri="{BB962C8B-B14F-4D97-AF65-F5344CB8AC3E}">
        <p14:creationId xmlns:p14="http://schemas.microsoft.com/office/powerpoint/2010/main" val="1435487781"/>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PowerPoint_widescreen [Read-Only]" id="{825518EF-9F4B-4259-AB9B-30A09776C76A}" vid="{5322435D-1806-4783-A6B0-EE1E080D2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JLabPowerPoint_widescreen</Template>
  <TotalTime>10484</TotalTime>
  <Words>1887</Words>
  <Application>Microsoft Office PowerPoint</Application>
  <PresentationFormat>Widescreen</PresentationFormat>
  <Paragraphs>235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.PingFangSC-Regular</vt:lpstr>
      <vt:lpstr>Arial</vt:lpstr>
      <vt:lpstr>Calibri</vt:lpstr>
      <vt:lpstr>Cambria Math</vt:lpstr>
      <vt:lpstr>PingFangSC-Regular</vt:lpstr>
      <vt:lpstr>Office Theme</vt:lpstr>
      <vt:lpstr>New Spin Tracking Software  Developed For General Particle Tracer</vt:lpstr>
      <vt:lpstr>Examples of existing Spin tracking Software</vt:lpstr>
      <vt:lpstr>Examples of existing Spin tracking Software</vt:lpstr>
      <vt:lpstr>Examples of existing Spin tracking Software</vt:lpstr>
      <vt:lpstr>Motivation for Development and Current Applications</vt:lpstr>
      <vt:lpstr>Motivation for Development and Current Applications</vt:lpstr>
      <vt:lpstr>Particle Position and Momentum tracking in GPT</vt:lpstr>
      <vt:lpstr>Particle Position and Momentum tracking in GPT</vt:lpstr>
      <vt:lpstr>Particle Spin tracking in GPT</vt:lpstr>
      <vt:lpstr>Benchmark Simulations</vt:lpstr>
      <vt:lpstr>Simulation Results</vt:lpstr>
      <vt:lpstr>Simulation Results</vt:lpstr>
      <vt:lpstr>Simulation Results</vt:lpstr>
      <vt:lpstr>Simulation Results</vt:lpstr>
      <vt:lpstr>Simulation Results</vt:lpstr>
      <vt:lpstr>Generalized Particle Properties and Distributions</vt:lpstr>
      <vt:lpstr>GPT elements and programs</vt:lpstr>
      <vt:lpstr>GDFMGO and GDFSolve</vt:lpstr>
      <vt:lpstr>GDFMGO example output</vt:lpstr>
      <vt:lpstr>GDFMGO example output</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EDM Mott Polarimetry</dc:title>
  <dc:creator>Riad Suleiman</dc:creator>
  <cp:lastModifiedBy>Mark Stefani</cp:lastModifiedBy>
  <cp:revision>477</cp:revision>
  <dcterms:created xsi:type="dcterms:W3CDTF">2020-07-30T15:47:04Z</dcterms:created>
  <dcterms:modified xsi:type="dcterms:W3CDTF">2021-10-20T15:31:19Z</dcterms:modified>
</cp:coreProperties>
</file>