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446"/>
    <p:restoredTop sz="94635"/>
  </p:normalViewPr>
  <p:slideViewPr>
    <p:cSldViewPr snapToGrid="0" snapToObjects="1">
      <p:cViewPr>
        <p:scale>
          <a:sx n="100" d="100"/>
          <a:sy n="100" d="100"/>
        </p:scale>
        <p:origin x="115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7F9F5-7F20-604B-B36B-12A723D49D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1D24D4-8621-4245-9B56-F73D50E330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B4D8BD-63FF-3F47-9618-FEA0A1318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08D0-FB54-224A-8EC5-C68CCB234FE9}" type="datetimeFigureOut">
              <a:rPr lang="en-US" smtClean="0"/>
              <a:t>6/14/19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436D5-AAD5-7A49-812A-63C1DFC50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C8845-B3CE-EF43-BCF4-BABF063ED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EB178-7E86-984E-92E0-44D152A6E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021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99176-81EB-8546-94CA-8960796E6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4D4189-BF8C-C44B-BDC2-4E6B151423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06A286-EA98-1646-8ACE-C2A8A0326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08D0-FB54-224A-8EC5-C68CCB234FE9}" type="datetimeFigureOut">
              <a:rPr lang="en-US" smtClean="0"/>
              <a:t>6/14/19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179B45-0F38-CF4C-A186-27F27E6BC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25D705-CF52-3F41-8412-354CCEE1D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EB178-7E86-984E-92E0-44D152A6E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165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2E6526-7512-3740-BA82-358571BCB4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8D1181-41B0-C242-842D-1B01FFBAB1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2EE276-0798-004C-8283-42054FBDB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08D0-FB54-224A-8EC5-C68CCB234FE9}" type="datetimeFigureOut">
              <a:rPr lang="en-US" smtClean="0"/>
              <a:t>6/14/19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1AF94B-67AA-474D-B8F4-6F0BE59BF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A59D6-339B-5D4E-B7DC-8DAA8A0D9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EB178-7E86-984E-92E0-44D152A6E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781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1E8EB-1010-A04A-98B3-8D9630A4E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F44F8-CBD5-EA4A-A600-5031736628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23C38F-E762-274C-954E-810CC7F96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08D0-FB54-224A-8EC5-C68CCB234FE9}" type="datetimeFigureOut">
              <a:rPr lang="en-US" smtClean="0"/>
              <a:t>6/14/19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FCE6E-0E0D-5E44-96D9-A77C70328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072E1-C3D2-0945-B08F-795210911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EB178-7E86-984E-92E0-44D152A6E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563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650B0-FB5B-DA4A-8AEC-9EE1334F1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A152D2-F434-5448-86D1-112B8355FF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8E729B-8FC5-6E42-A75B-0084550C7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08D0-FB54-224A-8EC5-C68CCB234FE9}" type="datetimeFigureOut">
              <a:rPr lang="en-US" smtClean="0"/>
              <a:t>6/14/19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7C4BE-721A-7241-80C0-29D728036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CEF3E1-BB2C-0C42-934E-195FDC909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EB178-7E86-984E-92E0-44D152A6E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13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32616-2728-584E-832C-A839654D2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2BCC5-D184-C74D-8190-9D2E5F3734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97F739-F8DB-234E-80C6-0ED69ACB0A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2694EE-A034-3B41-8EC5-D8FEEA837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08D0-FB54-224A-8EC5-C68CCB234FE9}" type="datetimeFigureOut">
              <a:rPr lang="en-US" smtClean="0"/>
              <a:t>6/14/19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B97F06-9569-5848-B091-EAB6E09DB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40898E-41A9-DA4E-BFCB-317293FC2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EB178-7E86-984E-92E0-44D152A6E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DE7F3-F26B-8C4E-AD8F-EFE573222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0FC296-C71B-B24C-A92E-4F4E7CDC0A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1ED207-F54C-3547-BF8E-FD1F4D7064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506328-CFD0-A146-916A-7412DAE245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BDF9B4-E670-B748-A2C6-3270A31D51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F4063F-458D-DD4B-8A06-BDB4DD61E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08D0-FB54-224A-8EC5-C68CCB234FE9}" type="datetimeFigureOut">
              <a:rPr lang="en-US" smtClean="0"/>
              <a:t>6/14/19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F90064-9D72-6E46-95B1-6237C2E5C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894A5D-4D06-AE41-A6C7-8AA9CDD65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EB178-7E86-984E-92E0-44D152A6E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70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996A2-07C1-3C44-B624-0A10544DA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F15F22-BE2A-5246-B096-917CB419E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08D0-FB54-224A-8EC5-C68CCB234FE9}" type="datetimeFigureOut">
              <a:rPr lang="en-US" smtClean="0"/>
              <a:t>6/14/19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278C69-6039-5D45-A0EE-50DDBB54E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6ACE1A-693F-314A-A601-C419FA5DA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EB178-7E86-984E-92E0-44D152A6E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602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488126-EE02-1948-B7F7-5300F71C0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08D0-FB54-224A-8EC5-C68CCB234FE9}" type="datetimeFigureOut">
              <a:rPr lang="en-US" smtClean="0"/>
              <a:t>6/14/19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638FDD-B6AC-D341-860F-02942377E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3373FE-C6A0-5B41-B0E4-D7BCD1678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EB178-7E86-984E-92E0-44D152A6E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282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6E74C-E8D9-5046-8EAC-EA3A0D7F2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E7394-015C-6243-A5FB-3D1D17395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D2F6A7-0FAE-7445-919A-6974C80CDD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1471EB-3C60-594A-BAF8-6DA6A7240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08D0-FB54-224A-8EC5-C68CCB234FE9}" type="datetimeFigureOut">
              <a:rPr lang="en-US" smtClean="0"/>
              <a:t>6/14/19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681661-C98A-7647-AA52-8665D518E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A504FE-D94D-EA4A-B2EC-20A42BCF5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EB178-7E86-984E-92E0-44D152A6E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935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E4322-00B4-AF44-850C-C6F393562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482FF5-D385-4447-AC69-E06CCC076F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A95E5A-8B83-9F49-BB16-C15D1110EF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333B31-D67F-9744-BC4D-CA00BE5A6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08D0-FB54-224A-8EC5-C68CCB234FE9}" type="datetimeFigureOut">
              <a:rPr lang="en-US" smtClean="0"/>
              <a:t>6/14/19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014B32-4602-8343-A0BB-E7F2B8259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57F3D9-8796-6B4C-A86A-80F0ED89E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EB178-7E86-984E-92E0-44D152A6E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735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7D3323-8B31-A54E-A5EF-F319C7141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A11422-3045-674B-83EE-C790597EAD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673CC-511A-5347-819D-D608E3BD0F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D08D0-FB54-224A-8EC5-C68CCB234FE9}" type="datetimeFigureOut">
              <a:rPr lang="en-US" smtClean="0"/>
              <a:t>6/14/19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8E8423-2F3E-A641-8169-0ED9EDB5F7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B662C-0E74-664F-8397-F1FA2DAD7B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EB178-7E86-984E-92E0-44D152A6E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39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logbooks.jlab.org/entry/3687751" TargetMode="External"/><Relationship Id="rId3" Type="http://schemas.openxmlformats.org/officeDocument/2006/relationships/hyperlink" Target="https://logbooks.jlab.org/entry/3684837" TargetMode="External"/><Relationship Id="rId7" Type="http://schemas.openxmlformats.org/officeDocument/2006/relationships/hyperlink" Target="https://logbooks.jlab.org/entry/3684990" TargetMode="External"/><Relationship Id="rId2" Type="http://schemas.openxmlformats.org/officeDocument/2006/relationships/hyperlink" Target="https://logbooks.jlab.org/entry/3684884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logbooks.jlab.org/entry/3685216" TargetMode="External"/><Relationship Id="rId5" Type="http://schemas.openxmlformats.org/officeDocument/2006/relationships/hyperlink" Target="https://logbooks.jlab.org/entry/3684962" TargetMode="External"/><Relationship Id="rId10" Type="http://schemas.openxmlformats.org/officeDocument/2006/relationships/hyperlink" Target="http://opsweb.acc.jlab.org/CSUEApps/atlis/task/19275" TargetMode="External"/><Relationship Id="rId4" Type="http://schemas.openxmlformats.org/officeDocument/2006/relationships/hyperlink" Target="https://logbooks.jlab.org/entry/3684946" TargetMode="External"/><Relationship Id="rId9" Type="http://schemas.openxmlformats.org/officeDocument/2006/relationships/hyperlink" Target="http://opsweb.acc.jlab.org/CSUEApps/atlis/task/1927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144A0DE-8862-EC4E-8E99-EFDFBFBEC2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8648405"/>
              </p:ext>
            </p:extLst>
          </p:nvPr>
        </p:nvGraphicFramePr>
        <p:xfrm>
          <a:off x="98044" y="387410"/>
          <a:ext cx="11992356" cy="63931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30856">
                  <a:extLst>
                    <a:ext uri="{9D8B030D-6E8A-4147-A177-3AD203B41FA5}">
                      <a16:colId xmlns:a16="http://schemas.microsoft.com/office/drawing/2014/main" val="2266978842"/>
                    </a:ext>
                  </a:extLst>
                </a:gridCol>
                <a:gridCol w="4724400">
                  <a:extLst>
                    <a:ext uri="{9D8B030D-6E8A-4147-A177-3AD203B41FA5}">
                      <a16:colId xmlns:a16="http://schemas.microsoft.com/office/drawing/2014/main" val="2999010577"/>
                    </a:ext>
                  </a:extLst>
                </a:gridCol>
                <a:gridCol w="4737100">
                  <a:extLst>
                    <a:ext uri="{9D8B030D-6E8A-4147-A177-3AD203B41FA5}">
                      <a16:colId xmlns:a16="http://schemas.microsoft.com/office/drawing/2014/main" val="299155395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+mn-lt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PQB Task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LEFT</a:t>
                      </a:r>
                      <a:endParaRPr lang="en-US" sz="1400" dirty="0">
                        <a:solidFill>
                          <a:srgbClr val="FFFF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RIGHT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137401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Finalize Spin Rotators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6/3: </a:t>
                      </a:r>
                      <a:r>
                        <a:rPr lang="en-US" sz="1600" dirty="0">
                          <a:effectLst/>
                          <a:latin typeface="+mn-lt"/>
                          <a:hlinkClick r:id="rId2"/>
                        </a:rPr>
                        <a:t>https://logbooks.jlab.org/entry/3684884</a:t>
                      </a:r>
                      <a:endParaRPr lang="en-US" sz="16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6/3: </a:t>
                      </a:r>
                      <a:r>
                        <a:rPr lang="en-US" sz="1600" dirty="0">
                          <a:effectLst/>
                          <a:latin typeface="+mn-lt"/>
                          <a:hlinkClick r:id="rId3"/>
                        </a:rPr>
                        <a:t>https://logbooks.jlab.org/entry/3684837</a:t>
                      </a: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662778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Injector Injector to ILD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6/3: </a:t>
                      </a:r>
                      <a:r>
                        <a:rPr lang="en-US" sz="1600" dirty="0">
                          <a:effectLst/>
                          <a:latin typeface="+mn-lt"/>
                          <a:hlinkClick r:id="rId4"/>
                        </a:rPr>
                        <a:t>https://logbooks.jlab.org/entry/3684946</a:t>
                      </a:r>
                      <a:endParaRPr lang="en-US" sz="1600" dirty="0">
                        <a:effectLst/>
                        <a:latin typeface="+mn-lt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6/3: </a:t>
                      </a:r>
                      <a:r>
                        <a:rPr lang="en-US" sz="1600" dirty="0">
                          <a:effectLst/>
                          <a:latin typeface="+mn-lt"/>
                          <a:hlinkClick r:id="rId5"/>
                        </a:rPr>
                        <a:t>https://logbooks.jlab.org/entry/3684962</a:t>
                      </a:r>
                      <a:endParaRPr lang="en-US" sz="16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138585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Initial PQB Check</a:t>
                      </a:r>
                      <a:endParaRPr lang="en-US" sz="16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6/5</a:t>
                      </a:r>
                      <a:r>
                        <a:rPr lang="en-US" sz="1600" u="none" dirty="0">
                          <a:effectLst/>
                          <a:latin typeface="+mn-lt"/>
                        </a:rPr>
                        <a:t>: </a:t>
                      </a:r>
                      <a:r>
                        <a:rPr lang="en-US" sz="1600" u="sng" dirty="0">
                          <a:effectLst/>
                          <a:latin typeface="+mn-lt"/>
                          <a:hlinkClick r:id="rId6"/>
                        </a:rPr>
                        <a:t>https://logbooks.jlab.org/entry/3685216</a:t>
                      </a:r>
                      <a:endParaRPr lang="en-US" sz="1600" u="sng" dirty="0">
                        <a:effectLst/>
                        <a:latin typeface="+mn-lt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6/5</a:t>
                      </a:r>
                      <a:r>
                        <a:rPr lang="en-US" sz="1600" u="none" dirty="0">
                          <a:effectLst/>
                          <a:latin typeface="+mn-lt"/>
                        </a:rPr>
                        <a:t>: </a:t>
                      </a:r>
                      <a:r>
                        <a:rPr lang="en-US" sz="1600" u="sng" dirty="0">
                          <a:effectLst/>
                          <a:latin typeface="+mn-lt"/>
                          <a:hlinkClick r:id="rId7"/>
                        </a:rPr>
                        <a:t>https://logbooks.jlab.org/entry/3684990</a:t>
                      </a: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078669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Final Injector  to ILD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6/12: </a:t>
                      </a:r>
                      <a:r>
                        <a:rPr lang="en-US" sz="1600" dirty="0">
                          <a:effectLst/>
                          <a:latin typeface="+mn-lt"/>
                          <a:hlinkClick r:id="rId8"/>
                        </a:rPr>
                        <a:t>https://logbooks.jlab.org/entry/3687751</a:t>
                      </a:r>
                      <a:endParaRPr lang="en-US" sz="1600" dirty="0">
                        <a:effectLst/>
                        <a:latin typeface="+mn-lt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 Reza estimates 8 hours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731235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Position Damping to ILD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+mn-lt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Estimate for this task is 4 hours, needs to be done for both LEFT and RIGHT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9"/>
                        </a:rPr>
                        <a:t>http://opsweb.acc.jlab.org/CSUEApps/atlis/task/19273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21166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Position Damping to Hall A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Estimate for this task is 6 hours, needs to be done for both LEFT and RIGHT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+mn-lt"/>
                          <a:hlinkClick r:id="rId10"/>
                        </a:rPr>
                        <a:t>http://opsweb.acc.jlab.org/CSUEApps/atlis/task/19275</a:t>
                      </a:r>
                      <a:endParaRPr lang="en-US" sz="1600" dirty="0"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8759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Initial PQB Check to Hall A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Where in the Hall A commissioning sequence do we start focusing on PQB?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4966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Spin Dance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Estimate for this task is 4 hours, once Moller polarimeter is ready for measurements.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Estimate 4 hours injector turning if PQB is affected by change from expected angle -15.5 </a:t>
                      </a:r>
                      <a:r>
                        <a:rPr lang="en-US" sz="16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deg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 we repeat, another 4-8 hours for first change to right?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en-US" sz="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58468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Final PQB Setup to Hall A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are approximate thresholds for which intensity and position differences are not acceptable?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624388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3E22821-0D8C-374A-8E5E-95D7DA785998}"/>
              </a:ext>
            </a:extLst>
          </p:cNvPr>
          <p:cNvSpPr txBox="1"/>
          <p:nvPr/>
        </p:nvSpPr>
        <p:spPr>
          <a:xfrm>
            <a:off x="3314700" y="0"/>
            <a:ext cx="5786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Anticipated Remaining PQB Setup and Checkout Tasks</a:t>
            </a:r>
          </a:p>
        </p:txBody>
      </p:sp>
    </p:spTree>
    <p:extLst>
      <p:ext uri="{BB962C8B-B14F-4D97-AF65-F5344CB8AC3E}">
        <p14:creationId xmlns:p14="http://schemas.microsoft.com/office/powerpoint/2010/main" val="4053581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281</Words>
  <Application>Microsoft Macintosh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Grames</dc:creator>
  <cp:lastModifiedBy>Joe Grames</cp:lastModifiedBy>
  <cp:revision>6</cp:revision>
  <dcterms:created xsi:type="dcterms:W3CDTF">2019-06-14T12:13:28Z</dcterms:created>
  <dcterms:modified xsi:type="dcterms:W3CDTF">2019-06-14T12:48:14Z</dcterms:modified>
</cp:coreProperties>
</file>