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embeddings/oleObject2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0" r:id="rId3"/>
    <p:sldMasterId id="2147483714" r:id="rId4"/>
    <p:sldMasterId id="2147483738" r:id="rId5"/>
    <p:sldMasterId id="2147483750" r:id="rId6"/>
    <p:sldMasterId id="2147483762" r:id="rId7"/>
    <p:sldMasterId id="2147483774" r:id="rId8"/>
    <p:sldMasterId id="2147483786" r:id="rId9"/>
    <p:sldMasterId id="2147483800" r:id="rId10"/>
    <p:sldMasterId id="2147483814" r:id="rId11"/>
  </p:sldMasterIdLst>
  <p:notesMasterIdLst>
    <p:notesMasterId r:id="rId61"/>
  </p:notesMasterIdLst>
  <p:handoutMasterIdLst>
    <p:handoutMasterId r:id="rId62"/>
  </p:handoutMasterIdLst>
  <p:sldIdLst>
    <p:sldId id="447" r:id="rId12"/>
    <p:sldId id="546" r:id="rId13"/>
    <p:sldId id="504" r:id="rId14"/>
    <p:sldId id="480" r:id="rId15"/>
    <p:sldId id="481" r:id="rId16"/>
    <p:sldId id="482" r:id="rId17"/>
    <p:sldId id="450" r:id="rId18"/>
    <p:sldId id="499" r:id="rId19"/>
    <p:sldId id="500" r:id="rId20"/>
    <p:sldId id="509" r:id="rId21"/>
    <p:sldId id="510" r:id="rId22"/>
    <p:sldId id="511" r:id="rId23"/>
    <p:sldId id="513" r:id="rId24"/>
    <p:sldId id="514" r:id="rId25"/>
    <p:sldId id="516" r:id="rId26"/>
    <p:sldId id="519" r:id="rId27"/>
    <p:sldId id="517" r:id="rId28"/>
    <p:sldId id="501" r:id="rId29"/>
    <p:sldId id="453" r:id="rId30"/>
    <p:sldId id="502" r:id="rId31"/>
    <p:sldId id="470" r:id="rId32"/>
    <p:sldId id="523" r:id="rId33"/>
    <p:sldId id="533" r:id="rId34"/>
    <p:sldId id="552" r:id="rId35"/>
    <p:sldId id="534" r:id="rId36"/>
    <p:sldId id="457" r:id="rId37"/>
    <p:sldId id="459" r:id="rId38"/>
    <p:sldId id="539" r:id="rId39"/>
    <p:sldId id="540" r:id="rId40"/>
    <p:sldId id="541" r:id="rId41"/>
    <p:sldId id="460" r:id="rId42"/>
    <p:sldId id="475" r:id="rId43"/>
    <p:sldId id="476" r:id="rId44"/>
    <p:sldId id="478" r:id="rId45"/>
    <p:sldId id="456" r:id="rId46"/>
    <p:sldId id="553" r:id="rId47"/>
    <p:sldId id="554" r:id="rId48"/>
    <p:sldId id="548" r:id="rId49"/>
    <p:sldId id="549" r:id="rId50"/>
    <p:sldId id="550" r:id="rId51"/>
    <p:sldId id="551" r:id="rId52"/>
    <p:sldId id="547" r:id="rId53"/>
    <p:sldId id="557" r:id="rId54"/>
    <p:sldId id="555" r:id="rId55"/>
    <p:sldId id="556" r:id="rId56"/>
    <p:sldId id="558" r:id="rId57"/>
    <p:sldId id="559" r:id="rId58"/>
    <p:sldId id="545" r:id="rId59"/>
    <p:sldId id="412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1"/>
    <a:srgbClr val="FFF1C5"/>
    <a:srgbClr val="FFEBAB"/>
    <a:srgbClr val="FFE389"/>
    <a:srgbClr val="FF5050"/>
    <a:srgbClr val="9900CC"/>
    <a:srgbClr val="339966"/>
    <a:srgbClr val="6600FF"/>
    <a:srgbClr val="33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79" autoAdjust="0"/>
    <p:restoredTop sz="94680" autoAdjust="0"/>
  </p:normalViewPr>
  <p:slideViewPr>
    <p:cSldViewPr>
      <p:cViewPr varScale="1">
        <p:scale>
          <a:sx n="142" d="100"/>
          <a:sy n="142" d="100"/>
        </p:scale>
        <p:origin x="-12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7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slide" Target="slides/slide4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379EE-C4C6-4DEB-BC6E-AA70418963DE}">
      <dgm:prSet phldrT="[Text]" custT="1"/>
      <dgm:spPr/>
      <dgm:t>
        <a:bodyPr/>
        <a:lstStyle/>
        <a:p>
          <a:r>
            <a:rPr lang="en-US" sz="2400" dirty="0" smtClean="0"/>
            <a:t>+</a:t>
          </a:r>
          <a:endParaRPr lang="en-US" sz="2400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0010CB0-EE47-44E5-8BBA-B02DF563CED0}" type="presOf" srcId="{32B379EE-C4C6-4DEB-BC6E-AA70418963DE}" destId="{B4ACF52A-0C6C-4C74-9EA1-BAAFDB7CE6B3}" srcOrd="0" destOrd="0" presId="urn:microsoft.com/office/officeart/2005/8/layout/radial3"/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B9DA0A1C-B40A-4E54-B224-8C0A05112A55}" type="presOf" srcId="{E7DB4790-66F9-4FAE-B3A6-F5A89784EF34}" destId="{6E8ADBFD-1840-4149-A28A-32A73D667819}" srcOrd="0" destOrd="0" presId="urn:microsoft.com/office/officeart/2005/8/layout/radial3"/>
    <dgm:cxn modelId="{AD553548-D284-4337-990C-466F5D7C53C0}" type="presParOf" srcId="{6E8ADBFD-1840-4149-A28A-32A73D667819}" destId="{BB00C0C8-536A-4B6F-941A-A000C4AEFC52}" srcOrd="0" destOrd="0" presId="urn:microsoft.com/office/officeart/2005/8/layout/radial3"/>
    <dgm:cxn modelId="{7D8BA2A1-D0E1-492E-93AF-CC19DDD830FC}" type="presParOf" srcId="{BB00C0C8-536A-4B6F-941A-A000C4AEFC52}" destId="{B4ACF52A-0C6C-4C74-9EA1-BAAFDB7CE6B3}" srcOrd="0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379EE-C4C6-4DEB-BC6E-AA70418963DE}">
      <dgm:prSet phldrT="[Text]" custT="1"/>
      <dgm:spPr/>
      <dgm:t>
        <a:bodyPr/>
        <a:lstStyle/>
        <a:p>
          <a:r>
            <a:rPr lang="en-US" sz="2400" dirty="0" smtClean="0"/>
            <a:t>-</a:t>
          </a:r>
          <a:endParaRPr lang="en-US" sz="2400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99EE3BEF-F78D-42E0-88A3-E3DBCC671893}" type="presOf" srcId="{E7DB4790-66F9-4FAE-B3A6-F5A89784EF34}" destId="{6E8ADBFD-1840-4149-A28A-32A73D667819}" srcOrd="0" destOrd="0" presId="urn:microsoft.com/office/officeart/2005/8/layout/radial3"/>
    <dgm:cxn modelId="{90F74381-E759-4A2B-B408-9CD421C65D73}" type="presOf" srcId="{32B379EE-C4C6-4DEB-BC6E-AA70418963DE}" destId="{B4ACF52A-0C6C-4C74-9EA1-BAAFDB7CE6B3}" srcOrd="0" destOrd="0" presId="urn:microsoft.com/office/officeart/2005/8/layout/radial3"/>
    <dgm:cxn modelId="{CBA45EB1-6382-42F9-8DF7-36D8C4D5A385}" type="presParOf" srcId="{6E8ADBFD-1840-4149-A28A-32A73D667819}" destId="{BB00C0C8-536A-4B6F-941A-A000C4AEFC52}" srcOrd="0" destOrd="0" presId="urn:microsoft.com/office/officeart/2005/8/layout/radial3"/>
    <dgm:cxn modelId="{15277DD9-90AA-44B0-BCDB-41B4EA9493C1}" type="presParOf" srcId="{BB00C0C8-536A-4B6F-941A-A000C4AEFC52}" destId="{B4ACF52A-0C6C-4C74-9EA1-BAAFDB7CE6B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379EE-C4C6-4DEB-BC6E-AA70418963DE}">
      <dgm:prSet phldrT="[Text]" custT="1"/>
      <dgm:spPr/>
      <dgm:t>
        <a:bodyPr/>
        <a:lstStyle/>
        <a:p>
          <a:r>
            <a:rPr lang="en-US" sz="2400" dirty="0" smtClean="0"/>
            <a:t>-</a:t>
          </a:r>
          <a:endParaRPr lang="en-US" sz="2400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9CA43727-558D-4493-8811-70B0846BC3D4}" type="presOf" srcId="{E7DB4790-66F9-4FAE-B3A6-F5A89784EF34}" destId="{6E8ADBFD-1840-4149-A28A-32A73D667819}" srcOrd="0" destOrd="0" presId="urn:microsoft.com/office/officeart/2005/8/layout/radial3"/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D9DCFC9E-6923-4A64-A514-B897EA5EBF47}" type="presOf" srcId="{32B379EE-C4C6-4DEB-BC6E-AA70418963DE}" destId="{B4ACF52A-0C6C-4C74-9EA1-BAAFDB7CE6B3}" srcOrd="0" destOrd="0" presId="urn:microsoft.com/office/officeart/2005/8/layout/radial3"/>
    <dgm:cxn modelId="{FA5AE5D4-32E0-43E8-AEB0-00FC5CF6B1AD}" type="presParOf" srcId="{6E8ADBFD-1840-4149-A28A-32A73D667819}" destId="{BB00C0C8-536A-4B6F-941A-A000C4AEFC52}" srcOrd="0" destOrd="0" presId="urn:microsoft.com/office/officeart/2005/8/layout/radial3"/>
    <dgm:cxn modelId="{C53C15B4-2CF5-4666-ACD8-95E1F2559A91}" type="presParOf" srcId="{BB00C0C8-536A-4B6F-941A-A000C4AEFC52}" destId="{B4ACF52A-0C6C-4C74-9EA1-BAAFDB7CE6B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8732A-F9F8-4520-BDE1-879FC66DD6CE}" type="doc">
      <dgm:prSet loTypeId="urn:microsoft.com/office/officeart/2005/8/layout/hProcess3" loCatId="process" qsTypeId="urn:microsoft.com/office/officeart/2005/8/quickstyle/3d2" qsCatId="3D" csTypeId="urn:microsoft.com/office/officeart/2005/8/colors/accent0_1" csCatId="mainScheme" phldr="1"/>
      <dgm:spPr/>
    </dgm:pt>
    <dgm:pt modelId="{6F93D793-8290-452B-BADC-04138B1233B7}">
      <dgm:prSet phldrT="[Text]" custT="1"/>
      <dgm:spPr/>
      <dgm:t>
        <a:bodyPr/>
        <a:lstStyle/>
        <a:p>
          <a:r>
            <a:rPr lang="en-US" sz="2000" dirty="0" smtClean="0"/>
            <a:t>NEA Surface Activation</a:t>
          </a:r>
          <a:endParaRPr lang="en-US" sz="2000" dirty="0"/>
        </a:p>
      </dgm:t>
    </dgm:pt>
    <dgm:pt modelId="{635F0D7D-EFDD-42E7-8DFC-3A13BBD08338}" type="parTrans" cxnId="{B37D2BE8-F8EC-434F-9085-59D6B9A48F6C}">
      <dgm:prSet/>
      <dgm:spPr/>
      <dgm:t>
        <a:bodyPr/>
        <a:lstStyle/>
        <a:p>
          <a:endParaRPr lang="en-US"/>
        </a:p>
      </dgm:t>
    </dgm:pt>
    <dgm:pt modelId="{E70E79B2-31A2-4BED-8ABB-049C34094D57}" type="sibTrans" cxnId="{B37D2BE8-F8EC-434F-9085-59D6B9A48F6C}">
      <dgm:prSet/>
      <dgm:spPr/>
      <dgm:t>
        <a:bodyPr/>
        <a:lstStyle/>
        <a:p>
          <a:endParaRPr lang="en-US"/>
        </a:p>
      </dgm:t>
    </dgm:pt>
    <dgm:pt modelId="{6AA33476-1E25-49D6-8333-A4329E68A908}" type="pres">
      <dgm:prSet presAssocID="{2FE8732A-F9F8-4520-BDE1-879FC66DD6CE}" presName="Name0" presStyleCnt="0">
        <dgm:presLayoutVars>
          <dgm:dir/>
          <dgm:animLvl val="lvl"/>
          <dgm:resizeHandles val="exact"/>
        </dgm:presLayoutVars>
      </dgm:prSet>
      <dgm:spPr/>
    </dgm:pt>
    <dgm:pt modelId="{557B1103-050B-4035-9375-6474EEC0E124}" type="pres">
      <dgm:prSet presAssocID="{2FE8732A-F9F8-4520-BDE1-879FC66DD6CE}" presName="dummy" presStyleCnt="0"/>
      <dgm:spPr/>
    </dgm:pt>
    <dgm:pt modelId="{364EB4B5-0ADB-4220-9978-8CD5B053E6D9}" type="pres">
      <dgm:prSet presAssocID="{2FE8732A-F9F8-4520-BDE1-879FC66DD6CE}" presName="linH" presStyleCnt="0"/>
      <dgm:spPr/>
    </dgm:pt>
    <dgm:pt modelId="{0303F2A8-9E57-4D49-8D83-50E27A840C47}" type="pres">
      <dgm:prSet presAssocID="{2FE8732A-F9F8-4520-BDE1-879FC66DD6CE}" presName="padding1" presStyleCnt="0"/>
      <dgm:spPr/>
    </dgm:pt>
    <dgm:pt modelId="{F6A3549F-803A-4678-98E4-C47A95A75BAF}" type="pres">
      <dgm:prSet presAssocID="{6F93D793-8290-452B-BADC-04138B1233B7}" presName="linV" presStyleCnt="0"/>
      <dgm:spPr/>
    </dgm:pt>
    <dgm:pt modelId="{5076DCDF-352E-43B1-ABCC-C16810BC5018}" type="pres">
      <dgm:prSet presAssocID="{6F93D793-8290-452B-BADC-04138B1233B7}" presName="spVertical1" presStyleCnt="0"/>
      <dgm:spPr/>
    </dgm:pt>
    <dgm:pt modelId="{E8919A34-F569-456C-AC0E-A8B7D56B85ED}" type="pres">
      <dgm:prSet presAssocID="{6F93D793-8290-452B-BADC-04138B1233B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7E6F5-A6C1-4863-8C6E-4D96A4FB5B7C}" type="pres">
      <dgm:prSet presAssocID="{6F93D793-8290-452B-BADC-04138B1233B7}" presName="spVertical2" presStyleCnt="0"/>
      <dgm:spPr/>
    </dgm:pt>
    <dgm:pt modelId="{C904A36F-3F6A-4363-AA08-D57BE9AF4758}" type="pres">
      <dgm:prSet presAssocID="{6F93D793-8290-452B-BADC-04138B1233B7}" presName="spVertical3" presStyleCnt="0"/>
      <dgm:spPr/>
    </dgm:pt>
    <dgm:pt modelId="{A65CF6FF-A15D-4C76-9962-19D2C5E7E311}" type="pres">
      <dgm:prSet presAssocID="{2FE8732A-F9F8-4520-BDE1-879FC66DD6CE}" presName="padding2" presStyleCnt="0"/>
      <dgm:spPr/>
    </dgm:pt>
    <dgm:pt modelId="{0E3DF5A0-320B-4B40-9736-DB2B19FF054E}" type="pres">
      <dgm:prSet presAssocID="{2FE8732A-F9F8-4520-BDE1-879FC66DD6CE}" presName="negArrow" presStyleCnt="0"/>
      <dgm:spPr/>
    </dgm:pt>
    <dgm:pt modelId="{E548D243-FD8F-49D1-8B62-041CE16565FB}" type="pres">
      <dgm:prSet presAssocID="{2FE8732A-F9F8-4520-BDE1-879FC66DD6CE}" presName="backgroundArrow" presStyleLbl="node1" presStyleIdx="0" presStyleCnt="1"/>
      <dgm:spPr/>
    </dgm:pt>
  </dgm:ptLst>
  <dgm:cxnLst>
    <dgm:cxn modelId="{F0DA49D6-CD8B-4DC3-8B21-2A9965A735B3}" type="presOf" srcId="{2FE8732A-F9F8-4520-BDE1-879FC66DD6CE}" destId="{6AA33476-1E25-49D6-8333-A4329E68A908}" srcOrd="0" destOrd="0" presId="urn:microsoft.com/office/officeart/2005/8/layout/hProcess3"/>
    <dgm:cxn modelId="{2CE6291A-B529-4A79-A994-2315912C473A}" type="presOf" srcId="{6F93D793-8290-452B-BADC-04138B1233B7}" destId="{E8919A34-F569-456C-AC0E-A8B7D56B85ED}" srcOrd="0" destOrd="0" presId="urn:microsoft.com/office/officeart/2005/8/layout/hProcess3"/>
    <dgm:cxn modelId="{B37D2BE8-F8EC-434F-9085-59D6B9A48F6C}" srcId="{2FE8732A-F9F8-4520-BDE1-879FC66DD6CE}" destId="{6F93D793-8290-452B-BADC-04138B1233B7}" srcOrd="0" destOrd="0" parTransId="{635F0D7D-EFDD-42E7-8DFC-3A13BBD08338}" sibTransId="{E70E79B2-31A2-4BED-8ABB-049C34094D57}"/>
    <dgm:cxn modelId="{0B268091-E3E3-4272-AF08-249CB5EF4E06}" type="presParOf" srcId="{6AA33476-1E25-49D6-8333-A4329E68A908}" destId="{557B1103-050B-4035-9375-6474EEC0E124}" srcOrd="0" destOrd="0" presId="urn:microsoft.com/office/officeart/2005/8/layout/hProcess3"/>
    <dgm:cxn modelId="{90C39767-1DB4-4996-ACB4-B6F48424FF46}" type="presParOf" srcId="{6AA33476-1E25-49D6-8333-A4329E68A908}" destId="{364EB4B5-0ADB-4220-9978-8CD5B053E6D9}" srcOrd="1" destOrd="0" presId="urn:microsoft.com/office/officeart/2005/8/layout/hProcess3"/>
    <dgm:cxn modelId="{D8FA1640-93A2-41B2-B3B9-08390CD06979}" type="presParOf" srcId="{364EB4B5-0ADB-4220-9978-8CD5B053E6D9}" destId="{0303F2A8-9E57-4D49-8D83-50E27A840C47}" srcOrd="0" destOrd="0" presId="urn:microsoft.com/office/officeart/2005/8/layout/hProcess3"/>
    <dgm:cxn modelId="{FF9DB041-D60B-4B1D-B94A-3DCAA7067284}" type="presParOf" srcId="{364EB4B5-0ADB-4220-9978-8CD5B053E6D9}" destId="{F6A3549F-803A-4678-98E4-C47A95A75BAF}" srcOrd="1" destOrd="0" presId="urn:microsoft.com/office/officeart/2005/8/layout/hProcess3"/>
    <dgm:cxn modelId="{159F2F97-57E4-4036-8425-4D30BA1F36E6}" type="presParOf" srcId="{F6A3549F-803A-4678-98E4-C47A95A75BAF}" destId="{5076DCDF-352E-43B1-ABCC-C16810BC5018}" srcOrd="0" destOrd="0" presId="urn:microsoft.com/office/officeart/2005/8/layout/hProcess3"/>
    <dgm:cxn modelId="{D407CE2B-423F-4926-AD24-3E90A7CCDB8A}" type="presParOf" srcId="{F6A3549F-803A-4678-98E4-C47A95A75BAF}" destId="{E8919A34-F569-456C-AC0E-A8B7D56B85ED}" srcOrd="1" destOrd="0" presId="urn:microsoft.com/office/officeart/2005/8/layout/hProcess3"/>
    <dgm:cxn modelId="{915B8D63-0DF5-4D88-ABB5-8D9DEFF16325}" type="presParOf" srcId="{F6A3549F-803A-4678-98E4-C47A95A75BAF}" destId="{6737E6F5-A6C1-4863-8C6E-4D96A4FB5B7C}" srcOrd="2" destOrd="0" presId="urn:microsoft.com/office/officeart/2005/8/layout/hProcess3"/>
    <dgm:cxn modelId="{601B35E8-6F53-4DEB-A4F5-3A5D66A170CD}" type="presParOf" srcId="{F6A3549F-803A-4678-98E4-C47A95A75BAF}" destId="{C904A36F-3F6A-4363-AA08-D57BE9AF4758}" srcOrd="3" destOrd="0" presId="urn:microsoft.com/office/officeart/2005/8/layout/hProcess3"/>
    <dgm:cxn modelId="{A09222EB-5C6B-4FAC-A69F-FF23C7B67208}" type="presParOf" srcId="{364EB4B5-0ADB-4220-9978-8CD5B053E6D9}" destId="{A65CF6FF-A15D-4C76-9962-19D2C5E7E311}" srcOrd="2" destOrd="0" presId="urn:microsoft.com/office/officeart/2005/8/layout/hProcess3"/>
    <dgm:cxn modelId="{E3C9F3CF-C62A-4748-81AB-2CE7826FD3E5}" type="presParOf" srcId="{364EB4B5-0ADB-4220-9978-8CD5B053E6D9}" destId="{0E3DF5A0-320B-4B40-9736-DB2B19FF054E}" srcOrd="3" destOrd="0" presId="urn:microsoft.com/office/officeart/2005/8/layout/hProcess3"/>
    <dgm:cxn modelId="{6F5E4748-0BD7-4BC8-B3D1-1C54F1F05CC7}" type="presParOf" srcId="{364EB4B5-0ADB-4220-9978-8CD5B053E6D9}" destId="{E548D243-FD8F-49D1-8B62-041CE16565FB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B379EE-C4C6-4DEB-BC6E-AA70418963DE}">
      <dgm:prSet phldrT="[Text]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bg1"/>
          </a:solidFill>
        </a:ln>
        <a:effectLst/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EA4C8D5D-07F0-4C56-8508-79B5BE351196}" type="presOf" srcId="{32B379EE-C4C6-4DEB-BC6E-AA70418963DE}" destId="{B4ACF52A-0C6C-4C74-9EA1-BAAFDB7CE6B3}" srcOrd="0" destOrd="0" presId="urn:microsoft.com/office/officeart/2005/8/layout/radial3"/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370B7420-8047-4E77-AF4F-935D620EB38A}" type="presOf" srcId="{E7DB4790-66F9-4FAE-B3A6-F5A89784EF34}" destId="{6E8ADBFD-1840-4149-A28A-32A73D667819}" srcOrd="0" destOrd="0" presId="urn:microsoft.com/office/officeart/2005/8/layout/radial3"/>
    <dgm:cxn modelId="{ED4C904A-28DE-4E28-A56D-D2F603B8D52B}" type="presParOf" srcId="{6E8ADBFD-1840-4149-A28A-32A73D667819}" destId="{BB00C0C8-536A-4B6F-941A-A000C4AEFC52}" srcOrd="0" destOrd="0" presId="urn:microsoft.com/office/officeart/2005/8/layout/radial3"/>
    <dgm:cxn modelId="{C4A60BF9-E8E8-49F5-B187-6D91300AFB6F}" type="presParOf" srcId="{BB00C0C8-536A-4B6F-941A-A000C4AEFC52}" destId="{B4ACF52A-0C6C-4C74-9EA1-BAAFDB7CE6B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B379EE-C4C6-4DEB-BC6E-AA70418963DE}">
      <dgm:prSet phldrT="[Text]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bg1"/>
          </a:solidFill>
        </a:ln>
        <a:effectLst/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1157C3CE-9A3B-4BF6-8D70-02C1C206D461}" type="presOf" srcId="{E7DB4790-66F9-4FAE-B3A6-F5A89784EF34}" destId="{6E8ADBFD-1840-4149-A28A-32A73D667819}" srcOrd="0" destOrd="0" presId="urn:microsoft.com/office/officeart/2005/8/layout/radial3"/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89DFC0D7-D076-42E9-ADED-F1024D5B7271}" type="presOf" srcId="{32B379EE-C4C6-4DEB-BC6E-AA70418963DE}" destId="{B4ACF52A-0C6C-4C74-9EA1-BAAFDB7CE6B3}" srcOrd="0" destOrd="0" presId="urn:microsoft.com/office/officeart/2005/8/layout/radial3"/>
    <dgm:cxn modelId="{1B0ADF12-8305-40A3-A48E-9E75EF540840}" type="presParOf" srcId="{6E8ADBFD-1840-4149-A28A-32A73D667819}" destId="{BB00C0C8-536A-4B6F-941A-A000C4AEFC52}" srcOrd="0" destOrd="0" presId="urn:microsoft.com/office/officeart/2005/8/layout/radial3"/>
    <dgm:cxn modelId="{3F512646-5B6B-4C96-A0CC-DEEB42C8666D}" type="presParOf" srcId="{BB00C0C8-536A-4B6F-941A-A000C4AEFC52}" destId="{B4ACF52A-0C6C-4C74-9EA1-BAAFDB7CE6B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DB4790-66F9-4FAE-B3A6-F5A89784EF34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B379EE-C4C6-4DEB-BC6E-AA70418963DE}">
      <dgm:prSet phldrT="[Text]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bg1"/>
          </a:solidFill>
        </a:ln>
        <a:effectLst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CA6DDE9-960D-4BA9-9403-73B609A7B3B3}" type="parTrans" cxnId="{807019D1-79F7-447A-B50A-AA15CCF4E023}">
      <dgm:prSet/>
      <dgm:spPr/>
      <dgm:t>
        <a:bodyPr/>
        <a:lstStyle/>
        <a:p>
          <a:endParaRPr lang="en-US"/>
        </a:p>
      </dgm:t>
    </dgm:pt>
    <dgm:pt modelId="{B36270AC-F910-4A00-99E7-ACEB00C9D165}" type="sibTrans" cxnId="{807019D1-79F7-447A-B50A-AA15CCF4E023}">
      <dgm:prSet/>
      <dgm:spPr/>
      <dgm:t>
        <a:bodyPr/>
        <a:lstStyle/>
        <a:p>
          <a:endParaRPr lang="en-US"/>
        </a:p>
      </dgm:t>
    </dgm:pt>
    <dgm:pt modelId="{6E8ADBFD-1840-4149-A28A-32A73D667819}" type="pres">
      <dgm:prSet presAssocID="{E7DB4790-66F9-4FAE-B3A6-F5A89784E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0C0C8-536A-4B6F-941A-A000C4AEFC52}" type="pres">
      <dgm:prSet presAssocID="{E7DB4790-66F9-4FAE-B3A6-F5A89784EF34}" presName="radial" presStyleCnt="0">
        <dgm:presLayoutVars>
          <dgm:animLvl val="ctr"/>
        </dgm:presLayoutVars>
      </dgm:prSet>
      <dgm:spPr/>
    </dgm:pt>
    <dgm:pt modelId="{B4ACF52A-0C6C-4C74-9EA1-BAAFDB7CE6B3}" type="pres">
      <dgm:prSet presAssocID="{32B379EE-C4C6-4DEB-BC6E-AA70418963DE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477DEC57-A4BA-499D-BCFE-7E51FA15C4E4}" type="presOf" srcId="{32B379EE-C4C6-4DEB-BC6E-AA70418963DE}" destId="{B4ACF52A-0C6C-4C74-9EA1-BAAFDB7CE6B3}" srcOrd="0" destOrd="0" presId="urn:microsoft.com/office/officeart/2005/8/layout/radial3"/>
    <dgm:cxn modelId="{807019D1-79F7-447A-B50A-AA15CCF4E023}" srcId="{E7DB4790-66F9-4FAE-B3A6-F5A89784EF34}" destId="{32B379EE-C4C6-4DEB-BC6E-AA70418963DE}" srcOrd="0" destOrd="0" parTransId="{BCA6DDE9-960D-4BA9-9403-73B609A7B3B3}" sibTransId="{B36270AC-F910-4A00-99E7-ACEB00C9D165}"/>
    <dgm:cxn modelId="{821EB411-4AC3-43AD-B297-66A14596AA5F}" type="presOf" srcId="{E7DB4790-66F9-4FAE-B3A6-F5A89784EF34}" destId="{6E8ADBFD-1840-4149-A28A-32A73D667819}" srcOrd="0" destOrd="0" presId="urn:microsoft.com/office/officeart/2005/8/layout/radial3"/>
    <dgm:cxn modelId="{6659E769-B324-4389-8A2B-E0093A755F13}" type="presParOf" srcId="{6E8ADBFD-1840-4149-A28A-32A73D667819}" destId="{BB00C0C8-536A-4B6F-941A-A000C4AEFC52}" srcOrd="0" destOrd="0" presId="urn:microsoft.com/office/officeart/2005/8/layout/radial3"/>
    <dgm:cxn modelId="{C4D5C8A3-BDF6-4865-91DA-83875494F0BD}" type="presParOf" srcId="{BB00C0C8-536A-4B6F-941A-A000C4AEFC52}" destId="{B4ACF52A-0C6C-4C74-9EA1-BAAFDB7CE6B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678DA-B8DE-45B8-924F-08D20CBDBFBA}" type="presOf" srcId="{DDBDF2CD-7FFB-4872-B1B1-0AC59B864257}" destId="{CC8757F1-1E43-4CC6-AE02-46796F8AB611}" srcOrd="0" destOrd="0" presId="urn:microsoft.com/office/officeart/2005/8/layout/default#2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AAC6D0DA-1C00-4B1B-AA53-6254E1D72F09}" type="presOf" srcId="{C16EC46D-D4AE-4966-8B03-CD737D2C976F}" destId="{DAE0D0CC-DA1C-4021-A3A3-1345495715C0}" srcOrd="0" destOrd="0" presId="urn:microsoft.com/office/officeart/2005/8/layout/default#2"/>
    <dgm:cxn modelId="{6BC7969D-E3C0-41D6-81BB-AEB8E1618D10}" type="presParOf" srcId="{DAE0D0CC-DA1C-4021-A3A3-1345495715C0}" destId="{CC8757F1-1E43-4CC6-AE02-46796F8AB611}" srcOrd="0" destOrd="0" presId="urn:microsoft.com/office/officeart/2005/8/layout/default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0" y="11208"/>
          <a:ext cx="485927" cy="485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+</a:t>
          </a:r>
          <a:endParaRPr lang="en-US" sz="2400" kern="1200" dirty="0"/>
        </a:p>
      </dsp:txBody>
      <dsp:txXfrm>
        <a:off x="71162" y="82370"/>
        <a:ext cx="343603" cy="343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0" y="11208"/>
          <a:ext cx="485927" cy="485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</a:t>
          </a:r>
          <a:endParaRPr lang="en-US" sz="2400" kern="1200" dirty="0"/>
        </a:p>
      </dsp:txBody>
      <dsp:txXfrm>
        <a:off x="71162" y="82370"/>
        <a:ext cx="343603" cy="343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0" y="11208"/>
          <a:ext cx="485927" cy="485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</a:t>
          </a:r>
          <a:endParaRPr lang="en-US" sz="2400" kern="1200" dirty="0"/>
        </a:p>
      </dsp:txBody>
      <dsp:txXfrm>
        <a:off x="71162" y="82370"/>
        <a:ext cx="343603" cy="343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D243-FD8F-49D1-8B62-041CE16565FB}">
      <dsp:nvSpPr>
        <dsp:cNvPr id="0" name=""/>
        <dsp:cNvSpPr/>
      </dsp:nvSpPr>
      <dsp:spPr>
        <a:xfrm>
          <a:off x="0" y="13716"/>
          <a:ext cx="2122026" cy="1512000"/>
        </a:xfrm>
        <a:prstGeom prst="right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19A34-F569-456C-AC0E-A8B7D56B85ED}">
      <dsp:nvSpPr>
        <dsp:cNvPr id="0" name=""/>
        <dsp:cNvSpPr/>
      </dsp:nvSpPr>
      <dsp:spPr>
        <a:xfrm>
          <a:off x="171171" y="391716"/>
          <a:ext cx="1738652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NEA Surface Activation</a:t>
          </a:r>
          <a:endParaRPr lang="en-US" sz="2000" kern="1200" dirty="0"/>
        </a:p>
      </dsp:txBody>
      <dsp:txXfrm>
        <a:off x="171171" y="391716"/>
        <a:ext cx="1738652" cy="7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4018" y="0"/>
          <a:ext cx="449162" cy="449162"/>
        </a:xfrm>
        <a:prstGeom prst="ellipse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69796" y="65778"/>
        <a:ext cx="317606" cy="317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4018" y="0"/>
          <a:ext cx="449162" cy="449162"/>
        </a:xfrm>
        <a:prstGeom prst="ellipse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69796" y="65778"/>
        <a:ext cx="317606" cy="317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F52A-0C6C-4C74-9EA1-BAAFDB7CE6B3}">
      <dsp:nvSpPr>
        <dsp:cNvPr id="0" name=""/>
        <dsp:cNvSpPr/>
      </dsp:nvSpPr>
      <dsp:spPr>
        <a:xfrm>
          <a:off x="4018" y="0"/>
          <a:ext cx="449162" cy="449162"/>
        </a:xfrm>
        <a:prstGeom prst="ellipse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US" sz="1900" kern="1200" dirty="0"/>
        </a:p>
      </dsp:txBody>
      <dsp:txXfrm>
        <a:off x="69796" y="65778"/>
        <a:ext cx="317606" cy="317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53AD4B4-E55B-42E4-B3D5-FADB02D19EA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6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53AD4B4-E55B-42E4-B3D5-FADB02D19EA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1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53AD4B4-E55B-42E4-B3D5-FADB02D19EA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9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26071C-58E2-4639-9468-9ED4C873A94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5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B9E482C-80B8-49B1-97B8-127D3B1F17BD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168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F61CA46-B748-4033-9918-2D74E088C77F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31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007E7C-2C7C-4861-99C0-AF74E1172EDE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220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50CC91-C129-46F5-B3B8-4FF2FC21AC9A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50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109175-74D6-4AC9-9F6A-85E22522CCB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0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109175-74D6-4AC9-9F6A-85E22522CCB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109175-74D6-4AC9-9F6A-85E22522CCB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987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7138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273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3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73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464355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78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3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4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1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8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1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7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581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821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8325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17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87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515789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89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77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7401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1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3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68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6312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460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8851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01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187397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8E3C3F-DBF8-46B2-AB8A-F1157E347456}" type="datetimeFigureOut">
              <a:rPr lang="en-US" sz="1800">
                <a:solidFill>
                  <a:srgbClr val="000000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542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21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839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6290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596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1982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6717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628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8996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9814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624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309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348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4740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9837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9475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576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653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8961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523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195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8527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6397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793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021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8949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6096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02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436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698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6333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65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043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4327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7849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0803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6738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8094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343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9921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991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3238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6629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825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8445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568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5236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7224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6247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33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9367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387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208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720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628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649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5969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72244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4037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5668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8042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116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1335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035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706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254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29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793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3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04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theme" Target="../theme/theme10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<Relationship Id="rId14" Type="http://schemas.openxmlformats.org/officeDocument/2006/relationships/theme" Target="../theme/theme1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theme" Target="../theme/theme9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640513" y="6500813"/>
            <a:ext cx="2503487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00813"/>
            <a:ext cx="2830513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11" descr="new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2805113" y="6410325"/>
            <a:ext cx="3851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640513" y="6500813"/>
            <a:ext cx="2503487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00813"/>
            <a:ext cx="2830513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pic>
        <p:nvPicPr>
          <p:cNvPr id="5126" name="Picture 11" descr="new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2805113" y="6410325"/>
            <a:ext cx="3851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5029200" y="6629400"/>
            <a:ext cx="322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J. Grames – JLab Summer Detector Series, July 7, 2008</a:t>
            </a:r>
          </a:p>
        </p:txBody>
      </p:sp>
    </p:spTree>
    <p:extLst>
      <p:ext uri="{BB962C8B-B14F-4D97-AF65-F5344CB8AC3E}">
        <p14:creationId xmlns:p14="http://schemas.microsoft.com/office/powerpoint/2010/main" val="37943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640513" y="6500813"/>
            <a:ext cx="2503487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00813"/>
            <a:ext cx="2830513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pic>
        <p:nvPicPr>
          <p:cNvPr id="5126" name="Picture 11" descr="new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2805113" y="6410325"/>
            <a:ext cx="3851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5029200" y="6629400"/>
            <a:ext cx="322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J. Grames – JLab Summer Detector Series, July 7, 2008</a:t>
            </a:r>
          </a:p>
        </p:txBody>
      </p:sp>
    </p:spTree>
    <p:extLst>
      <p:ext uri="{BB962C8B-B14F-4D97-AF65-F5344CB8AC3E}">
        <p14:creationId xmlns:p14="http://schemas.microsoft.com/office/powerpoint/2010/main" val="2938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Operations Review, July 19-21, 2010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1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2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2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5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72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C4DE78-4096-4237-8CFC-9CD68067F7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F7605E-E691-4FC9-816A-5E294128B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0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640513" y="6500813"/>
            <a:ext cx="2503487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00813"/>
            <a:ext cx="2830513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pic>
        <p:nvPicPr>
          <p:cNvPr id="5126" name="Picture 11" descr="new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2805113" y="6410325"/>
            <a:ext cx="3851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5029200" y="6629400"/>
            <a:ext cx="322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J. Grames – JLab Summer Detector Series, July 7, 2008</a:t>
            </a:r>
          </a:p>
        </p:txBody>
      </p:sp>
    </p:spTree>
    <p:extLst>
      <p:ext uri="{BB962C8B-B14F-4D97-AF65-F5344CB8AC3E}">
        <p14:creationId xmlns:p14="http://schemas.microsoft.com/office/powerpoint/2010/main" val="189690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23" Type="http://schemas.openxmlformats.org/officeDocument/2006/relationships/image" Target="../media/image49.png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6.xml"/><Relationship Id="rId12" Type="http://schemas.openxmlformats.org/officeDocument/2006/relationships/diagramQuickStyle" Target="../diagrams/quickStyle6.xml"/><Relationship Id="rId13" Type="http://schemas.openxmlformats.org/officeDocument/2006/relationships/diagramColors" Target="../diagrams/colors6.xml"/><Relationship Id="rId14" Type="http://schemas.microsoft.com/office/2007/relationships/diagramDrawing" Target="../diagrams/drawing6.xml"/><Relationship Id="rId15" Type="http://schemas.openxmlformats.org/officeDocument/2006/relationships/diagramData" Target="../diagrams/data7.xml"/><Relationship Id="rId16" Type="http://schemas.openxmlformats.org/officeDocument/2006/relationships/diagramLayout" Target="../diagrams/layout7.xml"/><Relationship Id="rId17" Type="http://schemas.openxmlformats.org/officeDocument/2006/relationships/diagramQuickStyle" Target="../diagrams/quickStyle7.xml"/><Relationship Id="rId18" Type="http://schemas.openxmlformats.org/officeDocument/2006/relationships/diagramColors" Target="../diagrams/colors7.xml"/><Relationship Id="rId19" Type="http://schemas.microsoft.com/office/2007/relationships/diagramDrawing" Target="../diagrams/drawing7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1.wmf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5.gif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g"/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78.emf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129664" cy="1061545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</a:rPr>
              <a:t>Polarized Electron Sources</a:t>
            </a:r>
            <a:endParaRPr lang="en-US" sz="40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3246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JLAB Summer Lecture Series, July 17, 2014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277670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Joe Grames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6" descr="CIS-group-photo-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867400" cy="400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Accelerators Need Electron Beams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How do we make them?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486400" cy="472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Field Emission</a:t>
            </a:r>
          </a:p>
          <a:p>
            <a:r>
              <a:rPr lang="en-US" sz="4400" dirty="0" smtClean="0"/>
              <a:t>Thermionic Emission </a:t>
            </a:r>
          </a:p>
          <a:p>
            <a:r>
              <a:rPr lang="en-US" sz="4400" dirty="0" smtClean="0"/>
              <a:t>Photoemission</a:t>
            </a:r>
          </a:p>
        </p:txBody>
      </p:sp>
    </p:spTree>
    <p:extLst>
      <p:ext uri="{BB962C8B-B14F-4D97-AF65-F5344CB8AC3E}">
        <p14:creationId xmlns:p14="http://schemas.microsoft.com/office/powerpoint/2010/main" val="2207502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Canonical Emission Equations</a:t>
            </a:r>
            <a:br>
              <a:rPr lang="en-US" dirty="0" smtClean="0"/>
            </a:br>
            <a:r>
              <a:rPr lang="en-US" sz="2667" dirty="0" smtClean="0"/>
              <a:t>(slide courtesy of Dr. K. Jensen, Naval Research Laboratory)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609600" y="1676400"/>
            <a:ext cx="7886700" cy="4558168"/>
            <a:chOff x="609600" y="1981200"/>
            <a:chExt cx="12115800" cy="5613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10500" y="6362700"/>
              <a:ext cx="4914900" cy="711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300" y="4330700"/>
              <a:ext cx="3632200" cy="8890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94700" y="2413000"/>
              <a:ext cx="3670300" cy="8763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657600" y="1981200"/>
              <a:ext cx="4445000" cy="1752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508000" indent="-508000" fontAlgn="auto"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ct val="125000"/>
                <a:buFont typeface="Arial" pitchFamily="-65" charset="0"/>
                <a:buChar char="•"/>
              </a:pPr>
              <a:r>
                <a:rPr lang="en-US" sz="2000" dirty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Field Emission</a:t>
              </a:r>
              <a:br>
                <a:rPr lang="en-US" sz="2000" dirty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400" dirty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Fowler </a:t>
              </a:r>
              <a:r>
                <a:rPr lang="en-US" sz="1400" dirty="0" err="1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N</a:t>
              </a:r>
              <a:r>
                <a:rPr lang="en-US" sz="1400" dirty="0" err="1" smtClean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ordheim</a:t>
              </a:r>
              <a:r>
                <a:rPr lang="en-US" sz="1400" dirty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/>
              </a:r>
              <a:br>
                <a:rPr lang="en-US" sz="1400" dirty="0">
                  <a:solidFill>
                    <a:srgbClr val="00008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E.L. Murphy, and R.H. Good, </a:t>
              </a:r>
              <a:b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Physical Review 102, 1464 (1956).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171700"/>
              <a:ext cx="2540000" cy="136842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3657600" y="3911600"/>
              <a:ext cx="4445000" cy="1752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508000" indent="-508000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25000"/>
                <a:buFont typeface="Arial" pitchFamily="-65" charset="0"/>
                <a:buChar char="•"/>
              </a:pPr>
              <a:r>
                <a:rPr lang="en-US" sz="20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hermal </a:t>
              </a:r>
              <a:r>
                <a:rPr lang="en-US" sz="20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E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mission</a:t>
              </a:r>
              <a:r>
                <a:rPr lang="en-US" sz="20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/>
              </a:r>
              <a:br>
                <a:rPr lang="en-US" sz="20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R</a:t>
              </a:r>
              <a:r>
                <a:rPr lang="en-US" sz="1400" dirty="0" smtClean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ichardson-Laue-</a:t>
              </a:r>
              <a:r>
                <a:rPr lang="en-US" sz="1400" dirty="0" err="1" smtClean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Dushman</a:t>
              </a:r>
              <a:r>
                <a:rPr lang="en-US" sz="14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/>
              </a:r>
              <a:br>
                <a:rPr lang="en-US" sz="1400" dirty="0">
                  <a:solidFill>
                    <a:srgbClr val="FF0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C. Herring, and M. Nichols, </a:t>
              </a:r>
              <a:b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Reviews of Modern Physics 21, 185 (1949).</a:t>
              </a: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4038600"/>
              <a:ext cx="2540000" cy="149225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3657600" y="5842000"/>
              <a:ext cx="4445000" cy="1752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508000" indent="-508000"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ct val="125000"/>
                <a:buFont typeface="Arial" pitchFamily="-65" charset="0"/>
                <a:buChar char="•"/>
              </a:pPr>
              <a:r>
                <a:rPr lang="en-US" sz="2000" dirty="0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Photoemission</a:t>
              </a:r>
              <a:br>
                <a:rPr lang="en-US" sz="2000" dirty="0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400" dirty="0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Fowler-</a:t>
              </a:r>
              <a:r>
                <a:rPr lang="en-US" sz="1400" dirty="0" err="1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Dubridge</a:t>
              </a:r>
              <a:r>
                <a:rPr lang="en-US" sz="1400" dirty="0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/>
              </a:r>
              <a:br>
                <a:rPr lang="en-US" sz="1400" dirty="0">
                  <a:solidFill>
                    <a:srgbClr val="008000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L.A. </a:t>
              </a:r>
              <a:r>
                <a:rPr lang="en-US" sz="1000" dirty="0" err="1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DuBridge</a:t>
              </a: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/>
              </a:r>
              <a:b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</a:br>
              <a:r>
                <a:rPr lang="en-US" sz="1000" dirty="0">
                  <a:solidFill>
                    <a:srgbClr val="4C4C4C"/>
                  </a:solidFill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Physical Review 43, 0727 (1933).</a:t>
              </a: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" y="5969000"/>
              <a:ext cx="2540000" cy="149225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cxnSp>
        <p:nvCxnSpPr>
          <p:cNvPr id="16" name="Straight Arrow Connector 15"/>
          <p:cNvCxnSpPr/>
          <p:nvPr/>
        </p:nvCxnSpPr>
        <p:spPr>
          <a:xfrm rot="5400000" flipH="1" flipV="1">
            <a:off x="634725" y="3825052"/>
            <a:ext cx="4508116" cy="11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76279" y="6235846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Listed chronologically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53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Field Emitter 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143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Explained by Fowler-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Nordheim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1928:  a quantum mechanical tunneling effect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“bright” e-beam, good for surface science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304800" y="990600"/>
            <a:ext cx="2849946" cy="3193197"/>
            <a:chOff x="304800" y="3352800"/>
            <a:chExt cx="2849946" cy="3193197"/>
          </a:xfrm>
        </p:grpSpPr>
        <p:pic>
          <p:nvPicPr>
            <p:cNvPr id="8" name="Picture 7" descr="http://courseware.phys.unm.edu/ce/lab8-midterm_files/lab8-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352800"/>
              <a:ext cx="2743200" cy="231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5800" y="5715000"/>
              <a:ext cx="246894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 = BV</a:t>
              </a:r>
              <a:r>
                <a:rPr lang="en-US" sz="2000" baseline="44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 exp(-C/V)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Vacuum diode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52400" y="3962400"/>
            <a:ext cx="4144816" cy="2644300"/>
            <a:chOff x="152400" y="3962400"/>
            <a:chExt cx="4144816" cy="2644300"/>
          </a:xfrm>
        </p:grpSpPr>
        <p:grpSp>
          <p:nvGrpSpPr>
            <p:cNvPr id="5" name="Group 20"/>
            <p:cNvGrpSpPr/>
            <p:nvPr/>
          </p:nvGrpSpPr>
          <p:grpSpPr>
            <a:xfrm>
              <a:off x="3048000" y="3962400"/>
              <a:ext cx="1249216" cy="2644300"/>
              <a:chOff x="426834" y="378939"/>
              <a:chExt cx="1249216" cy="26443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97497" y="1045219"/>
                <a:ext cx="697479" cy="70792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apezoid 14"/>
              <p:cNvSpPr/>
              <p:nvPr/>
            </p:nvSpPr>
            <p:spPr>
              <a:xfrm>
                <a:off x="426834" y="1420003"/>
                <a:ext cx="1249216" cy="1603236"/>
              </a:xfrm>
              <a:prstGeom prst="trapezoid">
                <a:avLst>
                  <a:gd name="adj" fmla="val 2174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20490" y="930712"/>
                <a:ext cx="1457488" cy="374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V="1">
                <a:off x="93675" y="899480"/>
                <a:ext cx="1467900" cy="4268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80778" y="566331"/>
                <a:ext cx="4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60°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572000"/>
              <a:ext cx="2692400" cy="2019300"/>
            </a:xfrm>
            <a:prstGeom prst="rect">
              <a:avLst/>
            </a:prstGeom>
          </p:spPr>
        </p:pic>
      </p:grp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419600" y="4038600"/>
          <a:ext cx="4489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Equation" r:id="rId5" imgW="2666880" imgH="583920" progId="Equation.3">
                  <p:embed/>
                </p:oleObj>
              </mc:Choice>
              <mc:Fallback>
                <p:oleObj name="Equation" r:id="rId5" imgW="26668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44894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947695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uman hair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" y="4224694"/>
            <a:ext cx="38100" cy="320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66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Thermionic Emission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762000"/>
            <a:ext cx="368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Used to make light….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5943600" cy="1904999"/>
          </a:xfrm>
        </p:spPr>
        <p:txBody>
          <a:bodyPr>
            <a:noAutofit/>
          </a:bodyPr>
          <a:lstStyle/>
          <a:p>
            <a:pPr marL="176213" indent="-176213"/>
            <a:r>
              <a:rPr lang="en-US" sz="2000" dirty="0" smtClean="0"/>
              <a:t>Studied  since early 1800’s and perfected over 100 years, by many inventors (why does Edison get so much credit?)</a:t>
            </a:r>
          </a:p>
          <a:p>
            <a:pPr marL="176213" indent="-176213"/>
            <a:r>
              <a:rPr lang="en-US" sz="2000" dirty="0" smtClean="0"/>
              <a:t>Thermionic emission from Tungsten filaments and metalloids like LaB6 operating at &gt;1000K are common </a:t>
            </a:r>
          </a:p>
          <a:p>
            <a:pPr marL="176213" indent="-176213"/>
            <a:r>
              <a:rPr lang="en-US" sz="2000" dirty="0" smtClean="0"/>
              <a:t>~ 90% of consumed power simply generates heat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48436"/>
            <a:ext cx="5138737" cy="330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/>
          <p:nvPr/>
        </p:nvGrpSpPr>
        <p:grpSpPr>
          <a:xfrm>
            <a:off x="457200" y="1600200"/>
            <a:ext cx="2153282" cy="2856131"/>
            <a:chOff x="304800" y="1676400"/>
            <a:chExt cx="2153282" cy="2856131"/>
          </a:xfrm>
        </p:grpSpPr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691" y="1676400"/>
              <a:ext cx="13335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04800" y="3886200"/>
              <a:ext cx="215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Edison’s patent,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Long-lasting filament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648200"/>
            <a:ext cx="323643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72400" y="367150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Melts 3695K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43800" y="3924300"/>
            <a:ext cx="609600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3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Thermionic Emission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196" t="3030" r="15314" b="24242"/>
          <a:stretch>
            <a:fillRect/>
          </a:stretch>
        </p:blipFill>
        <p:spPr bwMode="auto">
          <a:xfrm flipH="1">
            <a:off x="5257800" y="4191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4800" y="1066800"/>
            <a:ext cx="458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Used to make x-ray light….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81000" y="2057400"/>
            <a:ext cx="1076325" cy="2000250"/>
            <a:chOff x="762000" y="1295400"/>
            <a:chExt cx="1076325" cy="20002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676400"/>
              <a:ext cx="107632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14401" y="1295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1880s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914400"/>
            <a:ext cx="3556000" cy="2286000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1981200" y="2209800"/>
            <a:ext cx="3429000" cy="2209800"/>
            <a:chOff x="2438400" y="2514600"/>
            <a:chExt cx="3429000" cy="2209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144" t="62069" r="1363"/>
            <a:stretch>
              <a:fillRect/>
            </a:stretch>
          </p:blipFill>
          <p:spPr bwMode="auto">
            <a:xfrm>
              <a:off x="2438400" y="3886200"/>
              <a:ext cx="3429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288" r="1363" b="37931"/>
            <a:stretch>
              <a:fillRect/>
            </a:stretch>
          </p:blipFill>
          <p:spPr bwMode="auto">
            <a:xfrm flipH="1">
              <a:off x="2438400" y="2514600"/>
              <a:ext cx="3352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5029200" cy="1676400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X-rays are generated when a DC electron beam, typically a few </a:t>
            </a:r>
            <a:r>
              <a:rPr lang="en-US" sz="2400" dirty="0" err="1" smtClean="0"/>
              <a:t>mA</a:t>
            </a:r>
            <a:r>
              <a:rPr lang="en-US" sz="2400" dirty="0" smtClean="0"/>
              <a:t>, strikes a tungsten target at 60-200 </a:t>
            </a:r>
            <a:r>
              <a:rPr lang="en-US" sz="2400" dirty="0" err="1" smtClean="0"/>
              <a:t>keV</a:t>
            </a:r>
            <a:r>
              <a:rPr lang="en-US" sz="2400" dirty="0" smtClean="0"/>
              <a:t>.  e-Beam quality is not a big concern</a:t>
            </a:r>
          </a:p>
        </p:txBody>
      </p:sp>
      <p:sp>
        <p:nvSpPr>
          <p:cNvPr id="19" name="Curved Down Arrow 18"/>
          <p:cNvSpPr/>
          <p:nvPr/>
        </p:nvSpPr>
        <p:spPr>
          <a:xfrm>
            <a:off x="1524000" y="2057400"/>
            <a:ext cx="12954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505200"/>
            <a:ext cx="19049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Rotating anode to distribute heat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86600" y="4191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3800" y="571500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1930s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1752600"/>
            <a:ext cx="1594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bias at high voltage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61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Modern X-Ray Sources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3089"/>
          <a:stretch>
            <a:fillRect/>
          </a:stretch>
        </p:blipFill>
        <p:spPr bwMode="auto">
          <a:xfrm>
            <a:off x="4038600" y="2895600"/>
            <a:ext cx="47815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756" t="5112" r="6103" b="7987"/>
          <a:stretch>
            <a:fillRect/>
          </a:stretch>
        </p:blipFill>
        <p:spPr bwMode="auto">
          <a:xfrm>
            <a:off x="228600" y="1219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150114"/>
            <a:ext cx="345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Courtesy Varian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2971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Higher Voltage….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More penetrating x-ray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998" y="1219200"/>
            <a:ext cx="3930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Higher e-beam current…..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Higher x-ray flux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246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343400" y="1143000"/>
            <a:ext cx="4561214" cy="37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 b="2804"/>
          <a:stretch>
            <a:fillRect/>
          </a:stretch>
        </p:blipFill>
        <p:spPr bwMode="auto">
          <a:xfrm>
            <a:off x="1600200" y="4876800"/>
            <a:ext cx="684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CEBAF’s First Electron Source</a:t>
            </a:r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143000"/>
            <a:ext cx="4191000" cy="1754326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Make beam by running current through the filament biased at 100kV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Use “grid” to turn beam ON/OFF, i.e., create machine-safe </a:t>
            </a:r>
            <a:r>
              <a:rPr lang="en-US" sz="1800" dirty="0" err="1" smtClean="0">
                <a:solidFill>
                  <a:srgbClr val="002060"/>
                </a:solidFill>
                <a:latin typeface="Calibri"/>
              </a:rPr>
              <a:t>macropulses</a:t>
            </a:r>
            <a:endParaRPr lang="en-US" sz="1800" dirty="0" smtClean="0">
              <a:solidFill>
                <a:srgbClr val="002060"/>
              </a:solidFill>
              <a:latin typeface="Calibri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Apertures to improve </a:t>
            </a:r>
            <a:r>
              <a:rPr lang="en-US" sz="1800" dirty="0" err="1" smtClean="0">
                <a:solidFill>
                  <a:srgbClr val="002060"/>
                </a:solidFill>
                <a:latin typeface="Calibri"/>
              </a:rPr>
              <a:t>emittance</a:t>
            </a:r>
            <a:endParaRPr lang="en-US" sz="1800" dirty="0" smtClean="0">
              <a:solidFill>
                <a:srgbClr val="002060"/>
              </a:solidFill>
              <a:latin typeface="Calibri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Use RF “chopper”  to create RF structure 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715000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Polarized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GaAs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photosource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6488668"/>
            <a:ext cx="197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Thermionic  source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5791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RF-chopper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04800" y="3048000"/>
            <a:ext cx="3886200" cy="2103120"/>
            <a:chOff x="304800" y="3048000"/>
            <a:chExt cx="3886200" cy="210312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0793" t="7584" b="32075"/>
            <a:stretch>
              <a:fillRect/>
            </a:stretch>
          </p:blipFill>
          <p:spPr bwMode="auto">
            <a:xfrm flipH="1">
              <a:off x="1905000" y="3048000"/>
              <a:ext cx="2286000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429000"/>
              <a:ext cx="148369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7588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Klystrons — RF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17902" cy="32469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Electrons make RF-energy…</a:t>
            </a:r>
          </a:p>
          <a:p>
            <a:r>
              <a:rPr lang="en-US" dirty="0" smtClean="0"/>
              <a:t>Klystrons use a DC electron beam at a few </a:t>
            </a:r>
            <a:r>
              <a:rPr lang="en-US" dirty="0" err="1" smtClean="0"/>
              <a:t>mA</a:t>
            </a:r>
            <a:r>
              <a:rPr lang="en-US" dirty="0" smtClean="0"/>
              <a:t> to generate/amplify microwaves by velocity modulation.</a:t>
            </a:r>
          </a:p>
          <a:p>
            <a:r>
              <a:rPr lang="en-US" dirty="0" smtClean="0"/>
              <a:t>Klystrons use thermionic cathodes to generate the required electron beam.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419600"/>
            <a:ext cx="398780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408" y="2486055"/>
            <a:ext cx="2006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31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probing with spin ?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 bwMode="auto">
          <a:xfrm>
            <a:off x="4495800" y="2438400"/>
            <a:ext cx="2286000" cy="1828800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Target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04800" y="2819400"/>
            <a:ext cx="2514600" cy="1219200"/>
            <a:chOff x="685800" y="2971800"/>
            <a:chExt cx="2514600" cy="1219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905000" y="3657600"/>
              <a:ext cx="457200" cy="152400"/>
              <a:chOff x="1752600" y="4572000"/>
              <a:chExt cx="457200" cy="1524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" name="Oval 10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 bwMode="auto">
            <a:xfrm>
              <a:off x="685800" y="2971800"/>
              <a:ext cx="2514600" cy="1219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90600" y="3581400"/>
              <a:ext cx="457200" cy="152400"/>
              <a:chOff x="1752600" y="4572000"/>
              <a:chExt cx="457200" cy="15240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47800" y="3810000"/>
              <a:ext cx="457200" cy="152400"/>
              <a:chOff x="1752600" y="4572000"/>
              <a:chExt cx="457200" cy="1524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286000" y="3505200"/>
              <a:ext cx="457200" cy="152400"/>
              <a:chOff x="1752600" y="4572000"/>
              <a:chExt cx="457200" cy="152400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Oval 25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14600" y="3352800"/>
              <a:ext cx="457200" cy="152400"/>
              <a:chOff x="1752600" y="4572000"/>
              <a:chExt cx="457200" cy="1524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Oval 28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143000" y="3276600"/>
              <a:ext cx="457200" cy="152400"/>
              <a:chOff x="1752600" y="4572000"/>
              <a:chExt cx="457200" cy="15240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524000" y="3124200"/>
              <a:ext cx="457200" cy="152400"/>
              <a:chOff x="1752600" y="4572000"/>
              <a:chExt cx="457200" cy="152400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524000" y="3429000"/>
              <a:ext cx="457200" cy="152400"/>
              <a:chOff x="1752600" y="4572000"/>
              <a:chExt cx="457200" cy="152400"/>
            </a:xfrm>
          </p:grpSpPr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8" name="Oval 37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905000" y="3276600"/>
              <a:ext cx="457200" cy="152400"/>
              <a:chOff x="1752600" y="4572000"/>
              <a:chExt cx="457200" cy="152400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Oval 40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286000" y="3810000"/>
              <a:ext cx="457200" cy="152400"/>
              <a:chOff x="1752600" y="4572000"/>
              <a:chExt cx="457200" cy="152400"/>
            </a:xfrm>
          </p:grpSpPr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1752600" y="4648200"/>
                <a:ext cx="457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Oval 43"/>
              <p:cNvSpPr/>
              <p:nvPr/>
            </p:nvSpPr>
            <p:spPr bwMode="auto">
              <a:xfrm>
                <a:off x="1905000" y="4572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590800" y="4876800"/>
            <a:ext cx="457200" cy="152400"/>
            <a:chOff x="1752600" y="4572000"/>
            <a:chExt cx="457200" cy="15240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09800" y="2057400"/>
            <a:ext cx="457200" cy="152400"/>
            <a:chOff x="1752600" y="4572000"/>
            <a:chExt cx="457200" cy="15240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Oval 49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2286000"/>
            <a:ext cx="457200" cy="152400"/>
            <a:chOff x="1752600" y="4572000"/>
            <a:chExt cx="457200" cy="15240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71800" y="4724400"/>
            <a:ext cx="457200" cy="152400"/>
            <a:chOff x="1752600" y="4572000"/>
            <a:chExt cx="457200" cy="15240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24200" y="2133600"/>
            <a:ext cx="457200" cy="152400"/>
            <a:chOff x="1752600" y="4572000"/>
            <a:chExt cx="457200" cy="152400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62200" y="1752600"/>
            <a:ext cx="457200" cy="152400"/>
            <a:chOff x="1752600" y="4572000"/>
            <a:chExt cx="457200" cy="15240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Oval 61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743200" y="1600200"/>
            <a:ext cx="457200" cy="152400"/>
            <a:chOff x="1752600" y="4572000"/>
            <a:chExt cx="457200" cy="152400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Oval 64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3200" y="1905000"/>
            <a:ext cx="457200" cy="152400"/>
            <a:chOff x="1752600" y="4572000"/>
            <a:chExt cx="457200" cy="152400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Oval 67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24200" y="1752600"/>
            <a:ext cx="457200" cy="152400"/>
            <a:chOff x="1752600" y="4572000"/>
            <a:chExt cx="457200" cy="15240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Oval 70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71800" y="5029200"/>
            <a:ext cx="457200" cy="152400"/>
            <a:chOff x="1752600" y="4572000"/>
            <a:chExt cx="457200" cy="152400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Oval 73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77" name="Striped Right Arrow 76"/>
          <p:cNvSpPr/>
          <p:nvPr/>
        </p:nvSpPr>
        <p:spPr bwMode="auto">
          <a:xfrm>
            <a:off x="3048000" y="3200400"/>
            <a:ext cx="1219200" cy="3810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8" name="Striped Right Arrow 77"/>
          <p:cNvSpPr/>
          <p:nvPr/>
        </p:nvSpPr>
        <p:spPr bwMode="auto">
          <a:xfrm rot="11903730">
            <a:off x="3457967" y="2392440"/>
            <a:ext cx="1219200" cy="38100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9" name="Striped Right Arrow 78"/>
          <p:cNvSpPr/>
          <p:nvPr/>
        </p:nvSpPr>
        <p:spPr bwMode="auto">
          <a:xfrm rot="9300402">
            <a:off x="3528604" y="4202124"/>
            <a:ext cx="1219200" cy="38100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4495800"/>
            <a:ext cx="2818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measure</a:t>
            </a:r>
          </a:p>
          <a:p>
            <a:r>
              <a:rPr lang="en-US" dirty="0"/>
              <a:t>a</a:t>
            </a:r>
            <a:r>
              <a:rPr lang="en-US" dirty="0" smtClean="0"/>
              <a:t>n experimental</a:t>
            </a:r>
          </a:p>
          <a:p>
            <a:r>
              <a:rPr lang="en-US" dirty="0" smtClean="0"/>
              <a:t>asymmetry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90953">
            <a:off x="1338852" y="4844053"/>
            <a:ext cx="1240891" cy="12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47143">
            <a:off x="1198719" y="893919"/>
            <a:ext cx="1240891" cy="12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641" cy="808806"/>
          </a:xfrm>
        </p:spPr>
        <p:txBody>
          <a:bodyPr/>
          <a:lstStyle/>
          <a:p>
            <a:r>
              <a:rPr lang="en-US" dirty="0" smtClean="0"/>
              <a:t>Parity Violation Experiments at CEBAF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454" y="729349"/>
          <a:ext cx="8651092" cy="539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37"/>
                <a:gridCol w="860395"/>
                <a:gridCol w="553952"/>
                <a:gridCol w="931112"/>
                <a:gridCol w="1001830"/>
                <a:gridCol w="1025403"/>
                <a:gridCol w="1048975"/>
                <a:gridCol w="1025401"/>
                <a:gridCol w="1037187"/>
              </a:tblGrid>
              <a:tr h="11525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4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2399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1400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Was not specified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952399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3.484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16900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200±100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3±3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0.5±0.1</a:t>
                      </a:r>
                      <a:endParaRPr lang="en-US" sz="14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788017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PREx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1.063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208</a:t>
                      </a:r>
                      <a:r>
                        <a:rPr lang="en-US" sz="1400" dirty="0" smtClean="0"/>
                        <a:t>Pb</a:t>
                      </a:r>
                    </a:p>
                    <a:p>
                      <a:pPr algn="ctr"/>
                      <a:r>
                        <a:rPr lang="en-US" sz="1400" dirty="0" smtClean="0"/>
                        <a:t>(0.5 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500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0.3±0.1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aseline="30000" dirty="0"/>
                    </a:p>
                  </a:txBody>
                  <a:tcPr/>
                </a:tc>
              </a:tr>
              <a:tr h="776957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1.162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(35 cm)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100±10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30±3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76957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Møller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35.6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0.5±0.5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0.05±0.05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r>
                        <a:rPr lang="en-US" sz="1400" baseline="30000" dirty="0" smtClean="0">
                          <a:sym typeface="Wingdings"/>
                        </a:rPr>
                        <a:t>-4</a:t>
                      </a:r>
                      <a:endParaRPr lang="en-US" sz="14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2150355" y="6385984"/>
            <a:ext cx="5905625" cy="472016"/>
          </a:xfrm>
          <a:prstGeom prst="wedgeRoundRectCallout">
            <a:avLst>
              <a:gd name="adj1" fmla="val -14303"/>
              <a:gd name="adj2" fmla="val -106339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PV experiments motivate polarized e-source R&amp;D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733800" y="4572000"/>
            <a:ext cx="10668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Who needs electrons?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Storage batteries, man-made and natural power generators, power grids and distribution circuits, and…the “free” electrons used in particle accelerators…..</a:t>
            </a:r>
            <a:endParaRPr lang="en-US" sz="2800" dirty="0"/>
          </a:p>
        </p:txBody>
      </p:sp>
      <p:grpSp>
        <p:nvGrpSpPr>
          <p:cNvPr id="4" name="Group 10"/>
          <p:cNvGrpSpPr/>
          <p:nvPr/>
        </p:nvGrpSpPr>
        <p:grpSpPr>
          <a:xfrm>
            <a:off x="685800" y="2667000"/>
            <a:ext cx="7781925" cy="4191000"/>
            <a:chOff x="304800" y="1981200"/>
            <a:chExt cx="7781925" cy="4191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133600"/>
              <a:ext cx="16192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2057400"/>
              <a:ext cx="16192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1981200"/>
              <a:ext cx="217810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1981200"/>
              <a:ext cx="107632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4038600"/>
              <a:ext cx="107632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4038600"/>
              <a:ext cx="219755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3886200"/>
              <a:ext cx="20002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94994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“234 ppb” even mean?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 bwMode="auto">
          <a:xfrm>
            <a:off x="4495800" y="2438400"/>
            <a:ext cx="2286000" cy="1828800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Target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4800" y="2819400"/>
            <a:ext cx="2514600" cy="1219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90800" y="4876800"/>
            <a:ext cx="457200" cy="152400"/>
            <a:chOff x="1752600" y="4572000"/>
            <a:chExt cx="457200" cy="152400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09800" y="2057400"/>
            <a:ext cx="457200" cy="152400"/>
            <a:chOff x="1752600" y="4572000"/>
            <a:chExt cx="457200" cy="1524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67000" y="2286000"/>
            <a:ext cx="457200" cy="152400"/>
            <a:chOff x="1752600" y="4572000"/>
            <a:chExt cx="457200" cy="1524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71800" y="4724400"/>
            <a:ext cx="457200" cy="152400"/>
            <a:chOff x="1752600" y="4572000"/>
            <a:chExt cx="457200" cy="15240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24200" y="2133600"/>
            <a:ext cx="457200" cy="152400"/>
            <a:chOff x="1752600" y="4572000"/>
            <a:chExt cx="457200" cy="152400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62200" y="1752600"/>
            <a:ext cx="457200" cy="152400"/>
            <a:chOff x="1752600" y="4572000"/>
            <a:chExt cx="457200" cy="152400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43200" y="1600200"/>
            <a:ext cx="457200" cy="152400"/>
            <a:chOff x="1752600" y="4572000"/>
            <a:chExt cx="457200" cy="1524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Oval 56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43200" y="1905000"/>
            <a:ext cx="457200" cy="152400"/>
            <a:chOff x="1752600" y="4572000"/>
            <a:chExt cx="457200" cy="1524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Oval 59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24200" y="1752600"/>
            <a:ext cx="457200" cy="152400"/>
            <a:chOff x="1752600" y="4572000"/>
            <a:chExt cx="457200" cy="1524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Oval 62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71800" y="5029200"/>
            <a:ext cx="457200" cy="152400"/>
            <a:chOff x="1752600" y="4572000"/>
            <a:chExt cx="457200" cy="1524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1752600" y="46482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67" name="Striped Right Arrow 66"/>
          <p:cNvSpPr/>
          <p:nvPr/>
        </p:nvSpPr>
        <p:spPr bwMode="auto">
          <a:xfrm>
            <a:off x="3048000" y="3200400"/>
            <a:ext cx="1219200" cy="3810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8" name="Striped Right Arrow 67"/>
          <p:cNvSpPr/>
          <p:nvPr/>
        </p:nvSpPr>
        <p:spPr bwMode="auto">
          <a:xfrm rot="11903730">
            <a:off x="3457967" y="2392440"/>
            <a:ext cx="1219200" cy="38100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9" name="Striped Right Arrow 68"/>
          <p:cNvSpPr/>
          <p:nvPr/>
        </p:nvSpPr>
        <p:spPr bwMode="auto">
          <a:xfrm rot="9300402">
            <a:off x="3528604" y="4202124"/>
            <a:ext cx="1219200" cy="38100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90953">
            <a:off x="1338852" y="4844053"/>
            <a:ext cx="1240891" cy="12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47143">
            <a:off x="1198719" y="893919"/>
            <a:ext cx="1240891" cy="12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457200" y="3200400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1,000,000,000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71600" y="1143000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47800" y="53340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81967" y="9906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 - B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9600" y="1524000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1,000,000,000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4419600" y="1447800"/>
            <a:ext cx="2286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105400" y="4953000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 = 500,000,117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 = 499,999,883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Electron </a:t>
            </a:r>
            <a:r>
              <a:rPr lang="en-US" sz="3600" dirty="0" smtClean="0">
                <a:latin typeface="Comic Sans MS" pitchFamily="66" charset="0"/>
              </a:rPr>
              <a:t>Bunch Spin </a:t>
            </a:r>
            <a:r>
              <a:rPr lang="en-US" sz="3600" dirty="0">
                <a:latin typeface="Comic Sans MS" pitchFamily="66" charset="0"/>
              </a:rPr>
              <a:t>&amp; Polarization</a:t>
            </a:r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3581400" y="1371600"/>
            <a:ext cx="4724400" cy="1905000"/>
          </a:xfrm>
          <a:prstGeom prst="ellipse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3505200" y="3962400"/>
            <a:ext cx="4724400" cy="1905000"/>
          </a:xfrm>
          <a:prstGeom prst="ellipse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rot="5400000" flipV="1">
            <a:off x="5486400" y="1600200"/>
            <a:ext cx="0" cy="762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 rot="5400000">
            <a:off x="6858000" y="1905000"/>
            <a:ext cx="0" cy="762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 rot="5400000">
            <a:off x="6781800" y="4267200"/>
            <a:ext cx="0" cy="762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 rot="5400000" flipV="1">
            <a:off x="4724400" y="4495800"/>
            <a:ext cx="0" cy="762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rot="5400000" flipV="1">
            <a:off x="5410200" y="4191000"/>
            <a:ext cx="0" cy="762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rot="5400000" flipV="1">
            <a:off x="5791200" y="4953000"/>
            <a:ext cx="0" cy="762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320389" y="1371600"/>
            <a:ext cx="281679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0% </a:t>
            </a:r>
            <a:r>
              <a:rPr lang="en-US" dirty="0" smtClean="0">
                <a:solidFill>
                  <a:schemeClr val="tx1"/>
                </a:solidFill>
              </a:rPr>
              <a:t>Polarization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(thermionic)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228600" y="4419600"/>
            <a:ext cx="29940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50% Polarization</a:t>
            </a:r>
          </a:p>
          <a:p>
            <a:pPr algn="ctr"/>
            <a:r>
              <a:rPr lang="en-US" sz="540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5400">
              <a:solidFill>
                <a:schemeClr val="tx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 rot="5400000">
            <a:off x="4648200" y="1981200"/>
            <a:ext cx="152400" cy="762000"/>
            <a:chOff x="3024" y="1056"/>
            <a:chExt cx="96" cy="48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3072" y="1056"/>
              <a:ext cx="0" cy="480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Oval 17"/>
            <p:cNvSpPr>
              <a:spLocks noChangeArrowheads="1"/>
            </p:cNvSpPr>
            <p:nvPr/>
          </p:nvSpPr>
          <p:spPr bwMode="auto">
            <a:xfrm>
              <a:off x="3024" y="12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78" name="Oval 18"/>
          <p:cNvSpPr>
            <a:spLocks noChangeArrowheads="1"/>
          </p:cNvSpPr>
          <p:nvPr/>
        </p:nvSpPr>
        <p:spPr bwMode="auto">
          <a:xfrm rot="5400000">
            <a:off x="53340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rot="5400000">
            <a:off x="5791200" y="2362200"/>
            <a:ext cx="152400" cy="762000"/>
            <a:chOff x="3648" y="1488"/>
            <a:chExt cx="96" cy="480"/>
          </a:xfrm>
        </p:grpSpPr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480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Oval 19"/>
            <p:cNvSpPr>
              <a:spLocks noChangeArrowheads="1"/>
            </p:cNvSpPr>
            <p:nvPr/>
          </p:nvSpPr>
          <p:spPr bwMode="auto">
            <a:xfrm>
              <a:off x="3648" y="16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80" name="Oval 20"/>
          <p:cNvSpPr>
            <a:spLocks noChangeArrowheads="1"/>
          </p:cNvSpPr>
          <p:nvPr/>
        </p:nvSpPr>
        <p:spPr bwMode="auto">
          <a:xfrm rot="5400000">
            <a:off x="68580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 rot="5400000">
            <a:off x="56388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2" name="Oval 22"/>
          <p:cNvSpPr>
            <a:spLocks noChangeArrowheads="1"/>
          </p:cNvSpPr>
          <p:nvPr/>
        </p:nvSpPr>
        <p:spPr bwMode="auto">
          <a:xfrm rot="5400000">
            <a:off x="5257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3" name="Oval 23"/>
          <p:cNvSpPr>
            <a:spLocks noChangeArrowheads="1"/>
          </p:cNvSpPr>
          <p:nvPr/>
        </p:nvSpPr>
        <p:spPr bwMode="auto">
          <a:xfrm rot="5400000">
            <a:off x="457200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4" name="Oval 24"/>
          <p:cNvSpPr>
            <a:spLocks noChangeArrowheads="1"/>
          </p:cNvSpPr>
          <p:nvPr/>
        </p:nvSpPr>
        <p:spPr bwMode="auto">
          <a:xfrm rot="5400000">
            <a:off x="67818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5" name="AutoShape 25"/>
          <p:cNvSpPr>
            <a:spLocks noChangeArrowheads="1"/>
          </p:cNvSpPr>
          <p:nvPr/>
        </p:nvSpPr>
        <p:spPr bwMode="auto">
          <a:xfrm>
            <a:off x="7848600" y="1828800"/>
            <a:ext cx="1066800" cy="8382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419100 h 21600"/>
              <a:gd name="T4" fmla="*/ 800100 w 21600"/>
              <a:gd name="T5" fmla="*/ 838200 h 21600"/>
              <a:gd name="T6" fmla="*/ 10668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11286" name="AutoShape 53"/>
          <p:cNvSpPr>
            <a:spLocks noChangeArrowheads="1"/>
          </p:cNvSpPr>
          <p:nvPr/>
        </p:nvSpPr>
        <p:spPr bwMode="auto">
          <a:xfrm>
            <a:off x="7772400" y="4495800"/>
            <a:ext cx="1066800" cy="8382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419100 h 21600"/>
              <a:gd name="T4" fmla="*/ 800100 w 21600"/>
              <a:gd name="T5" fmla="*/ 838200 h 21600"/>
              <a:gd name="T6" fmla="*/ 10668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229600" cy="1069975"/>
          </a:xfrm>
        </p:spPr>
        <p:txBody>
          <a:bodyPr/>
          <a:lstStyle/>
          <a:p>
            <a:r>
              <a:rPr lang="en-US" dirty="0" smtClean="0"/>
              <a:t>Polarized Source Landscape 1970s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Self-polarization via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Sokolov-Ternov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Effect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Electron Scattering (Mott)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Photo-ionization: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Fano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Effect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Photo-ionization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 State Selected alkali atoms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Optically Pumped He Discharge</a:t>
            </a:r>
          </a:p>
          <a:p>
            <a:r>
              <a:rPr lang="en-US" dirty="0" smtClean="0">
                <a:solidFill>
                  <a:srgbClr val="FF5050"/>
                </a:solidFill>
              </a:rPr>
              <a:t>Field Emission from </a:t>
            </a:r>
            <a:r>
              <a:rPr lang="en-US" dirty="0" err="1" smtClean="0">
                <a:solidFill>
                  <a:srgbClr val="FF5050"/>
                </a:solidFill>
              </a:rPr>
              <a:t>EuS</a:t>
            </a: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smtClean="0">
                <a:solidFill>
                  <a:srgbClr val="FF5050"/>
                </a:solidFill>
              </a:rPr>
              <a:t>Photoemission from </a:t>
            </a:r>
            <a:r>
              <a:rPr lang="en-US" dirty="0" err="1" smtClean="0">
                <a:solidFill>
                  <a:srgbClr val="FF5050"/>
                </a:solidFill>
              </a:rPr>
              <a:t>GaAs</a:t>
            </a:r>
            <a:endParaRPr lang="en-US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08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Sources can be problematic 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56357"/>
            <a:ext cx="86868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Fast spin reversal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 some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methods difficult to reverse spin greater than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1Hz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second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(present day experiments want &gt;1kHz)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It would be nice to make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RF-time structure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directly, instead of DC beam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Most accelerators require reasonably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small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emittance</a:t>
            </a:r>
            <a:endParaRPr lang="en-US" sz="2400" dirty="0" smtClean="0">
              <a:solidFill>
                <a:srgbClr val="FF0000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Maximize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feasability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lasers, pounds of alkali metal, hot and cold things very near each other, strong magnetic fields,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very high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voltage,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challenging vacuum issues can kill a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concept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Long term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reliability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can be an issue (24/7 ops)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Reproducibility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getting the same result twice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29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4809" cy="762000"/>
          </a:xfrm>
        </p:spPr>
        <p:txBody>
          <a:bodyPr/>
          <a:lstStyle/>
          <a:p>
            <a:r>
              <a:rPr lang="en-US" sz="3200" b="0" dirty="0" smtClean="0">
                <a:latin typeface="Comic Sans MS" pitchFamily="66" charset="0"/>
              </a:rPr>
              <a:t>Polarized Source “Musts”</a:t>
            </a:r>
            <a:endParaRPr lang="en-US" sz="3200" b="0" dirty="0">
              <a:latin typeface="Comic Sans MS" pitchFamily="66" charset="0"/>
            </a:endParaRPr>
          </a:p>
        </p:txBody>
      </p:sp>
      <p:grpSp>
        <p:nvGrpSpPr>
          <p:cNvPr id="6" name="Group 93"/>
          <p:cNvGrpSpPr>
            <a:grpSpLocks noChangeAspect="1"/>
          </p:cNvGrpSpPr>
          <p:nvPr/>
        </p:nvGrpSpPr>
        <p:grpSpPr bwMode="auto">
          <a:xfrm>
            <a:off x="2820988" y="1980441"/>
            <a:ext cx="2589212" cy="3810759"/>
            <a:chOff x="3505" y="1391"/>
            <a:chExt cx="2159" cy="2649"/>
          </a:xfrm>
        </p:grpSpPr>
        <p:pic>
          <p:nvPicPr>
            <p:cNvPr id="458846" name="Picture 94" descr="schematic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</a:blip>
            <a:srcRect l="8299" r="8299"/>
            <a:stretch>
              <a:fillRect/>
            </a:stretch>
          </p:blipFill>
          <p:spPr bwMode="auto">
            <a:xfrm>
              <a:off x="3505" y="2099"/>
              <a:ext cx="2159" cy="1941"/>
            </a:xfrm>
            <a:prstGeom prst="rect">
              <a:avLst/>
            </a:prstGeom>
            <a:noFill/>
          </p:spPr>
        </p:pic>
        <p:sp>
          <p:nvSpPr>
            <p:cNvPr id="458847" name="Text Box 95"/>
            <p:cNvSpPr txBox="1">
              <a:spLocks noChangeArrowheads="1"/>
            </p:cNvSpPr>
            <p:nvPr/>
          </p:nvSpPr>
          <p:spPr bwMode="auto">
            <a:xfrm>
              <a:off x="3823" y="1391"/>
              <a:ext cx="1696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Lots of Photons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CW Pulses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High </a:t>
              </a:r>
              <a:r>
                <a:rPr lang="en-US" sz="1800" dirty="0" err="1" smtClean="0">
                  <a:solidFill>
                    <a:schemeClr val="tx1"/>
                  </a:solidFill>
                  <a:latin typeface="Arial" charset="0"/>
                </a:rPr>
                <a:t>Polariztion</a:t>
              </a: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58852" name="Text Box 100"/>
          <p:cNvSpPr txBox="1">
            <a:spLocks noChangeArrowheads="1"/>
          </p:cNvSpPr>
          <p:nvPr/>
        </p:nvSpPr>
        <p:spPr bwMode="auto">
          <a:xfrm>
            <a:off x="152400" y="1142911"/>
            <a:ext cx="2085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Photocathode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8853" name="Text Box 101"/>
          <p:cNvSpPr txBox="1">
            <a:spLocks noChangeArrowheads="1"/>
          </p:cNvSpPr>
          <p:nvPr/>
        </p:nvSpPr>
        <p:spPr bwMode="auto">
          <a:xfrm>
            <a:off x="3657600" y="1066711"/>
            <a:ext cx="955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Laser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8850" name="Text Box 98"/>
          <p:cNvSpPr txBox="1">
            <a:spLocks noChangeArrowheads="1"/>
          </p:cNvSpPr>
          <p:nvPr/>
        </p:nvSpPr>
        <p:spPr bwMode="auto">
          <a:xfrm>
            <a:off x="6172200" y="2068979"/>
            <a:ext cx="2585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Accelerate Electrons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Happy Photocathode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Integrate Laser</a:t>
            </a:r>
          </a:p>
        </p:txBody>
      </p:sp>
      <p:sp>
        <p:nvSpPr>
          <p:cNvPr id="458851" name="Text Box 99"/>
          <p:cNvSpPr txBox="1">
            <a:spLocks noChangeArrowheads="1"/>
          </p:cNvSpPr>
          <p:nvPr/>
        </p:nvSpPr>
        <p:spPr bwMode="auto">
          <a:xfrm>
            <a:off x="6324600" y="1066711"/>
            <a:ext cx="1981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Electron Gun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3246120"/>
            <a:ext cx="3088640" cy="2316480"/>
          </a:xfrm>
          <a:prstGeom prst="rect">
            <a:avLst/>
          </a:prstGeom>
          <a:noFill/>
        </p:spPr>
      </p:pic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0" y="2057400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Many electrons/photon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High Polarization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Fast response time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18654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0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GaAs</a:t>
            </a:r>
            <a:r>
              <a:rPr lang="en-US" dirty="0" smtClean="0">
                <a:solidFill>
                  <a:srgbClr val="FF0000"/>
                </a:solidFill>
              </a:rPr>
              <a:t>….the method that caught 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0090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529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0697" y="0"/>
            <a:ext cx="6372646" cy="683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Photoemission from GaAs</a:t>
            </a: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104172" y="1088020"/>
            <a:ext cx="3365475" cy="1451955"/>
          </a:xfrm>
          <a:prstGeom prst="wedgeRoundRectCallout">
            <a:avLst>
              <a:gd name="adj1" fmla="val 34866"/>
              <a:gd name="adj2" fmla="val 10226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Bare GaAs surface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</a:rPr>
              <a:t>Large Work Function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</a:rPr>
              <a:t>Positive Electron Affinity (PEA)</a:t>
            </a:r>
          </a:p>
        </p:txBody>
      </p:sp>
      <p:grpSp>
        <p:nvGrpSpPr>
          <p:cNvPr id="2" name="Group 93"/>
          <p:cNvGrpSpPr/>
          <p:nvPr/>
        </p:nvGrpSpPr>
        <p:grpSpPr>
          <a:xfrm>
            <a:off x="1279860" y="3279539"/>
            <a:ext cx="3089331" cy="2743203"/>
            <a:chOff x="-688" y="2743130"/>
            <a:chExt cx="3089331" cy="2743203"/>
          </a:xfrm>
        </p:grpSpPr>
        <p:grpSp>
          <p:nvGrpSpPr>
            <p:cNvPr id="3" name="Group 71"/>
            <p:cNvGrpSpPr/>
            <p:nvPr/>
          </p:nvGrpSpPr>
          <p:grpSpPr>
            <a:xfrm>
              <a:off x="-688" y="2743130"/>
              <a:ext cx="3089331" cy="2743203"/>
              <a:chOff x="1051125" y="2500132"/>
              <a:chExt cx="3089331" cy="2743203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1382954" y="2822217"/>
                <a:ext cx="1574150" cy="32521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Arial"/>
                  </a:rPr>
                  <a:t>PEA=4.07 eV</a:t>
                </a:r>
              </a:p>
            </p:txBody>
          </p:sp>
          <p:grpSp>
            <p:nvGrpSpPr>
              <p:cNvPr id="4" name="Group 39"/>
              <p:cNvGrpSpPr/>
              <p:nvPr/>
            </p:nvGrpSpPr>
            <p:grpSpPr>
              <a:xfrm>
                <a:off x="1979271" y="3414532"/>
                <a:ext cx="1180618" cy="300941"/>
                <a:chOff x="1979271" y="3414532"/>
                <a:chExt cx="1180618" cy="300941"/>
              </a:xfrm>
            </p:grpSpPr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1979271" y="3414532"/>
                  <a:ext cx="663122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 bwMode="auto">
                <a:xfrm>
                  <a:off x="2627453" y="3414532"/>
                  <a:ext cx="532436" cy="300941"/>
                </a:xfrm>
                <a:custGeom>
                  <a:avLst/>
                  <a:gdLst>
                    <a:gd name="connsiteX0" fmla="*/ 0 w 532436"/>
                    <a:gd name="connsiteY0" fmla="*/ 0 h 300941"/>
                    <a:gd name="connsiteX1" fmla="*/ 370390 w 532436"/>
                    <a:gd name="connsiteY1" fmla="*/ 69448 h 300941"/>
                    <a:gd name="connsiteX2" fmla="*/ 532436 w 532436"/>
                    <a:gd name="connsiteY2" fmla="*/ 300941 h 300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2436" h="300941">
                      <a:moveTo>
                        <a:pt x="0" y="0"/>
                      </a:moveTo>
                      <a:cubicBezTo>
                        <a:pt x="140825" y="9645"/>
                        <a:pt x="281651" y="19291"/>
                        <a:pt x="370390" y="69448"/>
                      </a:cubicBezTo>
                      <a:cubicBezTo>
                        <a:pt x="459129" y="119605"/>
                        <a:pt x="495782" y="210273"/>
                        <a:pt x="532436" y="300941"/>
                      </a:cubicBez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2400">
                    <a:solidFill>
                      <a:srgbClr val="000000"/>
                    </a:solidFill>
                    <a:latin typeface="Times" pitchFamily="18" charset="0"/>
                  </a:endParaRPr>
                </a:p>
              </p:txBody>
            </p:sp>
          </p:grpSp>
          <p:grpSp>
            <p:nvGrpSpPr>
              <p:cNvPr id="5" name="Group 42"/>
              <p:cNvGrpSpPr/>
              <p:nvPr/>
            </p:nvGrpSpPr>
            <p:grpSpPr>
              <a:xfrm>
                <a:off x="1966600" y="4330861"/>
                <a:ext cx="1180618" cy="300941"/>
                <a:chOff x="1979271" y="3414532"/>
                <a:chExt cx="1180618" cy="300941"/>
              </a:xfrm>
            </p:grpSpPr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1979271" y="3414532"/>
                  <a:ext cx="663122" cy="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Freeform 48"/>
                <p:cNvSpPr/>
                <p:nvPr/>
              </p:nvSpPr>
              <p:spPr bwMode="auto">
                <a:xfrm>
                  <a:off x="2627453" y="3414532"/>
                  <a:ext cx="532436" cy="300941"/>
                </a:xfrm>
                <a:custGeom>
                  <a:avLst/>
                  <a:gdLst>
                    <a:gd name="connsiteX0" fmla="*/ 0 w 532436"/>
                    <a:gd name="connsiteY0" fmla="*/ 0 h 300941"/>
                    <a:gd name="connsiteX1" fmla="*/ 370390 w 532436"/>
                    <a:gd name="connsiteY1" fmla="*/ 69448 h 300941"/>
                    <a:gd name="connsiteX2" fmla="*/ 532436 w 532436"/>
                    <a:gd name="connsiteY2" fmla="*/ 300941 h 300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2436" h="300941">
                      <a:moveTo>
                        <a:pt x="0" y="0"/>
                      </a:moveTo>
                      <a:cubicBezTo>
                        <a:pt x="140825" y="9645"/>
                        <a:pt x="281651" y="19291"/>
                        <a:pt x="370390" y="69448"/>
                      </a:cubicBezTo>
                      <a:cubicBezTo>
                        <a:pt x="459129" y="119605"/>
                        <a:pt x="495782" y="210273"/>
                        <a:pt x="532436" y="300941"/>
                      </a:cubicBez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2400">
                    <a:solidFill>
                      <a:srgbClr val="000000"/>
                    </a:solidFill>
                    <a:latin typeface="Times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 bwMode="auto">
              <a:xfrm rot="5400000" flipH="1" flipV="1">
                <a:off x="1792623" y="3876066"/>
                <a:ext cx="273453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805651" y="3414532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805651" y="4330861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159889" y="2508797"/>
                <a:ext cx="219919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 bwMode="auto">
              <a:xfrm rot="5400000">
                <a:off x="1348451" y="3871732"/>
                <a:ext cx="9144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65" name="Rectangle 64"/>
              <p:cNvSpPr/>
              <p:nvPr/>
            </p:nvSpPr>
            <p:spPr>
              <a:xfrm>
                <a:off x="1051125" y="3648075"/>
                <a:ext cx="7537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Times New Roman" pitchFamily="18" charset="0"/>
                  </a:rPr>
                  <a:t>E</a:t>
                </a:r>
                <a:r>
                  <a:rPr lang="en-US" sz="2400" baseline="-25000" dirty="0">
                    <a:solidFill>
                      <a:srgbClr val="000000"/>
                    </a:solidFill>
                    <a:cs typeface="Times New Roman" pitchFamily="18" charset="0"/>
                  </a:rPr>
                  <a:t>gap</a:t>
                </a:r>
                <a:endParaRPr lang="en-US" sz="20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 rot="5400000">
                <a:off x="2500698" y="2956538"/>
                <a:ext cx="9144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1804022" y="3461301"/>
                <a:ext cx="1218283" cy="508344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Conduction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Band</a:t>
                </a:r>
              </a:p>
            </p:txBody>
          </p:sp>
          <p:sp>
            <p:nvSpPr>
              <p:cNvPr id="68" name="Rectangle 14"/>
              <p:cNvSpPr>
                <a:spLocks noChangeArrowheads="1"/>
              </p:cNvSpPr>
              <p:nvPr/>
            </p:nvSpPr>
            <p:spPr bwMode="auto">
              <a:xfrm>
                <a:off x="1966600" y="4377630"/>
                <a:ext cx="906468" cy="508344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Valence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Band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262481" y="4918118"/>
                <a:ext cx="759824" cy="32521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Arial"/>
                  </a:rPr>
                  <a:t>GaAs</a:t>
                </a:r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3128447" y="4918118"/>
                <a:ext cx="1012009" cy="32521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Arial"/>
                  </a:rPr>
                  <a:t>Vacuum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 bwMode="auto">
            <a:xfrm>
              <a:off x="715993" y="2760460"/>
              <a:ext cx="1828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4" name="Rounded Rectangular Callout 73"/>
          <p:cNvSpPr/>
          <p:nvPr/>
        </p:nvSpPr>
        <p:spPr bwMode="auto">
          <a:xfrm>
            <a:off x="5693092" y="856527"/>
            <a:ext cx="3323587" cy="2106592"/>
          </a:xfrm>
          <a:prstGeom prst="wedgeRoundRectCallout">
            <a:avLst>
              <a:gd name="adj1" fmla="val -26197"/>
              <a:gd name="adj2" fmla="val 654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339933"/>
                </a:solidFill>
                <a:latin typeface="Arial"/>
              </a:rPr>
              <a:t>Dipole layers of </a:t>
            </a:r>
          </a:p>
          <a:p>
            <a:pPr algn="ctr">
              <a:defRPr/>
            </a:pPr>
            <a:r>
              <a:rPr lang="en-US" sz="2000" b="1" kern="0" dirty="0">
                <a:solidFill>
                  <a:srgbClr val="339933"/>
                </a:solidFill>
                <a:latin typeface="Arial"/>
              </a:rPr>
              <a:t>Cesium + NF</a:t>
            </a:r>
            <a:r>
              <a:rPr lang="en-US" sz="2000" b="1" kern="0" baseline="-25000" dirty="0">
                <a:solidFill>
                  <a:srgbClr val="339933"/>
                </a:solidFill>
                <a:latin typeface="Arial"/>
              </a:rPr>
              <a:t>3</a:t>
            </a:r>
            <a:endParaRPr lang="en-US" sz="2000" b="1" kern="0" dirty="0">
              <a:solidFill>
                <a:srgbClr val="339933"/>
              </a:solidFill>
              <a:latin typeface="Arial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339933"/>
                </a:solidFill>
                <a:latin typeface="Arial"/>
              </a:rPr>
              <a:t>Reduces Work Function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339933"/>
                </a:solidFill>
                <a:latin typeface="Arial"/>
              </a:rPr>
              <a:t>Negative Electron Affinity (NEA)</a:t>
            </a:r>
          </a:p>
        </p:txBody>
      </p:sp>
      <p:grpSp>
        <p:nvGrpSpPr>
          <p:cNvPr id="6" name="Group 120"/>
          <p:cNvGrpSpPr/>
          <p:nvPr/>
        </p:nvGrpSpPr>
        <p:grpSpPr>
          <a:xfrm>
            <a:off x="5051067" y="3279539"/>
            <a:ext cx="3965612" cy="2743201"/>
            <a:chOff x="5051067" y="3279539"/>
            <a:chExt cx="3965612" cy="2743201"/>
          </a:xfrm>
        </p:grpSpPr>
        <p:grpSp>
          <p:nvGrpSpPr>
            <p:cNvPr id="7" name="Group 118"/>
            <p:cNvGrpSpPr/>
            <p:nvPr/>
          </p:nvGrpSpPr>
          <p:grpSpPr>
            <a:xfrm>
              <a:off x="5051067" y="3279539"/>
              <a:ext cx="3965612" cy="2743201"/>
              <a:chOff x="5051067" y="3279539"/>
              <a:chExt cx="3965612" cy="2743201"/>
            </a:xfrm>
          </p:grpSpPr>
          <p:graphicFrame>
            <p:nvGraphicFramePr>
              <p:cNvPr id="104" name="Diagram 103"/>
              <p:cNvGraphicFramePr/>
              <p:nvPr/>
            </p:nvGraphicFramePr>
            <p:xfrm>
              <a:off x="5283707" y="5101603"/>
              <a:ext cx="485927" cy="5083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cxnSp>
            <p:nvCxnSpPr>
              <p:cNvPr id="106" name="Straight Arrow Connector 105"/>
              <p:cNvCxnSpPr/>
              <p:nvPr/>
            </p:nvCxnSpPr>
            <p:spPr bwMode="auto">
              <a:xfrm rot="10800000">
                <a:off x="5726572" y="5364666"/>
                <a:ext cx="1659300" cy="1588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none" w="med" len="me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111" name="Diagram 110"/>
              <p:cNvGraphicFramePr/>
              <p:nvPr/>
            </p:nvGraphicFramePr>
            <p:xfrm>
              <a:off x="6560780" y="4144762"/>
              <a:ext cx="485927" cy="5083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110" name="Diagram 109"/>
              <p:cNvGraphicFramePr/>
              <p:nvPr/>
            </p:nvGraphicFramePr>
            <p:xfrm>
              <a:off x="5285637" y="3668271"/>
              <a:ext cx="485927" cy="5083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pSp>
            <p:nvGrpSpPr>
              <p:cNvPr id="8" name="Group 101"/>
              <p:cNvGrpSpPr/>
              <p:nvPr/>
            </p:nvGrpSpPr>
            <p:grpSpPr>
              <a:xfrm>
                <a:off x="5051067" y="3279539"/>
                <a:ext cx="3965612" cy="2743201"/>
                <a:chOff x="6690771" y="2751795"/>
                <a:chExt cx="3965612" cy="2743201"/>
              </a:xfrm>
            </p:grpSpPr>
            <p:grpSp>
              <p:nvGrpSpPr>
                <p:cNvPr id="9" name="Group 74"/>
                <p:cNvGrpSpPr/>
                <p:nvPr/>
              </p:nvGrpSpPr>
              <p:grpSpPr>
                <a:xfrm>
                  <a:off x="6690771" y="2751795"/>
                  <a:ext cx="3965612" cy="2734538"/>
                  <a:chOff x="1805651" y="2508797"/>
                  <a:chExt cx="3965612" cy="2734538"/>
                </a:xfrm>
              </p:grpSpPr>
              <p:grpSp>
                <p:nvGrpSpPr>
                  <p:cNvPr id="10" name="Group 39"/>
                  <p:cNvGrpSpPr/>
                  <p:nvPr/>
                </p:nvGrpSpPr>
                <p:grpSpPr>
                  <a:xfrm>
                    <a:off x="1979271" y="3414532"/>
                    <a:ext cx="1180618" cy="300941"/>
                    <a:chOff x="1979271" y="3414532"/>
                    <a:chExt cx="1180618" cy="300941"/>
                  </a:xfrm>
                </p:grpSpPr>
                <p:cxnSp>
                  <p:nvCxnSpPr>
                    <p:cNvPr id="92" name="Straight Connector 91"/>
                    <p:cNvCxnSpPr/>
                    <p:nvPr/>
                  </p:nvCxnSpPr>
                  <p:spPr bwMode="auto">
                    <a:xfrm>
                      <a:off x="1979271" y="3414532"/>
                      <a:ext cx="663122" cy="0"/>
                    </a:xfrm>
                    <a:prstGeom prst="line">
                      <a:avLst/>
                    </a:prstGeom>
                    <a:ln w="381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Freeform 92"/>
                    <p:cNvSpPr/>
                    <p:nvPr/>
                  </p:nvSpPr>
                  <p:spPr bwMode="auto">
                    <a:xfrm>
                      <a:off x="2627453" y="3414532"/>
                      <a:ext cx="532436" cy="300941"/>
                    </a:xfrm>
                    <a:custGeom>
                      <a:avLst/>
                      <a:gdLst>
                        <a:gd name="connsiteX0" fmla="*/ 0 w 532436"/>
                        <a:gd name="connsiteY0" fmla="*/ 0 h 300941"/>
                        <a:gd name="connsiteX1" fmla="*/ 370390 w 532436"/>
                        <a:gd name="connsiteY1" fmla="*/ 69448 h 300941"/>
                        <a:gd name="connsiteX2" fmla="*/ 532436 w 532436"/>
                        <a:gd name="connsiteY2" fmla="*/ 300941 h 300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2436" h="300941">
                          <a:moveTo>
                            <a:pt x="0" y="0"/>
                          </a:moveTo>
                          <a:cubicBezTo>
                            <a:pt x="140825" y="9645"/>
                            <a:pt x="281651" y="19291"/>
                            <a:pt x="370390" y="69448"/>
                          </a:cubicBezTo>
                          <a:cubicBezTo>
                            <a:pt x="459129" y="119605"/>
                            <a:pt x="495782" y="210273"/>
                            <a:pt x="532436" y="300941"/>
                          </a:cubicBezTo>
                        </a:path>
                      </a:pathLst>
                    </a:cu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2400">
                        <a:solidFill>
                          <a:srgbClr val="000000"/>
                        </a:solidFill>
                        <a:latin typeface="Times" pitchFamily="18" charset="0"/>
                      </a:endParaRPr>
                    </a:p>
                  </p:txBody>
                </p:sp>
              </p:grpSp>
              <p:grpSp>
                <p:nvGrpSpPr>
                  <p:cNvPr id="11" name="Group 42"/>
                  <p:cNvGrpSpPr/>
                  <p:nvPr/>
                </p:nvGrpSpPr>
                <p:grpSpPr>
                  <a:xfrm>
                    <a:off x="1966600" y="4330861"/>
                    <a:ext cx="1180618" cy="300941"/>
                    <a:chOff x="1979271" y="3414532"/>
                    <a:chExt cx="1180618" cy="300941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 bwMode="auto">
                    <a:xfrm>
                      <a:off x="1979271" y="3414532"/>
                      <a:ext cx="663122" cy="0"/>
                    </a:xfrm>
                    <a:prstGeom prst="line">
                      <a:avLst/>
                    </a:prstGeom>
                    <a:ln w="381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Freeform 90"/>
                    <p:cNvSpPr/>
                    <p:nvPr/>
                  </p:nvSpPr>
                  <p:spPr bwMode="auto">
                    <a:xfrm>
                      <a:off x="2627453" y="3414532"/>
                      <a:ext cx="532436" cy="300941"/>
                    </a:xfrm>
                    <a:custGeom>
                      <a:avLst/>
                      <a:gdLst>
                        <a:gd name="connsiteX0" fmla="*/ 0 w 532436"/>
                        <a:gd name="connsiteY0" fmla="*/ 0 h 300941"/>
                        <a:gd name="connsiteX1" fmla="*/ 370390 w 532436"/>
                        <a:gd name="connsiteY1" fmla="*/ 69448 h 300941"/>
                        <a:gd name="connsiteX2" fmla="*/ 532436 w 532436"/>
                        <a:gd name="connsiteY2" fmla="*/ 300941 h 300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2436" h="300941">
                          <a:moveTo>
                            <a:pt x="0" y="0"/>
                          </a:moveTo>
                          <a:cubicBezTo>
                            <a:pt x="140825" y="9645"/>
                            <a:pt x="281651" y="19291"/>
                            <a:pt x="370390" y="69448"/>
                          </a:cubicBezTo>
                          <a:cubicBezTo>
                            <a:pt x="459129" y="119605"/>
                            <a:pt x="495782" y="210273"/>
                            <a:pt x="532436" y="300941"/>
                          </a:cubicBezTo>
                        </a:path>
                      </a:pathLst>
                    </a:cu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2400">
                        <a:solidFill>
                          <a:srgbClr val="000000"/>
                        </a:solidFill>
                        <a:latin typeface="Times" pitchFamily="18" charset="0"/>
                      </a:endParaRPr>
                    </a:p>
                  </p:txBody>
                </p:sp>
              </p:grp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 rot="5400000" flipH="1" flipV="1">
                    <a:off x="1792623" y="3876066"/>
                    <a:ext cx="2734537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>
                    <a:off x="2001817" y="3414532"/>
                    <a:ext cx="18288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1805651" y="4330861"/>
                    <a:ext cx="18288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 rot="16200000" flipH="1">
                    <a:off x="2572584" y="3096101"/>
                    <a:ext cx="1394530" cy="219922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Arrow Connector 82"/>
                  <p:cNvCxnSpPr/>
                  <p:nvPr/>
                </p:nvCxnSpPr>
                <p:spPr bwMode="auto">
                  <a:xfrm rot="5400000">
                    <a:off x="3659093" y="3565099"/>
                    <a:ext cx="324282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84" name="Rectangle 83"/>
                  <p:cNvSpPr/>
                  <p:nvPr/>
                </p:nvSpPr>
                <p:spPr>
                  <a:xfrm>
                    <a:off x="4023535" y="3359684"/>
                    <a:ext cx="1747728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l-GR" sz="2000" dirty="0">
                        <a:solidFill>
                          <a:srgbClr val="40911F"/>
                        </a:solidFill>
                        <a:cs typeface="Times New Roman" pitchFamily="18" charset="0"/>
                      </a:rPr>
                      <a:t>χ</a:t>
                    </a:r>
                    <a:r>
                      <a:rPr lang="en-US" sz="2000" baseline="30000" dirty="0">
                        <a:solidFill>
                          <a:srgbClr val="40911F"/>
                        </a:solidFill>
                        <a:latin typeface="Arial"/>
                        <a:cs typeface="Times New Roman" pitchFamily="18" charset="0"/>
                      </a:rPr>
                      <a:t>NEA</a:t>
                    </a:r>
                    <a:r>
                      <a:rPr lang="en-US" sz="2000" dirty="0">
                        <a:solidFill>
                          <a:srgbClr val="40911F"/>
                        </a:solidFill>
                        <a:latin typeface="Arial"/>
                        <a:cs typeface="Times New Roman" pitchFamily="18" charset="0"/>
                      </a:rPr>
                      <a:t> ~ 0.2 eV</a:t>
                    </a:r>
                    <a:endParaRPr lang="en-US" sz="2000" dirty="0">
                      <a:solidFill>
                        <a:srgbClr val="40911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62481" y="4918118"/>
                    <a:ext cx="759824" cy="325217"/>
                  </a:xfrm>
                  <a:prstGeom prst="rect">
                    <a:avLst/>
                  </a:prstGeom>
                  <a:noFill/>
                  <a:ln w="12699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85000"/>
                      </a:lnSpc>
                    </a:pPr>
                    <a:r>
                      <a:rPr lang="en-US" sz="1800" dirty="0">
                        <a:solidFill>
                          <a:srgbClr val="FF0000"/>
                        </a:solidFill>
                        <a:latin typeface="Arial"/>
                      </a:rPr>
                      <a:t>GaAs</a:t>
                    </a:r>
                  </a:p>
                </p:txBody>
              </p:sp>
              <p:sp>
                <p:nvSpPr>
                  <p:cNvPr id="8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128447" y="4918118"/>
                    <a:ext cx="1012009" cy="325217"/>
                  </a:xfrm>
                  <a:prstGeom prst="rect">
                    <a:avLst/>
                  </a:prstGeom>
                  <a:noFill/>
                  <a:ln w="12699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85000"/>
                      </a:lnSpc>
                    </a:pPr>
                    <a:r>
                      <a:rPr lang="en-US" sz="1800" dirty="0">
                        <a:solidFill>
                          <a:srgbClr val="FF0000"/>
                        </a:solidFill>
                        <a:latin typeface="Arial"/>
                      </a:rPr>
                      <a:t>Vacuum</a:t>
                    </a:r>
                  </a:p>
                </p:txBody>
              </p:sp>
            </p:grpSp>
            <p:sp>
              <p:nvSpPr>
                <p:cNvPr id="96" name="Freeform 95"/>
                <p:cNvSpPr/>
                <p:nvPr/>
              </p:nvSpPr>
              <p:spPr bwMode="auto">
                <a:xfrm>
                  <a:off x="8264931" y="3958471"/>
                  <a:ext cx="451413" cy="206415"/>
                </a:xfrm>
                <a:custGeom>
                  <a:avLst/>
                  <a:gdLst>
                    <a:gd name="connsiteX0" fmla="*/ 0 w 451413"/>
                    <a:gd name="connsiteY0" fmla="*/ 206415 h 206415"/>
                    <a:gd name="connsiteX1" fmla="*/ 127322 w 451413"/>
                    <a:gd name="connsiteY1" fmla="*/ 32795 h 206415"/>
                    <a:gd name="connsiteX2" fmla="*/ 451413 w 451413"/>
                    <a:gd name="connsiteY2" fmla="*/ 9646 h 206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1413" h="206415">
                      <a:moveTo>
                        <a:pt x="0" y="206415"/>
                      </a:moveTo>
                      <a:cubicBezTo>
                        <a:pt x="26043" y="136002"/>
                        <a:pt x="52086" y="65590"/>
                        <a:pt x="127322" y="32795"/>
                      </a:cubicBezTo>
                      <a:cubicBezTo>
                        <a:pt x="202558" y="0"/>
                        <a:pt x="326985" y="4823"/>
                        <a:pt x="451413" y="9646"/>
                      </a:cubicBez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2400">
                    <a:solidFill>
                      <a:srgbClr val="000000"/>
                    </a:solidFill>
                    <a:latin typeface="Times" pitchFamily="18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 bwMode="auto">
                <a:xfrm rot="5400000" flipH="1" flipV="1">
                  <a:off x="6702552" y="4127728"/>
                  <a:ext cx="2734537" cy="0"/>
                </a:xfrm>
                <a:prstGeom prst="line">
                  <a:avLst/>
                </a:prstGeom>
                <a:ln>
                  <a:solidFill>
                    <a:srgbClr val="40911F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Arrow Connector 111"/>
              <p:cNvCxnSpPr/>
              <p:nvPr/>
            </p:nvCxnSpPr>
            <p:spPr bwMode="auto">
              <a:xfrm rot="16200000" flipV="1">
                <a:off x="4890306" y="4600936"/>
                <a:ext cx="1215341" cy="4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5602147" y="3970116"/>
                <a:ext cx="1134319" cy="38196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Rectangle 14"/>
            <p:cNvSpPr>
              <a:spLocks noChangeArrowheads="1"/>
            </p:cNvSpPr>
            <p:nvPr/>
          </p:nvSpPr>
          <p:spPr bwMode="auto">
            <a:xfrm>
              <a:off x="7350584" y="5193077"/>
              <a:ext cx="682880" cy="32521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800" dirty="0">
                  <a:solidFill>
                    <a:srgbClr val="FF7C80"/>
                  </a:solidFill>
                  <a:latin typeface="Arial"/>
                </a:rPr>
                <a:t>Light</a:t>
              </a:r>
            </a:p>
          </p:txBody>
        </p:sp>
      </p:grpSp>
      <p:graphicFrame>
        <p:nvGraphicFramePr>
          <p:cNvPr id="122" name="Diagram 121"/>
          <p:cNvGraphicFramePr/>
          <p:nvPr/>
        </p:nvGraphicFramePr>
        <p:xfrm>
          <a:off x="3561144" y="1099594"/>
          <a:ext cx="2122026" cy="153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0"/>
            <a:ext cx="16221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33600" y="6172200"/>
            <a:ext cx="5252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Efficiency = N</a:t>
            </a:r>
            <a:r>
              <a:rPr lang="en-US" baseline="-35000" dirty="0" smtClean="0"/>
              <a:t>e</a:t>
            </a:r>
            <a:r>
              <a:rPr lang="en-US" baseline="-25000" dirty="0" smtClean="0"/>
              <a:t>-</a:t>
            </a:r>
            <a:r>
              <a:rPr lang="en-US" dirty="0" smtClean="0"/>
              <a:t> / N</a:t>
            </a:r>
            <a:r>
              <a:rPr lang="en-US" baseline="-25000" dirty="0" smtClean="0">
                <a:latin typeface="Symbol" pitchFamily="18" charset="2"/>
              </a:rPr>
              <a:t>g</a:t>
            </a:r>
            <a:endParaRPr lang="en-US" baseline="-25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651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7"/>
          <p:cNvSpPr>
            <a:spLocks noChangeArrowheads="1"/>
          </p:cNvSpPr>
          <p:nvPr/>
        </p:nvSpPr>
        <p:spPr bwMode="auto">
          <a:xfrm>
            <a:off x="36512" y="0"/>
            <a:ext cx="2970213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/>
              </a:rPr>
              <a:t>Bulk GaAs</a:t>
            </a:r>
          </a:p>
        </p:txBody>
      </p:sp>
      <p:sp>
        <p:nvSpPr>
          <p:cNvPr id="13319" name="Rectangle 62"/>
          <p:cNvSpPr>
            <a:spLocks noChangeArrowheads="1"/>
          </p:cNvSpPr>
          <p:nvPr/>
        </p:nvSpPr>
        <p:spPr bwMode="auto">
          <a:xfrm>
            <a:off x="1657350" y="1866900"/>
            <a:ext cx="323850" cy="419100"/>
          </a:xfrm>
          <a:prstGeom prst="rect">
            <a:avLst/>
          </a:prstGeom>
          <a:solidFill>
            <a:srgbClr val="FFFFFF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786" y="736600"/>
            <a:ext cx="8044673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Laser excitation from P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3/2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to S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1/2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  <a:cs typeface="Times New Roman" pitchFamily="18" charset="0"/>
              </a:rPr>
              <a:t>gap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&lt; E</a:t>
            </a:r>
            <a:r>
              <a:rPr lang="en-US" sz="2000" b="1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&lt;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gap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Δ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baseline="-25000" dirty="0">
              <a:solidFill>
                <a:srgbClr val="000000"/>
              </a:solidFill>
              <a:cs typeface="Times New Roman" pitchFamily="18" charset="0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Electron Polarization:</a:t>
            </a:r>
          </a:p>
        </p:txBody>
      </p:sp>
      <p:graphicFrame>
        <p:nvGraphicFramePr>
          <p:cNvPr id="197634" name="Object 3"/>
          <p:cNvGraphicFramePr>
            <a:graphicFrameLocks noChangeAspect="1"/>
          </p:cNvGraphicFramePr>
          <p:nvPr/>
        </p:nvGraphicFramePr>
        <p:xfrm>
          <a:off x="3325040" y="1273215"/>
          <a:ext cx="2559653" cy="86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40" y="1273215"/>
                        <a:ext cx="2559653" cy="86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3533850" y="5657671"/>
            <a:ext cx="45659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σ+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Right-handed circularly polarized light</a:t>
            </a:r>
            <a:endParaRPr lang="en-US" sz="1800" dirty="0">
              <a:solidFill>
                <a:srgbClr val="FF0000"/>
              </a:solidFill>
              <a:latin typeface="Arial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C000"/>
                </a:solidFill>
                <a:cs typeface="Times New Roman" pitchFamily="18" charset="0"/>
              </a:rPr>
              <a:t>σ-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Arial"/>
              </a:rPr>
              <a:t>: Left-handed circularly polarized light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Reverse electron polarization by reversing light polarization</a:t>
            </a:r>
          </a:p>
        </p:txBody>
      </p:sp>
      <p:grpSp>
        <p:nvGrpSpPr>
          <p:cNvPr id="2" name="Group 108"/>
          <p:cNvGrpSpPr/>
          <p:nvPr/>
        </p:nvGrpSpPr>
        <p:grpSpPr>
          <a:xfrm>
            <a:off x="4112941" y="2639425"/>
            <a:ext cx="4834557" cy="3229603"/>
            <a:chOff x="4140601" y="2500926"/>
            <a:chExt cx="4834557" cy="3229603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rot="5400000" flipH="1" flipV="1">
              <a:off x="3191207" y="3883307"/>
              <a:ext cx="276634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4573588" y="5267276"/>
              <a:ext cx="40495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127490" y="5268864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m</a:t>
              </a:r>
              <a:r>
                <a:rPr lang="en-US" sz="1800" baseline="-25000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j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40601" y="2500929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E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5579114" y="4803497"/>
              <a:ext cx="520861" cy="0"/>
            </a:xfrm>
            <a:prstGeom prst="line">
              <a:avLst/>
            </a:prstGeom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6805500" y="4803497"/>
              <a:ext cx="520861" cy="0"/>
            </a:xfrm>
            <a:prstGeom prst="line">
              <a:avLst/>
            </a:prstGeom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517764" y="4803497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7030A0"/>
                  </a:solidFill>
                  <a:latin typeface="Arial"/>
                </a:rPr>
                <a:t>-1</a:t>
              </a:r>
              <a:r>
                <a:rPr lang="en-US" sz="1800" dirty="0">
                  <a:solidFill>
                    <a:srgbClr val="7030A0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51372" y="4803497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7030A0"/>
                  </a:solidFill>
                  <a:latin typeface="Arial"/>
                </a:rPr>
                <a:t>+1</a:t>
              </a:r>
              <a:r>
                <a:rPr lang="en-US" sz="1800" dirty="0">
                  <a:solidFill>
                    <a:srgbClr val="7030A0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7030A0"/>
                </a:solidFill>
                <a:latin typeface="Arial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rot="5400000" flipH="1" flipV="1">
              <a:off x="6855736" y="3884895"/>
              <a:ext cx="276634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8239705" y="2502514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J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9704" y="4714408"/>
              <a:ext cx="7040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7030A0"/>
                  </a:solidFill>
                  <a:latin typeface="Arial"/>
                </a:rPr>
                <a:t> </a:t>
              </a:r>
              <a:r>
                <a:rPr lang="en-US" sz="2400" dirty="0">
                  <a:solidFill>
                    <a:srgbClr val="7030A0"/>
                  </a:solidFill>
                  <a:cs typeface="Times New Roman" pitchFamily="18" charset="0"/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  <a:cs typeface="Times New Roman" pitchFamily="18" charset="0"/>
                </a:rPr>
                <a:t>1/2</a:t>
              </a:r>
              <a:endParaRPr lang="en-US" sz="2400" dirty="0">
                <a:solidFill>
                  <a:srgbClr val="7030A0"/>
                </a:solidFill>
                <a:latin typeface="Arial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4872942" y="4109013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872942" y="4109013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40911F"/>
                  </a:solidFill>
                  <a:latin typeface="Arial"/>
                </a:rPr>
                <a:t>-3</a:t>
              </a:r>
              <a:r>
                <a:rPr lang="en-US" sz="1800" dirty="0">
                  <a:solidFill>
                    <a:srgbClr val="40911F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40911F"/>
                </a:solidFill>
                <a:latin typeface="Arial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5803966" y="4109013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803966" y="4109013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40911F"/>
                  </a:solidFill>
                  <a:latin typeface="Arial"/>
                </a:rPr>
                <a:t>-1</a:t>
              </a:r>
              <a:r>
                <a:rPr lang="en-US" sz="1800" dirty="0">
                  <a:solidFill>
                    <a:srgbClr val="40911F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40911F"/>
                </a:solidFill>
                <a:latin typeface="Arial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6690023" y="4109013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538066" y="4109013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538066" y="4109013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40911F"/>
                  </a:solidFill>
                  <a:latin typeface="Arial"/>
                </a:rPr>
                <a:t>+3</a:t>
              </a:r>
              <a:r>
                <a:rPr lang="en-US" sz="1800" dirty="0">
                  <a:solidFill>
                    <a:srgbClr val="40911F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40911F"/>
                </a:solidFill>
                <a:latin typeface="Arial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690023" y="4109013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40911F"/>
                  </a:solidFill>
                  <a:latin typeface="Arial"/>
                </a:rPr>
                <a:t>+1</a:t>
              </a:r>
              <a:r>
                <a:rPr lang="en-US" sz="1800" dirty="0">
                  <a:solidFill>
                    <a:srgbClr val="40911F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40911F"/>
                </a:solidFill>
                <a:latin typeface="Aria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257289" y="3996607"/>
              <a:ext cx="7040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40911F"/>
                  </a:solidFill>
                  <a:latin typeface="Arial"/>
                </a:rPr>
                <a:t> </a:t>
              </a:r>
              <a:r>
                <a:rPr lang="en-US" sz="2400" dirty="0">
                  <a:solidFill>
                    <a:srgbClr val="40911F"/>
                  </a:solidFill>
                  <a:cs typeface="Times New Roman" pitchFamily="18" charset="0"/>
                </a:rPr>
                <a:t>P</a:t>
              </a:r>
              <a:r>
                <a:rPr lang="en-US" sz="2400" baseline="-25000" dirty="0">
                  <a:solidFill>
                    <a:srgbClr val="40911F"/>
                  </a:solidFill>
                  <a:cs typeface="Times New Roman" pitchFamily="18" charset="0"/>
                </a:rPr>
                <a:t>3/2</a:t>
              </a:r>
              <a:endParaRPr lang="en-US" sz="2400" dirty="0">
                <a:solidFill>
                  <a:srgbClr val="40911F"/>
                </a:solidFill>
                <a:latin typeface="Arial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21830" y="2722700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4ABD"/>
                  </a:solidFill>
                  <a:latin typeface="Arial"/>
                </a:rPr>
                <a:t>-1</a:t>
              </a:r>
              <a:r>
                <a:rPr lang="en-US" sz="1800" dirty="0">
                  <a:solidFill>
                    <a:srgbClr val="034ABD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034ABD"/>
                </a:solidFill>
                <a:latin typeface="Arial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5799063" y="3092029"/>
              <a:ext cx="587114" cy="0"/>
            </a:xfrm>
            <a:prstGeom prst="line">
              <a:avLst/>
            </a:prstGeom>
            <a:ln>
              <a:solidFill>
                <a:srgbClr val="034ABD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6704837" y="3092032"/>
              <a:ext cx="587114" cy="0"/>
            </a:xfrm>
            <a:prstGeom prst="line">
              <a:avLst/>
            </a:prstGeom>
            <a:ln>
              <a:solidFill>
                <a:srgbClr val="034ABD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637218" y="2722700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4ABD"/>
                  </a:solidFill>
                  <a:latin typeface="Arial"/>
                </a:rPr>
                <a:t>+1</a:t>
              </a:r>
              <a:r>
                <a:rPr lang="en-US" sz="1800" dirty="0">
                  <a:solidFill>
                    <a:srgbClr val="034ABD"/>
                  </a:solidFill>
                  <a:latin typeface="Arial"/>
                  <a:cs typeface="Times New Roman" pitchFamily="18" charset="0"/>
                </a:rPr>
                <a:t>/2</a:t>
              </a:r>
              <a:endParaRPr lang="en-US" sz="1800" dirty="0">
                <a:solidFill>
                  <a:srgbClr val="034ABD"/>
                </a:solidFill>
                <a:latin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271119" y="2824091"/>
              <a:ext cx="7040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34ABD"/>
                  </a:solidFill>
                  <a:latin typeface="Arial"/>
                </a:rPr>
                <a:t> </a:t>
              </a:r>
              <a:r>
                <a:rPr lang="en-US" sz="2400" dirty="0">
                  <a:solidFill>
                    <a:srgbClr val="034ABD"/>
                  </a:solidFill>
                  <a:cs typeface="Times New Roman" pitchFamily="18" charset="0"/>
                </a:rPr>
                <a:t>S</a:t>
              </a:r>
              <a:r>
                <a:rPr lang="en-US" sz="2400" baseline="-25000" dirty="0">
                  <a:solidFill>
                    <a:srgbClr val="034ABD"/>
                  </a:solidFill>
                  <a:cs typeface="Times New Roman" pitchFamily="18" charset="0"/>
                </a:rPr>
                <a:t>1/2</a:t>
              </a:r>
              <a:endParaRPr lang="en-US" sz="2400" dirty="0">
                <a:solidFill>
                  <a:srgbClr val="034ABD"/>
                </a:solidFill>
                <a:latin typeface="Arial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 rot="5400000" flipH="1" flipV="1">
              <a:off x="5122091" y="3131131"/>
              <a:ext cx="1016982" cy="938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6060877" y="3131127"/>
              <a:ext cx="1016982" cy="938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4845691" y="3417242"/>
              <a:ext cx="609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cs typeface="Times New Roman" pitchFamily="18" charset="0"/>
                </a:rPr>
                <a:t>σ+</a:t>
              </a:r>
              <a:endParaRPr lang="en-US" sz="2400" b="1" dirty="0">
                <a:solidFill>
                  <a:srgbClr val="FF0000"/>
                </a:solidFill>
                <a:latin typeface="Arial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 rot="16200000" flipV="1">
              <a:off x="6031324" y="3173644"/>
              <a:ext cx="1016983" cy="853759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 rot="16200000" flipV="1">
              <a:off x="6957149" y="3173640"/>
              <a:ext cx="1016983" cy="853759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7639055" y="3417242"/>
              <a:ext cx="5389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C000"/>
                  </a:solidFill>
                  <a:latin typeface="Arial"/>
                </a:rPr>
                <a:t> </a:t>
              </a:r>
              <a:r>
                <a:rPr lang="en-US" sz="2400" b="1" dirty="0">
                  <a:solidFill>
                    <a:srgbClr val="FFC000"/>
                  </a:solidFill>
                  <a:cs typeface="Times New Roman" pitchFamily="18" charset="0"/>
                </a:rPr>
                <a:t>σ-</a:t>
              </a:r>
              <a:endParaRPr lang="en-US" sz="2400" b="1" dirty="0">
                <a:solidFill>
                  <a:srgbClr val="FFC000"/>
                </a:solidFill>
                <a:latin typeface="Arial"/>
              </a:endParaRPr>
            </a:p>
          </p:txBody>
        </p:sp>
        <p:graphicFrame>
          <p:nvGraphicFramePr>
            <p:cNvPr id="106" name="Diagram 105"/>
            <p:cNvGraphicFramePr/>
            <p:nvPr/>
          </p:nvGraphicFramePr>
          <p:xfrm>
            <a:off x="5455153" y="3316613"/>
            <a:ext cx="457200" cy="449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113" name="Freeform 112"/>
          <p:cNvSpPr/>
          <p:nvPr/>
        </p:nvSpPr>
        <p:spPr bwMode="auto">
          <a:xfrm>
            <a:off x="795528" y="2500926"/>
            <a:ext cx="1159397" cy="784829"/>
          </a:xfrm>
          <a:custGeom>
            <a:avLst/>
            <a:gdLst>
              <a:gd name="connsiteX0" fmla="*/ 0 w 995422"/>
              <a:gd name="connsiteY0" fmla="*/ 0 h 532435"/>
              <a:gd name="connsiteX1" fmla="*/ 509286 w 995422"/>
              <a:gd name="connsiteY1" fmla="*/ 532435 h 532435"/>
              <a:gd name="connsiteX2" fmla="*/ 995422 w 995422"/>
              <a:gd name="connsiteY2" fmla="*/ 0 h 5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2" h="532435">
                <a:moveTo>
                  <a:pt x="0" y="0"/>
                </a:moveTo>
                <a:cubicBezTo>
                  <a:pt x="171691" y="266217"/>
                  <a:pt x="343382" y="532435"/>
                  <a:pt x="509286" y="532435"/>
                </a:cubicBezTo>
                <a:cubicBezTo>
                  <a:pt x="675190" y="532435"/>
                  <a:pt x="835306" y="266217"/>
                  <a:pt x="995422" y="0"/>
                </a:cubicBezTo>
              </a:path>
            </a:pathLst>
          </a:custGeom>
          <a:ln>
            <a:solidFill>
              <a:srgbClr val="034ABD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srgbClr val="034ABD"/>
              </a:solidFill>
              <a:latin typeface="Times" pitchFamily="18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902825" y="4327003"/>
            <a:ext cx="925975" cy="395468"/>
          </a:xfrm>
          <a:custGeom>
            <a:avLst/>
            <a:gdLst>
              <a:gd name="connsiteX0" fmla="*/ 0 w 925975"/>
              <a:gd name="connsiteY0" fmla="*/ 383893 h 395468"/>
              <a:gd name="connsiteX1" fmla="*/ 462988 w 925975"/>
              <a:gd name="connsiteY1" fmla="*/ 1929 h 395468"/>
              <a:gd name="connsiteX2" fmla="*/ 925975 w 925975"/>
              <a:gd name="connsiteY2" fmla="*/ 395468 h 3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975" h="395468">
                <a:moveTo>
                  <a:pt x="0" y="383893"/>
                </a:moveTo>
                <a:cubicBezTo>
                  <a:pt x="154329" y="191946"/>
                  <a:pt x="308659" y="0"/>
                  <a:pt x="462988" y="1929"/>
                </a:cubicBezTo>
                <a:cubicBezTo>
                  <a:pt x="617317" y="3858"/>
                  <a:pt x="771646" y="199663"/>
                  <a:pt x="925975" y="395468"/>
                </a:cubicBezTo>
              </a:path>
            </a:pathLst>
          </a:custGeom>
          <a:ln>
            <a:solidFill>
              <a:srgbClr val="40911F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902825" y="4339845"/>
            <a:ext cx="925975" cy="567066"/>
          </a:xfrm>
          <a:custGeom>
            <a:avLst/>
            <a:gdLst>
              <a:gd name="connsiteX0" fmla="*/ 0 w 925975"/>
              <a:gd name="connsiteY0" fmla="*/ 383893 h 395468"/>
              <a:gd name="connsiteX1" fmla="*/ 462988 w 925975"/>
              <a:gd name="connsiteY1" fmla="*/ 1929 h 395468"/>
              <a:gd name="connsiteX2" fmla="*/ 925975 w 925975"/>
              <a:gd name="connsiteY2" fmla="*/ 395468 h 3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975" h="395468">
                <a:moveTo>
                  <a:pt x="0" y="383893"/>
                </a:moveTo>
                <a:cubicBezTo>
                  <a:pt x="154329" y="191946"/>
                  <a:pt x="308659" y="0"/>
                  <a:pt x="462988" y="1929"/>
                </a:cubicBezTo>
                <a:cubicBezTo>
                  <a:pt x="617317" y="3858"/>
                  <a:pt x="771646" y="199663"/>
                  <a:pt x="925975" y="395468"/>
                </a:cubicBezTo>
              </a:path>
            </a:pathLst>
          </a:custGeom>
          <a:ln>
            <a:solidFill>
              <a:srgbClr val="40911F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902825" y="4873396"/>
            <a:ext cx="925975" cy="395468"/>
          </a:xfrm>
          <a:custGeom>
            <a:avLst/>
            <a:gdLst>
              <a:gd name="connsiteX0" fmla="*/ 0 w 925975"/>
              <a:gd name="connsiteY0" fmla="*/ 383893 h 395468"/>
              <a:gd name="connsiteX1" fmla="*/ 462988 w 925975"/>
              <a:gd name="connsiteY1" fmla="*/ 1929 h 395468"/>
              <a:gd name="connsiteX2" fmla="*/ 925975 w 925975"/>
              <a:gd name="connsiteY2" fmla="*/ 395468 h 3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975" h="395468">
                <a:moveTo>
                  <a:pt x="0" y="383893"/>
                </a:moveTo>
                <a:cubicBezTo>
                  <a:pt x="154329" y="191946"/>
                  <a:pt x="308659" y="0"/>
                  <a:pt x="462988" y="1929"/>
                </a:cubicBezTo>
                <a:cubicBezTo>
                  <a:pt x="617317" y="3858"/>
                  <a:pt x="771646" y="199663"/>
                  <a:pt x="925975" y="395468"/>
                </a:cubicBezTo>
              </a:path>
            </a:pathLst>
          </a:cu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98786" y="2962590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34ABD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34ABD"/>
                </a:solidFill>
                <a:cs typeface="Times New Roman" pitchFamily="18" charset="0"/>
              </a:rPr>
              <a:t>S</a:t>
            </a:r>
            <a:r>
              <a:rPr lang="en-US" sz="2400" baseline="-25000" dirty="0">
                <a:solidFill>
                  <a:srgbClr val="034ABD"/>
                </a:solidFill>
                <a:cs typeface="Times New Roman" pitchFamily="18" charset="0"/>
              </a:rPr>
              <a:t>1/2</a:t>
            </a:r>
            <a:endParaRPr lang="en-US" sz="2400" dirty="0">
              <a:solidFill>
                <a:srgbClr val="034ABD"/>
              </a:solidFill>
              <a:latin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98786" y="4165963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40911F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40911F"/>
                </a:solidFill>
                <a:cs typeface="Times New Roman" pitchFamily="18" charset="0"/>
              </a:rPr>
              <a:t>P</a:t>
            </a:r>
            <a:r>
              <a:rPr lang="en-US" sz="2400" baseline="-25000" dirty="0">
                <a:solidFill>
                  <a:srgbClr val="40911F"/>
                </a:solidFill>
                <a:cs typeface="Times New Roman" pitchFamily="18" charset="0"/>
              </a:rPr>
              <a:t>3/2</a:t>
            </a:r>
            <a:endParaRPr lang="en-US" sz="2400" dirty="0">
              <a:solidFill>
                <a:srgbClr val="40911F"/>
              </a:solidFill>
              <a:latin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98786" y="4906911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7030A0"/>
                </a:solidFill>
                <a:cs typeface="Times New Roman" pitchFamily="18" charset="0"/>
              </a:rPr>
              <a:t>P</a:t>
            </a:r>
            <a:r>
              <a:rPr lang="en-US" sz="2400" baseline="-25000" dirty="0">
                <a:solidFill>
                  <a:srgbClr val="7030A0"/>
                </a:solidFill>
                <a:cs typeface="Times New Roman" pitchFamily="18" charset="0"/>
              </a:rPr>
              <a:t>1/2</a:t>
            </a:r>
            <a:endParaRPr lang="en-US" sz="2400" dirty="0">
              <a:solidFill>
                <a:srgbClr val="7030A0"/>
              </a:solidFill>
              <a:latin typeface="Arial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 rot="5400000">
            <a:off x="1643944" y="3806379"/>
            <a:ext cx="10412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 rot="5400000">
            <a:off x="1897196" y="4606820"/>
            <a:ext cx="531568" cy="1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1382380" y="3286549"/>
            <a:ext cx="12934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1382380" y="4327003"/>
            <a:ext cx="12934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1387501" y="4873399"/>
            <a:ext cx="12934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Rectangle 128"/>
          <p:cNvSpPr/>
          <p:nvPr/>
        </p:nvSpPr>
        <p:spPr>
          <a:xfrm>
            <a:off x="2055983" y="3534942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gap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1.42 eV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165362" y="434183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Δ=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0.34 eV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Arrow Connector 130"/>
          <p:cNvCxnSpPr/>
          <p:nvPr/>
        </p:nvCxnSpPr>
        <p:spPr bwMode="auto">
          <a:xfrm rot="5400000" flipH="1" flipV="1">
            <a:off x="0" y="3984608"/>
            <a:ext cx="27663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1387501" y="5366988"/>
            <a:ext cx="129349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Rectangle 134"/>
          <p:cNvSpPr/>
          <p:nvPr/>
        </p:nvSpPr>
        <p:spPr>
          <a:xfrm>
            <a:off x="1414982" y="263942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680995" y="517607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k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9" name="Diagram 138"/>
          <p:cNvGraphicFramePr/>
          <p:nvPr/>
        </p:nvGraphicFramePr>
        <p:xfrm>
          <a:off x="7154195" y="3455112"/>
          <a:ext cx="457200" cy="44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0" name="Diagram 139"/>
          <p:cNvGraphicFramePr/>
          <p:nvPr/>
        </p:nvGraphicFramePr>
        <p:xfrm>
          <a:off x="6287755" y="3607512"/>
          <a:ext cx="457200" cy="44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1" name="Rectangle 140"/>
          <p:cNvSpPr/>
          <p:nvPr/>
        </p:nvSpPr>
        <p:spPr>
          <a:xfrm>
            <a:off x="902825" y="406284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36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Observation of Polarization from </a:t>
            </a:r>
            <a:r>
              <a:rPr lang="en-US" sz="3600" dirty="0" err="1" smtClean="0"/>
              <a:t>GaAs</a:t>
            </a:r>
            <a:endParaRPr lang="en-US" sz="36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381059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4" y="1447800"/>
            <a:ext cx="5181600" cy="30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590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7420" r="17969" b="6989"/>
          <a:stretch>
            <a:fillRect/>
          </a:stretch>
        </p:blipFill>
        <p:spPr bwMode="auto">
          <a:xfrm>
            <a:off x="1600200" y="914400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95400" y="152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prstClr val="black"/>
                </a:solidFill>
                <a:latin typeface="Calibri"/>
              </a:rPr>
              <a:t>First High Voltage GaAs Photogun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943600"/>
            <a:ext cx="694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Started with a thermionic gun housing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763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096000" cy="4319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08714"/>
            <a:ext cx="8642504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53425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0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First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GaAs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Photoinjector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FF5050"/>
                </a:solidFill>
                <a:latin typeface="Calibri"/>
              </a:rPr>
              <a:t>Built for SLAC parity-violation experiment E122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FF5050"/>
                </a:solidFill>
                <a:latin typeface="Calibri"/>
              </a:rPr>
              <a:t>Polarized electrons accelerated December, 1977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FF5050"/>
                </a:solidFill>
                <a:latin typeface="Calibri"/>
              </a:rPr>
              <a:t>E122 announces parity violation June, 1978 - an important verification of the Standard Model</a:t>
            </a:r>
          </a:p>
        </p:txBody>
      </p:sp>
      <p:pic>
        <p:nvPicPr>
          <p:cNvPr id="6" name="Picture 3" descr="Schematic diagram of experimental areas at SL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4800600"/>
            <a:ext cx="6038850" cy="1905001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8753" t="43231" r="19839" b="23757"/>
          <a:stretch>
            <a:fillRect/>
          </a:stretch>
        </p:blipFill>
        <p:spPr bwMode="auto">
          <a:xfrm>
            <a:off x="152400" y="25908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587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8472667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/>
              </a:rPr>
              <a:t>Higher P: Breaking GaAs Degeneracy</a:t>
            </a:r>
            <a:endParaRPr 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66" y="736598"/>
            <a:ext cx="912003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Split degeneracy of P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</a:rPr>
              <a:t>3/2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: Introduce strain on GaAs crystal by growing it on substrate (GaAsP) with different lattice constant  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High polarization by laser excitation from P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</a:rPr>
              <a:t>3/2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to S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</a:rPr>
              <a:t>1/2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:</a:t>
            </a:r>
          </a:p>
          <a:p>
            <a:pPr marL="971550" lvl="1" indent="-5143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gap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&lt; E</a:t>
            </a:r>
            <a:r>
              <a:rPr lang="en-US" sz="2400" b="1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&lt;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gap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δ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62632" y="5497975"/>
            <a:ext cx="72187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Higher QE: Alternating layers of GaAs and GaAsP –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Superlattice GaAs</a:t>
            </a:r>
          </a:p>
        </p:txBody>
      </p:sp>
      <p:grpSp>
        <p:nvGrpSpPr>
          <p:cNvPr id="2" name="Group 87"/>
          <p:cNvGrpSpPr/>
          <p:nvPr/>
        </p:nvGrpSpPr>
        <p:grpSpPr>
          <a:xfrm>
            <a:off x="3297497" y="2773078"/>
            <a:ext cx="5627710" cy="2336962"/>
            <a:chOff x="2997865" y="2916816"/>
            <a:chExt cx="5627710" cy="2336962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6682908" y="4498929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3925683" y="4500519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4572000" y="3378481"/>
              <a:ext cx="587114" cy="0"/>
            </a:xfrm>
            <a:prstGeom prst="line">
              <a:avLst/>
            </a:prstGeom>
            <a:ln>
              <a:solidFill>
                <a:srgbClr val="034ABD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5771403" y="3379423"/>
              <a:ext cx="587114" cy="0"/>
            </a:xfrm>
            <a:prstGeom prst="line">
              <a:avLst/>
            </a:prstGeom>
            <a:ln>
              <a:solidFill>
                <a:srgbClr val="034ABD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Group 86"/>
            <p:cNvGrpSpPr/>
            <p:nvPr/>
          </p:nvGrpSpPr>
          <p:grpSpPr>
            <a:xfrm>
              <a:off x="2997865" y="2916816"/>
              <a:ext cx="5627710" cy="2336962"/>
              <a:chOff x="2997865" y="2916816"/>
              <a:chExt cx="5627710" cy="2336962"/>
            </a:xfrm>
          </p:grpSpPr>
          <p:grpSp>
            <p:nvGrpSpPr>
              <p:cNvPr id="4" name="Group 65"/>
              <p:cNvGrpSpPr/>
              <p:nvPr/>
            </p:nvGrpSpPr>
            <p:grpSpPr>
              <a:xfrm>
                <a:off x="2997865" y="2916816"/>
                <a:ext cx="5627710" cy="2336962"/>
                <a:chOff x="3044133" y="2929713"/>
                <a:chExt cx="5627710" cy="233696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683223" y="4513420"/>
                  <a:ext cx="6399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+3/2</a:t>
                  </a:r>
                  <a:endParaRPr lang="en-US" sz="1800" dirty="0">
                    <a:solidFill>
                      <a:srgbClr val="40911F"/>
                    </a:solidFill>
                    <a:latin typeface="Arial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323142" y="3666350"/>
                  <a:ext cx="7537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  <a:r>
                    <a:rPr lang="en-US" sz="2400" dirty="0">
                      <a:solidFill>
                        <a:srgbClr val="000000"/>
                      </a:solidFill>
                      <a:cs typeface="Times New Roman" pitchFamily="18" charset="0"/>
                    </a:rPr>
                    <a:t>E</a:t>
                  </a:r>
                  <a:r>
                    <a:rPr lang="en-US" sz="2400" baseline="-25000" dirty="0">
                      <a:solidFill>
                        <a:srgbClr val="000000"/>
                      </a:solidFill>
                      <a:cs typeface="Times New Roman" pitchFamily="18" charset="0"/>
                    </a:rPr>
                    <a:t>gap</a:t>
                  </a:r>
                  <a:endParaRPr lang="en-US" sz="24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 bwMode="auto">
                <a:xfrm rot="5400000">
                  <a:off x="7135446" y="4694260"/>
                  <a:ext cx="368541" cy="685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  <a:effectLst/>
              </p:spPr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7324731" y="4497234"/>
                  <a:ext cx="134711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  <a:r>
                    <a:rPr lang="en-US" sz="2400" dirty="0">
                      <a:solidFill>
                        <a:srgbClr val="000000"/>
                      </a:solidFill>
                      <a:cs typeface="Times New Roman" pitchFamily="18" charset="0"/>
                    </a:rPr>
                    <a:t>δ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Arial"/>
                      <a:cs typeface="Times New Roman" pitchFamily="18" charset="0"/>
                    </a:rPr>
                    <a:t>=20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Arial"/>
                    </a:rPr>
                    <a:t>–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Arial"/>
                      <a:cs typeface="Times New Roman" pitchFamily="18" charset="0"/>
                    </a:rPr>
                    <a:t>50 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  <a:latin typeface="Arial"/>
                      <a:cs typeface="Times New Roman" pitchFamily="18" charset="0"/>
                    </a:rPr>
                    <a:t>meV</a:t>
                  </a:r>
                  <a:endParaRPr lang="en-US" sz="20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326215" y="2929713"/>
                  <a:ext cx="11737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34ABD"/>
                      </a:solidFill>
                      <a:latin typeface="Arial"/>
                    </a:rPr>
                    <a:t> </a:t>
                  </a:r>
                  <a:r>
                    <a:rPr lang="en-US" sz="1800" dirty="0">
                      <a:solidFill>
                        <a:srgbClr val="034ABD"/>
                      </a:solidFill>
                      <a:latin typeface="Arial"/>
                      <a:cs typeface="Times New Roman" pitchFamily="18" charset="0"/>
                    </a:rPr>
                    <a:t>m</a:t>
                  </a:r>
                  <a:r>
                    <a:rPr lang="en-US" sz="1800" baseline="-25000" dirty="0">
                      <a:solidFill>
                        <a:srgbClr val="034ABD"/>
                      </a:solidFill>
                      <a:latin typeface="Arial"/>
                      <a:cs typeface="Times New Roman" pitchFamily="18" charset="0"/>
                    </a:rPr>
                    <a:t>j</a:t>
                  </a:r>
                  <a:r>
                    <a:rPr lang="en-US" sz="1800" dirty="0">
                      <a:solidFill>
                        <a:srgbClr val="034ABD"/>
                      </a:solidFill>
                      <a:latin typeface="Arial"/>
                      <a:cs typeface="Times New Roman" pitchFamily="18" charset="0"/>
                    </a:rPr>
                    <a:t> = -1/2</a:t>
                  </a:r>
                  <a:endParaRPr lang="en-US" sz="1800" dirty="0">
                    <a:solidFill>
                      <a:srgbClr val="034ABD"/>
                    </a:solidFill>
                    <a:latin typeface="Arial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792976" y="3022046"/>
                  <a:ext cx="6399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034ABD"/>
                      </a:solidFill>
                      <a:latin typeface="Arial"/>
                      <a:cs typeface="Times New Roman" pitchFamily="18" charset="0"/>
                    </a:rPr>
                    <a:t>+1/2</a:t>
                  </a:r>
                  <a:endParaRPr lang="en-US" sz="1800" dirty="0">
                    <a:solidFill>
                      <a:srgbClr val="034ABD"/>
                    </a:solidFill>
                    <a:latin typeface="Arial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048687" y="3199307"/>
                  <a:ext cx="7040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34ABD"/>
                      </a:solidFill>
                      <a:latin typeface="Arial"/>
                    </a:rPr>
                    <a:t> </a:t>
                  </a:r>
                  <a:r>
                    <a:rPr lang="en-US" sz="2400" dirty="0">
                      <a:solidFill>
                        <a:srgbClr val="034ABD"/>
                      </a:solidFill>
                      <a:cs typeface="Times New Roman" pitchFamily="18" charset="0"/>
                    </a:rPr>
                    <a:t>S</a:t>
                  </a:r>
                  <a:r>
                    <a:rPr lang="en-US" sz="2400" baseline="-25000" dirty="0">
                      <a:solidFill>
                        <a:srgbClr val="034ABD"/>
                      </a:solidFill>
                      <a:cs typeface="Times New Roman" pitchFamily="18" charset="0"/>
                    </a:rPr>
                    <a:t>1/2</a:t>
                  </a:r>
                  <a:endParaRPr lang="en-US" sz="2400" dirty="0">
                    <a:solidFill>
                      <a:srgbClr val="034ABD"/>
                    </a:solidFill>
                    <a:latin typeface="Arial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044133" y="4282586"/>
                  <a:ext cx="7040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40911F"/>
                      </a:solidFill>
                      <a:latin typeface="Arial"/>
                    </a:rPr>
                    <a:t> </a:t>
                  </a:r>
                  <a:r>
                    <a:rPr lang="en-US" sz="2400" dirty="0">
                      <a:solidFill>
                        <a:srgbClr val="40911F"/>
                      </a:solidFill>
                      <a:cs typeface="Times New Roman" pitchFamily="18" charset="0"/>
                    </a:rPr>
                    <a:t>P</a:t>
                  </a:r>
                  <a:r>
                    <a:rPr lang="en-US" sz="2400" baseline="-25000" dirty="0">
                      <a:solidFill>
                        <a:srgbClr val="40911F"/>
                      </a:solidFill>
                      <a:cs typeface="Times New Roman" pitchFamily="18" charset="0"/>
                    </a:rPr>
                    <a:t>3/2</a:t>
                  </a:r>
                  <a:endParaRPr lang="en-US" sz="2400" dirty="0">
                    <a:solidFill>
                      <a:srgbClr val="40911F"/>
                    </a:solidFill>
                    <a:latin typeface="Arial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739357" y="4513419"/>
                  <a:ext cx="115608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40911F"/>
                      </a:solidFill>
                      <a:latin typeface="Arial"/>
                    </a:rPr>
                    <a:t> </a:t>
                  </a: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m</a:t>
                  </a:r>
                  <a:r>
                    <a:rPr lang="en-US" sz="1800" baseline="-250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j</a:t>
                  </a: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 = -3/2</a:t>
                  </a:r>
                  <a:endParaRPr lang="en-US" sz="1800" dirty="0">
                    <a:solidFill>
                      <a:srgbClr val="40911F"/>
                    </a:solidFill>
                    <a:latin typeface="Arial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917723" y="4881955"/>
                  <a:ext cx="5822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-1/2</a:t>
                  </a:r>
                  <a:endParaRPr lang="en-US" sz="1800" dirty="0">
                    <a:solidFill>
                      <a:srgbClr val="40911F"/>
                    </a:solidFill>
                    <a:latin typeface="Arial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881177" y="4881158"/>
                  <a:ext cx="6399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</a:rPr>
                    <a:t>+1</a:t>
                  </a:r>
                  <a:r>
                    <a:rPr lang="en-US" sz="1800" dirty="0">
                      <a:solidFill>
                        <a:srgbClr val="40911F"/>
                      </a:solidFill>
                      <a:latin typeface="Arial"/>
                      <a:cs typeface="Times New Roman" pitchFamily="18" charset="0"/>
                    </a:rPr>
                    <a:t>/2</a:t>
                  </a:r>
                  <a:endParaRPr lang="en-US" sz="1800" dirty="0">
                    <a:solidFill>
                      <a:srgbClr val="40911F"/>
                    </a:solidFill>
                    <a:latin typeface="Arial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949603" y="3660972"/>
                  <a:ext cx="6094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Arial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σ+</a:t>
                  </a:r>
                  <a:endParaRPr lang="en-US" sz="2400" b="1" dirty="0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817671" y="3660972"/>
                  <a:ext cx="5389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dirty="0">
                      <a:solidFill>
                        <a:srgbClr val="FFC000"/>
                      </a:solidFill>
                      <a:latin typeface="Arial"/>
                    </a:rPr>
                    <a:t> </a:t>
                  </a:r>
                  <a:r>
                    <a:rPr lang="en-US" sz="2400" b="1" dirty="0">
                      <a:solidFill>
                        <a:srgbClr val="FFC000"/>
                      </a:solidFill>
                      <a:cs typeface="Times New Roman" pitchFamily="18" charset="0"/>
                    </a:rPr>
                    <a:t>σ-</a:t>
                  </a:r>
                  <a:endParaRPr lang="en-US" sz="2400" b="1" dirty="0">
                    <a:solidFill>
                      <a:srgbClr val="FFC000"/>
                    </a:solidFill>
                    <a:latin typeface="Arial"/>
                  </a:endParaRPr>
                </a:p>
              </p:txBody>
            </p:sp>
            <p:cxnSp>
              <p:nvCxnSpPr>
                <p:cNvPr id="59" name="Straight Arrow Connector 58"/>
                <p:cNvCxnSpPr>
                  <a:stCxn id="52" idx="0"/>
                  <a:endCxn id="48" idx="2"/>
                </p:cNvCxnSpPr>
                <p:nvPr/>
              </p:nvCxnSpPr>
              <p:spPr bwMode="auto">
                <a:xfrm rot="5400000" flipH="1" flipV="1">
                  <a:off x="4054217" y="3654562"/>
                  <a:ext cx="1122041" cy="59567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endCxn id="49" idx="2"/>
                </p:cNvCxnSpPr>
                <p:nvPr/>
              </p:nvCxnSpPr>
              <p:spPr bwMode="auto">
                <a:xfrm rot="16200000" flipV="1">
                  <a:off x="6001706" y="3502608"/>
                  <a:ext cx="1105856" cy="883396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Arrow Connector 67"/>
              <p:cNvCxnSpPr/>
              <p:nvPr/>
            </p:nvCxnSpPr>
            <p:spPr bwMode="auto">
              <a:xfrm rot="16200000" flipH="1">
                <a:off x="6717445" y="3937911"/>
                <a:ext cx="1120447" cy="15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>
              <a:off x="4866552" y="4869058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5834909" y="4869058"/>
              <a:ext cx="587114" cy="0"/>
            </a:xfrm>
            <a:prstGeom prst="line">
              <a:avLst/>
            </a:prstGeom>
            <a:ln>
              <a:solidFill>
                <a:srgbClr val="40911F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17463"/>
            <a:ext cx="9144000" cy="831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Comic Sans MS" pitchFamily="66" charset="0"/>
              </a:rPr>
              <a:t>Strained layer GaAs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146800" y="2016125"/>
            <a:ext cx="5207000" cy="4524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>
                <a:solidFill>
                  <a:srgbClr val="FC0128"/>
                </a:solidFill>
                <a:latin typeface="Comic Sans MS" pitchFamily="66" charset="0"/>
              </a:rPr>
              <a:t>Strained GaAs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346200" y="1039813"/>
            <a:ext cx="6610350" cy="400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rgbClr val="00AE00"/>
                </a:solidFill>
                <a:latin typeface="Comic Sans MS" pitchFamily="66" charset="0"/>
              </a:rPr>
              <a:t>Bandwidth Semiconductor (formerly </a:t>
            </a:r>
            <a:r>
              <a:rPr lang="en-US" sz="2400" b="1" i="1">
                <a:solidFill>
                  <a:srgbClr val="00AE00"/>
                </a:solidFill>
                <a:latin typeface="Comic Sans MS" pitchFamily="66" charset="0"/>
              </a:rPr>
              <a:t>SPIRE</a:t>
            </a:r>
            <a:r>
              <a:rPr lang="en-US" sz="2400" b="1">
                <a:solidFill>
                  <a:srgbClr val="00AE00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768725"/>
            <a:ext cx="3455988" cy="1285875"/>
            <a:chOff x="0" y="1034"/>
            <a:chExt cx="2177" cy="810"/>
          </a:xfrm>
        </p:grpSpPr>
        <p:sp>
          <p:nvSpPr>
            <p:cNvPr id="16419" name="Rectangle 8"/>
            <p:cNvSpPr>
              <a:spLocks noChangeArrowheads="1"/>
            </p:cNvSpPr>
            <p:nvPr/>
          </p:nvSpPr>
          <p:spPr bwMode="auto">
            <a:xfrm>
              <a:off x="0" y="1034"/>
              <a:ext cx="2071" cy="74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endParaRPr lang="en-US" sz="2800">
                <a:solidFill>
                  <a:srgbClr val="000000"/>
                </a:solidFill>
                <a:latin typeface="Comic Sans MS" pitchFamily="66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	 split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   degeneracy of P</a:t>
              </a:r>
              <a:endParaRPr lang="en-US" sz="2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20" name="Rectangle 9"/>
            <p:cNvSpPr>
              <a:spLocks noChangeArrowheads="1"/>
            </p:cNvSpPr>
            <p:nvPr/>
          </p:nvSpPr>
          <p:spPr bwMode="auto">
            <a:xfrm>
              <a:off x="1593" y="1625"/>
              <a:ext cx="584" cy="21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>
                  <a:solidFill>
                    <a:srgbClr val="000000"/>
                  </a:solidFill>
                  <a:latin typeface="Comic Sans MS" pitchFamily="66" charset="0"/>
                </a:rPr>
                <a:t>    3/2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89613" y="2598738"/>
            <a:ext cx="3354387" cy="2628900"/>
            <a:chOff x="3167" y="1469"/>
            <a:chExt cx="2113" cy="156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288" y="1937"/>
              <a:ext cx="1282" cy="303"/>
              <a:chOff x="3330" y="2587"/>
              <a:chExt cx="1293" cy="364"/>
            </a:xfrm>
          </p:grpSpPr>
          <p:sp>
            <p:nvSpPr>
              <p:cNvPr id="16415" name="Rectangle 12"/>
              <p:cNvSpPr>
                <a:spLocks noChangeArrowheads="1"/>
              </p:cNvSpPr>
              <p:nvPr/>
            </p:nvSpPr>
            <p:spPr bwMode="auto">
              <a:xfrm>
                <a:off x="3330" y="2587"/>
                <a:ext cx="727" cy="32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AE00"/>
                    </a:solidFill>
                    <a:latin typeface="Comic Sans MS" pitchFamily="66" charset="0"/>
                  </a:rPr>
                  <a:t> GaAs</a:t>
                </a:r>
              </a:p>
            </p:txBody>
          </p:sp>
          <p:sp>
            <p:nvSpPr>
              <p:cNvPr id="16416" name="Rectangle 13"/>
              <p:cNvSpPr>
                <a:spLocks noChangeArrowheads="1"/>
              </p:cNvSpPr>
              <p:nvPr/>
            </p:nvSpPr>
            <p:spPr bwMode="auto">
              <a:xfrm>
                <a:off x="3923" y="2685"/>
                <a:ext cx="436" cy="26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rgbClr val="00AE00"/>
                    </a:solidFill>
                    <a:latin typeface="Comic Sans MS" pitchFamily="66" charset="0"/>
                  </a:rPr>
                  <a:t>1-x</a:t>
                </a:r>
              </a:p>
            </p:txBody>
          </p:sp>
          <p:sp>
            <p:nvSpPr>
              <p:cNvPr id="16417" name="Rectangle 14"/>
              <p:cNvSpPr>
                <a:spLocks noChangeArrowheads="1"/>
              </p:cNvSpPr>
              <p:nvPr/>
            </p:nvSpPr>
            <p:spPr bwMode="auto">
              <a:xfrm>
                <a:off x="4287" y="2599"/>
                <a:ext cx="233" cy="323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AE00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6418" name="Rectangle 15"/>
              <p:cNvSpPr>
                <a:spLocks noChangeArrowheads="1"/>
              </p:cNvSpPr>
              <p:nvPr/>
            </p:nvSpPr>
            <p:spPr bwMode="auto">
              <a:xfrm>
                <a:off x="4403" y="2683"/>
                <a:ext cx="220" cy="26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rgbClr val="00AE00"/>
                    </a:solidFill>
                    <a:latin typeface="Comic Sans MS" pitchFamily="66" charset="0"/>
                  </a:rPr>
                  <a:t>x</a:t>
                </a:r>
              </a:p>
            </p:txBody>
          </p:sp>
        </p:grpSp>
        <p:sp>
          <p:nvSpPr>
            <p:cNvPr id="16407" name="Rectangle 16"/>
            <p:cNvSpPr>
              <a:spLocks noChangeArrowheads="1"/>
            </p:cNvSpPr>
            <p:nvPr/>
          </p:nvSpPr>
          <p:spPr bwMode="auto">
            <a:xfrm>
              <a:off x="4917" y="1947"/>
              <a:ext cx="114" cy="26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endParaRPr lang="en-US" sz="2800">
                <a:latin typeface="Comic Sans MS" pitchFamily="66" charset="0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336" y="1469"/>
              <a:ext cx="1157" cy="303"/>
              <a:chOff x="3326" y="2587"/>
              <a:chExt cx="1310" cy="365"/>
            </a:xfrm>
          </p:grpSpPr>
          <p:sp>
            <p:nvSpPr>
              <p:cNvPr id="16411" name="Rectangle 18"/>
              <p:cNvSpPr>
                <a:spLocks noChangeArrowheads="1"/>
              </p:cNvSpPr>
              <p:nvPr/>
            </p:nvSpPr>
            <p:spPr bwMode="auto">
              <a:xfrm>
                <a:off x="3326" y="2587"/>
                <a:ext cx="741" cy="32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57D6"/>
                    </a:solidFill>
                    <a:latin typeface="Comic Sans MS" pitchFamily="66" charset="0"/>
                  </a:rPr>
                  <a:t>GaAs</a:t>
                </a:r>
              </a:p>
            </p:txBody>
          </p:sp>
          <p:sp>
            <p:nvSpPr>
              <p:cNvPr id="16412" name="Rectangle 19"/>
              <p:cNvSpPr>
                <a:spLocks noChangeArrowheads="1"/>
              </p:cNvSpPr>
              <p:nvPr/>
            </p:nvSpPr>
            <p:spPr bwMode="auto">
              <a:xfrm>
                <a:off x="3897" y="2686"/>
                <a:ext cx="489" cy="26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rgbClr val="0057D6"/>
                    </a:solidFill>
                    <a:latin typeface="Comic Sans MS" pitchFamily="66" charset="0"/>
                  </a:rPr>
                  <a:t>1-x</a:t>
                </a:r>
              </a:p>
            </p:txBody>
          </p:sp>
          <p:sp>
            <p:nvSpPr>
              <p:cNvPr id="16413" name="Rectangle 20"/>
              <p:cNvSpPr>
                <a:spLocks noChangeArrowheads="1"/>
              </p:cNvSpPr>
              <p:nvPr/>
            </p:nvSpPr>
            <p:spPr bwMode="auto">
              <a:xfrm>
                <a:off x="4272" y="2599"/>
                <a:ext cx="261" cy="324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57D6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6414" name="Rectangle 21"/>
              <p:cNvSpPr>
                <a:spLocks noChangeArrowheads="1"/>
              </p:cNvSpPr>
              <p:nvPr/>
            </p:nvSpPr>
            <p:spPr bwMode="auto">
              <a:xfrm>
                <a:off x="4389" y="2683"/>
                <a:ext cx="247" cy="2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rgbClr val="0057D6"/>
                    </a:solidFill>
                    <a:latin typeface="Comic Sans MS" pitchFamily="66" charset="0"/>
                  </a:rPr>
                  <a:t>x</a:t>
                </a:r>
              </a:p>
            </p:txBody>
          </p:sp>
        </p:grpSp>
        <p:sp>
          <p:nvSpPr>
            <p:cNvPr id="16409" name="Rectangle 22"/>
            <p:cNvSpPr>
              <a:spLocks noChangeArrowheads="1"/>
            </p:cNvSpPr>
            <p:nvPr/>
          </p:nvSpPr>
          <p:spPr bwMode="auto">
            <a:xfrm>
              <a:off x="4386" y="1499"/>
              <a:ext cx="894" cy="48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57D6"/>
                  </a:solidFill>
                  <a:latin typeface="Comic Sans MS" pitchFamily="66" charset="0"/>
                </a:rPr>
                <a:t> 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57D6"/>
                  </a:solidFill>
                  <a:latin typeface="Comic Sans MS" pitchFamily="66" charset="0"/>
                </a:rPr>
                <a:t>x=0.29 </a:t>
              </a:r>
            </a:p>
          </p:txBody>
        </p:sp>
        <p:sp>
          <p:nvSpPr>
            <p:cNvPr id="16410" name="Rectangle 23"/>
            <p:cNvSpPr>
              <a:spLocks noChangeArrowheads="1"/>
            </p:cNvSpPr>
            <p:nvPr/>
          </p:nvSpPr>
          <p:spPr bwMode="auto">
            <a:xfrm>
              <a:off x="3167" y="2545"/>
              <a:ext cx="1735" cy="48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919191"/>
                  </a:solidFill>
                  <a:latin typeface="Comic Sans MS" pitchFamily="66" charset="0"/>
                </a:rPr>
                <a:t>    p-type GaAs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919191"/>
                  </a:solidFill>
                  <a:latin typeface="Comic Sans MS" pitchFamily="66" charset="0"/>
                </a:rPr>
                <a:t>    substrate</a:t>
              </a:r>
            </a:p>
          </p:txBody>
        </p:sp>
      </p:grpSp>
      <p:sp>
        <p:nvSpPr>
          <p:cNvPr id="16391" name="Rectangle 24"/>
          <p:cNvSpPr>
            <a:spLocks noChangeArrowheads="1"/>
          </p:cNvSpPr>
          <p:nvPr/>
        </p:nvSpPr>
        <p:spPr bwMode="auto">
          <a:xfrm>
            <a:off x="0" y="2289175"/>
            <a:ext cx="4722813" cy="19065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5000"/>
              </a:lnSpc>
              <a:buFontTx/>
              <a:buChar char="•"/>
            </a:pPr>
            <a:r>
              <a:rPr lang="en-US" sz="2800" b="1">
                <a:solidFill>
                  <a:srgbClr val="00279F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0057D6"/>
                </a:solidFill>
                <a:latin typeface="Comic Sans MS" pitchFamily="66" charset="0"/>
              </a:rPr>
              <a:t>MOCVD-grown epitaxial spin-polarizer wafer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en-US" sz="2800">
              <a:solidFill>
                <a:srgbClr val="0057D6"/>
              </a:solidFill>
              <a:latin typeface="Comic Sans MS" pitchFamily="66" charset="0"/>
            </a:endParaRPr>
          </a:p>
          <a:p>
            <a:pPr eaLnBrk="0" hangingPunct="0">
              <a:lnSpc>
                <a:spcPct val="85000"/>
              </a:lnSpc>
              <a:buFontTx/>
              <a:buChar char="•"/>
            </a:pPr>
            <a:r>
              <a:rPr lang="en-US" sz="2800">
                <a:solidFill>
                  <a:srgbClr val="0057D6"/>
                </a:solidFill>
                <a:latin typeface="Comic Sans MS" pitchFamily="66" charset="0"/>
              </a:rPr>
              <a:t> Lattice mismatch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en-US" sz="2800" b="1">
              <a:solidFill>
                <a:srgbClr val="0057D6"/>
              </a:solidFill>
              <a:latin typeface="Comic Sans MS" pitchFamily="66" charset="0"/>
            </a:endParaRP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6962775" y="3876675"/>
            <a:ext cx="1619250" cy="4524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>
                <a:solidFill>
                  <a:srgbClr val="00AE00"/>
                </a:solidFill>
                <a:latin typeface="Comic Sans MS" pitchFamily="66" charset="0"/>
              </a:rPr>
              <a:t>0&lt;x&lt;0.29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78338" y="2033588"/>
            <a:ext cx="1514475" cy="3471862"/>
            <a:chOff x="2929" y="1281"/>
            <a:chExt cx="954" cy="2187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929" y="1294"/>
              <a:ext cx="954" cy="2174"/>
              <a:chOff x="252" y="840"/>
              <a:chExt cx="1644" cy="2616"/>
            </a:xfrm>
          </p:grpSpPr>
          <p:sp>
            <p:nvSpPr>
              <p:cNvPr id="16401" name="Rectangle 28"/>
              <p:cNvSpPr>
                <a:spLocks noChangeArrowheads="1"/>
              </p:cNvSpPr>
              <p:nvPr/>
            </p:nvSpPr>
            <p:spPr bwMode="auto">
              <a:xfrm rot="-5401871">
                <a:off x="966" y="141"/>
                <a:ext cx="213" cy="1642"/>
              </a:xfrm>
              <a:prstGeom prst="rect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02" name="Rectangle 29"/>
              <p:cNvSpPr>
                <a:spLocks noChangeArrowheads="1"/>
              </p:cNvSpPr>
              <p:nvPr/>
            </p:nvSpPr>
            <p:spPr bwMode="auto">
              <a:xfrm>
                <a:off x="252" y="2388"/>
                <a:ext cx="1632" cy="1056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91919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03" name="Rectangle 30"/>
              <p:cNvSpPr>
                <a:spLocks noChangeArrowheads="1"/>
              </p:cNvSpPr>
              <p:nvPr/>
            </p:nvSpPr>
            <p:spPr bwMode="auto">
              <a:xfrm>
                <a:off x="264" y="1728"/>
                <a:ext cx="1632" cy="648"/>
              </a:xfrm>
              <a:prstGeom prst="rect">
                <a:avLst/>
              </a:prstGeom>
              <a:solidFill>
                <a:srgbClr val="00AE00"/>
              </a:solidFill>
              <a:ln w="12700">
                <a:solidFill>
                  <a:srgbClr val="00AE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04" name="Rectangle 31"/>
              <p:cNvSpPr>
                <a:spLocks noChangeArrowheads="1"/>
              </p:cNvSpPr>
              <p:nvPr/>
            </p:nvSpPr>
            <p:spPr bwMode="auto">
              <a:xfrm>
                <a:off x="264" y="1080"/>
                <a:ext cx="1632" cy="648"/>
              </a:xfrm>
              <a:prstGeom prst="rect">
                <a:avLst/>
              </a:prstGeom>
              <a:solidFill>
                <a:srgbClr val="0057D6"/>
              </a:solidFill>
              <a:ln w="12700">
                <a:solidFill>
                  <a:srgbClr val="0057D6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05" name="Rectangle 32"/>
              <p:cNvSpPr>
                <a:spLocks noChangeArrowheads="1"/>
              </p:cNvSpPr>
              <p:nvPr/>
            </p:nvSpPr>
            <p:spPr bwMode="auto">
              <a:xfrm>
                <a:off x="252" y="840"/>
                <a:ext cx="1644" cy="261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938" y="1281"/>
              <a:ext cx="916" cy="1909"/>
              <a:chOff x="2938" y="1281"/>
              <a:chExt cx="916" cy="1909"/>
            </a:xfrm>
          </p:grpSpPr>
          <p:sp>
            <p:nvSpPr>
              <p:cNvPr id="16396" name="Rectangle 34"/>
              <p:cNvSpPr>
                <a:spLocks noChangeArrowheads="1"/>
              </p:cNvSpPr>
              <p:nvPr/>
            </p:nvSpPr>
            <p:spPr bwMode="auto">
              <a:xfrm>
                <a:off x="2959" y="2905"/>
                <a:ext cx="895" cy="285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600 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μ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m</a:t>
                </a:r>
              </a:p>
            </p:txBody>
          </p:sp>
          <p:sp>
            <p:nvSpPr>
              <p:cNvPr id="16397" name="Rectangle 35"/>
              <p:cNvSpPr>
                <a:spLocks noChangeArrowheads="1"/>
              </p:cNvSpPr>
              <p:nvPr/>
            </p:nvSpPr>
            <p:spPr bwMode="auto">
              <a:xfrm>
                <a:off x="2938" y="2227"/>
                <a:ext cx="895" cy="285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250 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μ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m</a:t>
                </a:r>
              </a:p>
            </p:txBody>
          </p:sp>
          <p:sp>
            <p:nvSpPr>
              <p:cNvPr id="16398" name="Rectangle 36"/>
              <p:cNvSpPr>
                <a:spLocks noChangeArrowheads="1"/>
              </p:cNvSpPr>
              <p:nvPr/>
            </p:nvSpPr>
            <p:spPr bwMode="auto">
              <a:xfrm>
                <a:off x="2949" y="1659"/>
                <a:ext cx="895" cy="285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250 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μ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6" charset="0"/>
                  </a:rPr>
                  <a:t>m</a:t>
                </a:r>
              </a:p>
            </p:txBody>
          </p:sp>
          <p:sp>
            <p:nvSpPr>
              <p:cNvPr id="16399" name="Rectangle 37"/>
              <p:cNvSpPr>
                <a:spLocks noChangeArrowheads="1"/>
              </p:cNvSpPr>
              <p:nvPr/>
            </p:nvSpPr>
            <p:spPr bwMode="auto">
              <a:xfrm>
                <a:off x="2955" y="1316"/>
                <a:ext cx="114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endParaRPr lang="en-US" sz="24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00" name="Rectangle 38"/>
              <p:cNvSpPr>
                <a:spLocks noChangeArrowheads="1"/>
              </p:cNvSpPr>
              <p:nvPr/>
            </p:nvSpPr>
            <p:spPr bwMode="auto">
              <a:xfrm>
                <a:off x="2987" y="1281"/>
                <a:ext cx="725" cy="235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rgbClr val="000000"/>
                    </a:solidFill>
                    <a:latin typeface="Comic Sans MS" pitchFamily="66" charset="0"/>
                  </a:rPr>
                  <a:t>0.1 </a:t>
                </a:r>
                <a:r>
                  <a:rPr lang="en-US" sz="2200" b="1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μ</a:t>
                </a:r>
                <a:r>
                  <a:rPr lang="en-US" sz="2200" b="1">
                    <a:solidFill>
                      <a:srgbClr val="000000"/>
                    </a:solidFill>
                    <a:latin typeface="Comic Sans MS" pitchFamily="66" charset="0"/>
                  </a:rPr>
                  <a:t>m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Strained Layer - Superlattice GaAs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6134100"/>
            <a:ext cx="9144000" cy="723900"/>
          </a:xfrm>
          <a:prstGeom prst="rect">
            <a:avLst/>
          </a:prstGeom>
          <a:solidFill>
            <a:srgbClr val="FFFFFF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4450" y="958850"/>
            <a:ext cx="8675688" cy="5713413"/>
            <a:chOff x="-28" y="604"/>
            <a:chExt cx="5465" cy="359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-28" y="604"/>
              <a:ext cx="1587" cy="285"/>
              <a:chOff x="-28" y="604"/>
              <a:chExt cx="1587" cy="285"/>
            </a:xfrm>
          </p:grpSpPr>
          <p:sp>
            <p:nvSpPr>
              <p:cNvPr id="17461" name="Rectangle 8"/>
              <p:cNvSpPr>
                <a:spLocks noChangeArrowheads="1"/>
              </p:cNvSpPr>
              <p:nvPr/>
            </p:nvSpPr>
            <p:spPr bwMode="auto">
              <a:xfrm>
                <a:off x="-28" y="637"/>
                <a:ext cx="1587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0057D6"/>
                    </a:solidFill>
                    <a:latin typeface="Comic Sans MS" pitchFamily="66" charset="0"/>
                  </a:rPr>
                  <a:t>Be doping (cm   )</a:t>
                </a:r>
              </a:p>
            </p:txBody>
          </p:sp>
          <p:sp>
            <p:nvSpPr>
              <p:cNvPr id="17462" name="Rectangle 9"/>
              <p:cNvSpPr>
                <a:spLocks noChangeArrowheads="1"/>
              </p:cNvSpPr>
              <p:nvPr/>
            </p:nvSpPr>
            <p:spPr bwMode="auto">
              <a:xfrm>
                <a:off x="1232" y="604"/>
                <a:ext cx="245" cy="18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600">
                    <a:solidFill>
                      <a:srgbClr val="0057D6"/>
                    </a:solidFill>
                    <a:latin typeface="Comic Sans MS" pitchFamily="66" charset="0"/>
                  </a:rPr>
                  <a:t>-3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44" y="919"/>
              <a:ext cx="5293" cy="3284"/>
              <a:chOff x="144" y="919"/>
              <a:chExt cx="5293" cy="3284"/>
            </a:xfrm>
          </p:grpSpPr>
          <p:sp>
            <p:nvSpPr>
              <p:cNvPr id="17416" name="Rectangle 11"/>
              <p:cNvSpPr>
                <a:spLocks noChangeArrowheads="1"/>
              </p:cNvSpPr>
              <p:nvPr/>
            </p:nvSpPr>
            <p:spPr bwMode="auto">
              <a:xfrm>
                <a:off x="953" y="3138"/>
                <a:ext cx="1632" cy="1056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91919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7417" name="Rectangle 12"/>
              <p:cNvSpPr>
                <a:spLocks noChangeArrowheads="1"/>
              </p:cNvSpPr>
              <p:nvPr/>
            </p:nvSpPr>
            <p:spPr bwMode="auto">
              <a:xfrm>
                <a:off x="947" y="2490"/>
                <a:ext cx="1632" cy="648"/>
              </a:xfrm>
              <a:prstGeom prst="rect">
                <a:avLst/>
              </a:prstGeom>
              <a:solidFill>
                <a:srgbClr val="00AE00"/>
              </a:solidFill>
              <a:ln w="12700">
                <a:solidFill>
                  <a:srgbClr val="00AE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7418" name="Rectangle 13"/>
              <p:cNvSpPr>
                <a:spLocks noChangeArrowheads="1"/>
              </p:cNvSpPr>
              <p:nvPr/>
            </p:nvSpPr>
            <p:spPr bwMode="auto">
              <a:xfrm>
                <a:off x="947" y="1836"/>
                <a:ext cx="1632" cy="648"/>
              </a:xfrm>
              <a:prstGeom prst="rect">
                <a:avLst/>
              </a:prstGeom>
              <a:solidFill>
                <a:srgbClr val="0057D6"/>
              </a:solidFill>
              <a:ln w="12700">
                <a:solidFill>
                  <a:srgbClr val="0057D6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2632" y="2688"/>
                <a:ext cx="2805" cy="286"/>
                <a:chOff x="1944" y="2509"/>
                <a:chExt cx="2805" cy="286"/>
              </a:xfrm>
            </p:grpSpPr>
            <p:sp>
              <p:nvSpPr>
                <p:cNvPr id="17457" name="Rectangle 15"/>
                <p:cNvSpPr>
                  <a:spLocks noChangeArrowheads="1"/>
                </p:cNvSpPr>
                <p:nvPr/>
              </p:nvSpPr>
              <p:spPr bwMode="auto">
                <a:xfrm>
                  <a:off x="1944" y="2513"/>
                  <a:ext cx="987" cy="252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2400">
                      <a:solidFill>
                        <a:srgbClr val="00AE00"/>
                      </a:solidFill>
                      <a:latin typeface="Arial" pitchFamily="34" charset="0"/>
                    </a:rPr>
                    <a:t>GaAs     P</a:t>
                  </a:r>
                </a:p>
              </p:txBody>
            </p:sp>
            <p:sp>
              <p:nvSpPr>
                <p:cNvPr id="17458" name="Rectangle 16"/>
                <p:cNvSpPr>
                  <a:spLocks noChangeArrowheads="1"/>
                </p:cNvSpPr>
                <p:nvPr/>
              </p:nvSpPr>
              <p:spPr bwMode="auto">
                <a:xfrm>
                  <a:off x="2457" y="2587"/>
                  <a:ext cx="314" cy="20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1800">
                      <a:solidFill>
                        <a:srgbClr val="00AE00"/>
                      </a:solidFill>
                      <a:latin typeface="Arial" pitchFamily="34" charset="0"/>
                    </a:rPr>
                    <a:t>1-x</a:t>
                  </a:r>
                </a:p>
              </p:txBody>
            </p:sp>
            <p:sp>
              <p:nvSpPr>
                <p:cNvPr id="1745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" y="2592"/>
                  <a:ext cx="194" cy="20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1800">
                      <a:solidFill>
                        <a:srgbClr val="00AE00"/>
                      </a:solidFill>
                      <a:latin typeface="Arial" pitchFamily="34" charset="0"/>
                    </a:rPr>
                    <a:t>x</a:t>
                  </a:r>
                </a:p>
              </p:txBody>
            </p:sp>
            <p:sp>
              <p:nvSpPr>
                <p:cNvPr id="17460" name="Rectangle 18"/>
                <p:cNvSpPr>
                  <a:spLocks noChangeArrowheads="1"/>
                </p:cNvSpPr>
                <p:nvPr/>
              </p:nvSpPr>
              <p:spPr bwMode="auto">
                <a:xfrm>
                  <a:off x="2956" y="2509"/>
                  <a:ext cx="1793" cy="252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2400">
                      <a:solidFill>
                        <a:srgbClr val="00AE00"/>
                      </a:solidFill>
                      <a:latin typeface="Arial" pitchFamily="34" charset="0"/>
                    </a:rPr>
                    <a:t>, 0&lt;x&lt;0.36 (2.5 </a:t>
                  </a:r>
                  <a:r>
                    <a:rPr lang="en-US" sz="2400">
                      <a:solidFill>
                        <a:srgbClr val="00AE00"/>
                      </a:solidFill>
                      <a:latin typeface="Arial" pitchFamily="34" charset="0"/>
                      <a:cs typeface="Arial" pitchFamily="34" charset="0"/>
                    </a:rPr>
                    <a:t>μ</a:t>
                  </a:r>
                  <a:r>
                    <a:rPr lang="en-US" sz="2400">
                      <a:solidFill>
                        <a:srgbClr val="00AE00"/>
                      </a:solidFill>
                      <a:latin typeface="Arial" pitchFamily="34" charset="0"/>
                    </a:rPr>
                    <a:t>m)</a:t>
                  </a:r>
                </a:p>
              </p:txBody>
            </p:sp>
          </p:grpSp>
          <p:sp>
            <p:nvSpPr>
              <p:cNvPr id="17420" name="Rectangle 19"/>
              <p:cNvSpPr>
                <a:spLocks noChangeArrowheads="1"/>
              </p:cNvSpPr>
              <p:nvPr/>
            </p:nvSpPr>
            <p:spPr bwMode="auto">
              <a:xfrm>
                <a:off x="2666" y="3383"/>
                <a:ext cx="2024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919191"/>
                    </a:solidFill>
                    <a:latin typeface="Arial" pitchFamily="34" charset="0"/>
                  </a:rPr>
                  <a:t>p-type GaAs substrate</a:t>
                </a: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941" y="1181"/>
                <a:ext cx="1648" cy="216"/>
                <a:chOff x="259" y="1434"/>
                <a:chExt cx="1648" cy="216"/>
              </a:xfrm>
            </p:grpSpPr>
            <p:sp>
              <p:nvSpPr>
                <p:cNvPr id="17455" name="Rectangle 21"/>
                <p:cNvSpPr>
                  <a:spLocks noChangeArrowheads="1"/>
                </p:cNvSpPr>
                <p:nvPr/>
              </p:nvSpPr>
              <p:spPr bwMode="auto">
                <a:xfrm rot="-5401871">
                  <a:off x="1025" y="774"/>
                  <a:ext cx="110" cy="1642"/>
                </a:xfrm>
                <a:prstGeom prst="rect">
                  <a:avLst/>
                </a:prstGeom>
                <a:solidFill>
                  <a:srgbClr val="FC0128"/>
                </a:solidFill>
                <a:ln w="12700">
                  <a:solidFill>
                    <a:srgbClr val="FC0128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7456" name="Rectangle 22"/>
                <p:cNvSpPr>
                  <a:spLocks noChangeArrowheads="1"/>
                </p:cNvSpPr>
                <p:nvPr/>
              </p:nvSpPr>
              <p:spPr bwMode="auto">
                <a:xfrm rot="-5401871">
                  <a:off x="1031" y="668"/>
                  <a:ext cx="110" cy="1642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17422" name="Rectangle 23"/>
              <p:cNvSpPr>
                <a:spLocks noChangeArrowheads="1"/>
              </p:cNvSpPr>
              <p:nvPr/>
            </p:nvSpPr>
            <p:spPr bwMode="auto">
              <a:xfrm>
                <a:off x="952" y="1013"/>
                <a:ext cx="1626" cy="168"/>
              </a:xfrm>
              <a:prstGeom prst="rect">
                <a:avLst/>
              </a:prstGeom>
              <a:solidFill>
                <a:srgbClr val="FC0128"/>
              </a:solidFill>
              <a:ln w="12699">
                <a:solidFill>
                  <a:srgbClr val="FC0128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23" name="Rectangle 24"/>
              <p:cNvSpPr>
                <a:spLocks noChangeArrowheads="1"/>
              </p:cNvSpPr>
              <p:nvPr/>
            </p:nvSpPr>
            <p:spPr bwMode="auto">
              <a:xfrm>
                <a:off x="2625" y="970"/>
                <a:ext cx="1202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FC0128"/>
                    </a:solidFill>
                    <a:latin typeface="Arial" pitchFamily="34" charset="0"/>
                  </a:rPr>
                  <a:t>GaAs (5 nm)</a:t>
                </a:r>
              </a:p>
            </p:txBody>
          </p:sp>
          <p:sp>
            <p:nvSpPr>
              <p:cNvPr id="17424" name="Rectangle 25"/>
              <p:cNvSpPr>
                <a:spLocks noChangeArrowheads="1"/>
              </p:cNvSpPr>
              <p:nvPr/>
            </p:nvSpPr>
            <p:spPr bwMode="auto">
              <a:xfrm>
                <a:off x="2619" y="1709"/>
                <a:ext cx="1269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FC0128"/>
                    </a:solidFill>
                    <a:latin typeface="Arial" pitchFamily="34" charset="0"/>
                  </a:rPr>
                  <a:t>GaAs (4 nm)</a:t>
                </a:r>
              </a:p>
            </p:txBody>
          </p:sp>
          <p:sp>
            <p:nvSpPr>
              <p:cNvPr id="17425" name="Rectangle 26"/>
              <p:cNvSpPr>
                <a:spLocks noChangeArrowheads="1"/>
              </p:cNvSpPr>
              <p:nvPr/>
            </p:nvSpPr>
            <p:spPr bwMode="auto">
              <a:xfrm>
                <a:off x="2603" y="1505"/>
                <a:ext cx="1330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latin typeface="Arial" pitchFamily="34" charset="0"/>
                  </a:rPr>
                  <a:t>GaAsP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</a:rPr>
                  <a:t> (3 nm)</a:t>
                </a:r>
              </a:p>
            </p:txBody>
          </p:sp>
          <p:sp>
            <p:nvSpPr>
              <p:cNvPr id="17426" name="Rectangle 27"/>
              <p:cNvSpPr>
                <a:spLocks noChangeArrowheads="1"/>
              </p:cNvSpPr>
              <p:nvPr/>
            </p:nvSpPr>
            <p:spPr bwMode="auto">
              <a:xfrm>
                <a:off x="2620" y="2056"/>
                <a:ext cx="1040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0057D6"/>
                    </a:solidFill>
                    <a:latin typeface="Arial" pitchFamily="34" charset="0"/>
                  </a:rPr>
                  <a:t>GaAs      P</a:t>
                </a:r>
              </a:p>
            </p:txBody>
          </p:sp>
          <p:sp>
            <p:nvSpPr>
              <p:cNvPr id="17427" name="Rectangle 28"/>
              <p:cNvSpPr>
                <a:spLocks noChangeArrowheads="1"/>
              </p:cNvSpPr>
              <p:nvPr/>
            </p:nvSpPr>
            <p:spPr bwMode="auto">
              <a:xfrm>
                <a:off x="3111" y="2160"/>
                <a:ext cx="394" cy="203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800">
                    <a:solidFill>
                      <a:srgbClr val="0057D6"/>
                    </a:solidFill>
                    <a:latin typeface="Arial" pitchFamily="34" charset="0"/>
                  </a:rPr>
                  <a:t>0.64</a:t>
                </a:r>
              </a:p>
            </p:txBody>
          </p:sp>
          <p:sp>
            <p:nvSpPr>
              <p:cNvPr id="17428" name="Rectangle 29"/>
              <p:cNvSpPr>
                <a:spLocks noChangeArrowheads="1"/>
              </p:cNvSpPr>
              <p:nvPr/>
            </p:nvSpPr>
            <p:spPr bwMode="auto">
              <a:xfrm>
                <a:off x="3491" y="2153"/>
                <a:ext cx="458" cy="203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800">
                    <a:solidFill>
                      <a:srgbClr val="0057D6"/>
                    </a:solidFill>
                    <a:latin typeface="Arial" pitchFamily="34" charset="0"/>
                  </a:rPr>
                  <a:t>0.36</a:t>
                </a:r>
              </a:p>
            </p:txBody>
          </p:sp>
          <p:sp>
            <p:nvSpPr>
              <p:cNvPr id="17429" name="Rectangle 30"/>
              <p:cNvSpPr>
                <a:spLocks noChangeArrowheads="1"/>
              </p:cNvSpPr>
              <p:nvPr/>
            </p:nvSpPr>
            <p:spPr bwMode="auto">
              <a:xfrm>
                <a:off x="3970" y="2046"/>
                <a:ext cx="833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0057D6"/>
                    </a:solidFill>
                    <a:latin typeface="Arial" pitchFamily="34" charset="0"/>
                  </a:rPr>
                  <a:t>(2.5 </a:t>
                </a:r>
                <a:r>
                  <a:rPr lang="en-US" sz="2400">
                    <a:solidFill>
                      <a:srgbClr val="0057D6"/>
                    </a:solidFill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sz="2400">
                    <a:solidFill>
                      <a:srgbClr val="0057D6"/>
                    </a:solidFill>
                    <a:latin typeface="Arial" pitchFamily="34" charset="0"/>
                  </a:rPr>
                  <a:t>m)</a:t>
                </a:r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3910" y="1535"/>
                <a:ext cx="108" cy="372"/>
                <a:chOff x="3174" y="1356"/>
                <a:chExt cx="108" cy="372"/>
              </a:xfrm>
            </p:grpSpPr>
            <p:sp>
              <p:nvSpPr>
                <p:cNvPr id="17452" name="Line 32"/>
                <p:cNvSpPr>
                  <a:spLocks noChangeShapeType="1"/>
                </p:cNvSpPr>
                <p:nvPr/>
              </p:nvSpPr>
              <p:spPr bwMode="auto">
                <a:xfrm>
                  <a:off x="3276" y="1356"/>
                  <a:ext cx="0" cy="3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5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180" y="1722"/>
                  <a:ext cx="10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174" y="1356"/>
                  <a:ext cx="10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431" name="Rectangle 35"/>
              <p:cNvSpPr>
                <a:spLocks noChangeArrowheads="1"/>
              </p:cNvSpPr>
              <p:nvPr/>
            </p:nvSpPr>
            <p:spPr bwMode="auto">
              <a:xfrm>
                <a:off x="4041" y="1607"/>
                <a:ext cx="798" cy="25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14 pairs</a:t>
                </a:r>
              </a:p>
            </p:txBody>
          </p: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190" y="919"/>
                <a:ext cx="669" cy="320"/>
                <a:chOff x="393" y="837"/>
                <a:chExt cx="669" cy="320"/>
              </a:xfrm>
            </p:grpSpPr>
            <p:sp>
              <p:nvSpPr>
                <p:cNvPr id="17450" name="Rectangle 37"/>
                <p:cNvSpPr>
                  <a:spLocks noChangeArrowheads="1"/>
                </p:cNvSpPr>
                <p:nvPr/>
              </p:nvSpPr>
              <p:spPr bwMode="auto">
                <a:xfrm>
                  <a:off x="393" y="905"/>
                  <a:ext cx="488" cy="252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2400">
                      <a:solidFill>
                        <a:srgbClr val="FC0128"/>
                      </a:solidFill>
                      <a:latin typeface="Arial" pitchFamily="34" charset="0"/>
                    </a:rPr>
                    <a:t>5.10</a:t>
                  </a:r>
                </a:p>
              </p:txBody>
            </p:sp>
            <p:sp>
              <p:nvSpPr>
                <p:cNvPr id="17451" name="Rectangle 38"/>
                <p:cNvSpPr>
                  <a:spLocks noChangeArrowheads="1"/>
                </p:cNvSpPr>
                <p:nvPr/>
              </p:nvSpPr>
              <p:spPr bwMode="auto">
                <a:xfrm>
                  <a:off x="734" y="837"/>
                  <a:ext cx="328" cy="20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1800">
                      <a:solidFill>
                        <a:srgbClr val="FC0128"/>
                      </a:solidFill>
                      <a:latin typeface="Arial" pitchFamily="34" charset="0"/>
                    </a:rPr>
                    <a:t>19</a:t>
                  </a:r>
                </a:p>
              </p:txBody>
            </p:sp>
          </p:grp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5" y="1560"/>
                <a:ext cx="669" cy="320"/>
                <a:chOff x="393" y="837"/>
                <a:chExt cx="669" cy="320"/>
              </a:xfrm>
            </p:grpSpPr>
            <p:sp>
              <p:nvSpPr>
                <p:cNvPr id="17448" name="Rectangle 40"/>
                <p:cNvSpPr>
                  <a:spLocks noChangeArrowheads="1"/>
                </p:cNvSpPr>
                <p:nvPr/>
              </p:nvSpPr>
              <p:spPr bwMode="auto">
                <a:xfrm>
                  <a:off x="393" y="905"/>
                  <a:ext cx="488" cy="252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5.10</a:t>
                  </a:r>
                </a:p>
              </p:txBody>
            </p:sp>
            <p:sp>
              <p:nvSpPr>
                <p:cNvPr id="17449" name="Rectangle 41"/>
                <p:cNvSpPr>
                  <a:spLocks noChangeArrowheads="1"/>
                </p:cNvSpPr>
                <p:nvPr/>
              </p:nvSpPr>
              <p:spPr bwMode="auto">
                <a:xfrm>
                  <a:off x="734" y="837"/>
                  <a:ext cx="328" cy="20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1800">
                      <a:solidFill>
                        <a:srgbClr val="000000"/>
                      </a:solidFill>
                      <a:latin typeface="Arial" pitchFamily="34" charset="0"/>
                    </a:rPr>
                    <a:t>17</a:t>
                  </a:r>
                </a:p>
              </p:txBody>
            </p:sp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836" y="1638"/>
                <a:ext cx="61" cy="209"/>
                <a:chOff x="1031" y="1444"/>
                <a:chExt cx="61" cy="209"/>
              </a:xfrm>
            </p:grpSpPr>
            <p:sp>
              <p:nvSpPr>
                <p:cNvPr id="17445" name="Line 43"/>
                <p:cNvSpPr>
                  <a:spLocks noChangeShapeType="1"/>
                </p:cNvSpPr>
                <p:nvPr/>
              </p:nvSpPr>
              <p:spPr bwMode="auto">
                <a:xfrm>
                  <a:off x="1036" y="1444"/>
                  <a:ext cx="0" cy="20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46" name="Line 44"/>
                <p:cNvSpPr>
                  <a:spLocks noChangeShapeType="1"/>
                </p:cNvSpPr>
                <p:nvPr/>
              </p:nvSpPr>
              <p:spPr bwMode="auto">
                <a:xfrm>
                  <a:off x="1032" y="1646"/>
                  <a:ext cx="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47" name="Line 45"/>
                <p:cNvSpPr>
                  <a:spLocks noChangeShapeType="1"/>
                </p:cNvSpPr>
                <p:nvPr/>
              </p:nvSpPr>
              <p:spPr bwMode="auto">
                <a:xfrm>
                  <a:off x="1031" y="1447"/>
                  <a:ext cx="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44" y="2008"/>
                <a:ext cx="669" cy="320"/>
                <a:chOff x="393" y="837"/>
                <a:chExt cx="669" cy="320"/>
              </a:xfrm>
            </p:grpSpPr>
            <p:sp>
              <p:nvSpPr>
                <p:cNvPr id="17443" name="Rectangle 47"/>
                <p:cNvSpPr>
                  <a:spLocks noChangeArrowheads="1"/>
                </p:cNvSpPr>
                <p:nvPr/>
              </p:nvSpPr>
              <p:spPr bwMode="auto">
                <a:xfrm>
                  <a:off x="393" y="905"/>
                  <a:ext cx="488" cy="252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2400">
                      <a:solidFill>
                        <a:srgbClr val="0057D6"/>
                      </a:solidFill>
                      <a:latin typeface="Arial" pitchFamily="34" charset="0"/>
                    </a:rPr>
                    <a:t>5.10</a:t>
                  </a:r>
                </a:p>
              </p:txBody>
            </p:sp>
            <p:sp>
              <p:nvSpPr>
                <p:cNvPr id="17444" name="Rectangle 48"/>
                <p:cNvSpPr>
                  <a:spLocks noChangeArrowheads="1"/>
                </p:cNvSpPr>
                <p:nvPr/>
              </p:nvSpPr>
              <p:spPr bwMode="auto">
                <a:xfrm>
                  <a:off x="734" y="837"/>
                  <a:ext cx="328" cy="20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en-US" sz="1800">
                      <a:solidFill>
                        <a:srgbClr val="0057D6"/>
                      </a:solidFill>
                      <a:latin typeface="Arial" pitchFamily="34" charset="0"/>
                    </a:rPr>
                    <a:t>18</a:t>
                  </a:r>
                </a:p>
              </p:txBody>
            </p:sp>
          </p:grp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942" y="1404"/>
                <a:ext cx="1648" cy="216"/>
                <a:chOff x="259" y="1434"/>
                <a:chExt cx="1648" cy="216"/>
              </a:xfrm>
            </p:grpSpPr>
            <p:sp>
              <p:nvSpPr>
                <p:cNvPr id="17441" name="Rectangle 50"/>
                <p:cNvSpPr>
                  <a:spLocks noChangeArrowheads="1"/>
                </p:cNvSpPr>
                <p:nvPr/>
              </p:nvSpPr>
              <p:spPr bwMode="auto">
                <a:xfrm rot="-5401871">
                  <a:off x="1025" y="774"/>
                  <a:ext cx="110" cy="1642"/>
                </a:xfrm>
                <a:prstGeom prst="rect">
                  <a:avLst/>
                </a:prstGeom>
                <a:solidFill>
                  <a:srgbClr val="FC0128"/>
                </a:solidFill>
                <a:ln w="12700">
                  <a:solidFill>
                    <a:srgbClr val="FC0128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7442" name="Rectangle 51"/>
                <p:cNvSpPr>
                  <a:spLocks noChangeArrowheads="1"/>
                </p:cNvSpPr>
                <p:nvPr/>
              </p:nvSpPr>
              <p:spPr bwMode="auto">
                <a:xfrm rot="-5401871">
                  <a:off x="1031" y="668"/>
                  <a:ext cx="110" cy="1642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>
                <a:off x="936" y="1623"/>
                <a:ext cx="1648" cy="216"/>
                <a:chOff x="259" y="1434"/>
                <a:chExt cx="1648" cy="216"/>
              </a:xfrm>
            </p:grpSpPr>
            <p:sp>
              <p:nvSpPr>
                <p:cNvPr id="17439" name="Rectangle 53"/>
                <p:cNvSpPr>
                  <a:spLocks noChangeArrowheads="1"/>
                </p:cNvSpPr>
                <p:nvPr/>
              </p:nvSpPr>
              <p:spPr bwMode="auto">
                <a:xfrm rot="-5401871">
                  <a:off x="1025" y="774"/>
                  <a:ext cx="110" cy="1642"/>
                </a:xfrm>
                <a:prstGeom prst="rect">
                  <a:avLst/>
                </a:prstGeom>
                <a:solidFill>
                  <a:srgbClr val="FC0128"/>
                </a:solidFill>
                <a:ln w="12700">
                  <a:solidFill>
                    <a:srgbClr val="FC0128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7440" name="Rectangle 54"/>
                <p:cNvSpPr>
                  <a:spLocks noChangeArrowheads="1"/>
                </p:cNvSpPr>
                <p:nvPr/>
              </p:nvSpPr>
              <p:spPr bwMode="auto">
                <a:xfrm rot="-5401871">
                  <a:off x="1031" y="668"/>
                  <a:ext cx="110" cy="1642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17438" name="Rectangle 55"/>
              <p:cNvSpPr>
                <a:spLocks noChangeArrowheads="1"/>
              </p:cNvSpPr>
              <p:nvPr/>
            </p:nvSpPr>
            <p:spPr bwMode="auto">
              <a:xfrm>
                <a:off x="944" y="1013"/>
                <a:ext cx="1644" cy="319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sp>
        <p:nvSpPr>
          <p:cNvPr id="17413" name="Rectangle 56"/>
          <p:cNvSpPr>
            <a:spLocks noChangeArrowheads="1"/>
          </p:cNvSpPr>
          <p:nvPr/>
        </p:nvSpPr>
        <p:spPr bwMode="auto">
          <a:xfrm>
            <a:off x="4210050" y="6197600"/>
            <a:ext cx="4754563" cy="400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SVT associates, per SLAC specs.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Results_L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16013"/>
            <a:ext cx="7194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10400" y="3124200"/>
            <a:ext cx="1828800" cy="1143000"/>
            <a:chOff x="4464" y="1776"/>
            <a:chExt cx="1152" cy="72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560" y="1824"/>
              <a:ext cx="1056" cy="634"/>
              <a:chOff x="4704" y="2064"/>
              <a:chExt cx="1056" cy="634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4704" y="2064"/>
                <a:ext cx="432" cy="634"/>
                <a:chOff x="4896" y="2064"/>
                <a:chExt cx="432" cy="634"/>
              </a:xfrm>
            </p:grpSpPr>
            <p:grpSp>
              <p:nvGrpSpPr>
                <p:cNvPr id="5" name="Group 28"/>
                <p:cNvGrpSpPr>
                  <a:grpSpLocks/>
                </p:cNvGrpSpPr>
                <p:nvPr/>
              </p:nvGrpSpPr>
              <p:grpSpPr bwMode="auto">
                <a:xfrm>
                  <a:off x="4896" y="2064"/>
                  <a:ext cx="432" cy="624"/>
                  <a:chOff x="192" y="816"/>
                  <a:chExt cx="432" cy="624"/>
                </a:xfrm>
              </p:grpSpPr>
              <p:grpSp>
                <p:nvGrpSpPr>
                  <p:cNvPr id="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92" y="816"/>
                    <a:ext cx="432" cy="336"/>
                    <a:chOff x="192" y="816"/>
                    <a:chExt cx="432" cy="336"/>
                  </a:xfrm>
                </p:grpSpPr>
                <p:sp>
                  <p:nvSpPr>
                    <p:cNvPr id="1947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" y="864"/>
                      <a:ext cx="432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   I</a:t>
                      </a:r>
                    </a:p>
                  </p:txBody>
                </p:sp>
                <p:sp>
                  <p:nvSpPr>
                    <p:cNvPr id="1947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" y="816"/>
                      <a:ext cx="236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p:txBody>
                </p:sp>
              </p:grpSp>
              <p:grpSp>
                <p:nvGrpSpPr>
                  <p:cNvPr id="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92" y="1104"/>
                    <a:ext cx="432" cy="336"/>
                    <a:chOff x="192" y="816"/>
                    <a:chExt cx="432" cy="336"/>
                  </a:xfrm>
                </p:grpSpPr>
                <p:sp>
                  <p:nvSpPr>
                    <p:cNvPr id="1947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" y="864"/>
                      <a:ext cx="432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   I</a:t>
                      </a:r>
                    </a:p>
                  </p:txBody>
                </p:sp>
                <p:sp>
                  <p:nvSpPr>
                    <p:cNvPr id="19473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" y="816"/>
                      <a:ext cx="236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p:txBody>
                </p:sp>
              </p:grpSp>
              <p:sp>
                <p:nvSpPr>
                  <p:cNvPr id="1947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1152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6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92" y="2256"/>
                  <a:ext cx="24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rgbClr val="000000"/>
                      </a:solidFill>
                    </a:rPr>
                    <a:t>sup.</a:t>
                  </a:r>
                </a:p>
              </p:txBody>
            </p:sp>
            <p:sp>
              <p:nvSpPr>
                <p:cNvPr id="1946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992" y="2544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rgbClr val="000000"/>
                      </a:solidFill>
                    </a:rPr>
                    <a:t>str.</a:t>
                  </a:r>
                </a:p>
              </p:txBody>
            </p:sp>
          </p:grpSp>
          <p:sp>
            <p:nvSpPr>
              <p:cNvPr id="19465" name="Text Box 38"/>
              <p:cNvSpPr txBox="1">
                <a:spLocks noChangeArrowheads="1"/>
              </p:cNvSpPr>
              <p:nvPr/>
            </p:nvSpPr>
            <p:spPr bwMode="auto">
              <a:xfrm>
                <a:off x="5152" y="2256"/>
                <a:ext cx="6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= 1.38</a:t>
                </a:r>
              </a:p>
            </p:txBody>
          </p:sp>
        </p:grpSp>
        <p:sp>
          <p:nvSpPr>
            <p:cNvPr id="19463" name="Rectangle 39"/>
            <p:cNvSpPr>
              <a:spLocks noChangeArrowheads="1"/>
            </p:cNvSpPr>
            <p:nvPr/>
          </p:nvSpPr>
          <p:spPr bwMode="auto">
            <a:xfrm>
              <a:off x="4464" y="1776"/>
              <a:ext cx="1152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Text Box 40"/>
          <p:cNvSpPr txBox="1">
            <a:spLocks noChangeArrowheads="1"/>
          </p:cNvSpPr>
          <p:nvPr/>
        </p:nvSpPr>
        <p:spPr bwMode="auto">
          <a:xfrm>
            <a:off x="6934200" y="1905000"/>
            <a:ext cx="1920875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Experiment Figure of Merit</a:t>
            </a:r>
          </a:p>
        </p:txBody>
      </p:sp>
      <p:sp>
        <p:nvSpPr>
          <p:cNvPr id="19461" name="Rectangle 42"/>
          <p:cNvSpPr>
            <a:spLocks noChangeArrowheads="1"/>
          </p:cNvSpPr>
          <p:nvPr/>
        </p:nvSpPr>
        <p:spPr bwMode="auto">
          <a:xfrm>
            <a:off x="0" y="152400"/>
            <a:ext cx="9144000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>
                <a:solidFill>
                  <a:srgbClr val="FF5050"/>
                </a:solidFill>
                <a:latin typeface="Comic Sans MS" pitchFamily="66" charset="0"/>
              </a:rPr>
              <a:t>And, it really works!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4809" cy="762000"/>
          </a:xfrm>
        </p:spPr>
        <p:txBody>
          <a:bodyPr/>
          <a:lstStyle/>
          <a:p>
            <a:r>
              <a:rPr lang="en-US" sz="3200" b="0" dirty="0" smtClean="0">
                <a:latin typeface="Comic Sans MS" pitchFamily="66" charset="0"/>
              </a:rPr>
              <a:t>Polarized </a:t>
            </a:r>
            <a:r>
              <a:rPr lang="en-US" sz="3200" b="0" dirty="0" err="1" smtClean="0">
                <a:latin typeface="Comic Sans MS" pitchFamily="66" charset="0"/>
              </a:rPr>
              <a:t>GaAs</a:t>
            </a:r>
            <a:r>
              <a:rPr lang="en-US" sz="3200" b="0" dirty="0" smtClean="0">
                <a:latin typeface="Comic Sans MS" pitchFamily="66" charset="0"/>
              </a:rPr>
              <a:t> Source “Musts”</a:t>
            </a:r>
            <a:endParaRPr lang="en-US" sz="3200" b="0" dirty="0">
              <a:latin typeface="Comic Sans MS" pitchFamily="66" charset="0"/>
            </a:endParaRPr>
          </a:p>
        </p:txBody>
      </p:sp>
      <p:grpSp>
        <p:nvGrpSpPr>
          <p:cNvPr id="6" name="Group 93"/>
          <p:cNvGrpSpPr>
            <a:grpSpLocks noChangeAspect="1"/>
          </p:cNvGrpSpPr>
          <p:nvPr/>
        </p:nvGrpSpPr>
        <p:grpSpPr bwMode="auto">
          <a:xfrm>
            <a:off x="2820988" y="1980441"/>
            <a:ext cx="2589212" cy="3810759"/>
            <a:chOff x="3505" y="1391"/>
            <a:chExt cx="2159" cy="2649"/>
          </a:xfrm>
        </p:grpSpPr>
        <p:pic>
          <p:nvPicPr>
            <p:cNvPr id="458846" name="Picture 94" descr="schematic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</a:blip>
            <a:srcRect l="8299" r="8299"/>
            <a:stretch>
              <a:fillRect/>
            </a:stretch>
          </p:blipFill>
          <p:spPr bwMode="auto">
            <a:xfrm>
              <a:off x="3505" y="2099"/>
              <a:ext cx="2159" cy="1941"/>
            </a:xfrm>
            <a:prstGeom prst="rect">
              <a:avLst/>
            </a:prstGeom>
            <a:noFill/>
          </p:spPr>
        </p:pic>
        <p:sp>
          <p:nvSpPr>
            <p:cNvPr id="458847" name="Text Box 95"/>
            <p:cNvSpPr txBox="1">
              <a:spLocks noChangeArrowheads="1"/>
            </p:cNvSpPr>
            <p:nvPr/>
          </p:nvSpPr>
          <p:spPr bwMode="auto">
            <a:xfrm>
              <a:off x="3823" y="1391"/>
              <a:ext cx="1696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 Lots of Photons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 CW Pulses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 High </a:t>
              </a:r>
              <a:r>
                <a:rPr lang="en-US" sz="1800" dirty="0" err="1" smtClean="0">
                  <a:solidFill>
                    <a:srgbClr val="FF0000"/>
                  </a:solidFill>
                  <a:latin typeface="Arial" charset="0"/>
                </a:rPr>
                <a:t>Polariztion</a:t>
              </a:r>
              <a:endParaRPr lang="en-US" sz="18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458852" name="Text Box 100"/>
          <p:cNvSpPr txBox="1">
            <a:spLocks noChangeArrowheads="1"/>
          </p:cNvSpPr>
          <p:nvPr/>
        </p:nvSpPr>
        <p:spPr bwMode="auto">
          <a:xfrm>
            <a:off x="152400" y="1142911"/>
            <a:ext cx="2085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Photocathode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8853" name="Text Box 101"/>
          <p:cNvSpPr txBox="1">
            <a:spLocks noChangeArrowheads="1"/>
          </p:cNvSpPr>
          <p:nvPr/>
        </p:nvSpPr>
        <p:spPr bwMode="auto">
          <a:xfrm>
            <a:off x="3657600" y="1066711"/>
            <a:ext cx="955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Laser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8850" name="Text Box 98"/>
          <p:cNvSpPr txBox="1">
            <a:spLocks noChangeArrowheads="1"/>
          </p:cNvSpPr>
          <p:nvPr/>
        </p:nvSpPr>
        <p:spPr bwMode="auto">
          <a:xfrm>
            <a:off x="6172200" y="2068979"/>
            <a:ext cx="2585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Accelerate Electrons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Happy Photocathode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Integrate Laser</a:t>
            </a:r>
          </a:p>
        </p:txBody>
      </p:sp>
      <p:sp>
        <p:nvSpPr>
          <p:cNvPr id="458851" name="Text Box 99"/>
          <p:cNvSpPr txBox="1">
            <a:spLocks noChangeArrowheads="1"/>
          </p:cNvSpPr>
          <p:nvPr/>
        </p:nvSpPr>
        <p:spPr bwMode="auto">
          <a:xfrm>
            <a:off x="6324600" y="1066711"/>
            <a:ext cx="1981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Electron Gun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3246120"/>
            <a:ext cx="3088640" cy="2316480"/>
          </a:xfrm>
          <a:prstGeom prst="rect">
            <a:avLst/>
          </a:prstGeom>
          <a:noFill/>
        </p:spPr>
      </p:pic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0" y="2057400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Many electrons/photon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High Polarization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Fast response time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18654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utertab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6294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Bird’s Eye View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4876800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Guns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95400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Laser Room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419600"/>
            <a:ext cx="2100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Electron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Beam Line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9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Laser Room for Dust &amp; Climate Control</a:t>
            </a:r>
          </a:p>
        </p:txBody>
      </p:sp>
      <p:pic>
        <p:nvPicPr>
          <p:cNvPr id="24579" name="Picture 5" descr="inj040830_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7724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6"/>
          <p:cNvSpPr>
            <a:spLocks noChangeArrowheads="1"/>
          </p:cNvSpPr>
          <p:nvPr/>
        </p:nvSpPr>
        <p:spPr bwMode="auto">
          <a:xfrm flipH="1">
            <a:off x="1752600" y="914400"/>
            <a:ext cx="2667000" cy="1371600"/>
          </a:xfrm>
          <a:prstGeom prst="cloudCallout">
            <a:avLst>
              <a:gd name="adj1" fmla="val -59644"/>
              <a:gd name="adj2" fmla="val 30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itchFamily="66" charset="0"/>
              </a:rPr>
              <a:t>Lasers are cool !!!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2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41370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63264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353026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695468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80439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4321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0296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589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 flipH="1" flipV="1">
            <a:off x="6181808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6227528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003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6776162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9032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5399987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6200000">
            <a:off x="7398362" y="3932300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0694" y="4067187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6125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4832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0369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900000">
            <a:off x="6905531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3393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3174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PZT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900000">
            <a:off x="6539775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75138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900000">
            <a:off x="6722653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64686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30" name="Rounded Rectangle 29"/>
          <p:cNvSpPr/>
          <p:nvPr/>
        </p:nvSpPr>
        <p:spPr>
          <a:xfrm rot="900000">
            <a:off x="6602056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3460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900000">
            <a:off x="6541538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75614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18784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58857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6980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3101" y="507490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 – 4 kV)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1662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051187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518418" y="5623536"/>
            <a:ext cx="1097270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1792736" y="5166341"/>
            <a:ext cx="365756" cy="822952"/>
          </a:xfrm>
          <a:prstGeom prst="arc">
            <a:avLst>
              <a:gd name="adj1" fmla="val 16739944"/>
              <a:gd name="adj2" fmla="val 844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1151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0141" y="59892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834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747015" y="3474720"/>
            <a:ext cx="17373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564138" y="3474720"/>
            <a:ext cx="173734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24248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890004" y="2331732"/>
            <a:ext cx="18287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5" idx="0"/>
          </p:cNvCxnSpPr>
          <p:nvPr/>
        </p:nvCxnSpPr>
        <p:spPr>
          <a:xfrm rot="16200000" flipH="1">
            <a:off x="3667238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55760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61954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64321" y="205741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cxnSp>
        <p:nvCxnSpPr>
          <p:cNvPr id="53" name="Elbow Connector 52"/>
          <p:cNvCxnSpPr>
            <a:stCxn id="79" idx="0"/>
            <a:endCxn id="35" idx="1"/>
          </p:cNvCxnSpPr>
          <p:nvPr/>
        </p:nvCxnSpPr>
        <p:spPr>
          <a:xfrm>
            <a:off x="2798565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34" idx="2"/>
          </p:cNvCxnSpPr>
          <p:nvPr/>
        </p:nvCxnSpPr>
        <p:spPr>
          <a:xfrm rot="5400000" flipH="1" flipV="1">
            <a:off x="2981443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55760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5576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72882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535906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5267418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62151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07288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</p:cNvCxnSpPr>
          <p:nvPr/>
        </p:nvCxnSpPr>
        <p:spPr>
          <a:xfrm rot="16200000" flipH="1">
            <a:off x="4295868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01662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16200000" flipH="1">
            <a:off x="3353840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993101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Left Brace 65"/>
          <p:cNvSpPr/>
          <p:nvPr/>
        </p:nvSpPr>
        <p:spPr>
          <a:xfrm rot="5400000">
            <a:off x="3543797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Left Brace 66"/>
          <p:cNvSpPr>
            <a:spLocks noChangeAspect="1"/>
          </p:cNvSpPr>
          <p:nvPr/>
        </p:nvSpPr>
        <p:spPr>
          <a:xfrm rot="5400000">
            <a:off x="5029224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279076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69" name="Straight Connector 68"/>
          <p:cNvCxnSpPr>
            <a:stCxn id="41" idx="0"/>
            <a:endCxn id="42" idx="1"/>
          </p:cNvCxnSpPr>
          <p:nvPr/>
        </p:nvCxnSpPr>
        <p:spPr>
          <a:xfrm rot="10800000">
            <a:off x="688970" y="3879697"/>
            <a:ext cx="1348028" cy="1310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518419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1151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72" name="Can 71"/>
          <p:cNvSpPr/>
          <p:nvPr/>
        </p:nvSpPr>
        <p:spPr>
          <a:xfrm rot="18900000">
            <a:off x="872360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6907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61224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75" name="Isosceles Triangle 74"/>
          <p:cNvSpPr/>
          <p:nvPr/>
        </p:nvSpPr>
        <p:spPr>
          <a:xfrm>
            <a:off x="3072882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 flipV="1">
            <a:off x="2890004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47199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78" name="Oval 77"/>
          <p:cNvSpPr/>
          <p:nvPr/>
        </p:nvSpPr>
        <p:spPr>
          <a:xfrm>
            <a:off x="1244102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9" name="Hexagon 78"/>
          <p:cNvSpPr/>
          <p:nvPr/>
        </p:nvSpPr>
        <p:spPr>
          <a:xfrm>
            <a:off x="2249931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54740" y="434114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Parity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81" name="Elbow Connector 80"/>
          <p:cNvCxnSpPr/>
          <p:nvPr/>
        </p:nvCxnSpPr>
        <p:spPr>
          <a:xfrm rot="5400000">
            <a:off x="1244896" y="4434035"/>
            <a:ext cx="384043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164321" y="26060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83" name="Straight Connector 82"/>
          <p:cNvCxnSpPr>
            <a:endCxn id="79" idx="3"/>
          </p:cNvCxnSpPr>
          <p:nvPr/>
        </p:nvCxnSpPr>
        <p:spPr>
          <a:xfrm flipV="1">
            <a:off x="1792736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9" idx="3"/>
          </p:cNvCxnSpPr>
          <p:nvPr/>
        </p:nvCxnSpPr>
        <p:spPr>
          <a:xfrm>
            <a:off x="1518419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890004" y="2514610"/>
            <a:ext cx="2743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180"/>
          <p:cNvCxnSpPr/>
          <p:nvPr/>
        </p:nvCxnSpPr>
        <p:spPr>
          <a:xfrm>
            <a:off x="2981443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180132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975614" y="2148854"/>
            <a:ext cx="91624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BE0E3"/>
                </a:solidFill>
                <a:latin typeface="Arial"/>
              </a:rPr>
              <a:t>Helicity Generator</a:t>
            </a:r>
          </a:p>
        </p:txBody>
      </p:sp>
      <p:sp>
        <p:nvSpPr>
          <p:cNvPr id="89" name="Rectangle 88"/>
          <p:cNvSpPr/>
          <p:nvPr/>
        </p:nvSpPr>
        <p:spPr>
          <a:xfrm rot="16200000">
            <a:off x="7413939" y="4485525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36271" y="461502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23517" y="4169603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rot="16200000">
            <a:off x="7423517" y="4274805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36271" y="4328280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</p:spTree>
    <p:extLst>
      <p:ext uri="{BB962C8B-B14F-4D97-AF65-F5344CB8AC3E}">
        <p14:creationId xmlns:p14="http://schemas.microsoft.com/office/powerpoint/2010/main" val="356769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600200" y="1739"/>
            <a:ext cx="601679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Radio Frequency Pulsed Lasers</a:t>
            </a: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457200" y="1577439"/>
            <a:ext cx="4495800" cy="2765961"/>
            <a:chOff x="144" y="1152"/>
            <a:chExt cx="3136" cy="2080"/>
          </a:xfrm>
        </p:grpSpPr>
        <p:pic>
          <p:nvPicPr>
            <p:cNvPr id="21526" name="Picture 6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36000"/>
            </a:blip>
            <a:srcRect/>
            <a:stretch>
              <a:fillRect/>
            </a:stretch>
          </p:blipFill>
          <p:spPr bwMode="auto">
            <a:xfrm>
              <a:off x="336" y="1152"/>
              <a:ext cx="2944" cy="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8" name="Text Box 8"/>
            <p:cNvSpPr txBox="1">
              <a:spLocks noChangeArrowheads="1"/>
            </p:cNvSpPr>
            <p:nvPr/>
          </p:nvSpPr>
          <p:spPr bwMode="auto">
            <a:xfrm>
              <a:off x="144" y="1632"/>
              <a:ext cx="1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5050"/>
                  </a:solidFill>
                </a:rPr>
                <a:t>Diode seed laser</a:t>
              </a:r>
            </a:p>
          </p:txBody>
        </p:sp>
        <p:sp>
          <p:nvSpPr>
            <p:cNvPr id="21529" name="Text Box 9"/>
            <p:cNvSpPr txBox="1">
              <a:spLocks noChangeArrowheads="1"/>
            </p:cNvSpPr>
            <p:nvPr/>
          </p:nvSpPr>
          <p:spPr bwMode="auto">
            <a:xfrm>
              <a:off x="2112" y="2880"/>
              <a:ext cx="10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5050"/>
                  </a:solidFill>
                </a:rPr>
                <a:t>Diode amplifier</a:t>
              </a:r>
            </a:p>
          </p:txBody>
        </p:sp>
        <p:sp>
          <p:nvSpPr>
            <p:cNvPr id="21530" name="Line 10"/>
            <p:cNvSpPr>
              <a:spLocks noChangeShapeType="1"/>
            </p:cNvSpPr>
            <p:nvPr/>
          </p:nvSpPr>
          <p:spPr bwMode="auto">
            <a:xfrm flipH="1" flipV="1">
              <a:off x="2064" y="2352"/>
              <a:ext cx="144" cy="528"/>
            </a:xfrm>
            <a:prstGeom prst="line">
              <a:avLst/>
            </a:prstGeom>
            <a:noFill/>
            <a:ln w="1905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21531" name="Line 11"/>
            <p:cNvSpPr>
              <a:spLocks noChangeShapeType="1"/>
            </p:cNvSpPr>
            <p:nvPr/>
          </p:nvSpPr>
          <p:spPr bwMode="auto">
            <a:xfrm>
              <a:off x="720" y="1872"/>
              <a:ext cx="576" cy="336"/>
            </a:xfrm>
            <a:prstGeom prst="line">
              <a:avLst/>
            </a:prstGeom>
            <a:noFill/>
            <a:ln w="1905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</p:grpSp>
      <p:grpSp>
        <p:nvGrpSpPr>
          <p:cNvPr id="21508" name="Group 12"/>
          <p:cNvGrpSpPr>
            <a:grpSpLocks/>
          </p:cNvGrpSpPr>
          <p:nvPr/>
        </p:nvGrpSpPr>
        <p:grpSpPr bwMode="auto">
          <a:xfrm>
            <a:off x="5656263" y="1524000"/>
            <a:ext cx="3487737" cy="4497388"/>
            <a:chOff x="3552" y="960"/>
            <a:chExt cx="2197" cy="2833"/>
          </a:xfrm>
        </p:grpSpPr>
        <p:pic>
          <p:nvPicPr>
            <p:cNvPr id="21520" name="Picture 13" descr="msotw9_temp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960"/>
              <a:ext cx="1532" cy="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1" name="Group 14"/>
            <p:cNvGrpSpPr>
              <a:grpSpLocks/>
            </p:cNvGrpSpPr>
            <p:nvPr/>
          </p:nvGrpSpPr>
          <p:grpSpPr bwMode="auto">
            <a:xfrm>
              <a:off x="5089" y="1113"/>
              <a:ext cx="660" cy="2209"/>
              <a:chOff x="5089" y="1113"/>
              <a:chExt cx="660" cy="2209"/>
            </a:xfrm>
          </p:grpSpPr>
          <p:sp>
            <p:nvSpPr>
              <p:cNvPr id="21522" name="Text Box 15"/>
              <p:cNvSpPr txBox="1">
                <a:spLocks noChangeArrowheads="1"/>
              </p:cNvSpPr>
              <p:nvPr/>
            </p:nvSpPr>
            <p:spPr bwMode="auto">
              <a:xfrm>
                <a:off x="5089" y="1113"/>
                <a:ext cx="6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0.5 GHz</a:t>
                </a:r>
              </a:p>
            </p:txBody>
          </p:sp>
          <p:sp>
            <p:nvSpPr>
              <p:cNvPr id="21523" name="Text Box 16"/>
              <p:cNvSpPr txBox="1">
                <a:spLocks noChangeArrowheads="1"/>
              </p:cNvSpPr>
              <p:nvPr/>
            </p:nvSpPr>
            <p:spPr bwMode="auto">
              <a:xfrm>
                <a:off x="5149" y="1766"/>
                <a:ext cx="5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1 GHz</a:t>
                </a:r>
              </a:p>
            </p:txBody>
          </p:sp>
          <p:sp>
            <p:nvSpPr>
              <p:cNvPr id="21524" name="Text Box 17"/>
              <p:cNvSpPr txBox="1">
                <a:spLocks noChangeArrowheads="1"/>
              </p:cNvSpPr>
              <p:nvPr/>
            </p:nvSpPr>
            <p:spPr bwMode="auto">
              <a:xfrm>
                <a:off x="5090" y="2419"/>
                <a:ext cx="6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1.5 GHz</a:t>
                </a:r>
              </a:p>
            </p:txBody>
          </p:sp>
          <p:sp>
            <p:nvSpPr>
              <p:cNvPr id="21525" name="Text Box 18"/>
              <p:cNvSpPr txBox="1">
                <a:spLocks noChangeArrowheads="1"/>
              </p:cNvSpPr>
              <p:nvPr/>
            </p:nvSpPr>
            <p:spPr bwMode="auto">
              <a:xfrm>
                <a:off x="5149" y="3072"/>
                <a:ext cx="5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2 GHz</a:t>
                </a:r>
              </a:p>
            </p:txBody>
          </p:sp>
        </p:grpSp>
      </p:grp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7543800" y="431165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5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1510" name="Text Box 21"/>
          <p:cNvSpPr txBox="1">
            <a:spLocks noChangeArrowheads="1"/>
          </p:cNvSpPr>
          <p:nvPr/>
        </p:nvSpPr>
        <p:spPr bwMode="auto">
          <a:xfrm>
            <a:off x="6753225" y="431165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5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7772400" y="228600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7010400" y="228600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3" name="Text Box 24"/>
          <p:cNvSpPr txBox="1">
            <a:spLocks noChangeArrowheads="1"/>
          </p:cNvSpPr>
          <p:nvPr/>
        </p:nvSpPr>
        <p:spPr bwMode="auto">
          <a:xfrm>
            <a:off x="6248400" y="228600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7772400" y="431165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5" name="Text Box 26"/>
          <p:cNvSpPr txBox="1">
            <a:spLocks noChangeArrowheads="1"/>
          </p:cNvSpPr>
          <p:nvPr/>
        </p:nvSpPr>
        <p:spPr bwMode="auto">
          <a:xfrm>
            <a:off x="7010400" y="431165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6" name="Text Box 27"/>
          <p:cNvSpPr txBox="1">
            <a:spLocks noChangeArrowheads="1"/>
          </p:cNvSpPr>
          <p:nvPr/>
        </p:nvSpPr>
        <p:spPr bwMode="auto">
          <a:xfrm>
            <a:off x="6248400" y="431165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1517" name="Text Box 29"/>
          <p:cNvSpPr txBox="1">
            <a:spLocks noChangeArrowheads="1"/>
          </p:cNvSpPr>
          <p:nvPr/>
        </p:nvSpPr>
        <p:spPr bwMode="auto">
          <a:xfrm>
            <a:off x="7286625" y="4311650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FF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1518" name="Text Box 33"/>
          <p:cNvSpPr txBox="1">
            <a:spLocks noChangeArrowheads="1"/>
          </p:cNvSpPr>
          <p:nvPr/>
        </p:nvSpPr>
        <p:spPr bwMode="auto">
          <a:xfrm>
            <a:off x="6524625" y="4311650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FF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1519" name="Text Box 34"/>
          <p:cNvSpPr txBox="1">
            <a:spLocks noChangeArrowheads="1"/>
          </p:cNvSpPr>
          <p:nvPr/>
        </p:nvSpPr>
        <p:spPr bwMode="auto">
          <a:xfrm>
            <a:off x="1295400" y="1219200"/>
            <a:ext cx="3030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M. </a:t>
            </a:r>
            <a:r>
              <a:rPr lang="en-US" sz="1200" dirty="0" err="1">
                <a:solidFill>
                  <a:srgbClr val="000000"/>
                </a:solidFill>
                <a:cs typeface="Times New Roman" pitchFamily="18" charset="0"/>
              </a:rPr>
              <a:t>Poelker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fr-FR" sz="1200" dirty="0" err="1">
                <a:solidFill>
                  <a:srgbClr val="000000"/>
                </a:solidFill>
                <a:cs typeface="Times New Roman" pitchFamily="18" charset="0"/>
              </a:rPr>
              <a:t>Appl</a:t>
            </a:r>
            <a:r>
              <a:rPr lang="fr-FR" sz="12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Phys. </a:t>
            </a:r>
            <a:r>
              <a:rPr lang="en-US" sz="1200" dirty="0" err="1">
                <a:solidFill>
                  <a:srgbClr val="000000"/>
                </a:solidFill>
                <a:cs typeface="Times New Roman" pitchFamily="18" charset="0"/>
              </a:rPr>
              <a:t>Lett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67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, 2762 (1995)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break-down-diod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4" b="23787"/>
          <a:stretch/>
        </p:blipFill>
        <p:spPr>
          <a:xfrm>
            <a:off x="152400" y="4220167"/>
            <a:ext cx="1752600" cy="19520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066800" y="3810000"/>
            <a:ext cx="914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556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9458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dirty="0" smtClean="0"/>
              <a:t>What you “are” is what you “see”…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8077200" cy="1107996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ass ~ 1/</a:t>
            </a:r>
            <a:r>
              <a:rPr lang="en-US" sz="6600" dirty="0" smtClean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~ energy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133600"/>
            <a:ext cx="3042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~ 938 MeV/c</a:t>
            </a:r>
            <a:r>
              <a:rPr lang="en-US" baseline="30000" dirty="0" smtClean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4038600"/>
            <a:ext cx="19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 ~ 0.511 MeV/c</a:t>
            </a:r>
            <a:r>
              <a:rPr lang="en-US" sz="1800" baseline="30000" dirty="0" smtClean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5943600"/>
            <a:ext cx="1584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E=mc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074612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5715000" cy="762000"/>
          </a:xfrm>
        </p:spPr>
        <p:txBody>
          <a:bodyPr/>
          <a:lstStyle/>
          <a:p>
            <a:r>
              <a:rPr lang="en-US" dirty="0" smtClean="0"/>
              <a:t>Fiber-based </a:t>
            </a:r>
            <a:r>
              <a:rPr lang="en-US" dirty="0"/>
              <a:t>Drive Laser</a:t>
            </a:r>
          </a:p>
        </p:txBody>
      </p:sp>
      <p:pic>
        <p:nvPicPr>
          <p:cNvPr id="101380" name="Picture 4" descr="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3217863" cy="2816225"/>
          </a:xfrm>
          <a:prstGeom prst="rect">
            <a:avLst/>
          </a:prstGeom>
          <a:noFill/>
        </p:spPr>
      </p:pic>
      <p:sp>
        <p:nvSpPr>
          <p:cNvPr id="101381" name="Line 5"/>
          <p:cNvSpPr>
            <a:spLocks noChangeShapeType="1"/>
          </p:cNvSpPr>
          <p:nvPr/>
        </p:nvSpPr>
        <p:spPr bwMode="auto">
          <a:xfrm flipH="1" flipV="1">
            <a:off x="5486400" y="2743200"/>
            <a:ext cx="0" cy="1295400"/>
          </a:xfrm>
          <a:prstGeom prst="line">
            <a:avLst/>
          </a:prstGeom>
          <a:noFill/>
          <a:ln w="76200">
            <a:solidFill>
              <a:srgbClr val="034ABD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2199190" y="2286000"/>
            <a:ext cx="183941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H="1" flipV="1">
            <a:off x="5334000" y="1676400"/>
            <a:ext cx="1219200" cy="304800"/>
          </a:xfrm>
          <a:prstGeom prst="line">
            <a:avLst/>
          </a:prstGeom>
          <a:noFill/>
          <a:ln w="76200">
            <a:solidFill>
              <a:srgbClr val="034ABD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392" name="Picture 16" descr="DSCF0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" y="1981200"/>
            <a:ext cx="2239963" cy="16811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743200" y="1219200"/>
            <a:ext cx="10823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1560 nm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3657600" y="762000"/>
            <a:ext cx="95410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20000"/>
                </a:solidFill>
                <a:latin typeface="Arial"/>
              </a:rPr>
              <a:t>780 nm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65040" y="3853934"/>
            <a:ext cx="110799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499 MHz</a:t>
            </a:r>
          </a:p>
        </p:txBody>
      </p:sp>
      <p:cxnSp>
        <p:nvCxnSpPr>
          <p:cNvPr id="3" name="Straight Arrow Connector 2"/>
          <p:cNvCxnSpPr>
            <a:stCxn id="17" idx="0"/>
          </p:cNvCxnSpPr>
          <p:nvPr/>
        </p:nvCxnSpPr>
        <p:spPr bwMode="auto">
          <a:xfrm rot="5400000" flipH="1" flipV="1">
            <a:off x="2266252" y="3148388"/>
            <a:ext cx="958332" cy="452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8437" y="1131331"/>
            <a:ext cx="2239963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RF Locked Low-Power (1 mW)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1560 nm Fiber Diode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53200" y="845403"/>
            <a:ext cx="2257425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Frequency-doubler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1560 nm to 780 nm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30% Efficiency (2 W)</a:t>
            </a:r>
          </a:p>
        </p:txBody>
      </p:sp>
      <p:pic>
        <p:nvPicPr>
          <p:cNvPr id="101382" name="Picture 6" descr="DSCF0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957" y="3730625"/>
            <a:ext cx="4760686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1386" name="Picture 10" descr="PPLN 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676400"/>
            <a:ext cx="2257425" cy="1739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314700" y="4702115"/>
            <a:ext cx="5029199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High Power (6 W) 1560 nm Fiber Amplifier</a:t>
            </a:r>
          </a:p>
        </p:txBody>
      </p:sp>
      <p:pic>
        <p:nvPicPr>
          <p:cNvPr id="23" name="Picture 22" descr="LaserPap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105400"/>
            <a:ext cx="6245843" cy="1752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2133600" y="5943600"/>
            <a:ext cx="1981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0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>
          <a:xfrm>
            <a:off x="77682" y="-47561"/>
            <a:ext cx="8424809" cy="762000"/>
          </a:xfrm>
        </p:spPr>
        <p:txBody>
          <a:bodyPr/>
          <a:lstStyle/>
          <a:p>
            <a:r>
              <a:rPr lang="en-US" sz="3200" b="0" dirty="0" smtClean="0">
                <a:latin typeface="Comic Sans MS" pitchFamily="66" charset="0"/>
              </a:rPr>
              <a:t>Polarized </a:t>
            </a:r>
            <a:r>
              <a:rPr lang="en-US" sz="3200" b="0" dirty="0" err="1" smtClean="0">
                <a:latin typeface="Comic Sans MS" pitchFamily="66" charset="0"/>
              </a:rPr>
              <a:t>GaAs</a:t>
            </a:r>
            <a:r>
              <a:rPr lang="en-US" sz="3200" b="0" dirty="0" smtClean="0">
                <a:latin typeface="Comic Sans MS" pitchFamily="66" charset="0"/>
              </a:rPr>
              <a:t> Source “Musts”</a:t>
            </a:r>
            <a:endParaRPr lang="en-US" sz="3200" b="0" dirty="0">
              <a:latin typeface="Comic Sans MS" pitchFamily="66" charset="0"/>
            </a:endParaRPr>
          </a:p>
        </p:txBody>
      </p:sp>
      <p:grpSp>
        <p:nvGrpSpPr>
          <p:cNvPr id="6" name="Group 93"/>
          <p:cNvGrpSpPr>
            <a:grpSpLocks noChangeAspect="1"/>
          </p:cNvGrpSpPr>
          <p:nvPr/>
        </p:nvGrpSpPr>
        <p:grpSpPr bwMode="auto">
          <a:xfrm>
            <a:off x="2820988" y="1980441"/>
            <a:ext cx="2589212" cy="3810759"/>
            <a:chOff x="3505" y="1391"/>
            <a:chExt cx="2159" cy="2649"/>
          </a:xfrm>
        </p:grpSpPr>
        <p:pic>
          <p:nvPicPr>
            <p:cNvPr id="458846" name="Picture 94" descr="schematic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</a:blip>
            <a:srcRect l="8299" r="8299"/>
            <a:stretch>
              <a:fillRect/>
            </a:stretch>
          </p:blipFill>
          <p:spPr bwMode="auto">
            <a:xfrm>
              <a:off x="3505" y="2099"/>
              <a:ext cx="2159" cy="1941"/>
            </a:xfrm>
            <a:prstGeom prst="rect">
              <a:avLst/>
            </a:prstGeom>
            <a:noFill/>
          </p:spPr>
        </p:pic>
        <p:sp>
          <p:nvSpPr>
            <p:cNvPr id="458847" name="Text Box 95"/>
            <p:cNvSpPr txBox="1">
              <a:spLocks noChangeArrowheads="1"/>
            </p:cNvSpPr>
            <p:nvPr/>
          </p:nvSpPr>
          <p:spPr bwMode="auto">
            <a:xfrm>
              <a:off x="3823" y="1391"/>
              <a:ext cx="1814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Lots of Photons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CW Pulses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High Polarization</a:t>
              </a: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58852" name="Text Box 100"/>
          <p:cNvSpPr txBox="1">
            <a:spLocks noChangeArrowheads="1"/>
          </p:cNvSpPr>
          <p:nvPr/>
        </p:nvSpPr>
        <p:spPr bwMode="auto">
          <a:xfrm>
            <a:off x="152400" y="1142911"/>
            <a:ext cx="2085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Photocathode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8853" name="Text Box 101"/>
          <p:cNvSpPr txBox="1">
            <a:spLocks noChangeArrowheads="1"/>
          </p:cNvSpPr>
          <p:nvPr/>
        </p:nvSpPr>
        <p:spPr bwMode="auto">
          <a:xfrm>
            <a:off x="3657600" y="1066711"/>
            <a:ext cx="955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Laser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8850" name="Text Box 98"/>
          <p:cNvSpPr txBox="1">
            <a:spLocks noChangeArrowheads="1"/>
          </p:cNvSpPr>
          <p:nvPr/>
        </p:nvSpPr>
        <p:spPr bwMode="auto">
          <a:xfrm>
            <a:off x="6172200" y="2068979"/>
            <a:ext cx="2585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Accelerate Electrons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Happy Photocathode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Integrate Laser</a:t>
            </a:r>
          </a:p>
        </p:txBody>
      </p:sp>
      <p:sp>
        <p:nvSpPr>
          <p:cNvPr id="458851" name="Text Box 99"/>
          <p:cNvSpPr txBox="1">
            <a:spLocks noChangeArrowheads="1"/>
          </p:cNvSpPr>
          <p:nvPr/>
        </p:nvSpPr>
        <p:spPr bwMode="auto">
          <a:xfrm>
            <a:off x="6324600" y="1066711"/>
            <a:ext cx="1981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Good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Electron Gun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9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3246120"/>
            <a:ext cx="3088640" cy="2316480"/>
          </a:xfrm>
          <a:prstGeom prst="rect">
            <a:avLst/>
          </a:prstGeom>
          <a:noFill/>
        </p:spPr>
      </p:pic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0" y="2057400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Many electrons/photon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High Polarization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Fast response time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18654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5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3295" y="914399"/>
            <a:ext cx="527653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lectrode_composit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0947" y="3625769"/>
            <a:ext cx="6088415" cy="274320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559" y="292020"/>
            <a:ext cx="310012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65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gary larson 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7258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105400" y="2209800"/>
            <a:ext cx="3810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“The woods were dark and foreboding, and Alice sensed that sinister eyes were watching her every step.  Worst of all, she knew that Nature abhorred a vacuum” – Gary Larson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572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Comic Sans MS" pitchFamily="66" charset="0"/>
              </a:rPr>
              <a:t>We understand Alice’s worry…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Vacuum regimes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172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Low, Medium Vacuum (&gt;10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Torr)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Viscous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interactions between particles are significant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Mean free path less than 1 mm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High, Very High Vacuum (10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to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Torr)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Transition region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Ultra High Vacuum (10</a:t>
            </a:r>
            <a:r>
              <a:rPr lang="en-US" sz="2400" baseline="30000" dirty="0" smtClean="0"/>
              <a:t>-9 </a:t>
            </a:r>
            <a:r>
              <a:rPr lang="en-US" sz="2400" dirty="0" smtClean="0"/>
              <a:t>- 10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Torr)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Molecular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interactions between particles are negligible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interactions primarily with chamber walls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Mean free path 100-10,000 km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Extreme High (&lt;10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Torr)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Molecular flow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Mean free path 100,000 km or greater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62200" y="990600"/>
            <a:ext cx="422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Air ~ 10</a:t>
            </a:r>
            <a:r>
              <a:rPr lang="en-US" baseline="30000" dirty="0">
                <a:solidFill>
                  <a:srgbClr val="C00000"/>
                </a:solidFill>
                <a:latin typeface="Comic Sans MS" pitchFamily="66" charset="0"/>
              </a:rPr>
              <a:t>16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/ Torr-cm</a:t>
            </a:r>
            <a:r>
              <a:rPr lang="en-US" baseline="30000" dirty="0">
                <a:solidFill>
                  <a:srgbClr val="C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6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Comic Sans MS" pitchFamily="66" charset="0"/>
              </a:rPr>
              <a:t>Vacuum Conditions at CEBAF</a:t>
            </a:r>
          </a:p>
        </p:txBody>
      </p:sp>
      <p:graphicFrame>
        <p:nvGraphicFramePr>
          <p:cNvPr id="189443" name="Group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763000" cy="5438775"/>
        </p:xfrm>
        <a:graphic>
          <a:graphicData uri="http://schemas.openxmlformats.org/drawingml/2006/table">
            <a:tbl>
              <a:tblPr/>
              <a:tblGrid>
                <a:gridCol w="2190750"/>
                <a:gridCol w="2190750"/>
                <a:gridCol w="2190750"/>
                <a:gridCol w="21907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Pressure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Vacuum Regime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Beamline to dumps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Target  to dump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Insulating vacuum for cryogens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 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Cryomodules, transfer 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Medium to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Targets, Scattering Chambers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Experimental Halls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to 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RF waveguide warm to cold windows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 warm and cold RF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to 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beamline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vacuum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 or 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Arcs, Hall beamline, BSY, some injector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to 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Warm region girders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Torr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 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Girders adjacent to cryomodules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to ultrahigh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Differential pumps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Below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Ends of linacs, injector cryomodules and guns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Ultrahigh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Baked beamline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 chamber, Wien filter, Pcup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 high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Polarized guns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Inside Polarized guns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Ultra/Extreme high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SRF cavity vacuum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Torr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Inside SRF cavities with walls at 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Extreme high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7" name="Oval 65"/>
          <p:cNvSpPr>
            <a:spLocks noChangeArrowheads="1"/>
          </p:cNvSpPr>
          <p:nvPr/>
        </p:nvSpPr>
        <p:spPr bwMode="auto">
          <a:xfrm>
            <a:off x="0" y="5486400"/>
            <a:ext cx="8915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7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34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Comic Sans MS" pitchFamily="66" charset="0"/>
              </a:rPr>
              <a:t>Where does the gas come from?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09600" y="10668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Outgassing from the system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Metal and non-metal (viton o-rings, ceramics) all outgas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Primarily water in unbaked systems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Primarily hydrogen from steel in baked systems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Leaks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Real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Gaskets not sealed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Cracks in welds, bellows, ceramics, window joints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Superleaks that only open at very low temperatures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Virtual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Small volumes of gas trapped inside system (screw threads, etc.) that pump out slowly over time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Gas load caused by the beam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Desorption of gases by elevated temperatures, electrons or photons striking surfaces, etc.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Engineered Loads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(targets, etc.) where gas is added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Permeation of gasses through materials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Viton gaskets worse than metal seals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Hydrogen can permeate through stainless steel!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Ultra High Vacuum Pumps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791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C00000"/>
                </a:solidFill>
                <a:latin typeface="Arial" pitchFamily="34" charset="0"/>
              </a:rPr>
              <a:t>Getter Pumps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latin typeface="Arial" pitchFamily="34" charset="0"/>
              </a:rPr>
              <a:t>Chemically active surface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pitchFamily="34" charset="0"/>
              </a:rPr>
              <a:t>Titanium sublimed from hot filament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pitchFamily="34" charset="0"/>
              </a:rPr>
              <a:t>Non-Evaporative Getters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latin typeface="Arial" pitchFamily="34" charset="0"/>
              </a:rPr>
              <a:t>Molecules stick when they hit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pitchFamily="34" charset="0"/>
              </a:rPr>
              <a:t>Does not work well for inert gasses such as Argon, Helium or for methane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C00000"/>
                </a:solidFill>
                <a:latin typeface="Arial" pitchFamily="34" charset="0"/>
              </a:rPr>
              <a:t>Ion Pumps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latin typeface="Arial" pitchFamily="34" charset="0"/>
              </a:rPr>
              <a:t>Electric field to ionize gasses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latin typeface="Arial" pitchFamily="34" charset="0"/>
              </a:rPr>
              <a:t>Magnetic field to direct gasses into cathodes where they are trapped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pitchFamily="34" charset="0"/>
              </a:rPr>
              <a:t>Has some pumping capability for noble gasses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C00000"/>
                </a:solidFill>
                <a:latin typeface="Arial" pitchFamily="34" charset="0"/>
              </a:rPr>
              <a:t>Baking used to get pressures below 10</a:t>
            </a:r>
            <a:r>
              <a:rPr lang="en-US" sz="1900" b="1" baseline="30000" smtClean="0">
                <a:solidFill>
                  <a:srgbClr val="C00000"/>
                </a:solidFill>
                <a:latin typeface="Arial" pitchFamily="34" charset="0"/>
              </a:rPr>
              <a:t>-10</a:t>
            </a:r>
            <a:r>
              <a:rPr lang="en-US" sz="1900" b="1" smtClean="0">
                <a:solidFill>
                  <a:srgbClr val="C00000"/>
                </a:solidFill>
                <a:latin typeface="Arial" pitchFamily="34" charset="0"/>
              </a:rPr>
              <a:t> Torr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latin typeface="Arial" pitchFamily="34" charset="0"/>
              </a:rPr>
              <a:t>250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°</a:t>
            </a:r>
            <a:r>
              <a:rPr lang="en-US" sz="1600" smtClean="0">
                <a:latin typeface="Arial" pitchFamily="34" charset="0"/>
              </a:rPr>
              <a:t>C for 30 hours removes water vapor bonded to surface that otherwise limits pressure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latin typeface="Arial" pitchFamily="34" charset="0"/>
              </a:rPr>
              <a:t>Avoid contamination by oils due to roughing pumps, fingerprints, machining residue.</a:t>
            </a:r>
          </a:p>
        </p:txBody>
      </p:sp>
      <p:pic>
        <p:nvPicPr>
          <p:cNvPr id="36868" name="Picture 5" descr="ion p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2743200" cy="205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477000" y="3276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Arial" pitchFamily="34" charset="0"/>
              </a:rPr>
              <a:t>NEG pump array 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838950" y="59436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Arial" pitchFamily="34" charset="0"/>
              </a:rPr>
              <a:t>Ion Pump</a:t>
            </a:r>
          </a:p>
        </p:txBody>
      </p:sp>
      <p:pic>
        <p:nvPicPr>
          <p:cNvPr id="36871" name="Picture 9" descr="DSCF0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4991100" y="6629400"/>
            <a:ext cx="33147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4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Always Tweaking the Design</a:t>
            </a:r>
            <a:endParaRPr lang="en-US" dirty="0"/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4380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~1\poelker\LOCALS~1\Temp\\msotw9_temp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914400"/>
            <a:ext cx="2514600" cy="320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DOCUME~1\poelker\LOCALS~1\Temp\\msotw9_temp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6800" y="3962400"/>
            <a:ext cx="324298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906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rved Up Arrow 11"/>
          <p:cNvSpPr/>
          <p:nvPr/>
        </p:nvSpPr>
        <p:spPr>
          <a:xfrm>
            <a:off x="2971800" y="2667000"/>
            <a:ext cx="1905000" cy="10668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905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Endless (?) quest for perfection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9906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40386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10668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4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46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951543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altLang="en-US" sz="2800" dirty="0" smtClean="0">
                <a:solidFill>
                  <a:schemeClr val="tx2"/>
                </a:solidFill>
                <a:latin typeface="Comic Sans MS" pitchFamily="66" charset="0"/>
              </a:rPr>
              <a:t>High Polarization from GaAs:</a:t>
            </a:r>
          </a:p>
          <a:p>
            <a:pPr algn="ctr"/>
            <a:r>
              <a:rPr lang="en-US" altLang="en-US" sz="2800" dirty="0" smtClean="0">
                <a:solidFill>
                  <a:schemeClr val="tx2"/>
                </a:solidFill>
                <a:latin typeface="Comic Sans MS" pitchFamily="66" charset="0"/>
              </a:rPr>
              <a:t>Trending toward higher current…</a:t>
            </a:r>
            <a:endParaRPr lang="en-US" alt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914400" y="1873250"/>
          <a:ext cx="4648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3" imgW="7869600" imgH="4746240" progId="Excel.Sheet.8">
                  <p:embed/>
                </p:oleObj>
              </mc:Choice>
              <mc:Fallback>
                <p:oleObj name="Chart" r:id="rId3" imgW="7869600" imgH="474624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3" t="2133" r="18016" b="3999"/>
                      <a:stretch>
                        <a:fillRect/>
                      </a:stretch>
                    </p:blipFill>
                    <p:spPr bwMode="auto">
                      <a:xfrm>
                        <a:off x="914400" y="1873250"/>
                        <a:ext cx="4648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7"/>
          <p:cNvSpPr>
            <a:spLocks noChangeArrowheads="1"/>
          </p:cNvSpPr>
          <p:nvPr/>
        </p:nvSpPr>
        <p:spPr bwMode="auto">
          <a:xfrm>
            <a:off x="1600200" y="476885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V="1">
            <a:off x="2590800" y="1962150"/>
            <a:ext cx="1752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022600" y="50482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Year</a:t>
            </a: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 rot="-5396754">
            <a:off x="-657225" y="3216275"/>
            <a:ext cx="277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Ave. Beam Current (mA)</a:t>
            </a:r>
          </a:p>
        </p:txBody>
      </p:sp>
      <p:grpSp>
        <p:nvGrpSpPr>
          <p:cNvPr id="2060" name="Group 17"/>
          <p:cNvGrpSpPr>
            <a:grpSpLocks/>
          </p:cNvGrpSpPr>
          <p:nvPr/>
        </p:nvGrpSpPr>
        <p:grpSpPr bwMode="auto">
          <a:xfrm>
            <a:off x="228600" y="4876800"/>
            <a:ext cx="2286000" cy="1047750"/>
            <a:chOff x="1200" y="3216"/>
            <a:chExt cx="1440" cy="660"/>
          </a:xfrm>
        </p:grpSpPr>
        <p:sp>
          <p:nvSpPr>
            <p:cNvPr id="2075" name="Text Box 18"/>
            <p:cNvSpPr txBox="1">
              <a:spLocks noChangeArrowheads="1"/>
            </p:cNvSpPr>
            <p:nvPr/>
          </p:nvSpPr>
          <p:spPr bwMode="auto">
            <a:xfrm>
              <a:off x="1200" y="3504"/>
              <a:ext cx="144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5050"/>
                  </a:solidFill>
                  <a:latin typeface="Comic Sans MS" pitchFamily="66" charset="0"/>
                </a:rPr>
                <a:t>First polarized beam from GaAs photogun</a:t>
              </a: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 flipV="1">
              <a:off x="1968" y="32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" name="Line 21"/>
          <p:cNvSpPr>
            <a:spLocks noChangeShapeType="1"/>
          </p:cNvSpPr>
          <p:nvPr/>
        </p:nvSpPr>
        <p:spPr bwMode="auto">
          <a:xfrm flipV="1">
            <a:off x="2819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3"/>
          <p:cNvSpPr>
            <a:spLocks noChangeShapeType="1"/>
          </p:cNvSpPr>
          <p:nvPr/>
        </p:nvSpPr>
        <p:spPr bwMode="auto">
          <a:xfrm flipH="1">
            <a:off x="4343400" y="1676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AutoShape 24"/>
          <p:cNvSpPr>
            <a:spLocks noChangeArrowheads="1"/>
          </p:cNvSpPr>
          <p:nvPr/>
        </p:nvSpPr>
        <p:spPr bwMode="auto">
          <a:xfrm>
            <a:off x="3352800" y="3200400"/>
            <a:ext cx="228600" cy="304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4572000" y="1295400"/>
            <a:ext cx="838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E(L)IC</a:t>
            </a:r>
            <a:endParaRPr lang="en-US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2667000" y="5410200"/>
            <a:ext cx="228600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First low polarization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00FF00"/>
                </a:solidFill>
                <a:latin typeface="Comic Sans MS" pitchFamily="66" charset="0"/>
              </a:rPr>
              <a:t>then high polarization at CEBAF</a:t>
            </a:r>
          </a:p>
        </p:txBody>
      </p:sp>
      <p:pic>
        <p:nvPicPr>
          <p:cNvPr id="2067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066800"/>
            <a:ext cx="284321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8" descr="Qweak_apparatus_over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971800"/>
            <a:ext cx="3048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3657600" y="2819400"/>
            <a:ext cx="152400" cy="304800"/>
          </a:xfrm>
          <a:prstGeom prst="irregularSeal2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miley Face 29"/>
          <p:cNvSpPr/>
          <p:nvPr/>
        </p:nvSpPr>
        <p:spPr bwMode="auto">
          <a:xfrm>
            <a:off x="3505200" y="3581400"/>
            <a:ext cx="228600" cy="2286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2" name="Line 30"/>
          <p:cNvSpPr>
            <a:spLocks noChangeShapeType="1"/>
          </p:cNvSpPr>
          <p:nvPr/>
        </p:nvSpPr>
        <p:spPr bwMode="auto">
          <a:xfrm flipH="1">
            <a:off x="3810000" y="3657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733800" y="1981200"/>
            <a:ext cx="533400" cy="2819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410200" y="5486400"/>
            <a:ext cx="3124200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</a:rPr>
              <a:t>Insert your name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) breaks world record !!!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 flipV="1">
            <a:off x="4267200" y="4038600"/>
            <a:ext cx="1143000" cy="1447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86200" y="2057400"/>
            <a:ext cx="3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>
            <a:off x="2895600" y="2743200"/>
            <a:ext cx="228600" cy="228600"/>
          </a:xfrm>
          <a:prstGeom prst="triangle">
            <a:avLst/>
          </a:prstGeom>
          <a:solidFill>
            <a:srgbClr val="FFF8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3124200" y="2590800"/>
            <a:ext cx="304800" cy="228600"/>
          </a:xfrm>
          <a:prstGeom prst="triangle">
            <a:avLst/>
          </a:prstGeom>
          <a:solidFill>
            <a:srgbClr val="FFF8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pic>
        <p:nvPicPr>
          <p:cNvPr id="138242" name="Picture 2" descr="C:\Documents and Settings\spata\Local Settings\Temporary Internet Files\Content.IE5\ZIZNZMLE\MCj031083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1917700" cy="25136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863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Build a 5 mile long electron microscope!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8244" name="Picture 4" descr="File:Quark structure proto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057400"/>
            <a:ext cx="19050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4572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Make electrons energetic enough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E</a:t>
            </a:r>
            <a:r>
              <a:rPr lang="en-US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beam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to peek inside proton or neutron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nucleon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).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38245" name="Picture 5" descr="C:\Documents and Settings\spata\Local Settings\Temporary Internet Files\Content.IE5\PXOH1PLJ\MCj043779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981200"/>
            <a:ext cx="1011863" cy="909637"/>
          </a:xfrm>
          <a:prstGeom prst="rect">
            <a:avLst/>
          </a:prstGeom>
          <a:noFill/>
        </p:spPr>
      </p:pic>
      <p:pic>
        <p:nvPicPr>
          <p:cNvPr id="138247" name="Picture 7" descr="File:Quark structure neutron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438400"/>
            <a:ext cx="1905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89332" y="4038600"/>
            <a:ext cx="91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657600"/>
            <a:ext cx="785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5766" y="2819400"/>
            <a:ext cx="934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Electron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2095" cy="808806"/>
          </a:xfrm>
        </p:spPr>
        <p:txBody>
          <a:bodyPr/>
          <a:lstStyle/>
          <a:p>
            <a:r>
              <a:rPr lang="en-US" sz="3200" dirty="0" smtClean="0"/>
              <a:t>How to make the electrons “powerful” ?</a:t>
            </a:r>
            <a:endParaRPr lang="en-US" sz="32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85813" y="1978025"/>
            <a:ext cx="7215187" cy="3508375"/>
            <a:chOff x="633" y="1396"/>
            <a:chExt cx="4545" cy="221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31" y="1601"/>
              <a:ext cx="4183" cy="1523"/>
            </a:xfrm>
            <a:custGeom>
              <a:avLst/>
              <a:gdLst/>
              <a:ahLst/>
              <a:cxnLst>
                <a:cxn ang="0">
                  <a:pos x="2448" y="445"/>
                </a:cxn>
                <a:cxn ang="0">
                  <a:pos x="2037" y="3"/>
                </a:cxn>
                <a:cxn ang="0">
                  <a:pos x="1631" y="443"/>
                </a:cxn>
                <a:cxn ang="0">
                  <a:pos x="1632" y="443"/>
                </a:cxn>
                <a:cxn ang="0">
                  <a:pos x="1225" y="888"/>
                </a:cxn>
                <a:cxn ang="0">
                  <a:pos x="814" y="446"/>
                </a:cxn>
                <a:cxn ang="0">
                  <a:pos x="407" y="8"/>
                </a:cxn>
                <a:cxn ang="0">
                  <a:pos x="0" y="453"/>
                </a:cxn>
              </a:cxnLst>
              <a:rect l="0" t="0" r="r" b="b"/>
              <a:pathLst>
                <a:path w="2448" h="891">
                  <a:moveTo>
                    <a:pt x="2448" y="445"/>
                  </a:moveTo>
                  <a:cubicBezTo>
                    <a:pt x="2370" y="321"/>
                    <a:pt x="2212" y="0"/>
                    <a:pt x="2037" y="3"/>
                  </a:cubicBezTo>
                  <a:cubicBezTo>
                    <a:pt x="1874" y="5"/>
                    <a:pt x="1701" y="332"/>
                    <a:pt x="1631" y="443"/>
                  </a:cubicBezTo>
                  <a:cubicBezTo>
                    <a:pt x="1632" y="443"/>
                    <a:pt x="1632" y="443"/>
                    <a:pt x="1632" y="443"/>
                  </a:cubicBezTo>
                  <a:cubicBezTo>
                    <a:pt x="1562" y="554"/>
                    <a:pt x="1388" y="886"/>
                    <a:pt x="1225" y="888"/>
                  </a:cubicBezTo>
                  <a:cubicBezTo>
                    <a:pt x="1050" y="891"/>
                    <a:pt x="892" y="570"/>
                    <a:pt x="814" y="446"/>
                  </a:cubicBezTo>
                  <a:cubicBezTo>
                    <a:pt x="736" y="322"/>
                    <a:pt x="582" y="5"/>
                    <a:pt x="407" y="8"/>
                  </a:cubicBezTo>
                  <a:cubicBezTo>
                    <a:pt x="244" y="10"/>
                    <a:pt x="70" y="342"/>
                    <a:pt x="0" y="453"/>
                  </a:cubicBezTo>
                </a:path>
              </a:pathLst>
            </a:cu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839" y="2355"/>
              <a:ext cx="4252" cy="1"/>
            </a:xfrm>
            <a:prstGeom prst="line">
              <a:avLst/>
            </a:prstGeom>
            <a:noFill/>
            <a:ln w="11113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31" y="1396"/>
              <a:ext cx="4347" cy="2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24"/>
                </a:cxn>
                <a:cxn ang="0">
                  <a:pos x="4347" y="2024"/>
                </a:cxn>
              </a:cxnLst>
              <a:rect l="0" t="0" r="r" b="b"/>
              <a:pathLst>
                <a:path w="4347" h="2024">
                  <a:moveTo>
                    <a:pt x="0" y="0"/>
                  </a:moveTo>
                  <a:lnTo>
                    <a:pt x="0" y="2024"/>
                  </a:lnTo>
                  <a:lnTo>
                    <a:pt x="4347" y="2024"/>
                  </a:lnTo>
                </a:path>
              </a:pathLst>
            </a:custGeom>
            <a:noFill/>
            <a:ln w="22225" cap="flat">
              <a:solidFill>
                <a:srgbClr val="999999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774" y="3502"/>
              <a:ext cx="311" cy="10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7"/>
                </a:cxn>
                <a:cxn ang="0">
                  <a:pos x="21" y="60"/>
                </a:cxn>
                <a:cxn ang="0">
                  <a:pos x="29" y="60"/>
                </a:cxn>
                <a:cxn ang="0">
                  <a:pos x="29" y="7"/>
                </a:cxn>
                <a:cxn ang="0">
                  <a:pos x="49" y="7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63" y="16"/>
                </a:cxn>
                <a:cxn ang="0">
                  <a:pos x="56" y="16"/>
                </a:cxn>
                <a:cxn ang="0">
                  <a:pos x="56" y="60"/>
                </a:cxn>
                <a:cxn ang="0">
                  <a:pos x="63" y="60"/>
                </a:cxn>
                <a:cxn ang="0">
                  <a:pos x="63" y="16"/>
                </a:cxn>
                <a:cxn ang="0">
                  <a:pos x="63" y="8"/>
                </a:cxn>
                <a:cxn ang="0">
                  <a:pos x="63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63" y="8"/>
                </a:cxn>
                <a:cxn ang="0">
                  <a:pos x="74" y="60"/>
                </a:cxn>
                <a:cxn ang="0">
                  <a:pos x="82" y="60"/>
                </a:cxn>
                <a:cxn ang="0">
                  <a:pos x="82" y="36"/>
                </a:cxn>
                <a:cxn ang="0">
                  <a:pos x="93" y="21"/>
                </a:cxn>
                <a:cxn ang="0">
                  <a:pos x="100" y="30"/>
                </a:cxn>
                <a:cxn ang="0">
                  <a:pos x="100" y="60"/>
                </a:cxn>
                <a:cxn ang="0">
                  <a:pos x="108" y="60"/>
                </a:cxn>
                <a:cxn ang="0">
                  <a:pos x="108" y="33"/>
                </a:cxn>
                <a:cxn ang="0">
                  <a:pos x="118" y="21"/>
                </a:cxn>
                <a:cxn ang="0">
                  <a:pos x="126" y="32"/>
                </a:cxn>
                <a:cxn ang="0">
                  <a:pos x="126" y="60"/>
                </a:cxn>
                <a:cxn ang="0">
                  <a:pos x="134" y="60"/>
                </a:cxn>
                <a:cxn ang="0">
                  <a:pos x="134" y="30"/>
                </a:cxn>
                <a:cxn ang="0">
                  <a:pos x="120" y="15"/>
                </a:cxn>
                <a:cxn ang="0">
                  <a:pos x="107" y="22"/>
                </a:cxn>
                <a:cxn ang="0">
                  <a:pos x="95" y="15"/>
                </a:cxn>
                <a:cxn ang="0">
                  <a:pos x="82" y="22"/>
                </a:cxn>
                <a:cxn ang="0">
                  <a:pos x="81" y="22"/>
                </a:cxn>
                <a:cxn ang="0">
                  <a:pos x="81" y="16"/>
                </a:cxn>
                <a:cxn ang="0">
                  <a:pos x="74" y="16"/>
                </a:cxn>
                <a:cxn ang="0">
                  <a:pos x="74" y="60"/>
                </a:cxn>
                <a:cxn ang="0">
                  <a:pos x="174" y="46"/>
                </a:cxn>
                <a:cxn ang="0">
                  <a:pos x="163" y="55"/>
                </a:cxn>
                <a:cxn ang="0">
                  <a:pos x="150" y="40"/>
                </a:cxn>
                <a:cxn ang="0">
                  <a:pos x="182" y="40"/>
                </a:cxn>
                <a:cxn ang="0">
                  <a:pos x="163" y="15"/>
                </a:cxn>
                <a:cxn ang="0">
                  <a:pos x="142" y="39"/>
                </a:cxn>
                <a:cxn ang="0">
                  <a:pos x="162" y="61"/>
                </a:cxn>
                <a:cxn ang="0">
                  <a:pos x="174" y="58"/>
                </a:cxn>
                <a:cxn ang="0">
                  <a:pos x="182" y="46"/>
                </a:cxn>
                <a:cxn ang="0">
                  <a:pos x="174" y="46"/>
                </a:cxn>
                <a:cxn ang="0">
                  <a:pos x="150" y="35"/>
                </a:cxn>
                <a:cxn ang="0">
                  <a:pos x="162" y="21"/>
                </a:cxn>
                <a:cxn ang="0">
                  <a:pos x="175" y="35"/>
                </a:cxn>
                <a:cxn ang="0">
                  <a:pos x="150" y="35"/>
                </a:cxn>
              </a:cxnLst>
              <a:rect l="0" t="0" r="r" b="b"/>
              <a:pathLst>
                <a:path w="182" h="61">
                  <a:moveTo>
                    <a:pt x="0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  <a:moveTo>
                    <a:pt x="63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63" y="60"/>
                    <a:pt x="63" y="60"/>
                    <a:pt x="63" y="60"/>
                  </a:cubicBezTo>
                  <a:lnTo>
                    <a:pt x="63" y="16"/>
                  </a:lnTo>
                  <a:close/>
                  <a:moveTo>
                    <a:pt x="63" y="8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63" y="8"/>
                  </a:lnTo>
                  <a:close/>
                  <a:moveTo>
                    <a:pt x="74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24"/>
                    <a:pt x="89" y="21"/>
                    <a:pt x="93" y="21"/>
                  </a:cubicBezTo>
                  <a:cubicBezTo>
                    <a:pt x="99" y="21"/>
                    <a:pt x="100" y="26"/>
                    <a:pt x="100" y="3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27"/>
                    <a:pt x="112" y="21"/>
                    <a:pt x="118" y="21"/>
                  </a:cubicBezTo>
                  <a:cubicBezTo>
                    <a:pt x="124" y="21"/>
                    <a:pt x="126" y="26"/>
                    <a:pt x="126" y="32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17"/>
                    <a:pt x="125" y="15"/>
                    <a:pt x="120" y="15"/>
                  </a:cubicBezTo>
                  <a:cubicBezTo>
                    <a:pt x="113" y="15"/>
                    <a:pt x="110" y="18"/>
                    <a:pt x="107" y="22"/>
                  </a:cubicBezTo>
                  <a:cubicBezTo>
                    <a:pt x="105" y="20"/>
                    <a:pt x="103" y="15"/>
                    <a:pt x="95" y="15"/>
                  </a:cubicBezTo>
                  <a:cubicBezTo>
                    <a:pt x="87" y="15"/>
                    <a:pt x="83" y="20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4" y="16"/>
                    <a:pt x="74" y="16"/>
                    <a:pt x="74" y="16"/>
                  </a:cubicBezTo>
                  <a:lnTo>
                    <a:pt x="74" y="60"/>
                  </a:lnTo>
                  <a:close/>
                  <a:moveTo>
                    <a:pt x="174" y="46"/>
                  </a:moveTo>
                  <a:cubicBezTo>
                    <a:pt x="174" y="50"/>
                    <a:pt x="170" y="55"/>
                    <a:pt x="163" y="55"/>
                  </a:cubicBezTo>
                  <a:cubicBezTo>
                    <a:pt x="154" y="55"/>
                    <a:pt x="150" y="50"/>
                    <a:pt x="150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25"/>
                    <a:pt x="176" y="15"/>
                    <a:pt x="163" y="15"/>
                  </a:cubicBezTo>
                  <a:cubicBezTo>
                    <a:pt x="149" y="15"/>
                    <a:pt x="142" y="26"/>
                    <a:pt x="142" y="39"/>
                  </a:cubicBezTo>
                  <a:cubicBezTo>
                    <a:pt x="142" y="52"/>
                    <a:pt x="150" y="61"/>
                    <a:pt x="162" y="61"/>
                  </a:cubicBezTo>
                  <a:cubicBezTo>
                    <a:pt x="169" y="61"/>
                    <a:pt x="172" y="60"/>
                    <a:pt x="174" y="58"/>
                  </a:cubicBezTo>
                  <a:cubicBezTo>
                    <a:pt x="179" y="55"/>
                    <a:pt x="181" y="48"/>
                    <a:pt x="182" y="46"/>
                  </a:cubicBezTo>
                  <a:lnTo>
                    <a:pt x="174" y="46"/>
                  </a:lnTo>
                  <a:close/>
                  <a:moveTo>
                    <a:pt x="150" y="35"/>
                  </a:moveTo>
                  <a:cubicBezTo>
                    <a:pt x="150" y="28"/>
                    <a:pt x="156" y="21"/>
                    <a:pt x="162" y="21"/>
                  </a:cubicBezTo>
                  <a:cubicBezTo>
                    <a:pt x="171" y="21"/>
                    <a:pt x="174" y="28"/>
                    <a:pt x="175" y="35"/>
                  </a:cubicBezTo>
                  <a:lnTo>
                    <a:pt x="150" y="35"/>
                  </a:lnTo>
                  <a:close/>
                </a:path>
              </a:pathLst>
            </a:custGeom>
            <a:solidFill>
              <a:srgbClr val="999999"/>
            </a:solidFill>
            <a:ln w="11113" cap="flat">
              <a:solidFill>
                <a:srgbClr val="999999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33" y="2213"/>
              <a:ext cx="131" cy="631"/>
            </a:xfrm>
            <a:custGeom>
              <a:avLst/>
              <a:gdLst/>
              <a:ahLst/>
              <a:cxnLst>
                <a:cxn ang="0">
                  <a:pos x="60" y="315"/>
                </a:cxn>
                <a:cxn ang="0">
                  <a:pos x="60" y="369"/>
                </a:cxn>
                <a:cxn ang="0">
                  <a:pos x="42" y="330"/>
                </a:cxn>
                <a:cxn ang="0">
                  <a:pos x="9" y="342"/>
                </a:cxn>
                <a:cxn ang="0">
                  <a:pos x="60" y="309"/>
                </a:cxn>
                <a:cxn ang="0">
                  <a:pos x="21" y="290"/>
                </a:cxn>
                <a:cxn ang="0">
                  <a:pos x="60" y="275"/>
                </a:cxn>
                <a:cxn ang="0">
                  <a:pos x="32" y="257"/>
                </a:cxn>
                <a:cxn ang="0">
                  <a:pos x="30" y="249"/>
                </a:cxn>
                <a:cxn ang="0">
                  <a:pos x="15" y="288"/>
                </a:cxn>
                <a:cxn ang="0">
                  <a:pos x="16" y="302"/>
                </a:cxn>
                <a:cxn ang="0">
                  <a:pos x="40" y="232"/>
                </a:cxn>
                <a:cxn ang="0">
                  <a:pos x="55" y="220"/>
                </a:cxn>
                <a:cxn ang="0">
                  <a:pos x="77" y="232"/>
                </a:cxn>
                <a:cxn ang="0">
                  <a:pos x="61" y="220"/>
                </a:cxn>
                <a:cxn ang="0">
                  <a:pos x="22" y="232"/>
                </a:cxn>
                <a:cxn ang="0">
                  <a:pos x="16" y="239"/>
                </a:cxn>
                <a:cxn ang="0">
                  <a:pos x="0" y="192"/>
                </a:cxn>
                <a:cxn ang="0">
                  <a:pos x="0" y="184"/>
                </a:cxn>
                <a:cxn ang="0">
                  <a:pos x="60" y="173"/>
                </a:cxn>
                <a:cxn ang="0">
                  <a:pos x="8" y="166"/>
                </a:cxn>
                <a:cxn ang="0">
                  <a:pos x="8" y="173"/>
                </a:cxn>
                <a:cxn ang="0">
                  <a:pos x="16" y="138"/>
                </a:cxn>
                <a:cxn ang="0">
                  <a:pos x="4" y="153"/>
                </a:cxn>
                <a:cxn ang="0">
                  <a:pos x="22" y="159"/>
                </a:cxn>
                <a:cxn ang="0">
                  <a:pos x="61" y="144"/>
                </a:cxn>
                <a:cxn ang="0">
                  <a:pos x="54" y="141"/>
                </a:cxn>
                <a:cxn ang="0">
                  <a:pos x="22" y="138"/>
                </a:cxn>
                <a:cxn ang="0">
                  <a:pos x="16" y="103"/>
                </a:cxn>
                <a:cxn ang="0">
                  <a:pos x="45" y="124"/>
                </a:cxn>
                <a:cxn ang="0">
                  <a:pos x="48" y="131"/>
                </a:cxn>
                <a:cxn ang="0">
                  <a:pos x="54" y="103"/>
                </a:cxn>
                <a:cxn ang="0">
                  <a:pos x="0" y="48"/>
                </a:cxn>
                <a:cxn ang="0">
                  <a:pos x="22" y="56"/>
                </a:cxn>
                <a:cxn ang="0">
                  <a:pos x="61" y="68"/>
                </a:cxn>
                <a:cxn ang="0">
                  <a:pos x="60" y="55"/>
                </a:cxn>
                <a:cxn ang="0">
                  <a:pos x="38" y="79"/>
                </a:cxn>
                <a:cxn ang="0">
                  <a:pos x="55" y="68"/>
                </a:cxn>
                <a:cxn ang="0">
                  <a:pos x="55" y="19"/>
                </a:cxn>
                <a:cxn ang="0">
                  <a:pos x="15" y="19"/>
                </a:cxn>
                <a:cxn ang="0">
                  <a:pos x="58" y="8"/>
                </a:cxn>
                <a:cxn ang="0">
                  <a:pos x="35" y="32"/>
                </a:cxn>
                <a:cxn ang="0">
                  <a:pos x="35" y="32"/>
                </a:cxn>
              </a:cxnLst>
              <a:rect l="0" t="0" r="r" b="b"/>
              <a:pathLst>
                <a:path w="77" h="369">
                  <a:moveTo>
                    <a:pt x="42" y="330"/>
                  </a:moveTo>
                  <a:cubicBezTo>
                    <a:pt x="60" y="324"/>
                    <a:pt x="60" y="324"/>
                    <a:pt x="60" y="324"/>
                  </a:cubicBezTo>
                  <a:cubicBezTo>
                    <a:pt x="60" y="315"/>
                    <a:pt x="60" y="315"/>
                    <a:pt x="60" y="315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60" y="369"/>
                    <a:pt x="60" y="369"/>
                    <a:pt x="60" y="369"/>
                  </a:cubicBezTo>
                  <a:cubicBezTo>
                    <a:pt x="60" y="360"/>
                    <a:pt x="60" y="360"/>
                    <a:pt x="60" y="360"/>
                  </a:cubicBezTo>
                  <a:cubicBezTo>
                    <a:pt x="42" y="354"/>
                    <a:pt x="42" y="354"/>
                    <a:pt x="42" y="354"/>
                  </a:cubicBezTo>
                  <a:lnTo>
                    <a:pt x="42" y="330"/>
                  </a:lnTo>
                  <a:close/>
                  <a:moveTo>
                    <a:pt x="35" y="352"/>
                  </a:moveTo>
                  <a:cubicBezTo>
                    <a:pt x="9" y="342"/>
                    <a:pt x="9" y="342"/>
                    <a:pt x="9" y="34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35" y="333"/>
                    <a:pt x="35" y="333"/>
                    <a:pt x="35" y="333"/>
                  </a:cubicBezTo>
                  <a:lnTo>
                    <a:pt x="35" y="352"/>
                  </a:lnTo>
                  <a:close/>
                  <a:moveTo>
                    <a:pt x="60" y="309"/>
                  </a:moveTo>
                  <a:cubicBezTo>
                    <a:pt x="60" y="301"/>
                    <a:pt x="60" y="301"/>
                    <a:pt x="60" y="301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24" y="301"/>
                    <a:pt x="21" y="294"/>
                    <a:pt x="21" y="290"/>
                  </a:cubicBezTo>
                  <a:cubicBezTo>
                    <a:pt x="21" y="284"/>
                    <a:pt x="26" y="283"/>
                    <a:pt x="30" y="283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7" y="275"/>
                    <a:pt x="21" y="271"/>
                    <a:pt x="21" y="265"/>
                  </a:cubicBezTo>
                  <a:cubicBezTo>
                    <a:pt x="21" y="259"/>
                    <a:pt x="26" y="257"/>
                    <a:pt x="32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49"/>
                    <a:pt x="60" y="249"/>
                    <a:pt x="6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17" y="249"/>
                    <a:pt x="15" y="258"/>
                    <a:pt x="15" y="263"/>
                  </a:cubicBezTo>
                  <a:cubicBezTo>
                    <a:pt x="15" y="270"/>
                    <a:pt x="18" y="273"/>
                    <a:pt x="22" y="276"/>
                  </a:cubicBezTo>
                  <a:cubicBezTo>
                    <a:pt x="20" y="278"/>
                    <a:pt x="15" y="280"/>
                    <a:pt x="15" y="288"/>
                  </a:cubicBezTo>
                  <a:cubicBezTo>
                    <a:pt x="15" y="296"/>
                    <a:pt x="20" y="300"/>
                    <a:pt x="22" y="301"/>
                  </a:cubicBezTo>
                  <a:cubicBezTo>
                    <a:pt x="22" y="302"/>
                    <a:pt x="22" y="302"/>
                    <a:pt x="22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9"/>
                    <a:pt x="16" y="309"/>
                    <a:pt x="16" y="309"/>
                  </a:cubicBezTo>
                  <a:lnTo>
                    <a:pt x="60" y="309"/>
                  </a:lnTo>
                  <a:close/>
                  <a:moveTo>
                    <a:pt x="40" y="232"/>
                  </a:moveTo>
                  <a:cubicBezTo>
                    <a:pt x="33" y="232"/>
                    <a:pt x="21" y="231"/>
                    <a:pt x="21" y="220"/>
                  </a:cubicBezTo>
                  <a:cubicBezTo>
                    <a:pt x="21" y="209"/>
                    <a:pt x="32" y="208"/>
                    <a:pt x="38" y="208"/>
                  </a:cubicBezTo>
                  <a:cubicBezTo>
                    <a:pt x="48" y="208"/>
                    <a:pt x="55" y="212"/>
                    <a:pt x="55" y="220"/>
                  </a:cubicBezTo>
                  <a:cubicBezTo>
                    <a:pt x="55" y="225"/>
                    <a:pt x="52" y="232"/>
                    <a:pt x="40" y="232"/>
                  </a:cubicBezTo>
                  <a:close/>
                  <a:moveTo>
                    <a:pt x="77" y="239"/>
                  </a:moveTo>
                  <a:cubicBezTo>
                    <a:pt x="77" y="232"/>
                    <a:pt x="77" y="232"/>
                    <a:pt x="77" y="232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58" y="230"/>
                    <a:pt x="61" y="226"/>
                    <a:pt x="61" y="220"/>
                  </a:cubicBezTo>
                  <a:cubicBezTo>
                    <a:pt x="61" y="205"/>
                    <a:pt x="47" y="201"/>
                    <a:pt x="37" y="201"/>
                  </a:cubicBezTo>
                  <a:cubicBezTo>
                    <a:pt x="24" y="201"/>
                    <a:pt x="15" y="207"/>
                    <a:pt x="15" y="219"/>
                  </a:cubicBezTo>
                  <a:cubicBezTo>
                    <a:pt x="15" y="227"/>
                    <a:pt x="20" y="230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9"/>
                    <a:pt x="16" y="239"/>
                    <a:pt x="16" y="239"/>
                  </a:cubicBezTo>
                  <a:lnTo>
                    <a:pt x="77" y="239"/>
                  </a:lnTo>
                  <a:close/>
                  <a:moveTo>
                    <a:pt x="0" y="184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0" y="184"/>
                  </a:lnTo>
                  <a:close/>
                  <a:moveTo>
                    <a:pt x="16" y="166"/>
                  </a:moveTo>
                  <a:cubicBezTo>
                    <a:pt x="16" y="173"/>
                    <a:pt x="16" y="173"/>
                    <a:pt x="16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16" y="166"/>
                  </a:lnTo>
                  <a:close/>
                  <a:moveTo>
                    <a:pt x="8" y="166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8" y="173"/>
                    <a:pt x="8" y="173"/>
                    <a:pt x="8" y="173"/>
                  </a:cubicBezTo>
                  <a:lnTo>
                    <a:pt x="8" y="166"/>
                  </a:lnTo>
                  <a:close/>
                  <a:moveTo>
                    <a:pt x="22" y="138"/>
                  </a:moveTo>
                  <a:cubicBezTo>
                    <a:pt x="16" y="138"/>
                    <a:pt x="16" y="138"/>
                    <a:pt x="16" y="138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6" y="153"/>
                    <a:pt x="61" y="151"/>
                    <a:pt x="61" y="144"/>
                  </a:cubicBezTo>
                  <a:cubicBezTo>
                    <a:pt x="61" y="143"/>
                    <a:pt x="60" y="141"/>
                    <a:pt x="60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3"/>
                    <a:pt x="54" y="146"/>
                    <a:pt x="51" y="146"/>
                  </a:cubicBezTo>
                  <a:cubicBezTo>
                    <a:pt x="22" y="146"/>
                    <a:pt x="22" y="146"/>
                    <a:pt x="22" y="146"/>
                  </a:cubicBezTo>
                  <a:lnTo>
                    <a:pt x="22" y="138"/>
                  </a:lnTo>
                  <a:close/>
                  <a:moveTo>
                    <a:pt x="60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7" y="103"/>
                    <a:pt x="55" y="106"/>
                    <a:pt x="55" y="115"/>
                  </a:cubicBezTo>
                  <a:cubicBezTo>
                    <a:pt x="55" y="120"/>
                    <a:pt x="52" y="124"/>
                    <a:pt x="45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8" y="131"/>
                    <a:pt x="61" y="123"/>
                    <a:pt x="61" y="117"/>
                  </a:cubicBezTo>
                  <a:cubicBezTo>
                    <a:pt x="61" y="110"/>
                    <a:pt x="59" y="106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60" y="103"/>
                    <a:pt x="60" y="103"/>
                    <a:pt x="60" y="103"/>
                  </a:cubicBezTo>
                  <a:lnTo>
                    <a:pt x="60" y="96"/>
                  </a:lnTo>
                  <a:close/>
                  <a:moveTo>
                    <a:pt x="0" y="48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7"/>
                    <a:pt x="15" y="61"/>
                    <a:pt x="15" y="69"/>
                  </a:cubicBezTo>
                  <a:cubicBezTo>
                    <a:pt x="15" y="80"/>
                    <a:pt x="24" y="87"/>
                    <a:pt x="37" y="87"/>
                  </a:cubicBezTo>
                  <a:cubicBezTo>
                    <a:pt x="47" y="87"/>
                    <a:pt x="61" y="83"/>
                    <a:pt x="61" y="68"/>
                  </a:cubicBezTo>
                  <a:cubicBezTo>
                    <a:pt x="61" y="63"/>
                    <a:pt x="60" y="58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0" y="48"/>
                  </a:lnTo>
                  <a:close/>
                  <a:moveTo>
                    <a:pt x="38" y="79"/>
                  </a:moveTo>
                  <a:cubicBezTo>
                    <a:pt x="32" y="79"/>
                    <a:pt x="21" y="79"/>
                    <a:pt x="21" y="67"/>
                  </a:cubicBezTo>
                  <a:cubicBezTo>
                    <a:pt x="21" y="57"/>
                    <a:pt x="33" y="56"/>
                    <a:pt x="40" y="56"/>
                  </a:cubicBezTo>
                  <a:cubicBezTo>
                    <a:pt x="52" y="56"/>
                    <a:pt x="55" y="63"/>
                    <a:pt x="55" y="68"/>
                  </a:cubicBezTo>
                  <a:cubicBezTo>
                    <a:pt x="55" y="76"/>
                    <a:pt x="48" y="79"/>
                    <a:pt x="38" y="79"/>
                  </a:cubicBezTo>
                  <a:close/>
                  <a:moveTo>
                    <a:pt x="46" y="8"/>
                  </a:moveTo>
                  <a:cubicBezTo>
                    <a:pt x="50" y="8"/>
                    <a:pt x="55" y="12"/>
                    <a:pt x="55" y="19"/>
                  </a:cubicBezTo>
                  <a:cubicBezTo>
                    <a:pt x="55" y="28"/>
                    <a:pt x="50" y="32"/>
                    <a:pt x="40" y="3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5" y="0"/>
                    <a:pt x="15" y="6"/>
                    <a:pt x="15" y="19"/>
                  </a:cubicBezTo>
                  <a:cubicBezTo>
                    <a:pt x="15" y="33"/>
                    <a:pt x="26" y="40"/>
                    <a:pt x="39" y="40"/>
                  </a:cubicBezTo>
                  <a:cubicBezTo>
                    <a:pt x="52" y="40"/>
                    <a:pt x="61" y="33"/>
                    <a:pt x="61" y="20"/>
                  </a:cubicBezTo>
                  <a:cubicBezTo>
                    <a:pt x="61" y="13"/>
                    <a:pt x="60" y="10"/>
                    <a:pt x="58" y="8"/>
                  </a:cubicBezTo>
                  <a:cubicBezTo>
                    <a:pt x="55" y="3"/>
                    <a:pt x="48" y="1"/>
                    <a:pt x="46" y="1"/>
                  </a:cubicBezTo>
                  <a:lnTo>
                    <a:pt x="46" y="8"/>
                  </a:lnTo>
                  <a:close/>
                  <a:moveTo>
                    <a:pt x="35" y="32"/>
                  </a:moveTo>
                  <a:cubicBezTo>
                    <a:pt x="28" y="32"/>
                    <a:pt x="21" y="27"/>
                    <a:pt x="21" y="20"/>
                  </a:cubicBezTo>
                  <a:cubicBezTo>
                    <a:pt x="21" y="11"/>
                    <a:pt x="28" y="8"/>
                    <a:pt x="35" y="8"/>
                  </a:cubicBezTo>
                  <a:lnTo>
                    <a:pt x="35" y="32"/>
                  </a:lnTo>
                  <a:close/>
                </a:path>
              </a:pathLst>
            </a:custGeom>
            <a:solidFill>
              <a:srgbClr val="999999"/>
            </a:solidFill>
            <a:ln w="11113" cap="flat">
              <a:solidFill>
                <a:srgbClr val="999999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436687" y="2903538"/>
            <a:ext cx="2128838" cy="1309687"/>
            <a:chOff x="1010" y="1979"/>
            <a:chExt cx="1341" cy="825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073" y="2307"/>
              <a:ext cx="277" cy="1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10" y="2631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Debunching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070" y="1979"/>
              <a:ext cx="1" cy="448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350" y="2259"/>
              <a:ext cx="1" cy="448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602" y="2454"/>
              <a:ext cx="336" cy="168"/>
            </a:xfrm>
            <a:prstGeom prst="line">
              <a:avLst/>
            </a:prstGeom>
            <a:noFill/>
            <a:ln w="33338">
              <a:solidFill>
                <a:srgbClr val="FF7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896" y="2406"/>
              <a:ext cx="123" cy="112"/>
            </a:xfrm>
            <a:custGeom>
              <a:avLst/>
              <a:gdLst/>
              <a:ahLst/>
              <a:cxnLst>
                <a:cxn ang="0">
                  <a:pos x="53" y="112"/>
                </a:cxn>
                <a:cxn ang="0">
                  <a:pos x="123" y="11"/>
                </a:cxn>
                <a:cxn ang="0">
                  <a:pos x="0" y="0"/>
                </a:cxn>
                <a:cxn ang="0">
                  <a:pos x="53" y="112"/>
                </a:cxn>
              </a:cxnLst>
              <a:rect l="0" t="0" r="r" b="b"/>
              <a:pathLst>
                <a:path w="123" h="112">
                  <a:moveTo>
                    <a:pt x="53" y="112"/>
                  </a:moveTo>
                  <a:lnTo>
                    <a:pt x="123" y="11"/>
                  </a:lnTo>
                  <a:lnTo>
                    <a:pt x="0" y="0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FF7F00"/>
            </a:solidFill>
            <a:ln w="11113" cap="flat">
              <a:solidFill>
                <a:srgbClr val="FF7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359400" y="2903538"/>
            <a:ext cx="1935162" cy="1287462"/>
            <a:chOff x="3481" y="1979"/>
            <a:chExt cx="1219" cy="811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481" y="2307"/>
              <a:ext cx="277" cy="1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100" y="2617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Bunching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3481" y="2259"/>
              <a:ext cx="1" cy="448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765" y="1979"/>
              <a:ext cx="1" cy="448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888" y="2454"/>
              <a:ext cx="339" cy="168"/>
            </a:xfrm>
            <a:prstGeom prst="line">
              <a:avLst/>
            </a:prstGeom>
            <a:noFill/>
            <a:ln w="33338">
              <a:solidFill>
                <a:srgbClr val="FF7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10" y="2406"/>
              <a:ext cx="121" cy="112"/>
            </a:xfrm>
            <a:custGeom>
              <a:avLst/>
              <a:gdLst/>
              <a:ahLst/>
              <a:cxnLst>
                <a:cxn ang="0">
                  <a:pos x="68" y="112"/>
                </a:cxn>
                <a:cxn ang="0">
                  <a:pos x="0" y="11"/>
                </a:cxn>
                <a:cxn ang="0">
                  <a:pos x="121" y="0"/>
                </a:cxn>
                <a:cxn ang="0">
                  <a:pos x="68" y="112"/>
                </a:cxn>
              </a:cxnLst>
              <a:rect l="0" t="0" r="r" b="b"/>
              <a:pathLst>
                <a:path w="121" h="112">
                  <a:moveTo>
                    <a:pt x="68" y="112"/>
                  </a:moveTo>
                  <a:lnTo>
                    <a:pt x="0" y="11"/>
                  </a:lnTo>
                  <a:lnTo>
                    <a:pt x="121" y="0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FF7F00"/>
            </a:solidFill>
            <a:ln w="11113" cap="flat">
              <a:solidFill>
                <a:srgbClr val="FF7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051050" y="1565275"/>
            <a:ext cx="4852987" cy="882650"/>
            <a:chOff x="1397" y="1136"/>
            <a:chExt cx="3057" cy="556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397" y="1593"/>
              <a:ext cx="276" cy="9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175" y="1583"/>
              <a:ext cx="279" cy="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538" y="1136"/>
              <a:ext cx="7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Accelerating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709" y="1472"/>
              <a:ext cx="120" cy="11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95"/>
                </a:cxn>
                <a:cxn ang="0">
                  <a:pos x="120" y="114"/>
                </a:cxn>
                <a:cxn ang="0">
                  <a:pos x="77" y="0"/>
                </a:cxn>
              </a:cxnLst>
              <a:rect l="0" t="0" r="r" b="b"/>
              <a:pathLst>
                <a:path w="120" h="114">
                  <a:moveTo>
                    <a:pt x="77" y="0"/>
                  </a:moveTo>
                  <a:lnTo>
                    <a:pt x="0" y="95"/>
                  </a:lnTo>
                  <a:lnTo>
                    <a:pt x="120" y="1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7F00"/>
            </a:solidFill>
            <a:ln w="11113" cap="flat">
              <a:solidFill>
                <a:srgbClr val="FF7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793" y="1287"/>
              <a:ext cx="711" cy="251"/>
            </a:xfrm>
            <a:prstGeom prst="line">
              <a:avLst/>
            </a:prstGeom>
            <a:noFill/>
            <a:ln w="33338">
              <a:solidFill>
                <a:srgbClr val="FF7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052" y="1472"/>
              <a:ext cx="122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22" y="95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122" h="114">
                  <a:moveTo>
                    <a:pt x="43" y="0"/>
                  </a:moveTo>
                  <a:lnTo>
                    <a:pt x="122" y="95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7F00"/>
            </a:solidFill>
            <a:ln w="11113" cap="flat">
              <a:solidFill>
                <a:srgbClr val="FF7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3379" y="1287"/>
              <a:ext cx="711" cy="251"/>
            </a:xfrm>
            <a:prstGeom prst="line">
              <a:avLst/>
            </a:prstGeom>
            <a:noFill/>
            <a:ln w="33338">
              <a:solidFill>
                <a:srgbClr val="FF7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849687" y="4597400"/>
            <a:ext cx="1282700" cy="504825"/>
            <a:chOff x="2530" y="3046"/>
            <a:chExt cx="808" cy="31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786" y="3046"/>
              <a:ext cx="278" cy="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530" y="3191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Decelerating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00200" y="5473987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Electrons gain energy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on each crest! 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04800" y="808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Use radio(frequency) waves 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" name="Picture 35" descr="91899_niobiumcav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080" y="4419600"/>
            <a:ext cx="304892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457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" name="Rectangle 323"/>
          <p:cNvSpPr>
            <a:spLocks noChangeArrowheads="1"/>
          </p:cNvSpPr>
          <p:nvPr/>
        </p:nvSpPr>
        <p:spPr bwMode="auto">
          <a:xfrm>
            <a:off x="66675" y="0"/>
            <a:ext cx="6064250" cy="1143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Arial"/>
              </a:rPr>
              <a:t>C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ontinuous </a:t>
            </a:r>
            <a:r>
              <a:rPr lang="en-US" altLang="en-US" sz="3600" b="1" dirty="0">
                <a:solidFill>
                  <a:srgbClr val="FF0000"/>
                </a:solidFill>
                <a:latin typeface="Arial"/>
              </a:rPr>
              <a:t>E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lectron </a:t>
            </a:r>
            <a:r>
              <a:rPr lang="en-US" altLang="en-US" sz="3600" b="1" dirty="0">
                <a:solidFill>
                  <a:srgbClr val="FF0000"/>
                </a:solidFill>
                <a:latin typeface="Arial"/>
              </a:rPr>
              <a:t>B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eam </a:t>
            </a:r>
            <a:r>
              <a:rPr lang="en-US" altLang="en-US" sz="3600" b="1" dirty="0">
                <a:solidFill>
                  <a:srgbClr val="FF0000"/>
                </a:solidFill>
                <a:latin typeface="Arial"/>
              </a:rPr>
              <a:t>A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ccelerator </a:t>
            </a:r>
            <a:r>
              <a:rPr lang="en-US" altLang="en-US" sz="3600" b="1" dirty="0">
                <a:solidFill>
                  <a:srgbClr val="FF0000"/>
                </a:solidFill>
                <a:latin typeface="Arial"/>
              </a:rPr>
              <a:t>F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acility</a:t>
            </a:r>
            <a:endParaRPr lang="en-US" sz="36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63274" y="1471357"/>
            <a:ext cx="5002451" cy="1663363"/>
            <a:chOff x="841" y="2054"/>
            <a:chExt cx="3985" cy="1704"/>
          </a:xfrm>
        </p:grpSpPr>
        <p:sp>
          <p:nvSpPr>
            <p:cNvPr id="294" name="Text Box 29"/>
            <p:cNvSpPr txBox="1">
              <a:spLocks noChangeArrowheads="1"/>
            </p:cNvSpPr>
            <p:nvPr/>
          </p:nvSpPr>
          <p:spPr bwMode="auto">
            <a:xfrm>
              <a:off x="841" y="2081"/>
              <a:ext cx="3852" cy="2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Arc 30"/>
            <p:cNvSpPr>
              <a:spLocks/>
            </p:cNvSpPr>
            <p:nvPr/>
          </p:nvSpPr>
          <p:spPr bwMode="auto">
            <a:xfrm>
              <a:off x="1236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96" name="Arc 31"/>
            <p:cNvSpPr>
              <a:spLocks/>
            </p:cNvSpPr>
            <p:nvPr/>
          </p:nvSpPr>
          <p:spPr bwMode="auto">
            <a:xfrm rot="-10800000">
              <a:off x="1380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97" name="Arc 32"/>
            <p:cNvSpPr>
              <a:spLocks/>
            </p:cNvSpPr>
            <p:nvPr/>
          </p:nvSpPr>
          <p:spPr bwMode="auto">
            <a:xfrm flipV="1">
              <a:off x="1524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98" name="Arc 33"/>
            <p:cNvSpPr>
              <a:spLocks/>
            </p:cNvSpPr>
            <p:nvPr/>
          </p:nvSpPr>
          <p:spPr bwMode="auto">
            <a:xfrm rot="10800000" flipV="1">
              <a:off x="1092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99" name="Arc 34"/>
            <p:cNvSpPr>
              <a:spLocks/>
            </p:cNvSpPr>
            <p:nvPr/>
          </p:nvSpPr>
          <p:spPr bwMode="auto">
            <a:xfrm>
              <a:off x="1811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0" name="Arc 35"/>
            <p:cNvSpPr>
              <a:spLocks/>
            </p:cNvSpPr>
            <p:nvPr/>
          </p:nvSpPr>
          <p:spPr bwMode="auto">
            <a:xfrm rot="-10800000">
              <a:off x="1956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1" name="Arc 36"/>
            <p:cNvSpPr>
              <a:spLocks/>
            </p:cNvSpPr>
            <p:nvPr/>
          </p:nvSpPr>
          <p:spPr bwMode="auto">
            <a:xfrm flipV="1">
              <a:off x="2100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2" name="Arc 37"/>
            <p:cNvSpPr>
              <a:spLocks/>
            </p:cNvSpPr>
            <p:nvPr/>
          </p:nvSpPr>
          <p:spPr bwMode="auto">
            <a:xfrm rot="10800000" flipV="1">
              <a:off x="1668" y="2391"/>
              <a:ext cx="143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3" name="Arc 38"/>
            <p:cNvSpPr>
              <a:spLocks/>
            </p:cNvSpPr>
            <p:nvPr/>
          </p:nvSpPr>
          <p:spPr bwMode="auto">
            <a:xfrm>
              <a:off x="2388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4" name="Arc 39"/>
            <p:cNvSpPr>
              <a:spLocks/>
            </p:cNvSpPr>
            <p:nvPr/>
          </p:nvSpPr>
          <p:spPr bwMode="auto">
            <a:xfrm rot="-10800000">
              <a:off x="2532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5" name="Arc 40"/>
            <p:cNvSpPr>
              <a:spLocks/>
            </p:cNvSpPr>
            <p:nvPr/>
          </p:nvSpPr>
          <p:spPr bwMode="auto">
            <a:xfrm flipV="1">
              <a:off x="2676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6" name="Arc 41"/>
            <p:cNvSpPr>
              <a:spLocks/>
            </p:cNvSpPr>
            <p:nvPr/>
          </p:nvSpPr>
          <p:spPr bwMode="auto">
            <a:xfrm rot="10800000" flipV="1">
              <a:off x="2244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7" name="Arc 42"/>
            <p:cNvSpPr>
              <a:spLocks/>
            </p:cNvSpPr>
            <p:nvPr/>
          </p:nvSpPr>
          <p:spPr bwMode="auto">
            <a:xfrm>
              <a:off x="2964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8" name="Arc 43"/>
            <p:cNvSpPr>
              <a:spLocks/>
            </p:cNvSpPr>
            <p:nvPr/>
          </p:nvSpPr>
          <p:spPr bwMode="auto">
            <a:xfrm rot="-10800000">
              <a:off x="3108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9" name="Arc 44"/>
            <p:cNvSpPr>
              <a:spLocks/>
            </p:cNvSpPr>
            <p:nvPr/>
          </p:nvSpPr>
          <p:spPr bwMode="auto">
            <a:xfrm flipV="1">
              <a:off x="3252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0" name="Arc 45"/>
            <p:cNvSpPr>
              <a:spLocks/>
            </p:cNvSpPr>
            <p:nvPr/>
          </p:nvSpPr>
          <p:spPr bwMode="auto">
            <a:xfrm rot="10800000" flipV="1">
              <a:off x="2821" y="2391"/>
              <a:ext cx="143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1" name="Arc 46"/>
            <p:cNvSpPr>
              <a:spLocks/>
            </p:cNvSpPr>
            <p:nvPr/>
          </p:nvSpPr>
          <p:spPr bwMode="auto">
            <a:xfrm>
              <a:off x="3540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2" name="Arc 47"/>
            <p:cNvSpPr>
              <a:spLocks/>
            </p:cNvSpPr>
            <p:nvPr/>
          </p:nvSpPr>
          <p:spPr bwMode="auto">
            <a:xfrm rot="10800000" flipV="1">
              <a:off x="3396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3" name="Line 48"/>
            <p:cNvSpPr>
              <a:spLocks noChangeShapeType="1"/>
            </p:cNvSpPr>
            <p:nvPr/>
          </p:nvSpPr>
          <p:spPr bwMode="auto">
            <a:xfrm flipV="1">
              <a:off x="985" y="2102"/>
              <a:ext cx="0" cy="16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4" name="Line 49"/>
            <p:cNvSpPr>
              <a:spLocks noChangeShapeType="1"/>
            </p:cNvSpPr>
            <p:nvPr/>
          </p:nvSpPr>
          <p:spPr bwMode="auto">
            <a:xfrm>
              <a:off x="996" y="3110"/>
              <a:ext cx="35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5" name="Rectangle 50"/>
            <p:cNvSpPr>
              <a:spLocks noChangeArrowheads="1"/>
            </p:cNvSpPr>
            <p:nvPr/>
          </p:nvSpPr>
          <p:spPr bwMode="auto">
            <a:xfrm>
              <a:off x="1188" y="2391"/>
              <a:ext cx="86" cy="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6" name="Rectangle 51"/>
            <p:cNvSpPr>
              <a:spLocks noChangeArrowheads="1"/>
            </p:cNvSpPr>
            <p:nvPr/>
          </p:nvSpPr>
          <p:spPr bwMode="auto">
            <a:xfrm>
              <a:off x="2916" y="2391"/>
              <a:ext cx="96" cy="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7" name="Rectangle 52"/>
            <p:cNvSpPr>
              <a:spLocks noChangeArrowheads="1"/>
            </p:cNvSpPr>
            <p:nvPr/>
          </p:nvSpPr>
          <p:spPr bwMode="auto">
            <a:xfrm>
              <a:off x="1102" y="2054"/>
              <a:ext cx="3724" cy="3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Arial"/>
                </a:rPr>
                <a:t>A</a:t>
              </a:r>
              <a:r>
                <a:rPr lang="en-US" sz="1800" kern="0" dirty="0">
                  <a:solidFill>
                    <a:srgbClr val="33CC33"/>
                  </a:solidFill>
                  <a:latin typeface="Arial"/>
                </a:rPr>
                <a:t>	    </a:t>
              </a:r>
              <a:r>
                <a:rPr lang="en-US" sz="1800" kern="0" dirty="0">
                  <a:solidFill>
                    <a:srgbClr val="00B0F0"/>
                  </a:solidFill>
                  <a:latin typeface="Arial"/>
                </a:rPr>
                <a:t>B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rial"/>
                </a:rPr>
                <a:t>         </a:t>
              </a:r>
              <a:r>
                <a:rPr lang="en-US" sz="1800" kern="0" dirty="0">
                  <a:solidFill>
                    <a:srgbClr val="66FF33"/>
                  </a:solidFill>
                  <a:latin typeface="Arial"/>
                </a:rPr>
                <a:t>C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rial"/>
                </a:rPr>
                <a:t>         </a:t>
              </a:r>
              <a:r>
                <a:rPr lang="en-US" sz="1800" kern="0" dirty="0">
                  <a:solidFill>
                    <a:srgbClr val="FF0000"/>
                  </a:solidFill>
                  <a:latin typeface="Arial"/>
                </a:rPr>
                <a:t>A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rial"/>
                </a:rPr>
                <a:t>	   </a:t>
              </a:r>
              <a:r>
                <a:rPr lang="en-US" sz="1800" kern="0" dirty="0">
                  <a:solidFill>
                    <a:srgbClr val="00B0F0"/>
                  </a:solidFill>
                  <a:latin typeface="Arial"/>
                </a:rPr>
                <a:t>B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rial"/>
                </a:rPr>
                <a:t>         </a:t>
              </a:r>
              <a:r>
                <a:rPr lang="en-US" sz="1800" kern="0" dirty="0">
                  <a:solidFill>
                    <a:srgbClr val="66FF33"/>
                  </a:solidFill>
                  <a:latin typeface="Arial"/>
                </a:rPr>
                <a:t>C</a:t>
              </a:r>
            </a:p>
          </p:txBody>
        </p:sp>
        <p:sp>
          <p:nvSpPr>
            <p:cNvPr id="318" name="Rectangle 53"/>
            <p:cNvSpPr>
              <a:spLocks noChangeArrowheads="1"/>
            </p:cNvSpPr>
            <p:nvPr/>
          </p:nvSpPr>
          <p:spPr bwMode="auto">
            <a:xfrm>
              <a:off x="1764" y="2966"/>
              <a:ext cx="96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9" name="Rectangle 54"/>
            <p:cNvSpPr>
              <a:spLocks noChangeArrowheads="1"/>
            </p:cNvSpPr>
            <p:nvPr/>
          </p:nvSpPr>
          <p:spPr bwMode="auto">
            <a:xfrm>
              <a:off x="3492" y="2966"/>
              <a:ext cx="96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0" name="Rectangle 55"/>
            <p:cNvSpPr>
              <a:spLocks noChangeArrowheads="1"/>
            </p:cNvSpPr>
            <p:nvPr/>
          </p:nvSpPr>
          <p:spPr bwMode="auto">
            <a:xfrm>
              <a:off x="2340" y="2677"/>
              <a:ext cx="97" cy="43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1" name="Arc 56"/>
            <p:cNvSpPr>
              <a:spLocks/>
            </p:cNvSpPr>
            <p:nvPr/>
          </p:nvSpPr>
          <p:spPr bwMode="auto">
            <a:xfrm rot="-10800000">
              <a:off x="3684" y="3039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2" name="Arc 57"/>
            <p:cNvSpPr>
              <a:spLocks/>
            </p:cNvSpPr>
            <p:nvPr/>
          </p:nvSpPr>
          <p:spPr bwMode="auto">
            <a:xfrm flipV="1">
              <a:off x="3828" y="3039"/>
              <a:ext cx="143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3" name="Arc 58"/>
            <p:cNvSpPr>
              <a:spLocks/>
            </p:cNvSpPr>
            <p:nvPr/>
          </p:nvSpPr>
          <p:spPr bwMode="auto">
            <a:xfrm>
              <a:off x="4116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4" name="Arc 59"/>
            <p:cNvSpPr>
              <a:spLocks/>
            </p:cNvSpPr>
            <p:nvPr/>
          </p:nvSpPr>
          <p:spPr bwMode="auto">
            <a:xfrm rot="10800000" flipV="1">
              <a:off x="3972" y="2391"/>
              <a:ext cx="144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5" name="Rectangle 60"/>
            <p:cNvSpPr>
              <a:spLocks noChangeArrowheads="1"/>
            </p:cNvSpPr>
            <p:nvPr/>
          </p:nvSpPr>
          <p:spPr bwMode="auto">
            <a:xfrm>
              <a:off x="4068" y="2677"/>
              <a:ext cx="96" cy="43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grpSp>
        <p:nvGrpSpPr>
          <p:cNvPr id="3" name="Group 287"/>
          <p:cNvGrpSpPr/>
          <p:nvPr/>
        </p:nvGrpSpPr>
        <p:grpSpPr>
          <a:xfrm>
            <a:off x="286219" y="1968500"/>
            <a:ext cx="8813331" cy="4591050"/>
            <a:chOff x="-323381" y="1143000"/>
            <a:chExt cx="8813331" cy="4591050"/>
          </a:xfrm>
        </p:grpSpPr>
        <p:sp>
          <p:nvSpPr>
            <p:cNvPr id="30831" name="Rectangle 6"/>
            <p:cNvSpPr>
              <a:spLocks noChangeArrowheads="1"/>
            </p:cNvSpPr>
            <p:nvPr/>
          </p:nvSpPr>
          <p:spPr bwMode="auto">
            <a:xfrm>
              <a:off x="2165350" y="3375025"/>
              <a:ext cx="215900" cy="117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2" name="Rectangle 7"/>
            <p:cNvSpPr>
              <a:spLocks noChangeArrowheads="1"/>
            </p:cNvSpPr>
            <p:nvPr/>
          </p:nvSpPr>
          <p:spPr bwMode="auto">
            <a:xfrm>
              <a:off x="2171700" y="3381375"/>
              <a:ext cx="209550" cy="1111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3" name="Freeform 8"/>
            <p:cNvSpPr>
              <a:spLocks/>
            </p:cNvSpPr>
            <p:nvPr/>
          </p:nvSpPr>
          <p:spPr bwMode="auto">
            <a:xfrm>
              <a:off x="2381250" y="2927350"/>
              <a:ext cx="400050" cy="565150"/>
            </a:xfrm>
            <a:custGeom>
              <a:avLst/>
              <a:gdLst>
                <a:gd name="T0" fmla="*/ 252 w 252"/>
                <a:gd name="T1" fmla="*/ 0 h 356"/>
                <a:gd name="T2" fmla="*/ 252 w 252"/>
                <a:gd name="T3" fmla="*/ 64 h 356"/>
                <a:gd name="T4" fmla="*/ 0 w 252"/>
                <a:gd name="T5" fmla="*/ 356 h 356"/>
                <a:gd name="T6" fmla="*/ 0 w 252"/>
                <a:gd name="T7" fmla="*/ 282 h 356"/>
                <a:gd name="T8" fmla="*/ 252 w 252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356"/>
                <a:gd name="T17" fmla="*/ 252 w 252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4" name="Freeform 9"/>
            <p:cNvSpPr>
              <a:spLocks/>
            </p:cNvSpPr>
            <p:nvPr/>
          </p:nvSpPr>
          <p:spPr bwMode="auto">
            <a:xfrm>
              <a:off x="2384425" y="2930525"/>
              <a:ext cx="400050" cy="565150"/>
            </a:xfrm>
            <a:custGeom>
              <a:avLst/>
              <a:gdLst>
                <a:gd name="T0" fmla="*/ 252 w 252"/>
                <a:gd name="T1" fmla="*/ 0 h 356"/>
                <a:gd name="T2" fmla="*/ 252 w 252"/>
                <a:gd name="T3" fmla="*/ 64 h 356"/>
                <a:gd name="T4" fmla="*/ 0 w 252"/>
                <a:gd name="T5" fmla="*/ 356 h 356"/>
                <a:gd name="T6" fmla="*/ 0 w 252"/>
                <a:gd name="T7" fmla="*/ 282 h 356"/>
                <a:gd name="T8" fmla="*/ 252 w 252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356"/>
                <a:gd name="T17" fmla="*/ 252 w 252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5" name="Freeform 10"/>
            <p:cNvSpPr>
              <a:spLocks/>
            </p:cNvSpPr>
            <p:nvPr/>
          </p:nvSpPr>
          <p:spPr bwMode="auto">
            <a:xfrm>
              <a:off x="2165350" y="2927350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6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6" name="Freeform 11"/>
            <p:cNvSpPr>
              <a:spLocks/>
            </p:cNvSpPr>
            <p:nvPr/>
          </p:nvSpPr>
          <p:spPr bwMode="auto">
            <a:xfrm>
              <a:off x="2168525" y="2930525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6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7" name="Rectangle 12"/>
            <p:cNvSpPr>
              <a:spLocks noChangeArrowheads="1"/>
            </p:cNvSpPr>
            <p:nvPr/>
          </p:nvSpPr>
          <p:spPr bwMode="auto">
            <a:xfrm>
              <a:off x="1358900" y="3384550"/>
              <a:ext cx="212725" cy="117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8" name="Rectangle 13"/>
            <p:cNvSpPr>
              <a:spLocks noChangeArrowheads="1"/>
            </p:cNvSpPr>
            <p:nvPr/>
          </p:nvSpPr>
          <p:spPr bwMode="auto">
            <a:xfrm>
              <a:off x="1365250" y="3390900"/>
              <a:ext cx="206375" cy="1111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9" name="Freeform 14"/>
            <p:cNvSpPr>
              <a:spLocks/>
            </p:cNvSpPr>
            <p:nvPr/>
          </p:nvSpPr>
          <p:spPr bwMode="auto">
            <a:xfrm>
              <a:off x="1571625" y="2936875"/>
              <a:ext cx="403225" cy="565150"/>
            </a:xfrm>
            <a:custGeom>
              <a:avLst/>
              <a:gdLst>
                <a:gd name="T0" fmla="*/ 254 w 254"/>
                <a:gd name="T1" fmla="*/ 0 h 356"/>
                <a:gd name="T2" fmla="*/ 254 w 254"/>
                <a:gd name="T3" fmla="*/ 64 h 356"/>
                <a:gd name="T4" fmla="*/ 0 w 254"/>
                <a:gd name="T5" fmla="*/ 356 h 356"/>
                <a:gd name="T6" fmla="*/ 0 w 254"/>
                <a:gd name="T7" fmla="*/ 282 h 356"/>
                <a:gd name="T8" fmla="*/ 254 w 254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356"/>
                <a:gd name="T17" fmla="*/ 254 w 25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0" name="Freeform 15"/>
            <p:cNvSpPr>
              <a:spLocks/>
            </p:cNvSpPr>
            <p:nvPr/>
          </p:nvSpPr>
          <p:spPr bwMode="auto">
            <a:xfrm>
              <a:off x="1574800" y="2940050"/>
              <a:ext cx="403225" cy="565150"/>
            </a:xfrm>
            <a:custGeom>
              <a:avLst/>
              <a:gdLst>
                <a:gd name="T0" fmla="*/ 254 w 254"/>
                <a:gd name="T1" fmla="*/ 0 h 356"/>
                <a:gd name="T2" fmla="*/ 254 w 254"/>
                <a:gd name="T3" fmla="*/ 64 h 356"/>
                <a:gd name="T4" fmla="*/ 0 w 254"/>
                <a:gd name="T5" fmla="*/ 356 h 356"/>
                <a:gd name="T6" fmla="*/ 0 w 254"/>
                <a:gd name="T7" fmla="*/ 282 h 356"/>
                <a:gd name="T8" fmla="*/ 254 w 254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356"/>
                <a:gd name="T17" fmla="*/ 254 w 25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1" name="Freeform 16"/>
            <p:cNvSpPr>
              <a:spLocks/>
            </p:cNvSpPr>
            <p:nvPr/>
          </p:nvSpPr>
          <p:spPr bwMode="auto">
            <a:xfrm>
              <a:off x="1358900" y="2936875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4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2" name="Freeform 17"/>
            <p:cNvSpPr>
              <a:spLocks/>
            </p:cNvSpPr>
            <p:nvPr/>
          </p:nvSpPr>
          <p:spPr bwMode="auto">
            <a:xfrm>
              <a:off x="1362075" y="2940050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4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3" name="Rectangle 18"/>
            <p:cNvSpPr>
              <a:spLocks noChangeArrowheads="1"/>
            </p:cNvSpPr>
            <p:nvPr/>
          </p:nvSpPr>
          <p:spPr bwMode="auto">
            <a:xfrm>
              <a:off x="1778000" y="3371850"/>
              <a:ext cx="212725" cy="117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4" name="Rectangle 19"/>
            <p:cNvSpPr>
              <a:spLocks noChangeArrowheads="1"/>
            </p:cNvSpPr>
            <p:nvPr/>
          </p:nvSpPr>
          <p:spPr bwMode="auto">
            <a:xfrm>
              <a:off x="1784350" y="3378200"/>
              <a:ext cx="206375" cy="1111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5" name="Freeform 20"/>
            <p:cNvSpPr>
              <a:spLocks/>
            </p:cNvSpPr>
            <p:nvPr/>
          </p:nvSpPr>
          <p:spPr bwMode="auto">
            <a:xfrm>
              <a:off x="1990725" y="2924175"/>
              <a:ext cx="403225" cy="565150"/>
            </a:xfrm>
            <a:custGeom>
              <a:avLst/>
              <a:gdLst>
                <a:gd name="T0" fmla="*/ 254 w 254"/>
                <a:gd name="T1" fmla="*/ 0 h 356"/>
                <a:gd name="T2" fmla="*/ 254 w 254"/>
                <a:gd name="T3" fmla="*/ 64 h 356"/>
                <a:gd name="T4" fmla="*/ 0 w 254"/>
                <a:gd name="T5" fmla="*/ 356 h 356"/>
                <a:gd name="T6" fmla="*/ 0 w 254"/>
                <a:gd name="T7" fmla="*/ 282 h 356"/>
                <a:gd name="T8" fmla="*/ 254 w 254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356"/>
                <a:gd name="T17" fmla="*/ 254 w 25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6" name="Freeform 21"/>
            <p:cNvSpPr>
              <a:spLocks/>
            </p:cNvSpPr>
            <p:nvPr/>
          </p:nvSpPr>
          <p:spPr bwMode="auto">
            <a:xfrm>
              <a:off x="1993900" y="2927350"/>
              <a:ext cx="403225" cy="565150"/>
            </a:xfrm>
            <a:custGeom>
              <a:avLst/>
              <a:gdLst>
                <a:gd name="T0" fmla="*/ 254 w 254"/>
                <a:gd name="T1" fmla="*/ 0 h 356"/>
                <a:gd name="T2" fmla="*/ 254 w 254"/>
                <a:gd name="T3" fmla="*/ 64 h 356"/>
                <a:gd name="T4" fmla="*/ 0 w 254"/>
                <a:gd name="T5" fmla="*/ 356 h 356"/>
                <a:gd name="T6" fmla="*/ 0 w 254"/>
                <a:gd name="T7" fmla="*/ 282 h 356"/>
                <a:gd name="T8" fmla="*/ 254 w 254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356"/>
                <a:gd name="T17" fmla="*/ 254 w 25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7" name="Freeform 22"/>
            <p:cNvSpPr>
              <a:spLocks/>
            </p:cNvSpPr>
            <p:nvPr/>
          </p:nvSpPr>
          <p:spPr bwMode="auto">
            <a:xfrm>
              <a:off x="1778000" y="2924175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4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8" name="Freeform 23"/>
            <p:cNvSpPr>
              <a:spLocks/>
            </p:cNvSpPr>
            <p:nvPr/>
          </p:nvSpPr>
          <p:spPr bwMode="auto">
            <a:xfrm>
              <a:off x="1781175" y="2927350"/>
              <a:ext cx="615950" cy="444500"/>
            </a:xfrm>
            <a:custGeom>
              <a:avLst/>
              <a:gdLst>
                <a:gd name="T0" fmla="*/ 388 w 388"/>
                <a:gd name="T1" fmla="*/ 0 h 280"/>
                <a:gd name="T2" fmla="*/ 270 w 388"/>
                <a:gd name="T3" fmla="*/ 0 h 280"/>
                <a:gd name="T4" fmla="*/ 0 w 388"/>
                <a:gd name="T5" fmla="*/ 280 h 280"/>
                <a:gd name="T6" fmla="*/ 134 w 388"/>
                <a:gd name="T7" fmla="*/ 280 h 280"/>
                <a:gd name="T8" fmla="*/ 388 w 38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280"/>
                <a:gd name="T17" fmla="*/ 388 w 38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9" name="Freeform 24"/>
            <p:cNvSpPr>
              <a:spLocks/>
            </p:cNvSpPr>
            <p:nvPr/>
          </p:nvSpPr>
          <p:spPr bwMode="auto">
            <a:xfrm>
              <a:off x="1489075" y="4676775"/>
              <a:ext cx="101600" cy="111125"/>
            </a:xfrm>
            <a:custGeom>
              <a:avLst/>
              <a:gdLst>
                <a:gd name="T0" fmla="*/ 46 w 64"/>
                <a:gd name="T1" fmla="*/ 66 h 70"/>
                <a:gd name="T2" fmla="*/ 52 w 64"/>
                <a:gd name="T3" fmla="*/ 64 h 70"/>
                <a:gd name="T4" fmla="*/ 56 w 64"/>
                <a:gd name="T5" fmla="*/ 60 h 70"/>
                <a:gd name="T6" fmla="*/ 60 w 64"/>
                <a:gd name="T7" fmla="*/ 54 h 70"/>
                <a:gd name="T8" fmla="*/ 62 w 64"/>
                <a:gd name="T9" fmla="*/ 48 h 70"/>
                <a:gd name="T10" fmla="*/ 64 w 64"/>
                <a:gd name="T11" fmla="*/ 42 h 70"/>
                <a:gd name="T12" fmla="*/ 64 w 64"/>
                <a:gd name="T13" fmla="*/ 34 h 70"/>
                <a:gd name="T14" fmla="*/ 64 w 64"/>
                <a:gd name="T15" fmla="*/ 28 h 70"/>
                <a:gd name="T16" fmla="*/ 62 w 64"/>
                <a:gd name="T17" fmla="*/ 22 h 70"/>
                <a:gd name="T18" fmla="*/ 58 w 64"/>
                <a:gd name="T19" fmla="*/ 16 h 70"/>
                <a:gd name="T20" fmla="*/ 54 w 64"/>
                <a:gd name="T21" fmla="*/ 10 h 70"/>
                <a:gd name="T22" fmla="*/ 48 w 64"/>
                <a:gd name="T23" fmla="*/ 6 h 70"/>
                <a:gd name="T24" fmla="*/ 42 w 64"/>
                <a:gd name="T25" fmla="*/ 2 h 70"/>
                <a:gd name="T26" fmla="*/ 36 w 64"/>
                <a:gd name="T27" fmla="*/ 0 h 70"/>
                <a:gd name="T28" fmla="*/ 30 w 64"/>
                <a:gd name="T29" fmla="*/ 0 h 70"/>
                <a:gd name="T30" fmla="*/ 24 w 64"/>
                <a:gd name="T31" fmla="*/ 0 h 70"/>
                <a:gd name="T32" fmla="*/ 18 w 64"/>
                <a:gd name="T33" fmla="*/ 2 h 70"/>
                <a:gd name="T34" fmla="*/ 12 w 64"/>
                <a:gd name="T35" fmla="*/ 6 h 70"/>
                <a:gd name="T36" fmla="*/ 6 w 64"/>
                <a:gd name="T37" fmla="*/ 10 h 70"/>
                <a:gd name="T38" fmla="*/ 4 w 64"/>
                <a:gd name="T39" fmla="*/ 16 h 70"/>
                <a:gd name="T40" fmla="*/ 0 w 64"/>
                <a:gd name="T41" fmla="*/ 22 h 70"/>
                <a:gd name="T42" fmla="*/ 0 w 64"/>
                <a:gd name="T43" fmla="*/ 28 h 70"/>
                <a:gd name="T44" fmla="*/ 0 w 64"/>
                <a:gd name="T45" fmla="*/ 34 h 70"/>
                <a:gd name="T46" fmla="*/ 0 w 64"/>
                <a:gd name="T47" fmla="*/ 42 h 70"/>
                <a:gd name="T48" fmla="*/ 2 w 64"/>
                <a:gd name="T49" fmla="*/ 48 h 70"/>
                <a:gd name="T50" fmla="*/ 6 w 64"/>
                <a:gd name="T51" fmla="*/ 54 h 70"/>
                <a:gd name="T52" fmla="*/ 10 w 64"/>
                <a:gd name="T53" fmla="*/ 60 h 70"/>
                <a:gd name="T54" fmla="*/ 16 w 64"/>
                <a:gd name="T55" fmla="*/ 64 h 70"/>
                <a:gd name="T56" fmla="*/ 22 w 64"/>
                <a:gd name="T57" fmla="*/ 66 h 70"/>
                <a:gd name="T58" fmla="*/ 28 w 64"/>
                <a:gd name="T59" fmla="*/ 68 h 70"/>
                <a:gd name="T60" fmla="*/ 34 w 64"/>
                <a:gd name="T61" fmla="*/ 70 h 70"/>
                <a:gd name="T62" fmla="*/ 40 w 64"/>
                <a:gd name="T63" fmla="*/ 68 h 70"/>
                <a:gd name="T64" fmla="*/ 46 w 64"/>
                <a:gd name="T65" fmla="*/ 66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46" y="66"/>
                  </a:moveTo>
                  <a:lnTo>
                    <a:pt x="52" y="64"/>
                  </a:lnTo>
                  <a:lnTo>
                    <a:pt x="56" y="60"/>
                  </a:lnTo>
                  <a:lnTo>
                    <a:pt x="60" y="54"/>
                  </a:lnTo>
                  <a:lnTo>
                    <a:pt x="62" y="48"/>
                  </a:lnTo>
                  <a:lnTo>
                    <a:pt x="64" y="42"/>
                  </a:lnTo>
                  <a:lnTo>
                    <a:pt x="64" y="34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6"/>
                  </a:lnTo>
                  <a:lnTo>
                    <a:pt x="28" y="68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0" name="Line 25"/>
            <p:cNvSpPr>
              <a:spLocks noChangeShapeType="1"/>
            </p:cNvSpPr>
            <p:nvPr/>
          </p:nvSpPr>
          <p:spPr bwMode="auto">
            <a:xfrm flipH="1">
              <a:off x="1508125" y="4616450"/>
              <a:ext cx="123825" cy="698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1" name="Line 26"/>
            <p:cNvSpPr>
              <a:spLocks noChangeShapeType="1"/>
            </p:cNvSpPr>
            <p:nvPr/>
          </p:nvSpPr>
          <p:spPr bwMode="auto">
            <a:xfrm flipH="1">
              <a:off x="1568450" y="4708525"/>
              <a:ext cx="123825" cy="730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2" name="Freeform 27"/>
            <p:cNvSpPr>
              <a:spLocks/>
            </p:cNvSpPr>
            <p:nvPr/>
          </p:nvSpPr>
          <p:spPr bwMode="auto">
            <a:xfrm>
              <a:off x="1628775" y="4610100"/>
              <a:ext cx="79375" cy="101600"/>
            </a:xfrm>
            <a:custGeom>
              <a:avLst/>
              <a:gdLst>
                <a:gd name="T0" fmla="*/ 38 w 50"/>
                <a:gd name="T1" fmla="*/ 64 h 64"/>
                <a:gd name="T2" fmla="*/ 44 w 50"/>
                <a:gd name="T3" fmla="*/ 56 h 64"/>
                <a:gd name="T4" fmla="*/ 50 w 50"/>
                <a:gd name="T5" fmla="*/ 46 h 64"/>
                <a:gd name="T6" fmla="*/ 50 w 50"/>
                <a:gd name="T7" fmla="*/ 34 h 64"/>
                <a:gd name="T8" fmla="*/ 46 w 50"/>
                <a:gd name="T9" fmla="*/ 22 h 64"/>
                <a:gd name="T10" fmla="*/ 44 w 50"/>
                <a:gd name="T11" fmla="*/ 16 h 64"/>
                <a:gd name="T12" fmla="*/ 38 w 50"/>
                <a:gd name="T13" fmla="*/ 10 h 64"/>
                <a:gd name="T14" fmla="*/ 34 w 50"/>
                <a:gd name="T15" fmla="*/ 6 h 64"/>
                <a:gd name="T16" fmla="*/ 28 w 50"/>
                <a:gd name="T17" fmla="*/ 4 h 64"/>
                <a:gd name="T18" fmla="*/ 22 w 50"/>
                <a:gd name="T19" fmla="*/ 2 h 64"/>
                <a:gd name="T20" fmla="*/ 16 w 50"/>
                <a:gd name="T21" fmla="*/ 0 h 64"/>
                <a:gd name="T22" fmla="*/ 8 w 50"/>
                <a:gd name="T23" fmla="*/ 2 h 64"/>
                <a:gd name="T24" fmla="*/ 2 w 50"/>
                <a:gd name="T25" fmla="*/ 4 h 64"/>
                <a:gd name="T26" fmla="*/ 0 w 50"/>
                <a:gd name="T27" fmla="*/ 4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64"/>
                <a:gd name="T44" fmla="*/ 50 w 50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64">
                  <a:moveTo>
                    <a:pt x="38" y="64"/>
                  </a:moveTo>
                  <a:lnTo>
                    <a:pt x="44" y="56"/>
                  </a:lnTo>
                  <a:lnTo>
                    <a:pt x="50" y="46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4" y="16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3" name="Freeform 28"/>
            <p:cNvSpPr>
              <a:spLocks/>
            </p:cNvSpPr>
            <p:nvPr/>
          </p:nvSpPr>
          <p:spPr bwMode="auto">
            <a:xfrm>
              <a:off x="3492500" y="3514725"/>
              <a:ext cx="104775" cy="111125"/>
            </a:xfrm>
            <a:custGeom>
              <a:avLst/>
              <a:gdLst>
                <a:gd name="T0" fmla="*/ 48 w 66"/>
                <a:gd name="T1" fmla="*/ 68 h 70"/>
                <a:gd name="T2" fmla="*/ 52 w 66"/>
                <a:gd name="T3" fmla="*/ 64 h 70"/>
                <a:gd name="T4" fmla="*/ 58 w 66"/>
                <a:gd name="T5" fmla="*/ 60 h 70"/>
                <a:gd name="T6" fmla="*/ 62 w 66"/>
                <a:gd name="T7" fmla="*/ 54 h 70"/>
                <a:gd name="T8" fmla="*/ 64 w 66"/>
                <a:gd name="T9" fmla="*/ 48 h 70"/>
                <a:gd name="T10" fmla="*/ 66 w 66"/>
                <a:gd name="T11" fmla="*/ 42 h 70"/>
                <a:gd name="T12" fmla="*/ 66 w 66"/>
                <a:gd name="T13" fmla="*/ 36 h 70"/>
                <a:gd name="T14" fmla="*/ 64 w 66"/>
                <a:gd name="T15" fmla="*/ 28 h 70"/>
                <a:gd name="T16" fmla="*/ 62 w 66"/>
                <a:gd name="T17" fmla="*/ 22 h 70"/>
                <a:gd name="T18" fmla="*/ 58 w 66"/>
                <a:gd name="T19" fmla="*/ 16 h 70"/>
                <a:gd name="T20" fmla="*/ 54 w 66"/>
                <a:gd name="T21" fmla="*/ 10 h 70"/>
                <a:gd name="T22" fmla="*/ 48 w 66"/>
                <a:gd name="T23" fmla="*/ 6 h 70"/>
                <a:gd name="T24" fmla="*/ 44 w 66"/>
                <a:gd name="T25" fmla="*/ 4 h 70"/>
                <a:gd name="T26" fmla="*/ 36 w 66"/>
                <a:gd name="T27" fmla="*/ 2 h 70"/>
                <a:gd name="T28" fmla="*/ 30 w 66"/>
                <a:gd name="T29" fmla="*/ 0 h 70"/>
                <a:gd name="T30" fmla="*/ 24 w 66"/>
                <a:gd name="T31" fmla="*/ 2 h 70"/>
                <a:gd name="T32" fmla="*/ 18 w 66"/>
                <a:gd name="T33" fmla="*/ 4 h 70"/>
                <a:gd name="T34" fmla="*/ 12 w 66"/>
                <a:gd name="T35" fmla="*/ 6 h 70"/>
                <a:gd name="T36" fmla="*/ 8 w 66"/>
                <a:gd name="T37" fmla="*/ 12 h 70"/>
                <a:gd name="T38" fmla="*/ 4 w 66"/>
                <a:gd name="T39" fmla="*/ 16 h 70"/>
                <a:gd name="T40" fmla="*/ 2 w 66"/>
                <a:gd name="T41" fmla="*/ 22 h 70"/>
                <a:gd name="T42" fmla="*/ 0 w 66"/>
                <a:gd name="T43" fmla="*/ 28 h 70"/>
                <a:gd name="T44" fmla="*/ 0 w 66"/>
                <a:gd name="T45" fmla="*/ 36 h 70"/>
                <a:gd name="T46" fmla="*/ 0 w 66"/>
                <a:gd name="T47" fmla="*/ 42 h 70"/>
                <a:gd name="T48" fmla="*/ 4 w 66"/>
                <a:gd name="T49" fmla="*/ 48 h 70"/>
                <a:gd name="T50" fmla="*/ 6 w 66"/>
                <a:gd name="T51" fmla="*/ 54 h 70"/>
                <a:gd name="T52" fmla="*/ 12 w 66"/>
                <a:gd name="T53" fmla="*/ 60 h 70"/>
                <a:gd name="T54" fmla="*/ 16 w 66"/>
                <a:gd name="T55" fmla="*/ 64 h 70"/>
                <a:gd name="T56" fmla="*/ 22 w 66"/>
                <a:gd name="T57" fmla="*/ 68 h 70"/>
                <a:gd name="T58" fmla="*/ 28 w 66"/>
                <a:gd name="T59" fmla="*/ 70 h 70"/>
                <a:gd name="T60" fmla="*/ 34 w 66"/>
                <a:gd name="T61" fmla="*/ 70 h 70"/>
                <a:gd name="T62" fmla="*/ 40 w 66"/>
                <a:gd name="T63" fmla="*/ 70 h 70"/>
                <a:gd name="T64" fmla="*/ 48 w 66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70"/>
                <a:gd name="T101" fmla="*/ 66 w 66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70">
                  <a:moveTo>
                    <a:pt x="48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6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4" name="Line 29"/>
            <p:cNvSpPr>
              <a:spLocks noChangeShapeType="1"/>
            </p:cNvSpPr>
            <p:nvPr/>
          </p:nvSpPr>
          <p:spPr bwMode="auto">
            <a:xfrm flipH="1">
              <a:off x="3511550" y="3454400"/>
              <a:ext cx="123825" cy="698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5" name="Line 30"/>
            <p:cNvSpPr>
              <a:spLocks noChangeShapeType="1"/>
            </p:cNvSpPr>
            <p:nvPr/>
          </p:nvSpPr>
          <p:spPr bwMode="auto">
            <a:xfrm flipH="1">
              <a:off x="3571875" y="3549650"/>
              <a:ext cx="123825" cy="698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6" name="Freeform 31"/>
            <p:cNvSpPr>
              <a:spLocks/>
            </p:cNvSpPr>
            <p:nvPr/>
          </p:nvSpPr>
          <p:spPr bwMode="auto">
            <a:xfrm>
              <a:off x="3635375" y="3451225"/>
              <a:ext cx="76200" cy="98425"/>
            </a:xfrm>
            <a:custGeom>
              <a:avLst/>
              <a:gdLst>
                <a:gd name="T0" fmla="*/ 36 w 48"/>
                <a:gd name="T1" fmla="*/ 62 h 62"/>
                <a:gd name="T2" fmla="*/ 44 w 48"/>
                <a:gd name="T3" fmla="*/ 54 h 62"/>
                <a:gd name="T4" fmla="*/ 48 w 48"/>
                <a:gd name="T5" fmla="*/ 44 h 62"/>
                <a:gd name="T6" fmla="*/ 48 w 48"/>
                <a:gd name="T7" fmla="*/ 32 h 62"/>
                <a:gd name="T8" fmla="*/ 46 w 48"/>
                <a:gd name="T9" fmla="*/ 20 h 62"/>
                <a:gd name="T10" fmla="*/ 42 w 48"/>
                <a:gd name="T11" fmla="*/ 14 h 62"/>
                <a:gd name="T12" fmla="*/ 38 w 48"/>
                <a:gd name="T13" fmla="*/ 10 h 62"/>
                <a:gd name="T14" fmla="*/ 32 w 48"/>
                <a:gd name="T15" fmla="*/ 4 h 62"/>
                <a:gd name="T16" fmla="*/ 26 w 48"/>
                <a:gd name="T17" fmla="*/ 2 h 62"/>
                <a:gd name="T18" fmla="*/ 20 w 48"/>
                <a:gd name="T19" fmla="*/ 0 h 62"/>
                <a:gd name="T20" fmla="*/ 14 w 48"/>
                <a:gd name="T21" fmla="*/ 0 h 62"/>
                <a:gd name="T22" fmla="*/ 8 w 48"/>
                <a:gd name="T23" fmla="*/ 0 h 62"/>
                <a:gd name="T24" fmla="*/ 2 w 48"/>
                <a:gd name="T25" fmla="*/ 2 h 62"/>
                <a:gd name="T26" fmla="*/ 0 w 48"/>
                <a:gd name="T27" fmla="*/ 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62"/>
                <a:gd name="T44" fmla="*/ 48 w 48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62">
                  <a:moveTo>
                    <a:pt x="36" y="62"/>
                  </a:moveTo>
                  <a:lnTo>
                    <a:pt x="44" y="54"/>
                  </a:lnTo>
                  <a:lnTo>
                    <a:pt x="48" y="44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8" y="10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7" name="Line 32"/>
            <p:cNvSpPr>
              <a:spLocks noChangeShapeType="1"/>
            </p:cNvSpPr>
            <p:nvPr/>
          </p:nvSpPr>
          <p:spPr bwMode="auto">
            <a:xfrm flipH="1">
              <a:off x="3444875" y="3606800"/>
              <a:ext cx="127000" cy="2095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8" name="Line 33"/>
            <p:cNvSpPr>
              <a:spLocks noChangeShapeType="1"/>
            </p:cNvSpPr>
            <p:nvPr/>
          </p:nvSpPr>
          <p:spPr bwMode="auto">
            <a:xfrm flipV="1">
              <a:off x="3282950" y="3530600"/>
              <a:ext cx="238125" cy="31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9" name="Freeform 34"/>
            <p:cNvSpPr>
              <a:spLocks/>
            </p:cNvSpPr>
            <p:nvPr/>
          </p:nvSpPr>
          <p:spPr bwMode="auto">
            <a:xfrm>
              <a:off x="4965700" y="1860550"/>
              <a:ext cx="1539875" cy="917575"/>
            </a:xfrm>
            <a:custGeom>
              <a:avLst/>
              <a:gdLst>
                <a:gd name="T0" fmla="*/ 82 w 970"/>
                <a:gd name="T1" fmla="*/ 510 h 578"/>
                <a:gd name="T2" fmla="*/ 48 w 970"/>
                <a:gd name="T3" fmla="*/ 526 h 578"/>
                <a:gd name="T4" fmla="*/ 10 w 970"/>
                <a:gd name="T5" fmla="*/ 546 h 578"/>
                <a:gd name="T6" fmla="*/ 6 w 970"/>
                <a:gd name="T7" fmla="*/ 550 h 578"/>
                <a:gd name="T8" fmla="*/ 2 w 970"/>
                <a:gd name="T9" fmla="*/ 554 h 578"/>
                <a:gd name="T10" fmla="*/ 0 w 970"/>
                <a:gd name="T11" fmla="*/ 560 h 578"/>
                <a:gd name="T12" fmla="*/ 0 w 970"/>
                <a:gd name="T13" fmla="*/ 566 h 578"/>
                <a:gd name="T14" fmla="*/ 2 w 970"/>
                <a:gd name="T15" fmla="*/ 570 h 578"/>
                <a:gd name="T16" fmla="*/ 6 w 970"/>
                <a:gd name="T17" fmla="*/ 574 h 578"/>
                <a:gd name="T18" fmla="*/ 12 w 970"/>
                <a:gd name="T19" fmla="*/ 576 h 578"/>
                <a:gd name="T20" fmla="*/ 22 w 970"/>
                <a:gd name="T21" fmla="*/ 578 h 578"/>
                <a:gd name="T22" fmla="*/ 34 w 970"/>
                <a:gd name="T23" fmla="*/ 576 h 578"/>
                <a:gd name="T24" fmla="*/ 46 w 970"/>
                <a:gd name="T25" fmla="*/ 574 h 578"/>
                <a:gd name="T26" fmla="*/ 74 w 970"/>
                <a:gd name="T27" fmla="*/ 566 h 578"/>
                <a:gd name="T28" fmla="*/ 124 w 970"/>
                <a:gd name="T29" fmla="*/ 550 h 578"/>
                <a:gd name="T30" fmla="*/ 970 w 970"/>
                <a:gd name="T31" fmla="*/ 54 h 578"/>
                <a:gd name="T32" fmla="*/ 956 w 970"/>
                <a:gd name="T33" fmla="*/ 0 h 578"/>
                <a:gd name="T34" fmla="*/ 82 w 970"/>
                <a:gd name="T35" fmla="*/ 510 h 5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0"/>
                <a:gd name="T55" fmla="*/ 0 h 578"/>
                <a:gd name="T56" fmla="*/ 970 w 970"/>
                <a:gd name="T57" fmla="*/ 578 h 5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0" h="578">
                  <a:moveTo>
                    <a:pt x="82" y="510"/>
                  </a:moveTo>
                  <a:lnTo>
                    <a:pt x="48" y="526"/>
                  </a:lnTo>
                  <a:lnTo>
                    <a:pt x="10" y="546"/>
                  </a:lnTo>
                  <a:lnTo>
                    <a:pt x="6" y="550"/>
                  </a:lnTo>
                  <a:lnTo>
                    <a:pt x="2" y="554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2" y="570"/>
                  </a:lnTo>
                  <a:lnTo>
                    <a:pt x="6" y="574"/>
                  </a:lnTo>
                  <a:lnTo>
                    <a:pt x="12" y="576"/>
                  </a:lnTo>
                  <a:lnTo>
                    <a:pt x="22" y="578"/>
                  </a:lnTo>
                  <a:lnTo>
                    <a:pt x="34" y="576"/>
                  </a:lnTo>
                  <a:lnTo>
                    <a:pt x="46" y="574"/>
                  </a:lnTo>
                  <a:lnTo>
                    <a:pt x="74" y="566"/>
                  </a:lnTo>
                  <a:lnTo>
                    <a:pt x="124" y="550"/>
                  </a:lnTo>
                  <a:lnTo>
                    <a:pt x="970" y="54"/>
                  </a:lnTo>
                  <a:lnTo>
                    <a:pt x="956" y="0"/>
                  </a:lnTo>
                  <a:lnTo>
                    <a:pt x="82" y="51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0" name="Freeform 35"/>
            <p:cNvSpPr>
              <a:spLocks/>
            </p:cNvSpPr>
            <p:nvPr/>
          </p:nvSpPr>
          <p:spPr bwMode="auto">
            <a:xfrm>
              <a:off x="5715000" y="3460750"/>
              <a:ext cx="171450" cy="82550"/>
            </a:xfrm>
            <a:custGeom>
              <a:avLst/>
              <a:gdLst>
                <a:gd name="T0" fmla="*/ 68 w 108"/>
                <a:gd name="T1" fmla="*/ 0 h 52"/>
                <a:gd name="T2" fmla="*/ 0 w 108"/>
                <a:gd name="T3" fmla="*/ 34 h 52"/>
                <a:gd name="T4" fmla="*/ 38 w 108"/>
                <a:gd name="T5" fmla="*/ 52 h 52"/>
                <a:gd name="T6" fmla="*/ 108 w 108"/>
                <a:gd name="T7" fmla="*/ 14 h 52"/>
                <a:gd name="T8" fmla="*/ 68 w 10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2"/>
                <a:gd name="T17" fmla="*/ 108 w 10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2">
                  <a:moveTo>
                    <a:pt x="68" y="0"/>
                  </a:moveTo>
                  <a:lnTo>
                    <a:pt x="0" y="34"/>
                  </a:lnTo>
                  <a:lnTo>
                    <a:pt x="38" y="52"/>
                  </a:lnTo>
                  <a:lnTo>
                    <a:pt x="108" y="1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3E3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1" name="Freeform 36"/>
            <p:cNvSpPr>
              <a:spLocks/>
            </p:cNvSpPr>
            <p:nvPr/>
          </p:nvSpPr>
          <p:spPr bwMode="auto">
            <a:xfrm>
              <a:off x="6159500" y="2378075"/>
              <a:ext cx="1539875" cy="917575"/>
            </a:xfrm>
            <a:custGeom>
              <a:avLst/>
              <a:gdLst>
                <a:gd name="T0" fmla="*/ 80 w 970"/>
                <a:gd name="T1" fmla="*/ 510 h 578"/>
                <a:gd name="T2" fmla="*/ 48 w 970"/>
                <a:gd name="T3" fmla="*/ 526 h 578"/>
                <a:gd name="T4" fmla="*/ 10 w 970"/>
                <a:gd name="T5" fmla="*/ 546 h 578"/>
                <a:gd name="T6" fmla="*/ 6 w 970"/>
                <a:gd name="T7" fmla="*/ 550 h 578"/>
                <a:gd name="T8" fmla="*/ 2 w 970"/>
                <a:gd name="T9" fmla="*/ 556 h 578"/>
                <a:gd name="T10" fmla="*/ 0 w 970"/>
                <a:gd name="T11" fmla="*/ 560 h 578"/>
                <a:gd name="T12" fmla="*/ 0 w 970"/>
                <a:gd name="T13" fmla="*/ 566 h 578"/>
                <a:gd name="T14" fmla="*/ 2 w 970"/>
                <a:gd name="T15" fmla="*/ 570 h 578"/>
                <a:gd name="T16" fmla="*/ 6 w 970"/>
                <a:gd name="T17" fmla="*/ 574 h 578"/>
                <a:gd name="T18" fmla="*/ 12 w 970"/>
                <a:gd name="T19" fmla="*/ 576 h 578"/>
                <a:gd name="T20" fmla="*/ 22 w 970"/>
                <a:gd name="T21" fmla="*/ 578 h 578"/>
                <a:gd name="T22" fmla="*/ 34 w 970"/>
                <a:gd name="T23" fmla="*/ 576 h 578"/>
                <a:gd name="T24" fmla="*/ 46 w 970"/>
                <a:gd name="T25" fmla="*/ 574 h 578"/>
                <a:gd name="T26" fmla="*/ 74 w 970"/>
                <a:gd name="T27" fmla="*/ 566 h 578"/>
                <a:gd name="T28" fmla="*/ 124 w 970"/>
                <a:gd name="T29" fmla="*/ 550 h 578"/>
                <a:gd name="T30" fmla="*/ 970 w 970"/>
                <a:gd name="T31" fmla="*/ 56 h 578"/>
                <a:gd name="T32" fmla="*/ 956 w 970"/>
                <a:gd name="T33" fmla="*/ 0 h 578"/>
                <a:gd name="T34" fmla="*/ 80 w 970"/>
                <a:gd name="T35" fmla="*/ 510 h 5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0"/>
                <a:gd name="T55" fmla="*/ 0 h 578"/>
                <a:gd name="T56" fmla="*/ 970 w 970"/>
                <a:gd name="T57" fmla="*/ 578 h 5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0" h="578">
                  <a:moveTo>
                    <a:pt x="80" y="510"/>
                  </a:moveTo>
                  <a:lnTo>
                    <a:pt x="48" y="526"/>
                  </a:lnTo>
                  <a:lnTo>
                    <a:pt x="10" y="546"/>
                  </a:lnTo>
                  <a:lnTo>
                    <a:pt x="6" y="550"/>
                  </a:lnTo>
                  <a:lnTo>
                    <a:pt x="2" y="556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2" y="570"/>
                  </a:lnTo>
                  <a:lnTo>
                    <a:pt x="6" y="574"/>
                  </a:lnTo>
                  <a:lnTo>
                    <a:pt x="12" y="576"/>
                  </a:lnTo>
                  <a:lnTo>
                    <a:pt x="22" y="578"/>
                  </a:lnTo>
                  <a:lnTo>
                    <a:pt x="34" y="576"/>
                  </a:lnTo>
                  <a:lnTo>
                    <a:pt x="46" y="574"/>
                  </a:lnTo>
                  <a:lnTo>
                    <a:pt x="74" y="566"/>
                  </a:lnTo>
                  <a:lnTo>
                    <a:pt x="124" y="550"/>
                  </a:lnTo>
                  <a:lnTo>
                    <a:pt x="970" y="56"/>
                  </a:lnTo>
                  <a:lnTo>
                    <a:pt x="956" y="0"/>
                  </a:lnTo>
                  <a:lnTo>
                    <a:pt x="80" y="51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2" name="Freeform 37"/>
            <p:cNvSpPr>
              <a:spLocks/>
            </p:cNvSpPr>
            <p:nvPr/>
          </p:nvSpPr>
          <p:spPr bwMode="auto">
            <a:xfrm>
              <a:off x="4587875" y="4124325"/>
              <a:ext cx="641350" cy="187325"/>
            </a:xfrm>
            <a:custGeom>
              <a:avLst/>
              <a:gdLst>
                <a:gd name="T0" fmla="*/ 214 w 404"/>
                <a:gd name="T1" fmla="*/ 0 h 118"/>
                <a:gd name="T2" fmla="*/ 182 w 404"/>
                <a:gd name="T3" fmla="*/ 8 h 118"/>
                <a:gd name="T4" fmla="*/ 114 w 404"/>
                <a:gd name="T5" fmla="*/ 32 h 118"/>
                <a:gd name="T6" fmla="*/ 76 w 404"/>
                <a:gd name="T7" fmla="*/ 46 h 118"/>
                <a:gd name="T8" fmla="*/ 42 w 404"/>
                <a:gd name="T9" fmla="*/ 58 h 118"/>
                <a:gd name="T10" fmla="*/ 18 w 404"/>
                <a:gd name="T11" fmla="*/ 72 h 118"/>
                <a:gd name="T12" fmla="*/ 10 w 404"/>
                <a:gd name="T13" fmla="*/ 76 h 118"/>
                <a:gd name="T14" fmla="*/ 4 w 404"/>
                <a:gd name="T15" fmla="*/ 82 h 118"/>
                <a:gd name="T16" fmla="*/ 2 w 404"/>
                <a:gd name="T17" fmla="*/ 88 h 118"/>
                <a:gd name="T18" fmla="*/ 0 w 404"/>
                <a:gd name="T19" fmla="*/ 94 h 118"/>
                <a:gd name="T20" fmla="*/ 2 w 404"/>
                <a:gd name="T21" fmla="*/ 98 h 118"/>
                <a:gd name="T22" fmla="*/ 6 w 404"/>
                <a:gd name="T23" fmla="*/ 102 h 118"/>
                <a:gd name="T24" fmla="*/ 14 w 404"/>
                <a:gd name="T25" fmla="*/ 104 h 118"/>
                <a:gd name="T26" fmla="*/ 24 w 404"/>
                <a:gd name="T27" fmla="*/ 106 h 118"/>
                <a:gd name="T28" fmla="*/ 56 w 404"/>
                <a:gd name="T29" fmla="*/ 110 h 118"/>
                <a:gd name="T30" fmla="*/ 134 w 404"/>
                <a:gd name="T31" fmla="*/ 116 h 118"/>
                <a:gd name="T32" fmla="*/ 170 w 404"/>
                <a:gd name="T33" fmla="*/ 118 h 118"/>
                <a:gd name="T34" fmla="*/ 206 w 404"/>
                <a:gd name="T35" fmla="*/ 118 h 118"/>
                <a:gd name="T36" fmla="*/ 240 w 404"/>
                <a:gd name="T37" fmla="*/ 116 h 118"/>
                <a:gd name="T38" fmla="*/ 276 w 404"/>
                <a:gd name="T39" fmla="*/ 110 h 118"/>
                <a:gd name="T40" fmla="*/ 312 w 404"/>
                <a:gd name="T41" fmla="*/ 104 h 118"/>
                <a:gd name="T42" fmla="*/ 348 w 404"/>
                <a:gd name="T43" fmla="*/ 96 h 118"/>
                <a:gd name="T44" fmla="*/ 376 w 404"/>
                <a:gd name="T45" fmla="*/ 86 h 118"/>
                <a:gd name="T46" fmla="*/ 394 w 404"/>
                <a:gd name="T47" fmla="*/ 78 h 118"/>
                <a:gd name="T48" fmla="*/ 400 w 404"/>
                <a:gd name="T49" fmla="*/ 74 h 118"/>
                <a:gd name="T50" fmla="*/ 404 w 404"/>
                <a:gd name="T51" fmla="*/ 70 h 118"/>
                <a:gd name="T52" fmla="*/ 404 w 404"/>
                <a:gd name="T53" fmla="*/ 64 h 118"/>
                <a:gd name="T54" fmla="*/ 404 w 404"/>
                <a:gd name="T55" fmla="*/ 60 h 118"/>
                <a:gd name="T56" fmla="*/ 402 w 404"/>
                <a:gd name="T57" fmla="*/ 56 h 118"/>
                <a:gd name="T58" fmla="*/ 398 w 404"/>
                <a:gd name="T59" fmla="*/ 52 h 118"/>
                <a:gd name="T60" fmla="*/ 386 w 404"/>
                <a:gd name="T61" fmla="*/ 44 h 118"/>
                <a:gd name="T62" fmla="*/ 368 w 404"/>
                <a:gd name="T63" fmla="*/ 36 h 118"/>
                <a:gd name="T64" fmla="*/ 348 w 404"/>
                <a:gd name="T65" fmla="*/ 30 h 118"/>
                <a:gd name="T66" fmla="*/ 304 w 404"/>
                <a:gd name="T67" fmla="*/ 18 h 118"/>
                <a:gd name="T68" fmla="*/ 260 w 404"/>
                <a:gd name="T69" fmla="*/ 8 h 118"/>
                <a:gd name="T70" fmla="*/ 214 w 404"/>
                <a:gd name="T71" fmla="*/ 0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4"/>
                <a:gd name="T109" fmla="*/ 0 h 118"/>
                <a:gd name="T110" fmla="*/ 404 w 404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4" h="118">
                  <a:moveTo>
                    <a:pt x="214" y="0"/>
                  </a:moveTo>
                  <a:lnTo>
                    <a:pt x="182" y="8"/>
                  </a:lnTo>
                  <a:lnTo>
                    <a:pt x="114" y="32"/>
                  </a:lnTo>
                  <a:lnTo>
                    <a:pt x="76" y="46"/>
                  </a:lnTo>
                  <a:lnTo>
                    <a:pt x="42" y="58"/>
                  </a:lnTo>
                  <a:lnTo>
                    <a:pt x="18" y="72"/>
                  </a:lnTo>
                  <a:lnTo>
                    <a:pt x="10" y="76"/>
                  </a:lnTo>
                  <a:lnTo>
                    <a:pt x="4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2" y="98"/>
                  </a:lnTo>
                  <a:lnTo>
                    <a:pt x="6" y="102"/>
                  </a:lnTo>
                  <a:lnTo>
                    <a:pt x="14" y="104"/>
                  </a:lnTo>
                  <a:lnTo>
                    <a:pt x="24" y="106"/>
                  </a:lnTo>
                  <a:lnTo>
                    <a:pt x="56" y="110"/>
                  </a:lnTo>
                  <a:lnTo>
                    <a:pt x="134" y="116"/>
                  </a:lnTo>
                  <a:lnTo>
                    <a:pt x="170" y="118"/>
                  </a:lnTo>
                  <a:lnTo>
                    <a:pt x="206" y="118"/>
                  </a:lnTo>
                  <a:lnTo>
                    <a:pt x="240" y="116"/>
                  </a:lnTo>
                  <a:lnTo>
                    <a:pt x="276" y="110"/>
                  </a:lnTo>
                  <a:lnTo>
                    <a:pt x="312" y="104"/>
                  </a:lnTo>
                  <a:lnTo>
                    <a:pt x="348" y="96"/>
                  </a:lnTo>
                  <a:lnTo>
                    <a:pt x="376" y="86"/>
                  </a:lnTo>
                  <a:lnTo>
                    <a:pt x="394" y="78"/>
                  </a:lnTo>
                  <a:lnTo>
                    <a:pt x="400" y="74"/>
                  </a:lnTo>
                  <a:lnTo>
                    <a:pt x="404" y="70"/>
                  </a:lnTo>
                  <a:lnTo>
                    <a:pt x="404" y="64"/>
                  </a:lnTo>
                  <a:lnTo>
                    <a:pt x="404" y="60"/>
                  </a:lnTo>
                  <a:lnTo>
                    <a:pt x="402" y="56"/>
                  </a:lnTo>
                  <a:lnTo>
                    <a:pt x="398" y="52"/>
                  </a:lnTo>
                  <a:lnTo>
                    <a:pt x="386" y="44"/>
                  </a:lnTo>
                  <a:lnTo>
                    <a:pt x="368" y="36"/>
                  </a:lnTo>
                  <a:lnTo>
                    <a:pt x="348" y="30"/>
                  </a:lnTo>
                  <a:lnTo>
                    <a:pt x="304" y="18"/>
                  </a:lnTo>
                  <a:lnTo>
                    <a:pt x="260" y="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3" name="Freeform 38"/>
            <p:cNvSpPr>
              <a:spLocks/>
            </p:cNvSpPr>
            <p:nvPr/>
          </p:nvSpPr>
          <p:spPr bwMode="auto">
            <a:xfrm>
              <a:off x="4448175" y="3956050"/>
              <a:ext cx="479425" cy="155575"/>
            </a:xfrm>
            <a:custGeom>
              <a:avLst/>
              <a:gdLst>
                <a:gd name="T0" fmla="*/ 156 w 302"/>
                <a:gd name="T1" fmla="*/ 0 h 98"/>
                <a:gd name="T2" fmla="*/ 84 w 302"/>
                <a:gd name="T3" fmla="*/ 24 h 98"/>
                <a:gd name="T4" fmla="*/ 32 w 302"/>
                <a:gd name="T5" fmla="*/ 44 h 98"/>
                <a:gd name="T6" fmla="*/ 14 w 302"/>
                <a:gd name="T7" fmla="*/ 52 h 98"/>
                <a:gd name="T8" fmla="*/ 8 w 302"/>
                <a:gd name="T9" fmla="*/ 56 h 98"/>
                <a:gd name="T10" fmla="*/ 4 w 302"/>
                <a:gd name="T11" fmla="*/ 60 h 98"/>
                <a:gd name="T12" fmla="*/ 0 w 302"/>
                <a:gd name="T13" fmla="*/ 70 h 98"/>
                <a:gd name="T14" fmla="*/ 0 w 302"/>
                <a:gd name="T15" fmla="*/ 74 h 98"/>
                <a:gd name="T16" fmla="*/ 2 w 302"/>
                <a:gd name="T17" fmla="*/ 76 h 98"/>
                <a:gd name="T18" fmla="*/ 6 w 302"/>
                <a:gd name="T19" fmla="*/ 78 h 98"/>
                <a:gd name="T20" fmla="*/ 12 w 302"/>
                <a:gd name="T21" fmla="*/ 80 h 98"/>
                <a:gd name="T22" fmla="*/ 34 w 302"/>
                <a:gd name="T23" fmla="*/ 84 h 98"/>
                <a:gd name="T24" fmla="*/ 90 w 302"/>
                <a:gd name="T25" fmla="*/ 90 h 98"/>
                <a:gd name="T26" fmla="*/ 132 w 302"/>
                <a:gd name="T27" fmla="*/ 94 h 98"/>
                <a:gd name="T28" fmla="*/ 176 w 302"/>
                <a:gd name="T29" fmla="*/ 98 h 98"/>
                <a:gd name="T30" fmla="*/ 220 w 302"/>
                <a:gd name="T31" fmla="*/ 98 h 98"/>
                <a:gd name="T32" fmla="*/ 258 w 302"/>
                <a:gd name="T33" fmla="*/ 96 h 98"/>
                <a:gd name="T34" fmla="*/ 274 w 302"/>
                <a:gd name="T35" fmla="*/ 94 h 98"/>
                <a:gd name="T36" fmla="*/ 286 w 302"/>
                <a:gd name="T37" fmla="*/ 90 h 98"/>
                <a:gd name="T38" fmla="*/ 296 w 302"/>
                <a:gd name="T39" fmla="*/ 84 h 98"/>
                <a:gd name="T40" fmla="*/ 300 w 302"/>
                <a:gd name="T41" fmla="*/ 76 h 98"/>
                <a:gd name="T42" fmla="*/ 302 w 302"/>
                <a:gd name="T43" fmla="*/ 66 h 98"/>
                <a:gd name="T44" fmla="*/ 300 w 302"/>
                <a:gd name="T45" fmla="*/ 58 h 98"/>
                <a:gd name="T46" fmla="*/ 294 w 302"/>
                <a:gd name="T47" fmla="*/ 50 h 98"/>
                <a:gd name="T48" fmla="*/ 286 w 302"/>
                <a:gd name="T49" fmla="*/ 42 h 98"/>
                <a:gd name="T50" fmla="*/ 276 w 302"/>
                <a:gd name="T51" fmla="*/ 34 h 98"/>
                <a:gd name="T52" fmla="*/ 264 w 302"/>
                <a:gd name="T53" fmla="*/ 28 h 98"/>
                <a:gd name="T54" fmla="*/ 236 w 302"/>
                <a:gd name="T55" fmla="*/ 18 h 98"/>
                <a:gd name="T56" fmla="*/ 208 w 302"/>
                <a:gd name="T57" fmla="*/ 10 h 98"/>
                <a:gd name="T58" fmla="*/ 182 w 302"/>
                <a:gd name="T59" fmla="*/ 4 h 98"/>
                <a:gd name="T60" fmla="*/ 156 w 302"/>
                <a:gd name="T61" fmla="*/ 0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2"/>
                <a:gd name="T94" fmla="*/ 0 h 98"/>
                <a:gd name="T95" fmla="*/ 302 w 302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2" h="98">
                  <a:moveTo>
                    <a:pt x="156" y="0"/>
                  </a:moveTo>
                  <a:lnTo>
                    <a:pt x="84" y="24"/>
                  </a:lnTo>
                  <a:lnTo>
                    <a:pt x="32" y="44"/>
                  </a:lnTo>
                  <a:lnTo>
                    <a:pt x="14" y="52"/>
                  </a:lnTo>
                  <a:lnTo>
                    <a:pt x="8" y="56"/>
                  </a:lnTo>
                  <a:lnTo>
                    <a:pt x="4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12" y="80"/>
                  </a:lnTo>
                  <a:lnTo>
                    <a:pt x="34" y="84"/>
                  </a:lnTo>
                  <a:lnTo>
                    <a:pt x="90" y="90"/>
                  </a:lnTo>
                  <a:lnTo>
                    <a:pt x="132" y="94"/>
                  </a:lnTo>
                  <a:lnTo>
                    <a:pt x="176" y="98"/>
                  </a:lnTo>
                  <a:lnTo>
                    <a:pt x="220" y="98"/>
                  </a:lnTo>
                  <a:lnTo>
                    <a:pt x="258" y="96"/>
                  </a:lnTo>
                  <a:lnTo>
                    <a:pt x="274" y="94"/>
                  </a:lnTo>
                  <a:lnTo>
                    <a:pt x="286" y="90"/>
                  </a:lnTo>
                  <a:lnTo>
                    <a:pt x="296" y="84"/>
                  </a:lnTo>
                  <a:lnTo>
                    <a:pt x="300" y="76"/>
                  </a:lnTo>
                  <a:lnTo>
                    <a:pt x="302" y="66"/>
                  </a:lnTo>
                  <a:lnTo>
                    <a:pt x="300" y="58"/>
                  </a:lnTo>
                  <a:lnTo>
                    <a:pt x="294" y="50"/>
                  </a:lnTo>
                  <a:lnTo>
                    <a:pt x="286" y="42"/>
                  </a:lnTo>
                  <a:lnTo>
                    <a:pt x="276" y="34"/>
                  </a:lnTo>
                  <a:lnTo>
                    <a:pt x="264" y="28"/>
                  </a:lnTo>
                  <a:lnTo>
                    <a:pt x="236" y="18"/>
                  </a:lnTo>
                  <a:lnTo>
                    <a:pt x="208" y="10"/>
                  </a:lnTo>
                  <a:lnTo>
                    <a:pt x="182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4" name="Freeform 39"/>
            <p:cNvSpPr>
              <a:spLocks/>
            </p:cNvSpPr>
            <p:nvPr/>
          </p:nvSpPr>
          <p:spPr bwMode="auto">
            <a:xfrm>
              <a:off x="3981450" y="3762375"/>
              <a:ext cx="708025" cy="212725"/>
            </a:xfrm>
            <a:custGeom>
              <a:avLst/>
              <a:gdLst>
                <a:gd name="T0" fmla="*/ 234 w 446"/>
                <a:gd name="T1" fmla="*/ 0 h 134"/>
                <a:gd name="T2" fmla="*/ 200 w 446"/>
                <a:gd name="T3" fmla="*/ 10 h 134"/>
                <a:gd name="T4" fmla="*/ 124 w 446"/>
                <a:gd name="T5" fmla="*/ 36 h 134"/>
                <a:gd name="T6" fmla="*/ 84 w 446"/>
                <a:gd name="T7" fmla="*/ 50 h 134"/>
                <a:gd name="T8" fmla="*/ 46 w 446"/>
                <a:gd name="T9" fmla="*/ 66 h 134"/>
                <a:gd name="T10" fmla="*/ 18 w 446"/>
                <a:gd name="T11" fmla="*/ 80 h 134"/>
                <a:gd name="T12" fmla="*/ 10 w 446"/>
                <a:gd name="T13" fmla="*/ 86 h 134"/>
                <a:gd name="T14" fmla="*/ 4 w 446"/>
                <a:gd name="T15" fmla="*/ 90 h 134"/>
                <a:gd name="T16" fmla="*/ 0 w 446"/>
                <a:gd name="T17" fmla="*/ 98 h 134"/>
                <a:gd name="T18" fmla="*/ 0 w 446"/>
                <a:gd name="T19" fmla="*/ 106 h 134"/>
                <a:gd name="T20" fmla="*/ 2 w 446"/>
                <a:gd name="T21" fmla="*/ 112 h 134"/>
                <a:gd name="T22" fmla="*/ 6 w 446"/>
                <a:gd name="T23" fmla="*/ 116 h 134"/>
                <a:gd name="T24" fmla="*/ 14 w 446"/>
                <a:gd name="T25" fmla="*/ 120 h 134"/>
                <a:gd name="T26" fmla="*/ 26 w 446"/>
                <a:gd name="T27" fmla="*/ 124 h 134"/>
                <a:gd name="T28" fmla="*/ 60 w 446"/>
                <a:gd name="T29" fmla="*/ 126 h 134"/>
                <a:gd name="T30" fmla="*/ 156 w 446"/>
                <a:gd name="T31" fmla="*/ 132 h 134"/>
                <a:gd name="T32" fmla="*/ 206 w 446"/>
                <a:gd name="T33" fmla="*/ 134 h 134"/>
                <a:gd name="T34" fmla="*/ 256 w 446"/>
                <a:gd name="T35" fmla="*/ 132 h 134"/>
                <a:gd name="T36" fmla="*/ 306 w 446"/>
                <a:gd name="T37" fmla="*/ 132 h 134"/>
                <a:gd name="T38" fmla="*/ 352 w 446"/>
                <a:gd name="T39" fmla="*/ 128 h 134"/>
                <a:gd name="T40" fmla="*/ 394 w 446"/>
                <a:gd name="T41" fmla="*/ 122 h 134"/>
                <a:gd name="T42" fmla="*/ 430 w 446"/>
                <a:gd name="T43" fmla="*/ 112 h 134"/>
                <a:gd name="T44" fmla="*/ 442 w 446"/>
                <a:gd name="T45" fmla="*/ 106 h 134"/>
                <a:gd name="T46" fmla="*/ 446 w 446"/>
                <a:gd name="T47" fmla="*/ 104 h 134"/>
                <a:gd name="T48" fmla="*/ 446 w 446"/>
                <a:gd name="T49" fmla="*/ 100 h 134"/>
                <a:gd name="T50" fmla="*/ 446 w 446"/>
                <a:gd name="T51" fmla="*/ 96 h 134"/>
                <a:gd name="T52" fmla="*/ 444 w 446"/>
                <a:gd name="T53" fmla="*/ 92 h 134"/>
                <a:gd name="T54" fmla="*/ 436 w 446"/>
                <a:gd name="T55" fmla="*/ 84 h 134"/>
                <a:gd name="T56" fmla="*/ 422 w 446"/>
                <a:gd name="T57" fmla="*/ 74 h 134"/>
                <a:gd name="T58" fmla="*/ 406 w 446"/>
                <a:gd name="T59" fmla="*/ 66 h 134"/>
                <a:gd name="T60" fmla="*/ 364 w 446"/>
                <a:gd name="T61" fmla="*/ 46 h 134"/>
                <a:gd name="T62" fmla="*/ 318 w 446"/>
                <a:gd name="T63" fmla="*/ 28 h 134"/>
                <a:gd name="T64" fmla="*/ 276 w 446"/>
                <a:gd name="T65" fmla="*/ 14 h 134"/>
                <a:gd name="T66" fmla="*/ 234 w 446"/>
                <a:gd name="T67" fmla="*/ 0 h 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134"/>
                <a:gd name="T104" fmla="*/ 446 w 446"/>
                <a:gd name="T105" fmla="*/ 134 h 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134">
                  <a:moveTo>
                    <a:pt x="234" y="0"/>
                  </a:moveTo>
                  <a:lnTo>
                    <a:pt x="200" y="10"/>
                  </a:lnTo>
                  <a:lnTo>
                    <a:pt x="124" y="36"/>
                  </a:lnTo>
                  <a:lnTo>
                    <a:pt x="84" y="50"/>
                  </a:lnTo>
                  <a:lnTo>
                    <a:pt x="46" y="66"/>
                  </a:lnTo>
                  <a:lnTo>
                    <a:pt x="18" y="80"/>
                  </a:lnTo>
                  <a:lnTo>
                    <a:pt x="10" y="86"/>
                  </a:lnTo>
                  <a:lnTo>
                    <a:pt x="4" y="90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6" y="116"/>
                  </a:lnTo>
                  <a:lnTo>
                    <a:pt x="14" y="120"/>
                  </a:lnTo>
                  <a:lnTo>
                    <a:pt x="26" y="124"/>
                  </a:lnTo>
                  <a:lnTo>
                    <a:pt x="60" y="126"/>
                  </a:lnTo>
                  <a:lnTo>
                    <a:pt x="156" y="132"/>
                  </a:lnTo>
                  <a:lnTo>
                    <a:pt x="206" y="134"/>
                  </a:lnTo>
                  <a:lnTo>
                    <a:pt x="256" y="132"/>
                  </a:lnTo>
                  <a:lnTo>
                    <a:pt x="306" y="132"/>
                  </a:lnTo>
                  <a:lnTo>
                    <a:pt x="352" y="128"/>
                  </a:lnTo>
                  <a:lnTo>
                    <a:pt x="394" y="122"/>
                  </a:lnTo>
                  <a:lnTo>
                    <a:pt x="430" y="112"/>
                  </a:lnTo>
                  <a:lnTo>
                    <a:pt x="442" y="106"/>
                  </a:lnTo>
                  <a:lnTo>
                    <a:pt x="446" y="104"/>
                  </a:lnTo>
                  <a:lnTo>
                    <a:pt x="446" y="100"/>
                  </a:lnTo>
                  <a:lnTo>
                    <a:pt x="446" y="96"/>
                  </a:lnTo>
                  <a:lnTo>
                    <a:pt x="444" y="92"/>
                  </a:lnTo>
                  <a:lnTo>
                    <a:pt x="436" y="84"/>
                  </a:lnTo>
                  <a:lnTo>
                    <a:pt x="422" y="74"/>
                  </a:lnTo>
                  <a:lnTo>
                    <a:pt x="406" y="66"/>
                  </a:lnTo>
                  <a:lnTo>
                    <a:pt x="364" y="46"/>
                  </a:lnTo>
                  <a:lnTo>
                    <a:pt x="318" y="28"/>
                  </a:lnTo>
                  <a:lnTo>
                    <a:pt x="276" y="1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5" name="Freeform 40"/>
            <p:cNvSpPr>
              <a:spLocks/>
            </p:cNvSpPr>
            <p:nvPr/>
          </p:nvSpPr>
          <p:spPr bwMode="auto">
            <a:xfrm>
              <a:off x="4486275" y="2838450"/>
              <a:ext cx="292100" cy="203200"/>
            </a:xfrm>
            <a:custGeom>
              <a:avLst/>
              <a:gdLst>
                <a:gd name="T0" fmla="*/ 170 w 184"/>
                <a:gd name="T1" fmla="*/ 0 h 128"/>
                <a:gd name="T2" fmla="*/ 88 w 184"/>
                <a:gd name="T3" fmla="*/ 52 h 128"/>
                <a:gd name="T4" fmla="*/ 30 w 184"/>
                <a:gd name="T5" fmla="*/ 90 h 128"/>
                <a:gd name="T6" fmla="*/ 10 w 184"/>
                <a:gd name="T7" fmla="*/ 104 h 128"/>
                <a:gd name="T8" fmla="*/ 2 w 184"/>
                <a:gd name="T9" fmla="*/ 110 h 128"/>
                <a:gd name="T10" fmla="*/ 0 w 184"/>
                <a:gd name="T11" fmla="*/ 112 h 128"/>
                <a:gd name="T12" fmla="*/ 0 w 184"/>
                <a:gd name="T13" fmla="*/ 110 h 128"/>
                <a:gd name="T14" fmla="*/ 2 w 184"/>
                <a:gd name="T15" fmla="*/ 110 h 128"/>
                <a:gd name="T16" fmla="*/ 4 w 184"/>
                <a:gd name="T17" fmla="*/ 112 h 128"/>
                <a:gd name="T18" fmla="*/ 10 w 184"/>
                <a:gd name="T19" fmla="*/ 114 h 128"/>
                <a:gd name="T20" fmla="*/ 20 w 184"/>
                <a:gd name="T21" fmla="*/ 120 h 128"/>
                <a:gd name="T22" fmla="*/ 28 w 184"/>
                <a:gd name="T23" fmla="*/ 126 h 128"/>
                <a:gd name="T24" fmla="*/ 36 w 184"/>
                <a:gd name="T25" fmla="*/ 128 h 128"/>
                <a:gd name="T26" fmla="*/ 46 w 184"/>
                <a:gd name="T27" fmla="*/ 128 h 128"/>
                <a:gd name="T28" fmla="*/ 58 w 184"/>
                <a:gd name="T29" fmla="*/ 128 h 128"/>
                <a:gd name="T30" fmla="*/ 80 w 184"/>
                <a:gd name="T31" fmla="*/ 120 h 128"/>
                <a:gd name="T32" fmla="*/ 104 w 184"/>
                <a:gd name="T33" fmla="*/ 110 h 128"/>
                <a:gd name="T34" fmla="*/ 128 w 184"/>
                <a:gd name="T35" fmla="*/ 98 h 128"/>
                <a:gd name="T36" fmla="*/ 148 w 184"/>
                <a:gd name="T37" fmla="*/ 84 h 128"/>
                <a:gd name="T38" fmla="*/ 176 w 184"/>
                <a:gd name="T39" fmla="*/ 64 h 128"/>
                <a:gd name="T40" fmla="*/ 178 w 184"/>
                <a:gd name="T41" fmla="*/ 62 h 128"/>
                <a:gd name="T42" fmla="*/ 180 w 184"/>
                <a:gd name="T43" fmla="*/ 58 h 128"/>
                <a:gd name="T44" fmla="*/ 184 w 184"/>
                <a:gd name="T45" fmla="*/ 48 h 128"/>
                <a:gd name="T46" fmla="*/ 182 w 184"/>
                <a:gd name="T47" fmla="*/ 36 h 128"/>
                <a:gd name="T48" fmla="*/ 180 w 184"/>
                <a:gd name="T49" fmla="*/ 26 h 128"/>
                <a:gd name="T50" fmla="*/ 174 w 184"/>
                <a:gd name="T51" fmla="*/ 8 h 128"/>
                <a:gd name="T52" fmla="*/ 170 w 184"/>
                <a:gd name="T53" fmla="*/ 0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4"/>
                <a:gd name="T82" fmla="*/ 0 h 128"/>
                <a:gd name="T83" fmla="*/ 184 w 184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4" h="128">
                  <a:moveTo>
                    <a:pt x="170" y="0"/>
                  </a:moveTo>
                  <a:lnTo>
                    <a:pt x="88" y="52"/>
                  </a:lnTo>
                  <a:lnTo>
                    <a:pt x="30" y="90"/>
                  </a:lnTo>
                  <a:lnTo>
                    <a:pt x="10" y="104"/>
                  </a:lnTo>
                  <a:lnTo>
                    <a:pt x="2" y="110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12"/>
                  </a:lnTo>
                  <a:lnTo>
                    <a:pt x="10" y="114"/>
                  </a:lnTo>
                  <a:lnTo>
                    <a:pt x="20" y="12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6" y="128"/>
                  </a:lnTo>
                  <a:lnTo>
                    <a:pt x="58" y="128"/>
                  </a:lnTo>
                  <a:lnTo>
                    <a:pt x="80" y="120"/>
                  </a:lnTo>
                  <a:lnTo>
                    <a:pt x="104" y="110"/>
                  </a:lnTo>
                  <a:lnTo>
                    <a:pt x="128" y="98"/>
                  </a:lnTo>
                  <a:lnTo>
                    <a:pt x="148" y="84"/>
                  </a:lnTo>
                  <a:lnTo>
                    <a:pt x="176" y="64"/>
                  </a:lnTo>
                  <a:lnTo>
                    <a:pt x="178" y="62"/>
                  </a:lnTo>
                  <a:lnTo>
                    <a:pt x="180" y="58"/>
                  </a:lnTo>
                  <a:lnTo>
                    <a:pt x="184" y="48"/>
                  </a:lnTo>
                  <a:lnTo>
                    <a:pt x="182" y="36"/>
                  </a:lnTo>
                  <a:lnTo>
                    <a:pt x="180" y="26"/>
                  </a:lnTo>
                  <a:lnTo>
                    <a:pt x="174" y="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6" name="Line 41"/>
            <p:cNvSpPr>
              <a:spLocks noChangeShapeType="1"/>
            </p:cNvSpPr>
            <p:nvPr/>
          </p:nvSpPr>
          <p:spPr bwMode="auto">
            <a:xfrm flipV="1">
              <a:off x="4171950" y="3714750"/>
              <a:ext cx="1177925" cy="5143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7" name="Freeform 42"/>
            <p:cNvSpPr>
              <a:spLocks/>
            </p:cNvSpPr>
            <p:nvPr/>
          </p:nvSpPr>
          <p:spPr bwMode="auto">
            <a:xfrm>
              <a:off x="4835525" y="3711575"/>
              <a:ext cx="527050" cy="917575"/>
            </a:xfrm>
            <a:custGeom>
              <a:avLst/>
              <a:gdLst>
                <a:gd name="T0" fmla="*/ 0 w 332"/>
                <a:gd name="T1" fmla="*/ 578 h 578"/>
                <a:gd name="T2" fmla="*/ 272 w 332"/>
                <a:gd name="T3" fmla="*/ 50 h 578"/>
                <a:gd name="T4" fmla="*/ 274 w 332"/>
                <a:gd name="T5" fmla="*/ 46 h 578"/>
                <a:gd name="T6" fmla="*/ 282 w 332"/>
                <a:gd name="T7" fmla="*/ 34 h 578"/>
                <a:gd name="T8" fmla="*/ 290 w 332"/>
                <a:gd name="T9" fmla="*/ 26 h 578"/>
                <a:gd name="T10" fmla="*/ 300 w 332"/>
                <a:gd name="T11" fmla="*/ 18 h 578"/>
                <a:gd name="T12" fmla="*/ 314 w 332"/>
                <a:gd name="T13" fmla="*/ 8 h 578"/>
                <a:gd name="T14" fmla="*/ 332 w 332"/>
                <a:gd name="T15" fmla="*/ 0 h 5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578"/>
                <a:gd name="T26" fmla="*/ 332 w 332"/>
                <a:gd name="T27" fmla="*/ 578 h 5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578">
                  <a:moveTo>
                    <a:pt x="0" y="578"/>
                  </a:moveTo>
                  <a:lnTo>
                    <a:pt x="272" y="50"/>
                  </a:lnTo>
                  <a:lnTo>
                    <a:pt x="274" y="46"/>
                  </a:lnTo>
                  <a:lnTo>
                    <a:pt x="282" y="34"/>
                  </a:lnTo>
                  <a:lnTo>
                    <a:pt x="290" y="26"/>
                  </a:lnTo>
                  <a:lnTo>
                    <a:pt x="300" y="18"/>
                  </a:lnTo>
                  <a:lnTo>
                    <a:pt x="314" y="8"/>
                  </a:lnTo>
                  <a:lnTo>
                    <a:pt x="33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8" name="Freeform 43"/>
            <p:cNvSpPr>
              <a:spLocks/>
            </p:cNvSpPr>
            <p:nvPr/>
          </p:nvSpPr>
          <p:spPr bwMode="auto">
            <a:xfrm>
              <a:off x="4578350" y="2806700"/>
              <a:ext cx="206375" cy="168275"/>
            </a:xfrm>
            <a:custGeom>
              <a:avLst/>
              <a:gdLst>
                <a:gd name="T0" fmla="*/ 0 w 130"/>
                <a:gd name="T1" fmla="*/ 52 h 106"/>
                <a:gd name="T2" fmla="*/ 88 w 130"/>
                <a:gd name="T3" fmla="*/ 0 h 106"/>
                <a:gd name="T4" fmla="*/ 96 w 130"/>
                <a:gd name="T5" fmla="*/ 0 h 106"/>
                <a:gd name="T6" fmla="*/ 102 w 130"/>
                <a:gd name="T7" fmla="*/ 0 h 106"/>
                <a:gd name="T8" fmla="*/ 112 w 130"/>
                <a:gd name="T9" fmla="*/ 4 h 106"/>
                <a:gd name="T10" fmla="*/ 120 w 130"/>
                <a:gd name="T11" fmla="*/ 10 h 106"/>
                <a:gd name="T12" fmla="*/ 126 w 130"/>
                <a:gd name="T13" fmla="*/ 20 h 106"/>
                <a:gd name="T14" fmla="*/ 128 w 130"/>
                <a:gd name="T15" fmla="*/ 26 h 106"/>
                <a:gd name="T16" fmla="*/ 130 w 130"/>
                <a:gd name="T17" fmla="*/ 34 h 106"/>
                <a:gd name="T18" fmla="*/ 130 w 130"/>
                <a:gd name="T19" fmla="*/ 54 h 106"/>
                <a:gd name="T20" fmla="*/ 44 w 130"/>
                <a:gd name="T21" fmla="*/ 106 h 106"/>
                <a:gd name="T22" fmla="*/ 0 w 130"/>
                <a:gd name="T23" fmla="*/ 52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6"/>
                <a:gd name="T38" fmla="*/ 130 w 130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6">
                  <a:moveTo>
                    <a:pt x="0" y="52"/>
                  </a:move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0" y="10"/>
                  </a:lnTo>
                  <a:lnTo>
                    <a:pt x="126" y="20"/>
                  </a:lnTo>
                  <a:lnTo>
                    <a:pt x="128" y="26"/>
                  </a:lnTo>
                  <a:lnTo>
                    <a:pt x="130" y="34"/>
                  </a:lnTo>
                  <a:lnTo>
                    <a:pt x="130" y="54"/>
                  </a:lnTo>
                  <a:lnTo>
                    <a:pt x="44" y="10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9" name="Freeform 44"/>
            <p:cNvSpPr>
              <a:spLocks/>
            </p:cNvSpPr>
            <p:nvPr/>
          </p:nvSpPr>
          <p:spPr bwMode="auto">
            <a:xfrm>
              <a:off x="4584700" y="2813050"/>
              <a:ext cx="206375" cy="168275"/>
            </a:xfrm>
            <a:custGeom>
              <a:avLst/>
              <a:gdLst>
                <a:gd name="T0" fmla="*/ 0 w 130"/>
                <a:gd name="T1" fmla="*/ 52 h 106"/>
                <a:gd name="T2" fmla="*/ 88 w 130"/>
                <a:gd name="T3" fmla="*/ 0 h 106"/>
                <a:gd name="T4" fmla="*/ 96 w 130"/>
                <a:gd name="T5" fmla="*/ 0 h 106"/>
                <a:gd name="T6" fmla="*/ 102 w 130"/>
                <a:gd name="T7" fmla="*/ 0 h 106"/>
                <a:gd name="T8" fmla="*/ 112 w 130"/>
                <a:gd name="T9" fmla="*/ 4 h 106"/>
                <a:gd name="T10" fmla="*/ 120 w 130"/>
                <a:gd name="T11" fmla="*/ 10 h 106"/>
                <a:gd name="T12" fmla="*/ 126 w 130"/>
                <a:gd name="T13" fmla="*/ 20 h 106"/>
                <a:gd name="T14" fmla="*/ 128 w 130"/>
                <a:gd name="T15" fmla="*/ 26 h 106"/>
                <a:gd name="T16" fmla="*/ 130 w 130"/>
                <a:gd name="T17" fmla="*/ 34 h 106"/>
                <a:gd name="T18" fmla="*/ 130 w 130"/>
                <a:gd name="T19" fmla="*/ 54 h 106"/>
                <a:gd name="T20" fmla="*/ 44 w 130"/>
                <a:gd name="T21" fmla="*/ 106 h 106"/>
                <a:gd name="T22" fmla="*/ 0 w 130"/>
                <a:gd name="T23" fmla="*/ 52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6"/>
                <a:gd name="T38" fmla="*/ 130 w 130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6">
                  <a:moveTo>
                    <a:pt x="0" y="52"/>
                  </a:move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0" y="10"/>
                  </a:lnTo>
                  <a:lnTo>
                    <a:pt x="126" y="20"/>
                  </a:lnTo>
                  <a:lnTo>
                    <a:pt x="128" y="26"/>
                  </a:lnTo>
                  <a:lnTo>
                    <a:pt x="130" y="34"/>
                  </a:lnTo>
                  <a:lnTo>
                    <a:pt x="130" y="54"/>
                  </a:lnTo>
                  <a:lnTo>
                    <a:pt x="44" y="106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0" name="Freeform 45"/>
            <p:cNvSpPr>
              <a:spLocks/>
            </p:cNvSpPr>
            <p:nvPr/>
          </p:nvSpPr>
          <p:spPr bwMode="auto">
            <a:xfrm>
              <a:off x="4587875" y="2809875"/>
              <a:ext cx="196850" cy="155575"/>
            </a:xfrm>
            <a:custGeom>
              <a:avLst/>
              <a:gdLst>
                <a:gd name="T0" fmla="*/ 36 w 124"/>
                <a:gd name="T1" fmla="*/ 98 h 98"/>
                <a:gd name="T2" fmla="*/ 0 w 124"/>
                <a:gd name="T3" fmla="*/ 50 h 98"/>
                <a:gd name="T4" fmla="*/ 86 w 124"/>
                <a:gd name="T5" fmla="*/ 0 h 98"/>
                <a:gd name="T6" fmla="*/ 92 w 124"/>
                <a:gd name="T7" fmla="*/ 0 h 98"/>
                <a:gd name="T8" fmla="*/ 100 w 124"/>
                <a:gd name="T9" fmla="*/ 0 h 98"/>
                <a:gd name="T10" fmla="*/ 106 w 124"/>
                <a:gd name="T11" fmla="*/ 4 h 98"/>
                <a:gd name="T12" fmla="*/ 114 w 124"/>
                <a:gd name="T13" fmla="*/ 8 h 98"/>
                <a:gd name="T14" fmla="*/ 120 w 124"/>
                <a:gd name="T15" fmla="*/ 18 h 98"/>
                <a:gd name="T16" fmla="*/ 124 w 124"/>
                <a:gd name="T17" fmla="*/ 30 h 98"/>
                <a:gd name="T18" fmla="*/ 124 w 124"/>
                <a:gd name="T19" fmla="*/ 48 h 98"/>
                <a:gd name="T20" fmla="*/ 36 w 124"/>
                <a:gd name="T21" fmla="*/ 98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98"/>
                <a:gd name="T35" fmla="*/ 124 w 124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98">
                  <a:moveTo>
                    <a:pt x="36" y="98"/>
                  </a:moveTo>
                  <a:lnTo>
                    <a:pt x="0" y="5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6" y="4"/>
                  </a:lnTo>
                  <a:lnTo>
                    <a:pt x="114" y="8"/>
                  </a:lnTo>
                  <a:lnTo>
                    <a:pt x="120" y="18"/>
                  </a:lnTo>
                  <a:lnTo>
                    <a:pt x="124" y="30"/>
                  </a:lnTo>
                  <a:lnTo>
                    <a:pt x="124" y="48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371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1" name="Freeform 46"/>
            <p:cNvSpPr>
              <a:spLocks/>
            </p:cNvSpPr>
            <p:nvPr/>
          </p:nvSpPr>
          <p:spPr bwMode="auto">
            <a:xfrm>
              <a:off x="4597400" y="2813050"/>
              <a:ext cx="184150" cy="142875"/>
            </a:xfrm>
            <a:custGeom>
              <a:avLst/>
              <a:gdLst>
                <a:gd name="T0" fmla="*/ 30 w 116"/>
                <a:gd name="T1" fmla="*/ 90 h 90"/>
                <a:gd name="T2" fmla="*/ 0 w 116"/>
                <a:gd name="T3" fmla="*/ 48 h 90"/>
                <a:gd name="T4" fmla="*/ 84 w 116"/>
                <a:gd name="T5" fmla="*/ 0 h 90"/>
                <a:gd name="T6" fmla="*/ 90 w 116"/>
                <a:gd name="T7" fmla="*/ 0 h 90"/>
                <a:gd name="T8" fmla="*/ 96 w 116"/>
                <a:gd name="T9" fmla="*/ 0 h 90"/>
                <a:gd name="T10" fmla="*/ 102 w 116"/>
                <a:gd name="T11" fmla="*/ 4 h 90"/>
                <a:gd name="T12" fmla="*/ 108 w 116"/>
                <a:gd name="T13" fmla="*/ 8 h 90"/>
                <a:gd name="T14" fmla="*/ 114 w 116"/>
                <a:gd name="T15" fmla="*/ 16 h 90"/>
                <a:gd name="T16" fmla="*/ 116 w 116"/>
                <a:gd name="T17" fmla="*/ 26 h 90"/>
                <a:gd name="T18" fmla="*/ 116 w 116"/>
                <a:gd name="T19" fmla="*/ 40 h 90"/>
                <a:gd name="T20" fmla="*/ 30 w 116"/>
                <a:gd name="T21" fmla="*/ 9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90"/>
                <a:gd name="T35" fmla="*/ 116 w 116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90">
                  <a:moveTo>
                    <a:pt x="30" y="90"/>
                  </a:moveTo>
                  <a:lnTo>
                    <a:pt x="0" y="48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8" y="8"/>
                  </a:lnTo>
                  <a:lnTo>
                    <a:pt x="114" y="16"/>
                  </a:lnTo>
                  <a:lnTo>
                    <a:pt x="116" y="26"/>
                  </a:lnTo>
                  <a:lnTo>
                    <a:pt x="116" y="4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5B41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2" name="Freeform 47"/>
            <p:cNvSpPr>
              <a:spLocks/>
            </p:cNvSpPr>
            <p:nvPr/>
          </p:nvSpPr>
          <p:spPr bwMode="auto">
            <a:xfrm>
              <a:off x="4606925" y="2813050"/>
              <a:ext cx="174625" cy="133350"/>
            </a:xfrm>
            <a:custGeom>
              <a:avLst/>
              <a:gdLst>
                <a:gd name="T0" fmla="*/ 24 w 110"/>
                <a:gd name="T1" fmla="*/ 84 h 84"/>
                <a:gd name="T2" fmla="*/ 0 w 110"/>
                <a:gd name="T3" fmla="*/ 48 h 84"/>
                <a:gd name="T4" fmla="*/ 82 w 110"/>
                <a:gd name="T5" fmla="*/ 0 h 84"/>
                <a:gd name="T6" fmla="*/ 86 w 110"/>
                <a:gd name="T7" fmla="*/ 2 h 84"/>
                <a:gd name="T8" fmla="*/ 96 w 110"/>
                <a:gd name="T9" fmla="*/ 6 h 84"/>
                <a:gd name="T10" fmla="*/ 102 w 110"/>
                <a:gd name="T11" fmla="*/ 10 h 84"/>
                <a:gd name="T12" fmla="*/ 106 w 110"/>
                <a:gd name="T13" fmla="*/ 16 h 84"/>
                <a:gd name="T14" fmla="*/ 110 w 110"/>
                <a:gd name="T15" fmla="*/ 24 h 84"/>
                <a:gd name="T16" fmla="*/ 110 w 110"/>
                <a:gd name="T17" fmla="*/ 36 h 84"/>
                <a:gd name="T18" fmla="*/ 24 w 110"/>
                <a:gd name="T19" fmla="*/ 84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84"/>
                <a:gd name="T32" fmla="*/ 110 w 110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84">
                  <a:moveTo>
                    <a:pt x="24" y="84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96" y="6"/>
                  </a:lnTo>
                  <a:lnTo>
                    <a:pt x="102" y="10"/>
                  </a:lnTo>
                  <a:lnTo>
                    <a:pt x="106" y="16"/>
                  </a:lnTo>
                  <a:lnTo>
                    <a:pt x="110" y="24"/>
                  </a:lnTo>
                  <a:lnTo>
                    <a:pt x="110" y="36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806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3" name="Freeform 48"/>
            <p:cNvSpPr>
              <a:spLocks/>
            </p:cNvSpPr>
            <p:nvPr/>
          </p:nvSpPr>
          <p:spPr bwMode="auto">
            <a:xfrm>
              <a:off x="4616450" y="2816225"/>
              <a:ext cx="161925" cy="120650"/>
            </a:xfrm>
            <a:custGeom>
              <a:avLst/>
              <a:gdLst>
                <a:gd name="T0" fmla="*/ 18 w 102"/>
                <a:gd name="T1" fmla="*/ 76 h 76"/>
                <a:gd name="T2" fmla="*/ 0 w 102"/>
                <a:gd name="T3" fmla="*/ 48 h 76"/>
                <a:gd name="T4" fmla="*/ 80 w 102"/>
                <a:gd name="T5" fmla="*/ 0 h 76"/>
                <a:gd name="T6" fmla="*/ 84 w 102"/>
                <a:gd name="T7" fmla="*/ 2 h 76"/>
                <a:gd name="T8" fmla="*/ 92 w 102"/>
                <a:gd name="T9" fmla="*/ 6 h 76"/>
                <a:gd name="T10" fmla="*/ 96 w 102"/>
                <a:gd name="T11" fmla="*/ 10 h 76"/>
                <a:gd name="T12" fmla="*/ 100 w 102"/>
                <a:gd name="T13" fmla="*/ 14 h 76"/>
                <a:gd name="T14" fmla="*/ 102 w 102"/>
                <a:gd name="T15" fmla="*/ 20 h 76"/>
                <a:gd name="T16" fmla="*/ 102 w 102"/>
                <a:gd name="T17" fmla="*/ 28 h 76"/>
                <a:gd name="T18" fmla="*/ 18 w 102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76"/>
                <a:gd name="T32" fmla="*/ 102 w 102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76">
                  <a:moveTo>
                    <a:pt x="18" y="76"/>
                  </a:moveTo>
                  <a:lnTo>
                    <a:pt x="0" y="48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92" y="6"/>
                  </a:lnTo>
                  <a:lnTo>
                    <a:pt x="96" y="10"/>
                  </a:lnTo>
                  <a:lnTo>
                    <a:pt x="100" y="14"/>
                  </a:lnTo>
                  <a:lnTo>
                    <a:pt x="102" y="20"/>
                  </a:lnTo>
                  <a:lnTo>
                    <a:pt x="102" y="2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A99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4" name="Freeform 49"/>
            <p:cNvSpPr>
              <a:spLocks/>
            </p:cNvSpPr>
            <p:nvPr/>
          </p:nvSpPr>
          <p:spPr bwMode="auto">
            <a:xfrm>
              <a:off x="4625975" y="2816225"/>
              <a:ext cx="152400" cy="107950"/>
            </a:xfrm>
            <a:custGeom>
              <a:avLst/>
              <a:gdLst>
                <a:gd name="T0" fmla="*/ 12 w 96"/>
                <a:gd name="T1" fmla="*/ 68 h 68"/>
                <a:gd name="T2" fmla="*/ 0 w 96"/>
                <a:gd name="T3" fmla="*/ 48 h 68"/>
                <a:gd name="T4" fmla="*/ 78 w 96"/>
                <a:gd name="T5" fmla="*/ 0 h 68"/>
                <a:gd name="T6" fmla="*/ 88 w 96"/>
                <a:gd name="T7" fmla="*/ 8 h 68"/>
                <a:gd name="T8" fmla="*/ 94 w 96"/>
                <a:gd name="T9" fmla="*/ 14 h 68"/>
                <a:gd name="T10" fmla="*/ 96 w 96"/>
                <a:gd name="T11" fmla="*/ 18 h 68"/>
                <a:gd name="T12" fmla="*/ 96 w 96"/>
                <a:gd name="T13" fmla="*/ 22 h 68"/>
                <a:gd name="T14" fmla="*/ 12 w 96"/>
                <a:gd name="T15" fmla="*/ 68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68"/>
                <a:gd name="T26" fmla="*/ 96 w 9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68">
                  <a:moveTo>
                    <a:pt x="12" y="6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4" y="14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D4C8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5" name="Freeform 50"/>
            <p:cNvSpPr>
              <a:spLocks/>
            </p:cNvSpPr>
            <p:nvPr/>
          </p:nvSpPr>
          <p:spPr bwMode="auto">
            <a:xfrm>
              <a:off x="4632325" y="2819400"/>
              <a:ext cx="146050" cy="95250"/>
            </a:xfrm>
            <a:custGeom>
              <a:avLst/>
              <a:gdLst>
                <a:gd name="T0" fmla="*/ 92 w 92"/>
                <a:gd name="T1" fmla="*/ 16 h 60"/>
                <a:gd name="T2" fmla="*/ 8 w 92"/>
                <a:gd name="T3" fmla="*/ 60 h 60"/>
                <a:gd name="T4" fmla="*/ 0 w 92"/>
                <a:gd name="T5" fmla="*/ 46 h 60"/>
                <a:gd name="T6" fmla="*/ 78 w 92"/>
                <a:gd name="T7" fmla="*/ 0 h 60"/>
                <a:gd name="T8" fmla="*/ 92 w 92"/>
                <a:gd name="T9" fmla="*/ 1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60"/>
                <a:gd name="T17" fmla="*/ 92 w 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60">
                  <a:moveTo>
                    <a:pt x="92" y="16"/>
                  </a:moveTo>
                  <a:lnTo>
                    <a:pt x="8" y="60"/>
                  </a:lnTo>
                  <a:lnTo>
                    <a:pt x="0" y="46"/>
                  </a:lnTo>
                  <a:lnTo>
                    <a:pt x="78" y="0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6" name="Freeform 51"/>
            <p:cNvSpPr>
              <a:spLocks/>
            </p:cNvSpPr>
            <p:nvPr/>
          </p:nvSpPr>
          <p:spPr bwMode="auto">
            <a:xfrm>
              <a:off x="4562475" y="2892425"/>
              <a:ext cx="101600" cy="111125"/>
            </a:xfrm>
            <a:custGeom>
              <a:avLst/>
              <a:gdLst>
                <a:gd name="T0" fmla="*/ 46 w 64"/>
                <a:gd name="T1" fmla="*/ 68 h 70"/>
                <a:gd name="T2" fmla="*/ 52 w 64"/>
                <a:gd name="T3" fmla="*/ 64 h 70"/>
                <a:gd name="T4" fmla="*/ 56 w 64"/>
                <a:gd name="T5" fmla="*/ 60 h 70"/>
                <a:gd name="T6" fmla="*/ 60 w 64"/>
                <a:gd name="T7" fmla="*/ 54 h 70"/>
                <a:gd name="T8" fmla="*/ 64 w 64"/>
                <a:gd name="T9" fmla="*/ 48 h 70"/>
                <a:gd name="T10" fmla="*/ 64 w 64"/>
                <a:gd name="T11" fmla="*/ 42 h 70"/>
                <a:gd name="T12" fmla="*/ 64 w 64"/>
                <a:gd name="T13" fmla="*/ 36 h 70"/>
                <a:gd name="T14" fmla="*/ 64 w 64"/>
                <a:gd name="T15" fmla="*/ 28 h 70"/>
                <a:gd name="T16" fmla="*/ 62 w 64"/>
                <a:gd name="T17" fmla="*/ 22 h 70"/>
                <a:gd name="T18" fmla="*/ 58 w 64"/>
                <a:gd name="T19" fmla="*/ 16 h 70"/>
                <a:gd name="T20" fmla="*/ 54 w 64"/>
                <a:gd name="T21" fmla="*/ 10 h 70"/>
                <a:gd name="T22" fmla="*/ 48 w 64"/>
                <a:gd name="T23" fmla="*/ 6 h 70"/>
                <a:gd name="T24" fmla="*/ 42 w 64"/>
                <a:gd name="T25" fmla="*/ 2 h 70"/>
                <a:gd name="T26" fmla="*/ 36 w 64"/>
                <a:gd name="T27" fmla="*/ 2 h 70"/>
                <a:gd name="T28" fmla="*/ 30 w 64"/>
                <a:gd name="T29" fmla="*/ 0 h 70"/>
                <a:gd name="T30" fmla="*/ 24 w 64"/>
                <a:gd name="T31" fmla="*/ 0 h 70"/>
                <a:gd name="T32" fmla="*/ 18 w 64"/>
                <a:gd name="T33" fmla="*/ 4 h 70"/>
                <a:gd name="T34" fmla="*/ 12 w 64"/>
                <a:gd name="T35" fmla="*/ 6 h 70"/>
                <a:gd name="T36" fmla="*/ 8 w 64"/>
                <a:gd name="T37" fmla="*/ 10 h 70"/>
                <a:gd name="T38" fmla="*/ 4 w 64"/>
                <a:gd name="T39" fmla="*/ 16 h 70"/>
                <a:gd name="T40" fmla="*/ 0 w 64"/>
                <a:gd name="T41" fmla="*/ 22 h 70"/>
                <a:gd name="T42" fmla="*/ 0 w 64"/>
                <a:gd name="T43" fmla="*/ 28 h 70"/>
                <a:gd name="T44" fmla="*/ 0 w 64"/>
                <a:gd name="T45" fmla="*/ 36 h 70"/>
                <a:gd name="T46" fmla="*/ 0 w 64"/>
                <a:gd name="T47" fmla="*/ 42 h 70"/>
                <a:gd name="T48" fmla="*/ 2 w 64"/>
                <a:gd name="T49" fmla="*/ 48 h 70"/>
                <a:gd name="T50" fmla="*/ 6 w 64"/>
                <a:gd name="T51" fmla="*/ 54 h 70"/>
                <a:gd name="T52" fmla="*/ 10 w 64"/>
                <a:gd name="T53" fmla="*/ 60 h 70"/>
                <a:gd name="T54" fmla="*/ 16 w 64"/>
                <a:gd name="T55" fmla="*/ 64 h 70"/>
                <a:gd name="T56" fmla="*/ 22 w 64"/>
                <a:gd name="T57" fmla="*/ 68 h 70"/>
                <a:gd name="T58" fmla="*/ 28 w 64"/>
                <a:gd name="T59" fmla="*/ 70 h 70"/>
                <a:gd name="T60" fmla="*/ 34 w 64"/>
                <a:gd name="T61" fmla="*/ 70 h 70"/>
                <a:gd name="T62" fmla="*/ 40 w 64"/>
                <a:gd name="T63" fmla="*/ 70 h 70"/>
                <a:gd name="T64" fmla="*/ 46 w 64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46" y="68"/>
                  </a:moveTo>
                  <a:lnTo>
                    <a:pt x="52" y="64"/>
                  </a:lnTo>
                  <a:lnTo>
                    <a:pt x="56" y="60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13007C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7" name="Freeform 52"/>
            <p:cNvSpPr>
              <a:spLocks/>
            </p:cNvSpPr>
            <p:nvPr/>
          </p:nvSpPr>
          <p:spPr bwMode="auto">
            <a:xfrm>
              <a:off x="5080000" y="1806575"/>
              <a:ext cx="1428750" cy="873125"/>
            </a:xfrm>
            <a:custGeom>
              <a:avLst/>
              <a:gdLst>
                <a:gd name="T0" fmla="*/ 0 w 900"/>
                <a:gd name="T1" fmla="*/ 496 h 550"/>
                <a:gd name="T2" fmla="*/ 858 w 900"/>
                <a:gd name="T3" fmla="*/ 0 h 550"/>
                <a:gd name="T4" fmla="*/ 866 w 900"/>
                <a:gd name="T5" fmla="*/ 0 h 550"/>
                <a:gd name="T6" fmla="*/ 874 w 900"/>
                <a:gd name="T7" fmla="*/ 0 h 550"/>
                <a:gd name="T8" fmla="*/ 882 w 900"/>
                <a:gd name="T9" fmla="*/ 2 h 550"/>
                <a:gd name="T10" fmla="*/ 890 w 900"/>
                <a:gd name="T11" fmla="*/ 8 h 550"/>
                <a:gd name="T12" fmla="*/ 896 w 900"/>
                <a:gd name="T13" fmla="*/ 18 h 550"/>
                <a:gd name="T14" fmla="*/ 900 w 900"/>
                <a:gd name="T15" fmla="*/ 26 h 550"/>
                <a:gd name="T16" fmla="*/ 900 w 900"/>
                <a:gd name="T17" fmla="*/ 34 h 550"/>
                <a:gd name="T18" fmla="*/ 900 w 900"/>
                <a:gd name="T19" fmla="*/ 54 h 550"/>
                <a:gd name="T20" fmla="*/ 42 w 900"/>
                <a:gd name="T21" fmla="*/ 550 h 550"/>
                <a:gd name="T22" fmla="*/ 0 w 900"/>
                <a:gd name="T23" fmla="*/ 496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0"/>
                <a:gd name="T37" fmla="*/ 0 h 550"/>
                <a:gd name="T38" fmla="*/ 900 w 900"/>
                <a:gd name="T39" fmla="*/ 550 h 5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0" h="550">
                  <a:moveTo>
                    <a:pt x="0" y="496"/>
                  </a:moveTo>
                  <a:lnTo>
                    <a:pt x="858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2"/>
                  </a:lnTo>
                  <a:lnTo>
                    <a:pt x="890" y="8"/>
                  </a:lnTo>
                  <a:lnTo>
                    <a:pt x="896" y="18"/>
                  </a:lnTo>
                  <a:lnTo>
                    <a:pt x="900" y="26"/>
                  </a:lnTo>
                  <a:lnTo>
                    <a:pt x="900" y="34"/>
                  </a:lnTo>
                  <a:lnTo>
                    <a:pt x="900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8" name="Freeform 53"/>
            <p:cNvSpPr>
              <a:spLocks/>
            </p:cNvSpPr>
            <p:nvPr/>
          </p:nvSpPr>
          <p:spPr bwMode="auto">
            <a:xfrm>
              <a:off x="5086350" y="1812925"/>
              <a:ext cx="1428750" cy="873125"/>
            </a:xfrm>
            <a:custGeom>
              <a:avLst/>
              <a:gdLst>
                <a:gd name="T0" fmla="*/ 0 w 900"/>
                <a:gd name="T1" fmla="*/ 496 h 550"/>
                <a:gd name="T2" fmla="*/ 858 w 900"/>
                <a:gd name="T3" fmla="*/ 0 h 550"/>
                <a:gd name="T4" fmla="*/ 866 w 900"/>
                <a:gd name="T5" fmla="*/ 0 h 550"/>
                <a:gd name="T6" fmla="*/ 874 w 900"/>
                <a:gd name="T7" fmla="*/ 0 h 550"/>
                <a:gd name="T8" fmla="*/ 882 w 900"/>
                <a:gd name="T9" fmla="*/ 2 h 550"/>
                <a:gd name="T10" fmla="*/ 890 w 900"/>
                <a:gd name="T11" fmla="*/ 8 h 550"/>
                <a:gd name="T12" fmla="*/ 896 w 900"/>
                <a:gd name="T13" fmla="*/ 18 h 550"/>
                <a:gd name="T14" fmla="*/ 900 w 900"/>
                <a:gd name="T15" fmla="*/ 26 h 550"/>
                <a:gd name="T16" fmla="*/ 900 w 900"/>
                <a:gd name="T17" fmla="*/ 34 h 550"/>
                <a:gd name="T18" fmla="*/ 900 w 900"/>
                <a:gd name="T19" fmla="*/ 54 h 550"/>
                <a:gd name="T20" fmla="*/ 42 w 900"/>
                <a:gd name="T21" fmla="*/ 550 h 550"/>
                <a:gd name="T22" fmla="*/ 0 w 900"/>
                <a:gd name="T23" fmla="*/ 496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0"/>
                <a:gd name="T37" fmla="*/ 0 h 550"/>
                <a:gd name="T38" fmla="*/ 900 w 900"/>
                <a:gd name="T39" fmla="*/ 550 h 5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0" h="550">
                  <a:moveTo>
                    <a:pt x="0" y="496"/>
                  </a:moveTo>
                  <a:lnTo>
                    <a:pt x="858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2"/>
                  </a:lnTo>
                  <a:lnTo>
                    <a:pt x="890" y="8"/>
                  </a:lnTo>
                  <a:lnTo>
                    <a:pt x="896" y="18"/>
                  </a:lnTo>
                  <a:lnTo>
                    <a:pt x="900" y="26"/>
                  </a:lnTo>
                  <a:lnTo>
                    <a:pt x="900" y="34"/>
                  </a:lnTo>
                  <a:lnTo>
                    <a:pt x="900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9" name="Freeform 54"/>
            <p:cNvSpPr>
              <a:spLocks/>
            </p:cNvSpPr>
            <p:nvPr/>
          </p:nvSpPr>
          <p:spPr bwMode="auto">
            <a:xfrm>
              <a:off x="5089525" y="1806575"/>
              <a:ext cx="1419225" cy="863600"/>
            </a:xfrm>
            <a:custGeom>
              <a:avLst/>
              <a:gdLst>
                <a:gd name="T0" fmla="*/ 856 w 894"/>
                <a:gd name="T1" fmla="*/ 0 h 544"/>
                <a:gd name="T2" fmla="*/ 864 w 894"/>
                <a:gd name="T3" fmla="*/ 0 h 544"/>
                <a:gd name="T4" fmla="*/ 870 w 894"/>
                <a:gd name="T5" fmla="*/ 2 h 544"/>
                <a:gd name="T6" fmla="*/ 878 w 894"/>
                <a:gd name="T7" fmla="*/ 4 h 544"/>
                <a:gd name="T8" fmla="*/ 884 w 894"/>
                <a:gd name="T9" fmla="*/ 10 h 544"/>
                <a:gd name="T10" fmla="*/ 890 w 894"/>
                <a:gd name="T11" fmla="*/ 18 h 544"/>
                <a:gd name="T12" fmla="*/ 894 w 894"/>
                <a:gd name="T13" fmla="*/ 32 h 544"/>
                <a:gd name="T14" fmla="*/ 894 w 894"/>
                <a:gd name="T15" fmla="*/ 48 h 544"/>
                <a:gd name="T16" fmla="*/ 36 w 894"/>
                <a:gd name="T17" fmla="*/ 544 h 544"/>
                <a:gd name="T18" fmla="*/ 0 w 894"/>
                <a:gd name="T19" fmla="*/ 496 h 544"/>
                <a:gd name="T20" fmla="*/ 856 w 894"/>
                <a:gd name="T21" fmla="*/ 0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4"/>
                <a:gd name="T34" fmla="*/ 0 h 544"/>
                <a:gd name="T35" fmla="*/ 894 w 894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4" h="544">
                  <a:moveTo>
                    <a:pt x="856" y="0"/>
                  </a:moveTo>
                  <a:lnTo>
                    <a:pt x="864" y="0"/>
                  </a:lnTo>
                  <a:lnTo>
                    <a:pt x="870" y="2"/>
                  </a:lnTo>
                  <a:lnTo>
                    <a:pt x="878" y="4"/>
                  </a:lnTo>
                  <a:lnTo>
                    <a:pt x="884" y="10"/>
                  </a:lnTo>
                  <a:lnTo>
                    <a:pt x="890" y="18"/>
                  </a:lnTo>
                  <a:lnTo>
                    <a:pt x="894" y="32"/>
                  </a:lnTo>
                  <a:lnTo>
                    <a:pt x="894" y="48"/>
                  </a:lnTo>
                  <a:lnTo>
                    <a:pt x="36" y="544"/>
                  </a:lnTo>
                  <a:lnTo>
                    <a:pt x="0" y="496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0" name="Freeform 55"/>
            <p:cNvSpPr>
              <a:spLocks/>
            </p:cNvSpPr>
            <p:nvPr/>
          </p:nvSpPr>
          <p:spPr bwMode="auto">
            <a:xfrm>
              <a:off x="5099050" y="1809750"/>
              <a:ext cx="1409700" cy="850900"/>
            </a:xfrm>
            <a:custGeom>
              <a:avLst/>
              <a:gdLst>
                <a:gd name="T0" fmla="*/ 854 w 888"/>
                <a:gd name="T1" fmla="*/ 0 h 536"/>
                <a:gd name="T2" fmla="*/ 860 w 888"/>
                <a:gd name="T3" fmla="*/ 0 h 536"/>
                <a:gd name="T4" fmla="*/ 866 w 888"/>
                <a:gd name="T5" fmla="*/ 2 h 536"/>
                <a:gd name="T6" fmla="*/ 872 w 888"/>
                <a:gd name="T7" fmla="*/ 4 h 536"/>
                <a:gd name="T8" fmla="*/ 880 w 888"/>
                <a:gd name="T9" fmla="*/ 10 h 536"/>
                <a:gd name="T10" fmla="*/ 884 w 888"/>
                <a:gd name="T11" fmla="*/ 16 h 536"/>
                <a:gd name="T12" fmla="*/ 888 w 888"/>
                <a:gd name="T13" fmla="*/ 26 h 536"/>
                <a:gd name="T14" fmla="*/ 888 w 888"/>
                <a:gd name="T15" fmla="*/ 42 h 536"/>
                <a:gd name="T16" fmla="*/ 32 w 888"/>
                <a:gd name="T17" fmla="*/ 536 h 536"/>
                <a:gd name="T18" fmla="*/ 0 w 888"/>
                <a:gd name="T19" fmla="*/ 494 h 536"/>
                <a:gd name="T20" fmla="*/ 854 w 888"/>
                <a:gd name="T21" fmla="*/ 0 h 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8"/>
                <a:gd name="T34" fmla="*/ 0 h 536"/>
                <a:gd name="T35" fmla="*/ 888 w 888"/>
                <a:gd name="T36" fmla="*/ 536 h 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8" h="536">
                  <a:moveTo>
                    <a:pt x="854" y="0"/>
                  </a:moveTo>
                  <a:lnTo>
                    <a:pt x="860" y="0"/>
                  </a:lnTo>
                  <a:lnTo>
                    <a:pt x="866" y="2"/>
                  </a:lnTo>
                  <a:lnTo>
                    <a:pt x="872" y="4"/>
                  </a:lnTo>
                  <a:lnTo>
                    <a:pt x="880" y="10"/>
                  </a:lnTo>
                  <a:lnTo>
                    <a:pt x="884" y="16"/>
                  </a:lnTo>
                  <a:lnTo>
                    <a:pt x="888" y="26"/>
                  </a:lnTo>
                  <a:lnTo>
                    <a:pt x="888" y="42"/>
                  </a:lnTo>
                  <a:lnTo>
                    <a:pt x="32" y="536"/>
                  </a:lnTo>
                  <a:lnTo>
                    <a:pt x="0" y="49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1" name="Freeform 56"/>
            <p:cNvSpPr>
              <a:spLocks/>
            </p:cNvSpPr>
            <p:nvPr/>
          </p:nvSpPr>
          <p:spPr bwMode="auto">
            <a:xfrm>
              <a:off x="5108575" y="1809750"/>
              <a:ext cx="1397000" cy="838200"/>
            </a:xfrm>
            <a:custGeom>
              <a:avLst/>
              <a:gdLst>
                <a:gd name="T0" fmla="*/ 852 w 880"/>
                <a:gd name="T1" fmla="*/ 0 h 528"/>
                <a:gd name="T2" fmla="*/ 858 w 880"/>
                <a:gd name="T3" fmla="*/ 2 h 528"/>
                <a:gd name="T4" fmla="*/ 868 w 880"/>
                <a:gd name="T5" fmla="*/ 6 h 528"/>
                <a:gd name="T6" fmla="*/ 874 w 880"/>
                <a:gd name="T7" fmla="*/ 10 h 528"/>
                <a:gd name="T8" fmla="*/ 878 w 880"/>
                <a:gd name="T9" fmla="*/ 16 h 528"/>
                <a:gd name="T10" fmla="*/ 880 w 880"/>
                <a:gd name="T11" fmla="*/ 24 h 528"/>
                <a:gd name="T12" fmla="*/ 880 w 880"/>
                <a:gd name="T13" fmla="*/ 36 h 528"/>
                <a:gd name="T14" fmla="*/ 26 w 880"/>
                <a:gd name="T15" fmla="*/ 528 h 528"/>
                <a:gd name="T16" fmla="*/ 0 w 880"/>
                <a:gd name="T17" fmla="*/ 494 h 528"/>
                <a:gd name="T18" fmla="*/ 852 w 880"/>
                <a:gd name="T19" fmla="*/ 0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"/>
                <a:gd name="T31" fmla="*/ 0 h 528"/>
                <a:gd name="T32" fmla="*/ 880 w 880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" h="528">
                  <a:moveTo>
                    <a:pt x="852" y="0"/>
                  </a:moveTo>
                  <a:lnTo>
                    <a:pt x="858" y="2"/>
                  </a:lnTo>
                  <a:lnTo>
                    <a:pt x="868" y="6"/>
                  </a:lnTo>
                  <a:lnTo>
                    <a:pt x="874" y="10"/>
                  </a:lnTo>
                  <a:lnTo>
                    <a:pt x="878" y="16"/>
                  </a:lnTo>
                  <a:lnTo>
                    <a:pt x="880" y="24"/>
                  </a:lnTo>
                  <a:lnTo>
                    <a:pt x="880" y="36"/>
                  </a:lnTo>
                  <a:lnTo>
                    <a:pt x="26" y="528"/>
                  </a:lnTo>
                  <a:lnTo>
                    <a:pt x="0" y="49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2" name="Freeform 57"/>
            <p:cNvSpPr>
              <a:spLocks/>
            </p:cNvSpPr>
            <p:nvPr/>
          </p:nvSpPr>
          <p:spPr bwMode="auto">
            <a:xfrm>
              <a:off x="5121275" y="1812925"/>
              <a:ext cx="1384300" cy="825500"/>
            </a:xfrm>
            <a:custGeom>
              <a:avLst/>
              <a:gdLst>
                <a:gd name="T0" fmla="*/ 850 w 872"/>
                <a:gd name="T1" fmla="*/ 0 h 520"/>
                <a:gd name="T2" fmla="*/ 852 w 872"/>
                <a:gd name="T3" fmla="*/ 0 h 520"/>
                <a:gd name="T4" fmla="*/ 862 w 872"/>
                <a:gd name="T5" fmla="*/ 6 h 520"/>
                <a:gd name="T6" fmla="*/ 866 w 872"/>
                <a:gd name="T7" fmla="*/ 10 h 520"/>
                <a:gd name="T8" fmla="*/ 870 w 872"/>
                <a:gd name="T9" fmla="*/ 14 h 520"/>
                <a:gd name="T10" fmla="*/ 872 w 872"/>
                <a:gd name="T11" fmla="*/ 20 h 520"/>
                <a:gd name="T12" fmla="*/ 872 w 872"/>
                <a:gd name="T13" fmla="*/ 28 h 520"/>
                <a:gd name="T14" fmla="*/ 18 w 872"/>
                <a:gd name="T15" fmla="*/ 520 h 520"/>
                <a:gd name="T16" fmla="*/ 0 w 872"/>
                <a:gd name="T17" fmla="*/ 492 h 520"/>
                <a:gd name="T18" fmla="*/ 850 w 872"/>
                <a:gd name="T19" fmla="*/ 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2"/>
                <a:gd name="T31" fmla="*/ 0 h 520"/>
                <a:gd name="T32" fmla="*/ 872 w 872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2" h="520">
                  <a:moveTo>
                    <a:pt x="850" y="0"/>
                  </a:moveTo>
                  <a:lnTo>
                    <a:pt x="852" y="0"/>
                  </a:lnTo>
                  <a:lnTo>
                    <a:pt x="862" y="6"/>
                  </a:lnTo>
                  <a:lnTo>
                    <a:pt x="866" y="10"/>
                  </a:lnTo>
                  <a:lnTo>
                    <a:pt x="870" y="14"/>
                  </a:lnTo>
                  <a:lnTo>
                    <a:pt x="872" y="20"/>
                  </a:lnTo>
                  <a:lnTo>
                    <a:pt x="872" y="28"/>
                  </a:lnTo>
                  <a:lnTo>
                    <a:pt x="18" y="520"/>
                  </a:lnTo>
                  <a:lnTo>
                    <a:pt x="0" y="49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3" name="Freeform 58"/>
            <p:cNvSpPr>
              <a:spLocks/>
            </p:cNvSpPr>
            <p:nvPr/>
          </p:nvSpPr>
          <p:spPr bwMode="auto">
            <a:xfrm>
              <a:off x="5130800" y="1812925"/>
              <a:ext cx="1374775" cy="815975"/>
            </a:xfrm>
            <a:custGeom>
              <a:avLst/>
              <a:gdLst>
                <a:gd name="T0" fmla="*/ 848 w 866"/>
                <a:gd name="T1" fmla="*/ 0 h 514"/>
                <a:gd name="T2" fmla="*/ 856 w 866"/>
                <a:gd name="T3" fmla="*/ 8 h 514"/>
                <a:gd name="T4" fmla="*/ 864 w 866"/>
                <a:gd name="T5" fmla="*/ 14 h 514"/>
                <a:gd name="T6" fmla="*/ 864 w 866"/>
                <a:gd name="T7" fmla="*/ 18 h 514"/>
                <a:gd name="T8" fmla="*/ 866 w 866"/>
                <a:gd name="T9" fmla="*/ 22 h 514"/>
                <a:gd name="T10" fmla="*/ 12 w 866"/>
                <a:gd name="T11" fmla="*/ 514 h 514"/>
                <a:gd name="T12" fmla="*/ 0 w 866"/>
                <a:gd name="T13" fmla="*/ 492 h 514"/>
                <a:gd name="T14" fmla="*/ 848 w 866"/>
                <a:gd name="T15" fmla="*/ 0 h 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6"/>
                <a:gd name="T25" fmla="*/ 0 h 514"/>
                <a:gd name="T26" fmla="*/ 866 w 866"/>
                <a:gd name="T27" fmla="*/ 514 h 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6" h="514">
                  <a:moveTo>
                    <a:pt x="848" y="0"/>
                  </a:moveTo>
                  <a:lnTo>
                    <a:pt x="856" y="8"/>
                  </a:lnTo>
                  <a:lnTo>
                    <a:pt x="864" y="14"/>
                  </a:lnTo>
                  <a:lnTo>
                    <a:pt x="864" y="18"/>
                  </a:lnTo>
                  <a:lnTo>
                    <a:pt x="866" y="22"/>
                  </a:lnTo>
                  <a:lnTo>
                    <a:pt x="12" y="514"/>
                  </a:lnTo>
                  <a:lnTo>
                    <a:pt x="0" y="492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4" name="Freeform 59"/>
            <p:cNvSpPr>
              <a:spLocks/>
            </p:cNvSpPr>
            <p:nvPr/>
          </p:nvSpPr>
          <p:spPr bwMode="auto">
            <a:xfrm>
              <a:off x="5140325" y="1816100"/>
              <a:ext cx="1362075" cy="800100"/>
            </a:xfrm>
            <a:custGeom>
              <a:avLst/>
              <a:gdLst>
                <a:gd name="T0" fmla="*/ 858 w 858"/>
                <a:gd name="T1" fmla="*/ 14 h 504"/>
                <a:gd name="T2" fmla="*/ 8 w 858"/>
                <a:gd name="T3" fmla="*/ 504 h 504"/>
                <a:gd name="T4" fmla="*/ 0 w 858"/>
                <a:gd name="T5" fmla="*/ 490 h 504"/>
                <a:gd name="T6" fmla="*/ 846 w 858"/>
                <a:gd name="T7" fmla="*/ 0 h 504"/>
                <a:gd name="T8" fmla="*/ 858 w 858"/>
                <a:gd name="T9" fmla="*/ 14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8"/>
                <a:gd name="T16" fmla="*/ 0 h 504"/>
                <a:gd name="T17" fmla="*/ 858 w 858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8" h="504">
                  <a:moveTo>
                    <a:pt x="858" y="14"/>
                  </a:moveTo>
                  <a:lnTo>
                    <a:pt x="8" y="504"/>
                  </a:lnTo>
                  <a:lnTo>
                    <a:pt x="0" y="490"/>
                  </a:lnTo>
                  <a:lnTo>
                    <a:pt x="846" y="0"/>
                  </a:lnTo>
                  <a:lnTo>
                    <a:pt x="85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5" name="Freeform 60"/>
            <p:cNvSpPr>
              <a:spLocks/>
            </p:cNvSpPr>
            <p:nvPr/>
          </p:nvSpPr>
          <p:spPr bwMode="auto">
            <a:xfrm>
              <a:off x="5067300" y="2587625"/>
              <a:ext cx="104775" cy="111125"/>
            </a:xfrm>
            <a:custGeom>
              <a:avLst/>
              <a:gdLst>
                <a:gd name="T0" fmla="*/ 46 w 66"/>
                <a:gd name="T1" fmla="*/ 68 h 70"/>
                <a:gd name="T2" fmla="*/ 52 w 66"/>
                <a:gd name="T3" fmla="*/ 64 h 70"/>
                <a:gd name="T4" fmla="*/ 58 w 66"/>
                <a:gd name="T5" fmla="*/ 60 h 70"/>
                <a:gd name="T6" fmla="*/ 60 w 66"/>
                <a:gd name="T7" fmla="*/ 54 h 70"/>
                <a:gd name="T8" fmla="*/ 64 w 66"/>
                <a:gd name="T9" fmla="*/ 48 h 70"/>
                <a:gd name="T10" fmla="*/ 64 w 66"/>
                <a:gd name="T11" fmla="*/ 42 h 70"/>
                <a:gd name="T12" fmla="*/ 66 w 66"/>
                <a:gd name="T13" fmla="*/ 36 h 70"/>
                <a:gd name="T14" fmla="*/ 64 w 66"/>
                <a:gd name="T15" fmla="*/ 28 h 70"/>
                <a:gd name="T16" fmla="*/ 62 w 66"/>
                <a:gd name="T17" fmla="*/ 22 h 70"/>
                <a:gd name="T18" fmla="*/ 58 w 66"/>
                <a:gd name="T19" fmla="*/ 16 h 70"/>
                <a:gd name="T20" fmla="*/ 54 w 66"/>
                <a:gd name="T21" fmla="*/ 10 h 70"/>
                <a:gd name="T22" fmla="*/ 48 w 66"/>
                <a:gd name="T23" fmla="*/ 6 h 70"/>
                <a:gd name="T24" fmla="*/ 42 w 66"/>
                <a:gd name="T25" fmla="*/ 2 h 70"/>
                <a:gd name="T26" fmla="*/ 36 w 66"/>
                <a:gd name="T27" fmla="*/ 0 h 70"/>
                <a:gd name="T28" fmla="*/ 30 w 66"/>
                <a:gd name="T29" fmla="*/ 0 h 70"/>
                <a:gd name="T30" fmla="*/ 24 w 66"/>
                <a:gd name="T31" fmla="*/ 0 h 70"/>
                <a:gd name="T32" fmla="*/ 18 w 66"/>
                <a:gd name="T33" fmla="*/ 2 h 70"/>
                <a:gd name="T34" fmla="*/ 12 w 66"/>
                <a:gd name="T35" fmla="*/ 6 h 70"/>
                <a:gd name="T36" fmla="*/ 8 w 66"/>
                <a:gd name="T37" fmla="*/ 10 h 70"/>
                <a:gd name="T38" fmla="*/ 4 w 66"/>
                <a:gd name="T39" fmla="*/ 16 h 70"/>
                <a:gd name="T40" fmla="*/ 0 w 66"/>
                <a:gd name="T41" fmla="*/ 22 h 70"/>
                <a:gd name="T42" fmla="*/ 0 w 66"/>
                <a:gd name="T43" fmla="*/ 28 h 70"/>
                <a:gd name="T44" fmla="*/ 0 w 66"/>
                <a:gd name="T45" fmla="*/ 34 h 70"/>
                <a:gd name="T46" fmla="*/ 0 w 66"/>
                <a:gd name="T47" fmla="*/ 42 h 70"/>
                <a:gd name="T48" fmla="*/ 2 w 66"/>
                <a:gd name="T49" fmla="*/ 48 h 70"/>
                <a:gd name="T50" fmla="*/ 6 w 66"/>
                <a:gd name="T51" fmla="*/ 54 h 70"/>
                <a:gd name="T52" fmla="*/ 10 w 66"/>
                <a:gd name="T53" fmla="*/ 60 h 70"/>
                <a:gd name="T54" fmla="*/ 16 w 66"/>
                <a:gd name="T55" fmla="*/ 64 h 70"/>
                <a:gd name="T56" fmla="*/ 22 w 66"/>
                <a:gd name="T57" fmla="*/ 68 h 70"/>
                <a:gd name="T58" fmla="*/ 28 w 66"/>
                <a:gd name="T59" fmla="*/ 70 h 70"/>
                <a:gd name="T60" fmla="*/ 34 w 66"/>
                <a:gd name="T61" fmla="*/ 70 h 70"/>
                <a:gd name="T62" fmla="*/ 40 w 66"/>
                <a:gd name="T63" fmla="*/ 70 h 70"/>
                <a:gd name="T64" fmla="*/ 46 w 66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70"/>
                <a:gd name="T101" fmla="*/ 66 w 66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70">
                  <a:moveTo>
                    <a:pt x="46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6" name="Line 61"/>
            <p:cNvSpPr>
              <a:spLocks noChangeShapeType="1"/>
            </p:cNvSpPr>
            <p:nvPr/>
          </p:nvSpPr>
          <p:spPr bwMode="auto">
            <a:xfrm flipH="1">
              <a:off x="4546600" y="2949575"/>
              <a:ext cx="66675" cy="381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7" name="Freeform 62"/>
            <p:cNvSpPr>
              <a:spLocks/>
            </p:cNvSpPr>
            <p:nvPr/>
          </p:nvSpPr>
          <p:spPr bwMode="auto">
            <a:xfrm>
              <a:off x="4578350" y="2517775"/>
              <a:ext cx="1743075" cy="762000"/>
            </a:xfrm>
            <a:custGeom>
              <a:avLst/>
              <a:gdLst>
                <a:gd name="T0" fmla="*/ 1098 w 1098"/>
                <a:gd name="T1" fmla="*/ 410 h 480"/>
                <a:gd name="T2" fmla="*/ 1004 w 1098"/>
                <a:gd name="T3" fmla="*/ 300 h 480"/>
                <a:gd name="T4" fmla="*/ 976 w 1098"/>
                <a:gd name="T5" fmla="*/ 318 h 480"/>
                <a:gd name="T6" fmla="*/ 944 w 1098"/>
                <a:gd name="T7" fmla="*/ 338 h 480"/>
                <a:gd name="T8" fmla="*/ 902 w 1098"/>
                <a:gd name="T9" fmla="*/ 362 h 480"/>
                <a:gd name="T10" fmla="*/ 852 w 1098"/>
                <a:gd name="T11" fmla="*/ 388 h 480"/>
                <a:gd name="T12" fmla="*/ 798 w 1098"/>
                <a:gd name="T13" fmla="*/ 414 h 480"/>
                <a:gd name="T14" fmla="*/ 740 w 1098"/>
                <a:gd name="T15" fmla="*/ 438 h 480"/>
                <a:gd name="T16" fmla="*/ 710 w 1098"/>
                <a:gd name="T17" fmla="*/ 448 h 480"/>
                <a:gd name="T18" fmla="*/ 680 w 1098"/>
                <a:gd name="T19" fmla="*/ 458 h 480"/>
                <a:gd name="T20" fmla="*/ 662 w 1098"/>
                <a:gd name="T21" fmla="*/ 464 h 480"/>
                <a:gd name="T22" fmla="*/ 636 w 1098"/>
                <a:gd name="T23" fmla="*/ 470 h 480"/>
                <a:gd name="T24" fmla="*/ 600 w 1098"/>
                <a:gd name="T25" fmla="*/ 474 h 480"/>
                <a:gd name="T26" fmla="*/ 550 w 1098"/>
                <a:gd name="T27" fmla="*/ 478 h 480"/>
                <a:gd name="T28" fmla="*/ 486 w 1098"/>
                <a:gd name="T29" fmla="*/ 480 h 480"/>
                <a:gd name="T30" fmla="*/ 406 w 1098"/>
                <a:gd name="T31" fmla="*/ 478 h 480"/>
                <a:gd name="T32" fmla="*/ 310 w 1098"/>
                <a:gd name="T33" fmla="*/ 472 h 480"/>
                <a:gd name="T34" fmla="*/ 280 w 1098"/>
                <a:gd name="T35" fmla="*/ 468 h 480"/>
                <a:gd name="T36" fmla="*/ 248 w 1098"/>
                <a:gd name="T37" fmla="*/ 460 h 480"/>
                <a:gd name="T38" fmla="*/ 208 w 1098"/>
                <a:gd name="T39" fmla="*/ 448 h 480"/>
                <a:gd name="T40" fmla="*/ 186 w 1098"/>
                <a:gd name="T41" fmla="*/ 440 h 480"/>
                <a:gd name="T42" fmla="*/ 164 w 1098"/>
                <a:gd name="T43" fmla="*/ 432 h 480"/>
                <a:gd name="T44" fmla="*/ 142 w 1098"/>
                <a:gd name="T45" fmla="*/ 420 h 480"/>
                <a:gd name="T46" fmla="*/ 120 w 1098"/>
                <a:gd name="T47" fmla="*/ 408 h 480"/>
                <a:gd name="T48" fmla="*/ 98 w 1098"/>
                <a:gd name="T49" fmla="*/ 394 h 480"/>
                <a:gd name="T50" fmla="*/ 76 w 1098"/>
                <a:gd name="T51" fmla="*/ 378 h 480"/>
                <a:gd name="T52" fmla="*/ 58 w 1098"/>
                <a:gd name="T53" fmla="*/ 360 h 480"/>
                <a:gd name="T54" fmla="*/ 40 w 1098"/>
                <a:gd name="T55" fmla="*/ 338 h 480"/>
                <a:gd name="T56" fmla="*/ 36 w 1098"/>
                <a:gd name="T57" fmla="*/ 334 h 480"/>
                <a:gd name="T58" fmla="*/ 24 w 1098"/>
                <a:gd name="T59" fmla="*/ 318 h 480"/>
                <a:gd name="T60" fmla="*/ 12 w 1098"/>
                <a:gd name="T61" fmla="*/ 294 h 480"/>
                <a:gd name="T62" fmla="*/ 8 w 1098"/>
                <a:gd name="T63" fmla="*/ 278 h 480"/>
                <a:gd name="T64" fmla="*/ 2 w 1098"/>
                <a:gd name="T65" fmla="*/ 262 h 480"/>
                <a:gd name="T66" fmla="*/ 0 w 1098"/>
                <a:gd name="T67" fmla="*/ 242 h 480"/>
                <a:gd name="T68" fmla="*/ 0 w 1098"/>
                <a:gd name="T69" fmla="*/ 222 h 480"/>
                <a:gd name="T70" fmla="*/ 2 w 1098"/>
                <a:gd name="T71" fmla="*/ 202 h 480"/>
                <a:gd name="T72" fmla="*/ 6 w 1098"/>
                <a:gd name="T73" fmla="*/ 180 h 480"/>
                <a:gd name="T74" fmla="*/ 16 w 1098"/>
                <a:gd name="T75" fmla="*/ 156 h 480"/>
                <a:gd name="T76" fmla="*/ 28 w 1098"/>
                <a:gd name="T77" fmla="*/ 134 h 480"/>
                <a:gd name="T78" fmla="*/ 46 w 1098"/>
                <a:gd name="T79" fmla="*/ 110 h 480"/>
                <a:gd name="T80" fmla="*/ 68 w 1098"/>
                <a:gd name="T81" fmla="*/ 84 h 480"/>
                <a:gd name="T82" fmla="*/ 76 w 1098"/>
                <a:gd name="T83" fmla="*/ 78 h 480"/>
                <a:gd name="T84" fmla="*/ 96 w 1098"/>
                <a:gd name="T85" fmla="*/ 60 h 480"/>
                <a:gd name="T86" fmla="*/ 132 w 1098"/>
                <a:gd name="T87" fmla="*/ 32 h 480"/>
                <a:gd name="T88" fmla="*/ 156 w 1098"/>
                <a:gd name="T89" fmla="*/ 16 h 480"/>
                <a:gd name="T90" fmla="*/ 186 w 1098"/>
                <a:gd name="T91" fmla="*/ 0 h 480"/>
                <a:gd name="T92" fmla="*/ 330 w 1098"/>
                <a:gd name="T93" fmla="*/ 86 h 4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8"/>
                <a:gd name="T142" fmla="*/ 0 h 480"/>
                <a:gd name="T143" fmla="*/ 1098 w 1098"/>
                <a:gd name="T144" fmla="*/ 480 h 4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8" h="480">
                  <a:moveTo>
                    <a:pt x="1098" y="410"/>
                  </a:moveTo>
                  <a:lnTo>
                    <a:pt x="1004" y="300"/>
                  </a:lnTo>
                  <a:lnTo>
                    <a:pt x="976" y="318"/>
                  </a:lnTo>
                  <a:lnTo>
                    <a:pt x="944" y="338"/>
                  </a:lnTo>
                  <a:lnTo>
                    <a:pt x="902" y="362"/>
                  </a:lnTo>
                  <a:lnTo>
                    <a:pt x="852" y="388"/>
                  </a:lnTo>
                  <a:lnTo>
                    <a:pt x="798" y="414"/>
                  </a:lnTo>
                  <a:lnTo>
                    <a:pt x="740" y="438"/>
                  </a:lnTo>
                  <a:lnTo>
                    <a:pt x="710" y="448"/>
                  </a:lnTo>
                  <a:lnTo>
                    <a:pt x="680" y="458"/>
                  </a:lnTo>
                  <a:lnTo>
                    <a:pt x="662" y="464"/>
                  </a:lnTo>
                  <a:lnTo>
                    <a:pt x="636" y="470"/>
                  </a:lnTo>
                  <a:lnTo>
                    <a:pt x="600" y="474"/>
                  </a:lnTo>
                  <a:lnTo>
                    <a:pt x="550" y="478"/>
                  </a:lnTo>
                  <a:lnTo>
                    <a:pt x="486" y="480"/>
                  </a:lnTo>
                  <a:lnTo>
                    <a:pt x="406" y="478"/>
                  </a:lnTo>
                  <a:lnTo>
                    <a:pt x="310" y="472"/>
                  </a:lnTo>
                  <a:lnTo>
                    <a:pt x="280" y="468"/>
                  </a:lnTo>
                  <a:lnTo>
                    <a:pt x="248" y="460"/>
                  </a:lnTo>
                  <a:lnTo>
                    <a:pt x="208" y="448"/>
                  </a:lnTo>
                  <a:lnTo>
                    <a:pt x="186" y="440"/>
                  </a:lnTo>
                  <a:lnTo>
                    <a:pt x="164" y="432"/>
                  </a:lnTo>
                  <a:lnTo>
                    <a:pt x="142" y="420"/>
                  </a:lnTo>
                  <a:lnTo>
                    <a:pt x="120" y="408"/>
                  </a:lnTo>
                  <a:lnTo>
                    <a:pt x="98" y="394"/>
                  </a:lnTo>
                  <a:lnTo>
                    <a:pt x="76" y="378"/>
                  </a:lnTo>
                  <a:lnTo>
                    <a:pt x="58" y="360"/>
                  </a:lnTo>
                  <a:lnTo>
                    <a:pt x="40" y="338"/>
                  </a:lnTo>
                  <a:lnTo>
                    <a:pt x="36" y="334"/>
                  </a:lnTo>
                  <a:lnTo>
                    <a:pt x="24" y="318"/>
                  </a:lnTo>
                  <a:lnTo>
                    <a:pt x="12" y="294"/>
                  </a:lnTo>
                  <a:lnTo>
                    <a:pt x="8" y="278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0" y="222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6" y="156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4"/>
                  </a:lnTo>
                  <a:lnTo>
                    <a:pt x="76" y="78"/>
                  </a:lnTo>
                  <a:lnTo>
                    <a:pt x="96" y="60"/>
                  </a:lnTo>
                  <a:lnTo>
                    <a:pt x="132" y="32"/>
                  </a:lnTo>
                  <a:lnTo>
                    <a:pt x="156" y="16"/>
                  </a:lnTo>
                  <a:lnTo>
                    <a:pt x="186" y="0"/>
                  </a:lnTo>
                  <a:lnTo>
                    <a:pt x="330" y="8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8" name="Freeform 63"/>
            <p:cNvSpPr>
              <a:spLocks/>
            </p:cNvSpPr>
            <p:nvPr/>
          </p:nvSpPr>
          <p:spPr bwMode="auto">
            <a:xfrm>
              <a:off x="4578350" y="2593975"/>
              <a:ext cx="1743075" cy="762000"/>
            </a:xfrm>
            <a:custGeom>
              <a:avLst/>
              <a:gdLst>
                <a:gd name="T0" fmla="*/ 1098 w 1098"/>
                <a:gd name="T1" fmla="*/ 362 h 480"/>
                <a:gd name="T2" fmla="*/ 1004 w 1098"/>
                <a:gd name="T3" fmla="*/ 300 h 480"/>
                <a:gd name="T4" fmla="*/ 976 w 1098"/>
                <a:gd name="T5" fmla="*/ 318 h 480"/>
                <a:gd name="T6" fmla="*/ 944 w 1098"/>
                <a:gd name="T7" fmla="*/ 338 h 480"/>
                <a:gd name="T8" fmla="*/ 902 w 1098"/>
                <a:gd name="T9" fmla="*/ 362 h 480"/>
                <a:gd name="T10" fmla="*/ 852 w 1098"/>
                <a:gd name="T11" fmla="*/ 388 h 480"/>
                <a:gd name="T12" fmla="*/ 798 w 1098"/>
                <a:gd name="T13" fmla="*/ 414 h 480"/>
                <a:gd name="T14" fmla="*/ 740 w 1098"/>
                <a:gd name="T15" fmla="*/ 438 h 480"/>
                <a:gd name="T16" fmla="*/ 710 w 1098"/>
                <a:gd name="T17" fmla="*/ 448 h 480"/>
                <a:gd name="T18" fmla="*/ 680 w 1098"/>
                <a:gd name="T19" fmla="*/ 458 h 480"/>
                <a:gd name="T20" fmla="*/ 662 w 1098"/>
                <a:gd name="T21" fmla="*/ 464 h 480"/>
                <a:gd name="T22" fmla="*/ 636 w 1098"/>
                <a:gd name="T23" fmla="*/ 468 h 480"/>
                <a:gd name="T24" fmla="*/ 600 w 1098"/>
                <a:gd name="T25" fmla="*/ 474 h 480"/>
                <a:gd name="T26" fmla="*/ 550 w 1098"/>
                <a:gd name="T27" fmla="*/ 478 h 480"/>
                <a:gd name="T28" fmla="*/ 486 w 1098"/>
                <a:gd name="T29" fmla="*/ 480 h 480"/>
                <a:gd name="T30" fmla="*/ 406 w 1098"/>
                <a:gd name="T31" fmla="*/ 478 h 480"/>
                <a:gd name="T32" fmla="*/ 310 w 1098"/>
                <a:gd name="T33" fmla="*/ 472 h 480"/>
                <a:gd name="T34" fmla="*/ 280 w 1098"/>
                <a:gd name="T35" fmla="*/ 468 h 480"/>
                <a:gd name="T36" fmla="*/ 248 w 1098"/>
                <a:gd name="T37" fmla="*/ 460 h 480"/>
                <a:gd name="T38" fmla="*/ 208 w 1098"/>
                <a:gd name="T39" fmla="*/ 448 h 480"/>
                <a:gd name="T40" fmla="*/ 186 w 1098"/>
                <a:gd name="T41" fmla="*/ 440 h 480"/>
                <a:gd name="T42" fmla="*/ 164 w 1098"/>
                <a:gd name="T43" fmla="*/ 432 h 480"/>
                <a:gd name="T44" fmla="*/ 142 w 1098"/>
                <a:gd name="T45" fmla="*/ 420 h 480"/>
                <a:gd name="T46" fmla="*/ 120 w 1098"/>
                <a:gd name="T47" fmla="*/ 408 h 480"/>
                <a:gd name="T48" fmla="*/ 98 w 1098"/>
                <a:gd name="T49" fmla="*/ 394 h 480"/>
                <a:gd name="T50" fmla="*/ 76 w 1098"/>
                <a:gd name="T51" fmla="*/ 378 h 480"/>
                <a:gd name="T52" fmla="*/ 58 w 1098"/>
                <a:gd name="T53" fmla="*/ 360 h 480"/>
                <a:gd name="T54" fmla="*/ 40 w 1098"/>
                <a:gd name="T55" fmla="*/ 338 h 480"/>
                <a:gd name="T56" fmla="*/ 36 w 1098"/>
                <a:gd name="T57" fmla="*/ 334 h 480"/>
                <a:gd name="T58" fmla="*/ 24 w 1098"/>
                <a:gd name="T59" fmla="*/ 318 h 480"/>
                <a:gd name="T60" fmla="*/ 12 w 1098"/>
                <a:gd name="T61" fmla="*/ 294 h 480"/>
                <a:gd name="T62" fmla="*/ 8 w 1098"/>
                <a:gd name="T63" fmla="*/ 278 h 480"/>
                <a:gd name="T64" fmla="*/ 2 w 1098"/>
                <a:gd name="T65" fmla="*/ 262 h 480"/>
                <a:gd name="T66" fmla="*/ 0 w 1098"/>
                <a:gd name="T67" fmla="*/ 242 h 480"/>
                <a:gd name="T68" fmla="*/ 0 w 1098"/>
                <a:gd name="T69" fmla="*/ 222 h 480"/>
                <a:gd name="T70" fmla="*/ 2 w 1098"/>
                <a:gd name="T71" fmla="*/ 202 h 480"/>
                <a:gd name="T72" fmla="*/ 6 w 1098"/>
                <a:gd name="T73" fmla="*/ 180 h 480"/>
                <a:gd name="T74" fmla="*/ 16 w 1098"/>
                <a:gd name="T75" fmla="*/ 156 h 480"/>
                <a:gd name="T76" fmla="*/ 28 w 1098"/>
                <a:gd name="T77" fmla="*/ 134 h 480"/>
                <a:gd name="T78" fmla="*/ 46 w 1098"/>
                <a:gd name="T79" fmla="*/ 110 h 480"/>
                <a:gd name="T80" fmla="*/ 68 w 1098"/>
                <a:gd name="T81" fmla="*/ 84 h 480"/>
                <a:gd name="T82" fmla="*/ 76 w 1098"/>
                <a:gd name="T83" fmla="*/ 78 h 480"/>
                <a:gd name="T84" fmla="*/ 96 w 1098"/>
                <a:gd name="T85" fmla="*/ 60 h 480"/>
                <a:gd name="T86" fmla="*/ 132 w 1098"/>
                <a:gd name="T87" fmla="*/ 32 h 480"/>
                <a:gd name="T88" fmla="*/ 156 w 1098"/>
                <a:gd name="T89" fmla="*/ 16 h 480"/>
                <a:gd name="T90" fmla="*/ 186 w 1098"/>
                <a:gd name="T91" fmla="*/ 0 h 480"/>
                <a:gd name="T92" fmla="*/ 322 w 1098"/>
                <a:gd name="T93" fmla="*/ 38 h 4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8"/>
                <a:gd name="T142" fmla="*/ 0 h 480"/>
                <a:gd name="T143" fmla="*/ 1098 w 1098"/>
                <a:gd name="T144" fmla="*/ 480 h 4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8" h="480">
                  <a:moveTo>
                    <a:pt x="1098" y="362"/>
                  </a:moveTo>
                  <a:lnTo>
                    <a:pt x="1004" y="300"/>
                  </a:lnTo>
                  <a:lnTo>
                    <a:pt x="976" y="318"/>
                  </a:lnTo>
                  <a:lnTo>
                    <a:pt x="944" y="338"/>
                  </a:lnTo>
                  <a:lnTo>
                    <a:pt x="902" y="362"/>
                  </a:lnTo>
                  <a:lnTo>
                    <a:pt x="852" y="388"/>
                  </a:lnTo>
                  <a:lnTo>
                    <a:pt x="798" y="414"/>
                  </a:lnTo>
                  <a:lnTo>
                    <a:pt x="740" y="438"/>
                  </a:lnTo>
                  <a:lnTo>
                    <a:pt x="710" y="448"/>
                  </a:lnTo>
                  <a:lnTo>
                    <a:pt x="680" y="458"/>
                  </a:lnTo>
                  <a:lnTo>
                    <a:pt x="662" y="464"/>
                  </a:lnTo>
                  <a:lnTo>
                    <a:pt x="636" y="468"/>
                  </a:lnTo>
                  <a:lnTo>
                    <a:pt x="600" y="474"/>
                  </a:lnTo>
                  <a:lnTo>
                    <a:pt x="550" y="478"/>
                  </a:lnTo>
                  <a:lnTo>
                    <a:pt x="486" y="480"/>
                  </a:lnTo>
                  <a:lnTo>
                    <a:pt x="406" y="478"/>
                  </a:lnTo>
                  <a:lnTo>
                    <a:pt x="310" y="472"/>
                  </a:lnTo>
                  <a:lnTo>
                    <a:pt x="280" y="468"/>
                  </a:lnTo>
                  <a:lnTo>
                    <a:pt x="248" y="460"/>
                  </a:lnTo>
                  <a:lnTo>
                    <a:pt x="208" y="448"/>
                  </a:lnTo>
                  <a:lnTo>
                    <a:pt x="186" y="440"/>
                  </a:lnTo>
                  <a:lnTo>
                    <a:pt x="164" y="432"/>
                  </a:lnTo>
                  <a:lnTo>
                    <a:pt x="142" y="420"/>
                  </a:lnTo>
                  <a:lnTo>
                    <a:pt x="120" y="408"/>
                  </a:lnTo>
                  <a:lnTo>
                    <a:pt x="98" y="394"/>
                  </a:lnTo>
                  <a:lnTo>
                    <a:pt x="76" y="378"/>
                  </a:lnTo>
                  <a:lnTo>
                    <a:pt x="58" y="360"/>
                  </a:lnTo>
                  <a:lnTo>
                    <a:pt x="40" y="338"/>
                  </a:lnTo>
                  <a:lnTo>
                    <a:pt x="36" y="334"/>
                  </a:lnTo>
                  <a:lnTo>
                    <a:pt x="24" y="318"/>
                  </a:lnTo>
                  <a:lnTo>
                    <a:pt x="12" y="294"/>
                  </a:lnTo>
                  <a:lnTo>
                    <a:pt x="8" y="278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0" y="222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6" y="156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4"/>
                  </a:lnTo>
                  <a:lnTo>
                    <a:pt x="76" y="78"/>
                  </a:lnTo>
                  <a:lnTo>
                    <a:pt x="96" y="60"/>
                  </a:lnTo>
                  <a:lnTo>
                    <a:pt x="132" y="32"/>
                  </a:lnTo>
                  <a:lnTo>
                    <a:pt x="156" y="16"/>
                  </a:lnTo>
                  <a:lnTo>
                    <a:pt x="186" y="0"/>
                  </a:lnTo>
                  <a:lnTo>
                    <a:pt x="322" y="3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9" name="Freeform 64"/>
            <p:cNvSpPr>
              <a:spLocks/>
            </p:cNvSpPr>
            <p:nvPr/>
          </p:nvSpPr>
          <p:spPr bwMode="auto">
            <a:xfrm>
              <a:off x="3838575" y="2654300"/>
              <a:ext cx="2482850" cy="1117600"/>
            </a:xfrm>
            <a:custGeom>
              <a:avLst/>
              <a:gdLst>
                <a:gd name="T0" fmla="*/ 796 w 1564"/>
                <a:gd name="T1" fmla="*/ 0 h 704"/>
                <a:gd name="T2" fmla="*/ 652 w 1564"/>
                <a:gd name="T3" fmla="*/ 18 h 704"/>
                <a:gd name="T4" fmla="*/ 622 w 1564"/>
                <a:gd name="T5" fmla="*/ 34 h 704"/>
                <a:gd name="T6" fmla="*/ 598 w 1564"/>
                <a:gd name="T7" fmla="*/ 50 h 704"/>
                <a:gd name="T8" fmla="*/ 562 w 1564"/>
                <a:gd name="T9" fmla="*/ 78 h 704"/>
                <a:gd name="T10" fmla="*/ 542 w 1564"/>
                <a:gd name="T11" fmla="*/ 96 h 704"/>
                <a:gd name="T12" fmla="*/ 534 w 1564"/>
                <a:gd name="T13" fmla="*/ 102 h 704"/>
                <a:gd name="T14" fmla="*/ 512 w 1564"/>
                <a:gd name="T15" fmla="*/ 128 h 704"/>
                <a:gd name="T16" fmla="*/ 494 w 1564"/>
                <a:gd name="T17" fmla="*/ 152 h 704"/>
                <a:gd name="T18" fmla="*/ 482 w 1564"/>
                <a:gd name="T19" fmla="*/ 176 h 704"/>
                <a:gd name="T20" fmla="*/ 472 w 1564"/>
                <a:gd name="T21" fmla="*/ 198 h 704"/>
                <a:gd name="T22" fmla="*/ 468 w 1564"/>
                <a:gd name="T23" fmla="*/ 220 h 704"/>
                <a:gd name="T24" fmla="*/ 466 w 1564"/>
                <a:gd name="T25" fmla="*/ 242 h 704"/>
                <a:gd name="T26" fmla="*/ 466 w 1564"/>
                <a:gd name="T27" fmla="*/ 260 h 704"/>
                <a:gd name="T28" fmla="*/ 468 w 1564"/>
                <a:gd name="T29" fmla="*/ 280 h 704"/>
                <a:gd name="T30" fmla="*/ 474 w 1564"/>
                <a:gd name="T31" fmla="*/ 296 h 704"/>
                <a:gd name="T32" fmla="*/ 478 w 1564"/>
                <a:gd name="T33" fmla="*/ 312 h 704"/>
                <a:gd name="T34" fmla="*/ 490 w 1564"/>
                <a:gd name="T35" fmla="*/ 336 h 704"/>
                <a:gd name="T36" fmla="*/ 502 w 1564"/>
                <a:gd name="T37" fmla="*/ 352 h 704"/>
                <a:gd name="T38" fmla="*/ 506 w 1564"/>
                <a:gd name="T39" fmla="*/ 358 h 704"/>
                <a:gd name="T40" fmla="*/ 524 w 1564"/>
                <a:gd name="T41" fmla="*/ 378 h 704"/>
                <a:gd name="T42" fmla="*/ 542 w 1564"/>
                <a:gd name="T43" fmla="*/ 396 h 704"/>
                <a:gd name="T44" fmla="*/ 564 w 1564"/>
                <a:gd name="T45" fmla="*/ 412 h 704"/>
                <a:gd name="T46" fmla="*/ 586 w 1564"/>
                <a:gd name="T47" fmla="*/ 426 h 704"/>
                <a:gd name="T48" fmla="*/ 608 w 1564"/>
                <a:gd name="T49" fmla="*/ 440 h 704"/>
                <a:gd name="T50" fmla="*/ 630 w 1564"/>
                <a:gd name="T51" fmla="*/ 450 h 704"/>
                <a:gd name="T52" fmla="*/ 652 w 1564"/>
                <a:gd name="T53" fmla="*/ 460 h 704"/>
                <a:gd name="T54" fmla="*/ 674 w 1564"/>
                <a:gd name="T55" fmla="*/ 466 h 704"/>
                <a:gd name="T56" fmla="*/ 714 w 1564"/>
                <a:gd name="T57" fmla="*/ 478 h 704"/>
                <a:gd name="T58" fmla="*/ 746 w 1564"/>
                <a:gd name="T59" fmla="*/ 486 h 704"/>
                <a:gd name="T60" fmla="*/ 776 w 1564"/>
                <a:gd name="T61" fmla="*/ 490 h 704"/>
                <a:gd name="T62" fmla="*/ 872 w 1564"/>
                <a:gd name="T63" fmla="*/ 498 h 704"/>
                <a:gd name="T64" fmla="*/ 952 w 1564"/>
                <a:gd name="T65" fmla="*/ 498 h 704"/>
                <a:gd name="T66" fmla="*/ 1016 w 1564"/>
                <a:gd name="T67" fmla="*/ 498 h 704"/>
                <a:gd name="T68" fmla="*/ 1066 w 1564"/>
                <a:gd name="T69" fmla="*/ 492 h 704"/>
                <a:gd name="T70" fmla="*/ 1102 w 1564"/>
                <a:gd name="T71" fmla="*/ 488 h 704"/>
                <a:gd name="T72" fmla="*/ 1128 w 1564"/>
                <a:gd name="T73" fmla="*/ 482 h 704"/>
                <a:gd name="T74" fmla="*/ 1146 w 1564"/>
                <a:gd name="T75" fmla="*/ 476 h 704"/>
                <a:gd name="T76" fmla="*/ 1176 w 1564"/>
                <a:gd name="T77" fmla="*/ 468 h 704"/>
                <a:gd name="T78" fmla="*/ 1206 w 1564"/>
                <a:gd name="T79" fmla="*/ 456 h 704"/>
                <a:gd name="T80" fmla="*/ 1264 w 1564"/>
                <a:gd name="T81" fmla="*/ 432 h 704"/>
                <a:gd name="T82" fmla="*/ 1318 w 1564"/>
                <a:gd name="T83" fmla="*/ 406 h 704"/>
                <a:gd name="T84" fmla="*/ 1368 w 1564"/>
                <a:gd name="T85" fmla="*/ 380 h 704"/>
                <a:gd name="T86" fmla="*/ 1410 w 1564"/>
                <a:gd name="T87" fmla="*/ 356 h 704"/>
                <a:gd name="T88" fmla="*/ 1442 w 1564"/>
                <a:gd name="T89" fmla="*/ 336 h 704"/>
                <a:gd name="T90" fmla="*/ 1470 w 1564"/>
                <a:gd name="T91" fmla="*/ 318 h 704"/>
                <a:gd name="T92" fmla="*/ 1564 w 1564"/>
                <a:gd name="T93" fmla="*/ 324 h 704"/>
                <a:gd name="T94" fmla="*/ 960 w 1564"/>
                <a:gd name="T95" fmla="*/ 666 h 704"/>
                <a:gd name="T96" fmla="*/ 944 w 1564"/>
                <a:gd name="T97" fmla="*/ 672 h 704"/>
                <a:gd name="T98" fmla="*/ 922 w 1564"/>
                <a:gd name="T99" fmla="*/ 678 h 704"/>
                <a:gd name="T100" fmla="*/ 896 w 1564"/>
                <a:gd name="T101" fmla="*/ 686 h 704"/>
                <a:gd name="T102" fmla="*/ 862 w 1564"/>
                <a:gd name="T103" fmla="*/ 694 h 704"/>
                <a:gd name="T104" fmla="*/ 822 w 1564"/>
                <a:gd name="T105" fmla="*/ 700 h 704"/>
                <a:gd name="T106" fmla="*/ 776 w 1564"/>
                <a:gd name="T107" fmla="*/ 702 h 704"/>
                <a:gd name="T108" fmla="*/ 726 w 1564"/>
                <a:gd name="T109" fmla="*/ 704 h 704"/>
                <a:gd name="T110" fmla="*/ 0 w 1564"/>
                <a:gd name="T111" fmla="*/ 686 h 7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4"/>
                <a:gd name="T169" fmla="*/ 0 h 704"/>
                <a:gd name="T170" fmla="*/ 1564 w 1564"/>
                <a:gd name="T171" fmla="*/ 704 h 7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4" h="704">
                  <a:moveTo>
                    <a:pt x="796" y="0"/>
                  </a:moveTo>
                  <a:lnTo>
                    <a:pt x="652" y="18"/>
                  </a:lnTo>
                  <a:lnTo>
                    <a:pt x="622" y="34"/>
                  </a:lnTo>
                  <a:lnTo>
                    <a:pt x="598" y="50"/>
                  </a:lnTo>
                  <a:lnTo>
                    <a:pt x="562" y="78"/>
                  </a:lnTo>
                  <a:lnTo>
                    <a:pt x="542" y="96"/>
                  </a:lnTo>
                  <a:lnTo>
                    <a:pt x="534" y="102"/>
                  </a:lnTo>
                  <a:lnTo>
                    <a:pt x="512" y="128"/>
                  </a:lnTo>
                  <a:lnTo>
                    <a:pt x="494" y="152"/>
                  </a:lnTo>
                  <a:lnTo>
                    <a:pt x="482" y="176"/>
                  </a:lnTo>
                  <a:lnTo>
                    <a:pt x="472" y="198"/>
                  </a:lnTo>
                  <a:lnTo>
                    <a:pt x="468" y="220"/>
                  </a:lnTo>
                  <a:lnTo>
                    <a:pt x="466" y="242"/>
                  </a:lnTo>
                  <a:lnTo>
                    <a:pt x="466" y="260"/>
                  </a:lnTo>
                  <a:lnTo>
                    <a:pt x="468" y="280"/>
                  </a:lnTo>
                  <a:lnTo>
                    <a:pt x="474" y="296"/>
                  </a:lnTo>
                  <a:lnTo>
                    <a:pt x="478" y="312"/>
                  </a:lnTo>
                  <a:lnTo>
                    <a:pt x="490" y="336"/>
                  </a:lnTo>
                  <a:lnTo>
                    <a:pt x="502" y="352"/>
                  </a:lnTo>
                  <a:lnTo>
                    <a:pt x="506" y="358"/>
                  </a:lnTo>
                  <a:lnTo>
                    <a:pt x="524" y="378"/>
                  </a:lnTo>
                  <a:lnTo>
                    <a:pt x="542" y="396"/>
                  </a:lnTo>
                  <a:lnTo>
                    <a:pt x="564" y="412"/>
                  </a:lnTo>
                  <a:lnTo>
                    <a:pt x="586" y="426"/>
                  </a:lnTo>
                  <a:lnTo>
                    <a:pt x="608" y="440"/>
                  </a:lnTo>
                  <a:lnTo>
                    <a:pt x="630" y="450"/>
                  </a:lnTo>
                  <a:lnTo>
                    <a:pt x="652" y="460"/>
                  </a:lnTo>
                  <a:lnTo>
                    <a:pt x="674" y="466"/>
                  </a:lnTo>
                  <a:lnTo>
                    <a:pt x="714" y="478"/>
                  </a:lnTo>
                  <a:lnTo>
                    <a:pt x="746" y="486"/>
                  </a:lnTo>
                  <a:lnTo>
                    <a:pt x="776" y="490"/>
                  </a:lnTo>
                  <a:lnTo>
                    <a:pt x="872" y="498"/>
                  </a:lnTo>
                  <a:lnTo>
                    <a:pt x="952" y="498"/>
                  </a:lnTo>
                  <a:lnTo>
                    <a:pt x="1016" y="498"/>
                  </a:lnTo>
                  <a:lnTo>
                    <a:pt x="1066" y="492"/>
                  </a:lnTo>
                  <a:lnTo>
                    <a:pt x="1102" y="488"/>
                  </a:lnTo>
                  <a:lnTo>
                    <a:pt x="1128" y="482"/>
                  </a:lnTo>
                  <a:lnTo>
                    <a:pt x="1146" y="476"/>
                  </a:lnTo>
                  <a:lnTo>
                    <a:pt x="1176" y="468"/>
                  </a:lnTo>
                  <a:lnTo>
                    <a:pt x="1206" y="456"/>
                  </a:lnTo>
                  <a:lnTo>
                    <a:pt x="1264" y="432"/>
                  </a:lnTo>
                  <a:lnTo>
                    <a:pt x="1318" y="406"/>
                  </a:lnTo>
                  <a:lnTo>
                    <a:pt x="1368" y="380"/>
                  </a:lnTo>
                  <a:lnTo>
                    <a:pt x="1410" y="356"/>
                  </a:lnTo>
                  <a:lnTo>
                    <a:pt x="1442" y="336"/>
                  </a:lnTo>
                  <a:lnTo>
                    <a:pt x="1470" y="318"/>
                  </a:lnTo>
                  <a:lnTo>
                    <a:pt x="1564" y="324"/>
                  </a:lnTo>
                  <a:lnTo>
                    <a:pt x="960" y="666"/>
                  </a:lnTo>
                  <a:lnTo>
                    <a:pt x="944" y="672"/>
                  </a:lnTo>
                  <a:lnTo>
                    <a:pt x="922" y="678"/>
                  </a:lnTo>
                  <a:lnTo>
                    <a:pt x="896" y="686"/>
                  </a:lnTo>
                  <a:lnTo>
                    <a:pt x="862" y="694"/>
                  </a:lnTo>
                  <a:lnTo>
                    <a:pt x="822" y="700"/>
                  </a:lnTo>
                  <a:lnTo>
                    <a:pt x="776" y="702"/>
                  </a:lnTo>
                  <a:lnTo>
                    <a:pt x="726" y="704"/>
                  </a:lnTo>
                  <a:lnTo>
                    <a:pt x="0" y="68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4" name="Freeform 79"/>
            <p:cNvSpPr>
              <a:spLocks/>
            </p:cNvSpPr>
            <p:nvPr/>
          </p:nvSpPr>
          <p:spPr bwMode="auto">
            <a:xfrm>
              <a:off x="4225925" y="3454400"/>
              <a:ext cx="520700" cy="476250"/>
            </a:xfrm>
            <a:custGeom>
              <a:avLst/>
              <a:gdLst>
                <a:gd name="T0" fmla="*/ 144 w 328"/>
                <a:gd name="T1" fmla="*/ 300 h 300"/>
                <a:gd name="T2" fmla="*/ 122 w 328"/>
                <a:gd name="T3" fmla="*/ 298 h 300"/>
                <a:gd name="T4" fmla="*/ 102 w 328"/>
                <a:gd name="T5" fmla="*/ 294 h 300"/>
                <a:gd name="T6" fmla="*/ 84 w 328"/>
                <a:gd name="T7" fmla="*/ 290 h 300"/>
                <a:gd name="T8" fmla="*/ 68 w 328"/>
                <a:gd name="T9" fmla="*/ 284 h 300"/>
                <a:gd name="T10" fmla="*/ 54 w 328"/>
                <a:gd name="T11" fmla="*/ 276 h 300"/>
                <a:gd name="T12" fmla="*/ 42 w 328"/>
                <a:gd name="T13" fmla="*/ 268 h 300"/>
                <a:gd name="T14" fmla="*/ 32 w 328"/>
                <a:gd name="T15" fmla="*/ 260 h 300"/>
                <a:gd name="T16" fmla="*/ 24 w 328"/>
                <a:gd name="T17" fmla="*/ 250 h 300"/>
                <a:gd name="T18" fmla="*/ 12 w 328"/>
                <a:gd name="T19" fmla="*/ 234 h 300"/>
                <a:gd name="T20" fmla="*/ 4 w 328"/>
                <a:gd name="T21" fmla="*/ 218 h 300"/>
                <a:gd name="T22" fmla="*/ 0 w 328"/>
                <a:gd name="T23" fmla="*/ 204 h 300"/>
                <a:gd name="T24" fmla="*/ 0 w 328"/>
                <a:gd name="T25" fmla="*/ 0 h 300"/>
                <a:gd name="T26" fmla="*/ 328 w 328"/>
                <a:gd name="T27" fmla="*/ 2 h 300"/>
                <a:gd name="T28" fmla="*/ 328 w 328"/>
                <a:gd name="T29" fmla="*/ 200 h 300"/>
                <a:gd name="T30" fmla="*/ 318 w 328"/>
                <a:gd name="T31" fmla="*/ 220 h 300"/>
                <a:gd name="T32" fmla="*/ 310 w 328"/>
                <a:gd name="T33" fmla="*/ 238 h 300"/>
                <a:gd name="T34" fmla="*/ 298 w 328"/>
                <a:gd name="T35" fmla="*/ 254 h 300"/>
                <a:gd name="T36" fmla="*/ 290 w 328"/>
                <a:gd name="T37" fmla="*/ 262 h 300"/>
                <a:gd name="T38" fmla="*/ 282 w 328"/>
                <a:gd name="T39" fmla="*/ 270 h 300"/>
                <a:gd name="T40" fmla="*/ 270 w 328"/>
                <a:gd name="T41" fmla="*/ 276 h 300"/>
                <a:gd name="T42" fmla="*/ 260 w 328"/>
                <a:gd name="T43" fmla="*/ 280 h 300"/>
                <a:gd name="T44" fmla="*/ 234 w 328"/>
                <a:gd name="T45" fmla="*/ 290 h 300"/>
                <a:gd name="T46" fmla="*/ 208 w 328"/>
                <a:gd name="T47" fmla="*/ 294 h 300"/>
                <a:gd name="T48" fmla="*/ 184 w 328"/>
                <a:gd name="T49" fmla="*/ 298 h 300"/>
                <a:gd name="T50" fmla="*/ 164 w 328"/>
                <a:gd name="T51" fmla="*/ 300 h 300"/>
                <a:gd name="T52" fmla="*/ 144 w 328"/>
                <a:gd name="T53" fmla="*/ 300 h 3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300"/>
                <a:gd name="T83" fmla="*/ 328 w 328"/>
                <a:gd name="T84" fmla="*/ 300 h 3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300">
                  <a:moveTo>
                    <a:pt x="144" y="300"/>
                  </a:moveTo>
                  <a:lnTo>
                    <a:pt x="122" y="298"/>
                  </a:lnTo>
                  <a:lnTo>
                    <a:pt x="102" y="294"/>
                  </a:lnTo>
                  <a:lnTo>
                    <a:pt x="84" y="290"/>
                  </a:lnTo>
                  <a:lnTo>
                    <a:pt x="68" y="284"/>
                  </a:lnTo>
                  <a:lnTo>
                    <a:pt x="54" y="276"/>
                  </a:lnTo>
                  <a:lnTo>
                    <a:pt x="42" y="268"/>
                  </a:lnTo>
                  <a:lnTo>
                    <a:pt x="32" y="260"/>
                  </a:lnTo>
                  <a:lnTo>
                    <a:pt x="24" y="250"/>
                  </a:lnTo>
                  <a:lnTo>
                    <a:pt x="12" y="234"/>
                  </a:lnTo>
                  <a:lnTo>
                    <a:pt x="4" y="218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328" y="2"/>
                  </a:lnTo>
                  <a:lnTo>
                    <a:pt x="328" y="200"/>
                  </a:lnTo>
                  <a:lnTo>
                    <a:pt x="318" y="220"/>
                  </a:lnTo>
                  <a:lnTo>
                    <a:pt x="310" y="238"/>
                  </a:lnTo>
                  <a:lnTo>
                    <a:pt x="298" y="254"/>
                  </a:lnTo>
                  <a:lnTo>
                    <a:pt x="290" y="262"/>
                  </a:lnTo>
                  <a:lnTo>
                    <a:pt x="282" y="270"/>
                  </a:lnTo>
                  <a:lnTo>
                    <a:pt x="270" y="276"/>
                  </a:lnTo>
                  <a:lnTo>
                    <a:pt x="260" y="280"/>
                  </a:lnTo>
                  <a:lnTo>
                    <a:pt x="234" y="290"/>
                  </a:lnTo>
                  <a:lnTo>
                    <a:pt x="208" y="294"/>
                  </a:lnTo>
                  <a:lnTo>
                    <a:pt x="184" y="298"/>
                  </a:lnTo>
                  <a:lnTo>
                    <a:pt x="164" y="300"/>
                  </a:lnTo>
                  <a:lnTo>
                    <a:pt x="144" y="300"/>
                  </a:lnTo>
                  <a:close/>
                </a:path>
              </a:pathLst>
            </a:custGeom>
            <a:solidFill>
              <a:srgbClr val="D80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5" name="Freeform 80"/>
            <p:cNvSpPr>
              <a:spLocks/>
            </p:cNvSpPr>
            <p:nvPr/>
          </p:nvSpPr>
          <p:spPr bwMode="auto">
            <a:xfrm>
              <a:off x="4254500" y="3454400"/>
              <a:ext cx="469900" cy="476250"/>
            </a:xfrm>
            <a:custGeom>
              <a:avLst/>
              <a:gdLst>
                <a:gd name="T0" fmla="*/ 0 w 296"/>
                <a:gd name="T1" fmla="*/ 214 h 300"/>
                <a:gd name="T2" fmla="*/ 0 w 296"/>
                <a:gd name="T3" fmla="*/ 0 h 300"/>
                <a:gd name="T4" fmla="*/ 296 w 296"/>
                <a:gd name="T5" fmla="*/ 2 h 300"/>
                <a:gd name="T6" fmla="*/ 296 w 296"/>
                <a:gd name="T7" fmla="*/ 210 h 300"/>
                <a:gd name="T8" fmla="*/ 288 w 296"/>
                <a:gd name="T9" fmla="*/ 228 h 300"/>
                <a:gd name="T10" fmla="*/ 280 w 296"/>
                <a:gd name="T11" fmla="*/ 244 h 300"/>
                <a:gd name="T12" fmla="*/ 270 w 296"/>
                <a:gd name="T13" fmla="*/ 260 h 300"/>
                <a:gd name="T14" fmla="*/ 262 w 296"/>
                <a:gd name="T15" fmla="*/ 266 h 300"/>
                <a:gd name="T16" fmla="*/ 254 w 296"/>
                <a:gd name="T17" fmla="*/ 272 h 300"/>
                <a:gd name="T18" fmla="*/ 234 w 296"/>
                <a:gd name="T19" fmla="*/ 282 h 300"/>
                <a:gd name="T20" fmla="*/ 212 w 296"/>
                <a:gd name="T21" fmla="*/ 290 h 300"/>
                <a:gd name="T22" fmla="*/ 188 w 296"/>
                <a:gd name="T23" fmla="*/ 294 h 300"/>
                <a:gd name="T24" fmla="*/ 166 w 296"/>
                <a:gd name="T25" fmla="*/ 298 h 300"/>
                <a:gd name="T26" fmla="*/ 148 w 296"/>
                <a:gd name="T27" fmla="*/ 300 h 300"/>
                <a:gd name="T28" fmla="*/ 130 w 296"/>
                <a:gd name="T29" fmla="*/ 300 h 300"/>
                <a:gd name="T30" fmla="*/ 110 w 296"/>
                <a:gd name="T31" fmla="*/ 298 h 300"/>
                <a:gd name="T32" fmla="*/ 92 w 296"/>
                <a:gd name="T33" fmla="*/ 294 h 300"/>
                <a:gd name="T34" fmla="*/ 76 w 296"/>
                <a:gd name="T35" fmla="*/ 290 h 300"/>
                <a:gd name="T36" fmla="*/ 62 w 296"/>
                <a:gd name="T37" fmla="*/ 284 h 300"/>
                <a:gd name="T38" fmla="*/ 50 w 296"/>
                <a:gd name="T39" fmla="*/ 278 h 300"/>
                <a:gd name="T40" fmla="*/ 40 w 296"/>
                <a:gd name="T41" fmla="*/ 270 h 300"/>
                <a:gd name="T42" fmla="*/ 22 w 296"/>
                <a:gd name="T43" fmla="*/ 256 h 300"/>
                <a:gd name="T44" fmla="*/ 12 w 296"/>
                <a:gd name="T45" fmla="*/ 240 h 300"/>
                <a:gd name="T46" fmla="*/ 6 w 296"/>
                <a:gd name="T47" fmla="*/ 228 h 300"/>
                <a:gd name="T48" fmla="*/ 0 w 296"/>
                <a:gd name="T49" fmla="*/ 214 h 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6"/>
                <a:gd name="T76" fmla="*/ 0 h 300"/>
                <a:gd name="T77" fmla="*/ 296 w 296"/>
                <a:gd name="T78" fmla="*/ 300 h 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6" h="300">
                  <a:moveTo>
                    <a:pt x="0" y="214"/>
                  </a:moveTo>
                  <a:lnTo>
                    <a:pt x="0" y="0"/>
                  </a:lnTo>
                  <a:lnTo>
                    <a:pt x="296" y="2"/>
                  </a:lnTo>
                  <a:lnTo>
                    <a:pt x="296" y="210"/>
                  </a:lnTo>
                  <a:lnTo>
                    <a:pt x="288" y="228"/>
                  </a:lnTo>
                  <a:lnTo>
                    <a:pt x="280" y="244"/>
                  </a:lnTo>
                  <a:lnTo>
                    <a:pt x="270" y="260"/>
                  </a:lnTo>
                  <a:lnTo>
                    <a:pt x="262" y="266"/>
                  </a:lnTo>
                  <a:lnTo>
                    <a:pt x="254" y="272"/>
                  </a:lnTo>
                  <a:lnTo>
                    <a:pt x="234" y="282"/>
                  </a:lnTo>
                  <a:lnTo>
                    <a:pt x="212" y="290"/>
                  </a:lnTo>
                  <a:lnTo>
                    <a:pt x="188" y="294"/>
                  </a:lnTo>
                  <a:lnTo>
                    <a:pt x="166" y="298"/>
                  </a:lnTo>
                  <a:lnTo>
                    <a:pt x="148" y="300"/>
                  </a:lnTo>
                  <a:lnTo>
                    <a:pt x="130" y="300"/>
                  </a:lnTo>
                  <a:lnTo>
                    <a:pt x="110" y="298"/>
                  </a:lnTo>
                  <a:lnTo>
                    <a:pt x="92" y="294"/>
                  </a:lnTo>
                  <a:lnTo>
                    <a:pt x="76" y="290"/>
                  </a:lnTo>
                  <a:lnTo>
                    <a:pt x="62" y="284"/>
                  </a:lnTo>
                  <a:lnTo>
                    <a:pt x="50" y="278"/>
                  </a:lnTo>
                  <a:lnTo>
                    <a:pt x="40" y="270"/>
                  </a:lnTo>
                  <a:lnTo>
                    <a:pt x="22" y="256"/>
                  </a:lnTo>
                  <a:lnTo>
                    <a:pt x="12" y="240"/>
                  </a:lnTo>
                  <a:lnTo>
                    <a:pt x="6" y="22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221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6" name="Freeform 81"/>
            <p:cNvSpPr>
              <a:spLocks/>
            </p:cNvSpPr>
            <p:nvPr/>
          </p:nvSpPr>
          <p:spPr bwMode="auto">
            <a:xfrm>
              <a:off x="4286250" y="3457575"/>
              <a:ext cx="419100" cy="473075"/>
            </a:xfrm>
            <a:custGeom>
              <a:avLst/>
              <a:gdLst>
                <a:gd name="T0" fmla="*/ 0 w 264"/>
                <a:gd name="T1" fmla="*/ 224 h 298"/>
                <a:gd name="T2" fmla="*/ 0 w 264"/>
                <a:gd name="T3" fmla="*/ 0 h 298"/>
                <a:gd name="T4" fmla="*/ 264 w 264"/>
                <a:gd name="T5" fmla="*/ 0 h 298"/>
                <a:gd name="T6" fmla="*/ 264 w 264"/>
                <a:gd name="T7" fmla="*/ 218 h 298"/>
                <a:gd name="T8" fmla="*/ 256 w 264"/>
                <a:gd name="T9" fmla="*/ 234 h 298"/>
                <a:gd name="T10" fmla="*/ 248 w 264"/>
                <a:gd name="T11" fmla="*/ 248 h 298"/>
                <a:gd name="T12" fmla="*/ 238 w 264"/>
                <a:gd name="T13" fmla="*/ 262 h 298"/>
                <a:gd name="T14" fmla="*/ 232 w 264"/>
                <a:gd name="T15" fmla="*/ 268 h 298"/>
                <a:gd name="T16" fmla="*/ 224 w 264"/>
                <a:gd name="T17" fmla="*/ 274 h 298"/>
                <a:gd name="T18" fmla="*/ 206 w 264"/>
                <a:gd name="T19" fmla="*/ 282 h 298"/>
                <a:gd name="T20" fmla="*/ 186 w 264"/>
                <a:gd name="T21" fmla="*/ 288 h 298"/>
                <a:gd name="T22" fmla="*/ 166 w 264"/>
                <a:gd name="T23" fmla="*/ 292 h 298"/>
                <a:gd name="T24" fmla="*/ 130 w 264"/>
                <a:gd name="T25" fmla="*/ 296 h 298"/>
                <a:gd name="T26" fmla="*/ 114 w 264"/>
                <a:gd name="T27" fmla="*/ 298 h 298"/>
                <a:gd name="T28" fmla="*/ 96 w 264"/>
                <a:gd name="T29" fmla="*/ 296 h 298"/>
                <a:gd name="T30" fmla="*/ 80 w 264"/>
                <a:gd name="T31" fmla="*/ 294 h 298"/>
                <a:gd name="T32" fmla="*/ 66 w 264"/>
                <a:gd name="T33" fmla="*/ 290 h 298"/>
                <a:gd name="T34" fmla="*/ 54 w 264"/>
                <a:gd name="T35" fmla="*/ 284 h 298"/>
                <a:gd name="T36" fmla="*/ 42 w 264"/>
                <a:gd name="T37" fmla="*/ 278 h 298"/>
                <a:gd name="T38" fmla="*/ 34 w 264"/>
                <a:gd name="T39" fmla="*/ 272 h 298"/>
                <a:gd name="T40" fmla="*/ 20 w 264"/>
                <a:gd name="T41" fmla="*/ 258 h 298"/>
                <a:gd name="T42" fmla="*/ 10 w 264"/>
                <a:gd name="T43" fmla="*/ 246 h 298"/>
                <a:gd name="T44" fmla="*/ 4 w 264"/>
                <a:gd name="T45" fmla="*/ 234 h 298"/>
                <a:gd name="T46" fmla="*/ 0 w 264"/>
                <a:gd name="T47" fmla="*/ 224 h 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4"/>
                <a:gd name="T73" fmla="*/ 0 h 298"/>
                <a:gd name="T74" fmla="*/ 264 w 264"/>
                <a:gd name="T75" fmla="*/ 298 h 2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4" h="298">
                  <a:moveTo>
                    <a:pt x="0" y="224"/>
                  </a:moveTo>
                  <a:lnTo>
                    <a:pt x="0" y="0"/>
                  </a:lnTo>
                  <a:lnTo>
                    <a:pt x="264" y="0"/>
                  </a:lnTo>
                  <a:lnTo>
                    <a:pt x="264" y="218"/>
                  </a:lnTo>
                  <a:lnTo>
                    <a:pt x="256" y="234"/>
                  </a:lnTo>
                  <a:lnTo>
                    <a:pt x="248" y="248"/>
                  </a:lnTo>
                  <a:lnTo>
                    <a:pt x="238" y="262"/>
                  </a:lnTo>
                  <a:lnTo>
                    <a:pt x="232" y="268"/>
                  </a:lnTo>
                  <a:lnTo>
                    <a:pt x="224" y="274"/>
                  </a:lnTo>
                  <a:lnTo>
                    <a:pt x="206" y="282"/>
                  </a:lnTo>
                  <a:lnTo>
                    <a:pt x="186" y="288"/>
                  </a:lnTo>
                  <a:lnTo>
                    <a:pt x="166" y="292"/>
                  </a:lnTo>
                  <a:lnTo>
                    <a:pt x="130" y="296"/>
                  </a:lnTo>
                  <a:lnTo>
                    <a:pt x="114" y="298"/>
                  </a:lnTo>
                  <a:lnTo>
                    <a:pt x="96" y="296"/>
                  </a:lnTo>
                  <a:lnTo>
                    <a:pt x="80" y="294"/>
                  </a:lnTo>
                  <a:lnTo>
                    <a:pt x="66" y="290"/>
                  </a:lnTo>
                  <a:lnTo>
                    <a:pt x="54" y="284"/>
                  </a:lnTo>
                  <a:lnTo>
                    <a:pt x="42" y="278"/>
                  </a:lnTo>
                  <a:lnTo>
                    <a:pt x="34" y="272"/>
                  </a:lnTo>
                  <a:lnTo>
                    <a:pt x="20" y="258"/>
                  </a:lnTo>
                  <a:lnTo>
                    <a:pt x="10" y="246"/>
                  </a:lnTo>
                  <a:lnTo>
                    <a:pt x="4" y="23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33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7" name="Freeform 82"/>
            <p:cNvSpPr>
              <a:spLocks/>
            </p:cNvSpPr>
            <p:nvPr/>
          </p:nvSpPr>
          <p:spPr bwMode="auto">
            <a:xfrm>
              <a:off x="4314825" y="3457575"/>
              <a:ext cx="368300" cy="473075"/>
            </a:xfrm>
            <a:custGeom>
              <a:avLst/>
              <a:gdLst>
                <a:gd name="T0" fmla="*/ 0 w 232"/>
                <a:gd name="T1" fmla="*/ 234 h 298"/>
                <a:gd name="T2" fmla="*/ 0 w 232"/>
                <a:gd name="T3" fmla="*/ 0 h 298"/>
                <a:gd name="T4" fmla="*/ 232 w 232"/>
                <a:gd name="T5" fmla="*/ 0 h 298"/>
                <a:gd name="T6" fmla="*/ 232 w 232"/>
                <a:gd name="T7" fmla="*/ 228 h 298"/>
                <a:gd name="T8" fmla="*/ 226 w 232"/>
                <a:gd name="T9" fmla="*/ 242 h 298"/>
                <a:gd name="T10" fmla="*/ 218 w 232"/>
                <a:gd name="T11" fmla="*/ 254 h 298"/>
                <a:gd name="T12" fmla="*/ 210 w 232"/>
                <a:gd name="T13" fmla="*/ 266 h 298"/>
                <a:gd name="T14" fmla="*/ 204 w 232"/>
                <a:gd name="T15" fmla="*/ 272 h 298"/>
                <a:gd name="T16" fmla="*/ 196 w 232"/>
                <a:gd name="T17" fmla="*/ 276 h 298"/>
                <a:gd name="T18" fmla="*/ 182 w 232"/>
                <a:gd name="T19" fmla="*/ 284 h 298"/>
                <a:gd name="T20" fmla="*/ 164 w 232"/>
                <a:gd name="T21" fmla="*/ 288 h 298"/>
                <a:gd name="T22" fmla="*/ 146 w 232"/>
                <a:gd name="T23" fmla="*/ 292 h 298"/>
                <a:gd name="T24" fmla="*/ 114 w 232"/>
                <a:gd name="T25" fmla="*/ 296 h 298"/>
                <a:gd name="T26" fmla="*/ 100 w 232"/>
                <a:gd name="T27" fmla="*/ 298 h 298"/>
                <a:gd name="T28" fmla="*/ 84 w 232"/>
                <a:gd name="T29" fmla="*/ 296 h 298"/>
                <a:gd name="T30" fmla="*/ 70 w 232"/>
                <a:gd name="T31" fmla="*/ 294 h 298"/>
                <a:gd name="T32" fmla="*/ 58 w 232"/>
                <a:gd name="T33" fmla="*/ 290 h 298"/>
                <a:gd name="T34" fmla="*/ 48 w 232"/>
                <a:gd name="T35" fmla="*/ 286 h 298"/>
                <a:gd name="T36" fmla="*/ 30 w 232"/>
                <a:gd name="T37" fmla="*/ 276 h 298"/>
                <a:gd name="T38" fmla="*/ 18 w 232"/>
                <a:gd name="T39" fmla="*/ 264 h 298"/>
                <a:gd name="T40" fmla="*/ 8 w 232"/>
                <a:gd name="T41" fmla="*/ 252 h 298"/>
                <a:gd name="T42" fmla="*/ 4 w 232"/>
                <a:gd name="T43" fmla="*/ 242 h 298"/>
                <a:gd name="T44" fmla="*/ 0 w 232"/>
                <a:gd name="T45" fmla="*/ 234 h 2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298"/>
                <a:gd name="T71" fmla="*/ 232 w 232"/>
                <a:gd name="T72" fmla="*/ 298 h 2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298">
                  <a:moveTo>
                    <a:pt x="0" y="234"/>
                  </a:moveTo>
                  <a:lnTo>
                    <a:pt x="0" y="0"/>
                  </a:lnTo>
                  <a:lnTo>
                    <a:pt x="232" y="0"/>
                  </a:lnTo>
                  <a:lnTo>
                    <a:pt x="232" y="228"/>
                  </a:lnTo>
                  <a:lnTo>
                    <a:pt x="226" y="242"/>
                  </a:lnTo>
                  <a:lnTo>
                    <a:pt x="218" y="254"/>
                  </a:lnTo>
                  <a:lnTo>
                    <a:pt x="210" y="266"/>
                  </a:lnTo>
                  <a:lnTo>
                    <a:pt x="204" y="272"/>
                  </a:lnTo>
                  <a:lnTo>
                    <a:pt x="196" y="276"/>
                  </a:lnTo>
                  <a:lnTo>
                    <a:pt x="182" y="284"/>
                  </a:lnTo>
                  <a:lnTo>
                    <a:pt x="164" y="288"/>
                  </a:lnTo>
                  <a:lnTo>
                    <a:pt x="146" y="292"/>
                  </a:lnTo>
                  <a:lnTo>
                    <a:pt x="114" y="296"/>
                  </a:lnTo>
                  <a:lnTo>
                    <a:pt x="100" y="298"/>
                  </a:lnTo>
                  <a:lnTo>
                    <a:pt x="84" y="296"/>
                  </a:lnTo>
                  <a:lnTo>
                    <a:pt x="70" y="294"/>
                  </a:lnTo>
                  <a:lnTo>
                    <a:pt x="58" y="290"/>
                  </a:lnTo>
                  <a:lnTo>
                    <a:pt x="48" y="286"/>
                  </a:lnTo>
                  <a:lnTo>
                    <a:pt x="30" y="276"/>
                  </a:lnTo>
                  <a:lnTo>
                    <a:pt x="18" y="264"/>
                  </a:lnTo>
                  <a:lnTo>
                    <a:pt x="8" y="252"/>
                  </a:lnTo>
                  <a:lnTo>
                    <a:pt x="4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8" name="Freeform 83"/>
            <p:cNvSpPr>
              <a:spLocks/>
            </p:cNvSpPr>
            <p:nvPr/>
          </p:nvSpPr>
          <p:spPr bwMode="auto">
            <a:xfrm>
              <a:off x="4346575" y="3457575"/>
              <a:ext cx="314325" cy="469900"/>
            </a:xfrm>
            <a:custGeom>
              <a:avLst/>
              <a:gdLst>
                <a:gd name="T0" fmla="*/ 0 w 198"/>
                <a:gd name="T1" fmla="*/ 244 h 296"/>
                <a:gd name="T2" fmla="*/ 0 w 198"/>
                <a:gd name="T3" fmla="*/ 0 h 296"/>
                <a:gd name="T4" fmla="*/ 198 w 198"/>
                <a:gd name="T5" fmla="*/ 0 h 296"/>
                <a:gd name="T6" fmla="*/ 198 w 198"/>
                <a:gd name="T7" fmla="*/ 238 h 296"/>
                <a:gd name="T8" fmla="*/ 186 w 198"/>
                <a:gd name="T9" fmla="*/ 260 h 296"/>
                <a:gd name="T10" fmla="*/ 178 w 198"/>
                <a:gd name="T11" fmla="*/ 270 h 296"/>
                <a:gd name="T12" fmla="*/ 168 w 198"/>
                <a:gd name="T13" fmla="*/ 278 h 296"/>
                <a:gd name="T14" fmla="*/ 154 w 198"/>
                <a:gd name="T15" fmla="*/ 284 h 296"/>
                <a:gd name="T16" fmla="*/ 138 w 198"/>
                <a:gd name="T17" fmla="*/ 290 h 296"/>
                <a:gd name="T18" fmla="*/ 122 w 198"/>
                <a:gd name="T19" fmla="*/ 292 h 296"/>
                <a:gd name="T20" fmla="*/ 96 w 198"/>
                <a:gd name="T21" fmla="*/ 296 h 296"/>
                <a:gd name="T22" fmla="*/ 84 w 198"/>
                <a:gd name="T23" fmla="*/ 296 h 296"/>
                <a:gd name="T24" fmla="*/ 58 w 198"/>
                <a:gd name="T25" fmla="*/ 294 h 296"/>
                <a:gd name="T26" fmla="*/ 40 w 198"/>
                <a:gd name="T27" fmla="*/ 286 h 296"/>
                <a:gd name="T28" fmla="*/ 24 w 198"/>
                <a:gd name="T29" fmla="*/ 278 h 296"/>
                <a:gd name="T30" fmla="*/ 14 w 198"/>
                <a:gd name="T31" fmla="*/ 268 h 296"/>
                <a:gd name="T32" fmla="*/ 6 w 198"/>
                <a:gd name="T33" fmla="*/ 260 h 296"/>
                <a:gd name="T34" fmla="*/ 2 w 198"/>
                <a:gd name="T35" fmla="*/ 252 h 296"/>
                <a:gd name="T36" fmla="*/ 0 w 198"/>
                <a:gd name="T37" fmla="*/ 244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296"/>
                <a:gd name="T59" fmla="*/ 198 w 198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296">
                  <a:moveTo>
                    <a:pt x="0" y="244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238"/>
                  </a:lnTo>
                  <a:lnTo>
                    <a:pt x="186" y="260"/>
                  </a:lnTo>
                  <a:lnTo>
                    <a:pt x="178" y="270"/>
                  </a:lnTo>
                  <a:lnTo>
                    <a:pt x="168" y="278"/>
                  </a:lnTo>
                  <a:lnTo>
                    <a:pt x="154" y="284"/>
                  </a:lnTo>
                  <a:lnTo>
                    <a:pt x="138" y="290"/>
                  </a:lnTo>
                  <a:lnTo>
                    <a:pt x="122" y="292"/>
                  </a:lnTo>
                  <a:lnTo>
                    <a:pt x="96" y="296"/>
                  </a:lnTo>
                  <a:lnTo>
                    <a:pt x="84" y="296"/>
                  </a:lnTo>
                  <a:lnTo>
                    <a:pt x="58" y="294"/>
                  </a:lnTo>
                  <a:lnTo>
                    <a:pt x="40" y="286"/>
                  </a:lnTo>
                  <a:lnTo>
                    <a:pt x="24" y="278"/>
                  </a:lnTo>
                  <a:lnTo>
                    <a:pt x="14" y="268"/>
                  </a:lnTo>
                  <a:lnTo>
                    <a:pt x="6" y="260"/>
                  </a:lnTo>
                  <a:lnTo>
                    <a:pt x="2" y="25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773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9" name="Freeform 84"/>
            <p:cNvSpPr>
              <a:spLocks/>
            </p:cNvSpPr>
            <p:nvPr/>
          </p:nvSpPr>
          <p:spPr bwMode="auto">
            <a:xfrm>
              <a:off x="4375150" y="3457575"/>
              <a:ext cx="266700" cy="469900"/>
            </a:xfrm>
            <a:custGeom>
              <a:avLst/>
              <a:gdLst>
                <a:gd name="T0" fmla="*/ 0 w 168"/>
                <a:gd name="T1" fmla="*/ 254 h 296"/>
                <a:gd name="T2" fmla="*/ 0 w 168"/>
                <a:gd name="T3" fmla="*/ 0 h 296"/>
                <a:gd name="T4" fmla="*/ 168 w 168"/>
                <a:gd name="T5" fmla="*/ 0 h 296"/>
                <a:gd name="T6" fmla="*/ 168 w 168"/>
                <a:gd name="T7" fmla="*/ 248 h 296"/>
                <a:gd name="T8" fmla="*/ 156 w 168"/>
                <a:gd name="T9" fmla="*/ 266 h 296"/>
                <a:gd name="T10" fmla="*/ 150 w 168"/>
                <a:gd name="T11" fmla="*/ 274 h 296"/>
                <a:gd name="T12" fmla="*/ 140 w 168"/>
                <a:gd name="T13" fmla="*/ 282 h 296"/>
                <a:gd name="T14" fmla="*/ 128 w 168"/>
                <a:gd name="T15" fmla="*/ 286 h 296"/>
                <a:gd name="T16" fmla="*/ 116 w 168"/>
                <a:gd name="T17" fmla="*/ 290 h 296"/>
                <a:gd name="T18" fmla="*/ 102 w 168"/>
                <a:gd name="T19" fmla="*/ 292 h 296"/>
                <a:gd name="T20" fmla="*/ 80 w 168"/>
                <a:gd name="T21" fmla="*/ 296 h 296"/>
                <a:gd name="T22" fmla="*/ 70 w 168"/>
                <a:gd name="T23" fmla="*/ 296 h 296"/>
                <a:gd name="T24" fmla="*/ 48 w 168"/>
                <a:gd name="T25" fmla="*/ 294 h 296"/>
                <a:gd name="T26" fmla="*/ 34 w 168"/>
                <a:gd name="T27" fmla="*/ 288 h 296"/>
                <a:gd name="T28" fmla="*/ 20 w 168"/>
                <a:gd name="T29" fmla="*/ 282 h 296"/>
                <a:gd name="T30" fmla="*/ 12 w 168"/>
                <a:gd name="T31" fmla="*/ 274 h 296"/>
                <a:gd name="T32" fmla="*/ 6 w 168"/>
                <a:gd name="T33" fmla="*/ 266 h 296"/>
                <a:gd name="T34" fmla="*/ 2 w 168"/>
                <a:gd name="T35" fmla="*/ 260 h 296"/>
                <a:gd name="T36" fmla="*/ 0 w 168"/>
                <a:gd name="T37" fmla="*/ 254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296"/>
                <a:gd name="T59" fmla="*/ 168 w 168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296">
                  <a:moveTo>
                    <a:pt x="0" y="254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248"/>
                  </a:lnTo>
                  <a:lnTo>
                    <a:pt x="156" y="266"/>
                  </a:lnTo>
                  <a:lnTo>
                    <a:pt x="150" y="274"/>
                  </a:lnTo>
                  <a:lnTo>
                    <a:pt x="140" y="282"/>
                  </a:lnTo>
                  <a:lnTo>
                    <a:pt x="128" y="286"/>
                  </a:lnTo>
                  <a:lnTo>
                    <a:pt x="116" y="290"/>
                  </a:lnTo>
                  <a:lnTo>
                    <a:pt x="102" y="292"/>
                  </a:lnTo>
                  <a:lnTo>
                    <a:pt x="80" y="296"/>
                  </a:lnTo>
                  <a:lnTo>
                    <a:pt x="70" y="296"/>
                  </a:lnTo>
                  <a:lnTo>
                    <a:pt x="48" y="294"/>
                  </a:lnTo>
                  <a:lnTo>
                    <a:pt x="34" y="288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2" y="26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89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0" name="Freeform 85"/>
            <p:cNvSpPr>
              <a:spLocks/>
            </p:cNvSpPr>
            <p:nvPr/>
          </p:nvSpPr>
          <p:spPr bwMode="auto">
            <a:xfrm>
              <a:off x="4403725" y="3457575"/>
              <a:ext cx="215900" cy="469900"/>
            </a:xfrm>
            <a:custGeom>
              <a:avLst/>
              <a:gdLst>
                <a:gd name="T0" fmla="*/ 0 w 136"/>
                <a:gd name="T1" fmla="*/ 264 h 296"/>
                <a:gd name="T2" fmla="*/ 0 w 136"/>
                <a:gd name="T3" fmla="*/ 2 h 296"/>
                <a:gd name="T4" fmla="*/ 136 w 136"/>
                <a:gd name="T5" fmla="*/ 0 h 296"/>
                <a:gd name="T6" fmla="*/ 136 w 136"/>
                <a:gd name="T7" fmla="*/ 260 h 296"/>
                <a:gd name="T8" fmla="*/ 126 w 136"/>
                <a:gd name="T9" fmla="*/ 272 h 296"/>
                <a:gd name="T10" fmla="*/ 120 w 136"/>
                <a:gd name="T11" fmla="*/ 278 h 296"/>
                <a:gd name="T12" fmla="*/ 112 w 136"/>
                <a:gd name="T13" fmla="*/ 284 h 296"/>
                <a:gd name="T14" fmla="*/ 104 w 136"/>
                <a:gd name="T15" fmla="*/ 288 h 296"/>
                <a:gd name="T16" fmla="*/ 82 w 136"/>
                <a:gd name="T17" fmla="*/ 294 h 296"/>
                <a:gd name="T18" fmla="*/ 64 w 136"/>
                <a:gd name="T19" fmla="*/ 296 h 296"/>
                <a:gd name="T20" fmla="*/ 54 w 136"/>
                <a:gd name="T21" fmla="*/ 296 h 296"/>
                <a:gd name="T22" fmla="*/ 40 w 136"/>
                <a:gd name="T23" fmla="*/ 294 h 296"/>
                <a:gd name="T24" fmla="*/ 26 w 136"/>
                <a:gd name="T25" fmla="*/ 290 h 296"/>
                <a:gd name="T26" fmla="*/ 18 w 136"/>
                <a:gd name="T27" fmla="*/ 284 h 296"/>
                <a:gd name="T28" fmla="*/ 10 w 136"/>
                <a:gd name="T29" fmla="*/ 280 h 296"/>
                <a:gd name="T30" fmla="*/ 6 w 136"/>
                <a:gd name="T31" fmla="*/ 274 h 296"/>
                <a:gd name="T32" fmla="*/ 2 w 136"/>
                <a:gd name="T33" fmla="*/ 268 h 296"/>
                <a:gd name="T34" fmla="*/ 0 w 136"/>
                <a:gd name="T35" fmla="*/ 264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296"/>
                <a:gd name="T56" fmla="*/ 136 w 136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296">
                  <a:moveTo>
                    <a:pt x="0" y="264"/>
                  </a:moveTo>
                  <a:lnTo>
                    <a:pt x="0" y="2"/>
                  </a:lnTo>
                  <a:lnTo>
                    <a:pt x="136" y="0"/>
                  </a:lnTo>
                  <a:lnTo>
                    <a:pt x="136" y="260"/>
                  </a:lnTo>
                  <a:lnTo>
                    <a:pt x="126" y="272"/>
                  </a:lnTo>
                  <a:lnTo>
                    <a:pt x="120" y="278"/>
                  </a:lnTo>
                  <a:lnTo>
                    <a:pt x="112" y="284"/>
                  </a:lnTo>
                  <a:lnTo>
                    <a:pt x="104" y="288"/>
                  </a:lnTo>
                  <a:lnTo>
                    <a:pt x="82" y="294"/>
                  </a:lnTo>
                  <a:lnTo>
                    <a:pt x="64" y="296"/>
                  </a:lnTo>
                  <a:lnTo>
                    <a:pt x="54" y="296"/>
                  </a:lnTo>
                  <a:lnTo>
                    <a:pt x="40" y="294"/>
                  </a:lnTo>
                  <a:lnTo>
                    <a:pt x="26" y="290"/>
                  </a:lnTo>
                  <a:lnTo>
                    <a:pt x="18" y="284"/>
                  </a:lnTo>
                  <a:lnTo>
                    <a:pt x="10" y="280"/>
                  </a:lnTo>
                  <a:lnTo>
                    <a:pt x="6" y="274"/>
                  </a:lnTo>
                  <a:lnTo>
                    <a:pt x="2" y="26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1" name="Freeform 86"/>
            <p:cNvSpPr>
              <a:spLocks/>
            </p:cNvSpPr>
            <p:nvPr/>
          </p:nvSpPr>
          <p:spPr bwMode="auto">
            <a:xfrm>
              <a:off x="4435475" y="3457575"/>
              <a:ext cx="165100" cy="469900"/>
            </a:xfrm>
            <a:custGeom>
              <a:avLst/>
              <a:gdLst>
                <a:gd name="T0" fmla="*/ 0 w 104"/>
                <a:gd name="T1" fmla="*/ 274 h 296"/>
                <a:gd name="T2" fmla="*/ 0 w 104"/>
                <a:gd name="T3" fmla="*/ 2 h 296"/>
                <a:gd name="T4" fmla="*/ 104 w 104"/>
                <a:gd name="T5" fmla="*/ 0 h 296"/>
                <a:gd name="T6" fmla="*/ 104 w 104"/>
                <a:gd name="T7" fmla="*/ 270 h 296"/>
                <a:gd name="T8" fmla="*/ 96 w 104"/>
                <a:gd name="T9" fmla="*/ 278 h 296"/>
                <a:gd name="T10" fmla="*/ 88 w 104"/>
                <a:gd name="T11" fmla="*/ 282 h 296"/>
                <a:gd name="T12" fmla="*/ 82 w 104"/>
                <a:gd name="T13" fmla="*/ 286 h 296"/>
                <a:gd name="T14" fmla="*/ 76 w 104"/>
                <a:gd name="T15" fmla="*/ 290 h 296"/>
                <a:gd name="T16" fmla="*/ 60 w 104"/>
                <a:gd name="T17" fmla="*/ 294 h 296"/>
                <a:gd name="T18" fmla="*/ 38 w 104"/>
                <a:gd name="T19" fmla="*/ 296 h 296"/>
                <a:gd name="T20" fmla="*/ 28 w 104"/>
                <a:gd name="T21" fmla="*/ 294 h 296"/>
                <a:gd name="T22" fmla="*/ 18 w 104"/>
                <a:gd name="T23" fmla="*/ 292 h 296"/>
                <a:gd name="T24" fmla="*/ 12 w 104"/>
                <a:gd name="T25" fmla="*/ 288 h 296"/>
                <a:gd name="T26" fmla="*/ 6 w 104"/>
                <a:gd name="T27" fmla="*/ 284 h 296"/>
                <a:gd name="T28" fmla="*/ 2 w 104"/>
                <a:gd name="T29" fmla="*/ 278 h 296"/>
                <a:gd name="T30" fmla="*/ 0 w 104"/>
                <a:gd name="T31" fmla="*/ 274 h 2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96"/>
                <a:gd name="T50" fmla="*/ 104 w 104"/>
                <a:gd name="T51" fmla="*/ 296 h 2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96">
                  <a:moveTo>
                    <a:pt x="0" y="274"/>
                  </a:moveTo>
                  <a:lnTo>
                    <a:pt x="0" y="2"/>
                  </a:lnTo>
                  <a:lnTo>
                    <a:pt x="104" y="0"/>
                  </a:lnTo>
                  <a:lnTo>
                    <a:pt x="104" y="270"/>
                  </a:lnTo>
                  <a:lnTo>
                    <a:pt x="96" y="278"/>
                  </a:lnTo>
                  <a:lnTo>
                    <a:pt x="88" y="282"/>
                  </a:lnTo>
                  <a:lnTo>
                    <a:pt x="82" y="286"/>
                  </a:lnTo>
                  <a:lnTo>
                    <a:pt x="76" y="290"/>
                  </a:lnTo>
                  <a:lnTo>
                    <a:pt x="60" y="294"/>
                  </a:lnTo>
                  <a:lnTo>
                    <a:pt x="38" y="296"/>
                  </a:lnTo>
                  <a:lnTo>
                    <a:pt x="28" y="294"/>
                  </a:lnTo>
                  <a:lnTo>
                    <a:pt x="18" y="292"/>
                  </a:lnTo>
                  <a:lnTo>
                    <a:pt x="12" y="288"/>
                  </a:lnTo>
                  <a:lnTo>
                    <a:pt x="6" y="284"/>
                  </a:lnTo>
                  <a:lnTo>
                    <a:pt x="2" y="27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CC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2" name="Freeform 87"/>
            <p:cNvSpPr>
              <a:spLocks/>
            </p:cNvSpPr>
            <p:nvPr/>
          </p:nvSpPr>
          <p:spPr bwMode="auto">
            <a:xfrm>
              <a:off x="4464050" y="3457575"/>
              <a:ext cx="114300" cy="466725"/>
            </a:xfrm>
            <a:custGeom>
              <a:avLst/>
              <a:gdLst>
                <a:gd name="T0" fmla="*/ 0 w 72"/>
                <a:gd name="T1" fmla="*/ 284 h 294"/>
                <a:gd name="T2" fmla="*/ 0 w 72"/>
                <a:gd name="T3" fmla="*/ 2 h 294"/>
                <a:gd name="T4" fmla="*/ 72 w 72"/>
                <a:gd name="T5" fmla="*/ 0 h 294"/>
                <a:gd name="T6" fmla="*/ 72 w 72"/>
                <a:gd name="T7" fmla="*/ 280 h 294"/>
                <a:gd name="T8" fmla="*/ 66 w 72"/>
                <a:gd name="T9" fmla="*/ 284 h 294"/>
                <a:gd name="T10" fmla="*/ 60 w 72"/>
                <a:gd name="T11" fmla="*/ 288 h 294"/>
                <a:gd name="T12" fmla="*/ 50 w 72"/>
                <a:gd name="T13" fmla="*/ 292 h 294"/>
                <a:gd name="T14" fmla="*/ 40 w 72"/>
                <a:gd name="T15" fmla="*/ 294 h 294"/>
                <a:gd name="T16" fmla="*/ 24 w 72"/>
                <a:gd name="T17" fmla="*/ 294 h 294"/>
                <a:gd name="T18" fmla="*/ 12 w 72"/>
                <a:gd name="T19" fmla="*/ 292 h 294"/>
                <a:gd name="T20" fmla="*/ 6 w 72"/>
                <a:gd name="T21" fmla="*/ 290 h 294"/>
                <a:gd name="T22" fmla="*/ 2 w 72"/>
                <a:gd name="T23" fmla="*/ 286 h 294"/>
                <a:gd name="T24" fmla="*/ 0 w 72"/>
                <a:gd name="T25" fmla="*/ 284 h 2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94"/>
                <a:gd name="T41" fmla="*/ 72 w 72"/>
                <a:gd name="T42" fmla="*/ 294 h 2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94">
                  <a:moveTo>
                    <a:pt x="0" y="284"/>
                  </a:moveTo>
                  <a:lnTo>
                    <a:pt x="0" y="2"/>
                  </a:lnTo>
                  <a:lnTo>
                    <a:pt x="72" y="0"/>
                  </a:lnTo>
                  <a:lnTo>
                    <a:pt x="72" y="280"/>
                  </a:lnTo>
                  <a:lnTo>
                    <a:pt x="66" y="284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40" y="294"/>
                  </a:lnTo>
                  <a:lnTo>
                    <a:pt x="24" y="294"/>
                  </a:lnTo>
                  <a:lnTo>
                    <a:pt x="12" y="292"/>
                  </a:lnTo>
                  <a:lnTo>
                    <a:pt x="6" y="290"/>
                  </a:lnTo>
                  <a:lnTo>
                    <a:pt x="2" y="286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DE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3" name="Freeform 88"/>
            <p:cNvSpPr>
              <a:spLocks/>
            </p:cNvSpPr>
            <p:nvPr/>
          </p:nvSpPr>
          <p:spPr bwMode="auto">
            <a:xfrm>
              <a:off x="4495800" y="3457575"/>
              <a:ext cx="60325" cy="466725"/>
            </a:xfrm>
            <a:custGeom>
              <a:avLst/>
              <a:gdLst>
                <a:gd name="T0" fmla="*/ 38 w 38"/>
                <a:gd name="T1" fmla="*/ 0 h 294"/>
                <a:gd name="T2" fmla="*/ 38 w 38"/>
                <a:gd name="T3" fmla="*/ 290 h 294"/>
                <a:gd name="T4" fmla="*/ 22 w 38"/>
                <a:gd name="T5" fmla="*/ 292 h 294"/>
                <a:gd name="T6" fmla="*/ 10 w 38"/>
                <a:gd name="T7" fmla="*/ 294 h 294"/>
                <a:gd name="T8" fmla="*/ 0 w 38"/>
                <a:gd name="T9" fmla="*/ 294 h 294"/>
                <a:gd name="T10" fmla="*/ 0 w 38"/>
                <a:gd name="T11" fmla="*/ 2 h 294"/>
                <a:gd name="T12" fmla="*/ 38 w 38"/>
                <a:gd name="T13" fmla="*/ 0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94"/>
                <a:gd name="T23" fmla="*/ 38 w 38"/>
                <a:gd name="T24" fmla="*/ 294 h 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94">
                  <a:moveTo>
                    <a:pt x="38" y="0"/>
                  </a:moveTo>
                  <a:lnTo>
                    <a:pt x="38" y="290"/>
                  </a:lnTo>
                  <a:lnTo>
                    <a:pt x="22" y="292"/>
                  </a:lnTo>
                  <a:lnTo>
                    <a:pt x="10" y="294"/>
                  </a:lnTo>
                  <a:lnTo>
                    <a:pt x="0" y="294"/>
                  </a:lnTo>
                  <a:lnTo>
                    <a:pt x="0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4" name="Freeform 89"/>
            <p:cNvSpPr>
              <a:spLocks/>
            </p:cNvSpPr>
            <p:nvPr/>
          </p:nvSpPr>
          <p:spPr bwMode="auto">
            <a:xfrm>
              <a:off x="4229100" y="3317875"/>
              <a:ext cx="517525" cy="269875"/>
            </a:xfrm>
            <a:custGeom>
              <a:avLst/>
              <a:gdLst>
                <a:gd name="T0" fmla="*/ 162 w 326"/>
                <a:gd name="T1" fmla="*/ 170 h 170"/>
                <a:gd name="T2" fmla="*/ 196 w 326"/>
                <a:gd name="T3" fmla="*/ 168 h 170"/>
                <a:gd name="T4" fmla="*/ 226 w 326"/>
                <a:gd name="T5" fmla="*/ 164 h 170"/>
                <a:gd name="T6" fmla="*/ 254 w 326"/>
                <a:gd name="T7" fmla="*/ 156 h 170"/>
                <a:gd name="T8" fmla="*/ 278 w 326"/>
                <a:gd name="T9" fmla="*/ 146 h 170"/>
                <a:gd name="T10" fmla="*/ 298 w 326"/>
                <a:gd name="T11" fmla="*/ 134 h 170"/>
                <a:gd name="T12" fmla="*/ 306 w 326"/>
                <a:gd name="T13" fmla="*/ 126 h 170"/>
                <a:gd name="T14" fmla="*/ 314 w 326"/>
                <a:gd name="T15" fmla="*/ 118 h 170"/>
                <a:gd name="T16" fmla="*/ 318 w 326"/>
                <a:gd name="T17" fmla="*/ 110 h 170"/>
                <a:gd name="T18" fmla="*/ 322 w 326"/>
                <a:gd name="T19" fmla="*/ 102 h 170"/>
                <a:gd name="T20" fmla="*/ 326 w 326"/>
                <a:gd name="T21" fmla="*/ 94 h 170"/>
                <a:gd name="T22" fmla="*/ 326 w 326"/>
                <a:gd name="T23" fmla="*/ 86 h 170"/>
                <a:gd name="T24" fmla="*/ 326 w 326"/>
                <a:gd name="T25" fmla="*/ 76 h 170"/>
                <a:gd name="T26" fmla="*/ 322 w 326"/>
                <a:gd name="T27" fmla="*/ 68 h 170"/>
                <a:gd name="T28" fmla="*/ 318 w 326"/>
                <a:gd name="T29" fmla="*/ 60 h 170"/>
                <a:gd name="T30" fmla="*/ 314 w 326"/>
                <a:gd name="T31" fmla="*/ 52 h 170"/>
                <a:gd name="T32" fmla="*/ 306 w 326"/>
                <a:gd name="T33" fmla="*/ 44 h 170"/>
                <a:gd name="T34" fmla="*/ 298 w 326"/>
                <a:gd name="T35" fmla="*/ 38 h 170"/>
                <a:gd name="T36" fmla="*/ 278 w 326"/>
                <a:gd name="T37" fmla="*/ 26 h 170"/>
                <a:gd name="T38" fmla="*/ 254 w 326"/>
                <a:gd name="T39" fmla="*/ 14 h 170"/>
                <a:gd name="T40" fmla="*/ 226 w 326"/>
                <a:gd name="T41" fmla="*/ 6 h 170"/>
                <a:gd name="T42" fmla="*/ 196 w 326"/>
                <a:gd name="T43" fmla="*/ 2 h 170"/>
                <a:gd name="T44" fmla="*/ 162 w 326"/>
                <a:gd name="T45" fmla="*/ 0 h 170"/>
                <a:gd name="T46" fmla="*/ 130 w 326"/>
                <a:gd name="T47" fmla="*/ 2 h 170"/>
                <a:gd name="T48" fmla="*/ 100 w 326"/>
                <a:gd name="T49" fmla="*/ 6 h 170"/>
                <a:gd name="T50" fmla="*/ 72 w 326"/>
                <a:gd name="T51" fmla="*/ 14 h 170"/>
                <a:gd name="T52" fmla="*/ 48 w 326"/>
                <a:gd name="T53" fmla="*/ 26 h 170"/>
                <a:gd name="T54" fmla="*/ 28 w 326"/>
                <a:gd name="T55" fmla="*/ 38 h 170"/>
                <a:gd name="T56" fmla="*/ 20 w 326"/>
                <a:gd name="T57" fmla="*/ 44 h 170"/>
                <a:gd name="T58" fmla="*/ 12 w 326"/>
                <a:gd name="T59" fmla="*/ 52 h 170"/>
                <a:gd name="T60" fmla="*/ 6 w 326"/>
                <a:gd name="T61" fmla="*/ 60 h 170"/>
                <a:gd name="T62" fmla="*/ 2 w 326"/>
                <a:gd name="T63" fmla="*/ 68 h 170"/>
                <a:gd name="T64" fmla="*/ 0 w 326"/>
                <a:gd name="T65" fmla="*/ 76 h 170"/>
                <a:gd name="T66" fmla="*/ 0 w 326"/>
                <a:gd name="T67" fmla="*/ 86 h 170"/>
                <a:gd name="T68" fmla="*/ 0 w 326"/>
                <a:gd name="T69" fmla="*/ 94 h 170"/>
                <a:gd name="T70" fmla="*/ 2 w 326"/>
                <a:gd name="T71" fmla="*/ 102 h 170"/>
                <a:gd name="T72" fmla="*/ 6 w 326"/>
                <a:gd name="T73" fmla="*/ 110 h 170"/>
                <a:gd name="T74" fmla="*/ 12 w 326"/>
                <a:gd name="T75" fmla="*/ 118 h 170"/>
                <a:gd name="T76" fmla="*/ 20 w 326"/>
                <a:gd name="T77" fmla="*/ 126 h 170"/>
                <a:gd name="T78" fmla="*/ 28 w 326"/>
                <a:gd name="T79" fmla="*/ 134 h 170"/>
                <a:gd name="T80" fmla="*/ 48 w 326"/>
                <a:gd name="T81" fmla="*/ 146 h 170"/>
                <a:gd name="T82" fmla="*/ 72 w 326"/>
                <a:gd name="T83" fmla="*/ 156 h 170"/>
                <a:gd name="T84" fmla="*/ 100 w 326"/>
                <a:gd name="T85" fmla="*/ 164 h 170"/>
                <a:gd name="T86" fmla="*/ 130 w 326"/>
                <a:gd name="T87" fmla="*/ 168 h 170"/>
                <a:gd name="T88" fmla="*/ 162 w 326"/>
                <a:gd name="T89" fmla="*/ 170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6"/>
                <a:gd name="T136" fmla="*/ 0 h 170"/>
                <a:gd name="T137" fmla="*/ 326 w 326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6" h="170">
                  <a:moveTo>
                    <a:pt x="162" y="170"/>
                  </a:moveTo>
                  <a:lnTo>
                    <a:pt x="196" y="168"/>
                  </a:lnTo>
                  <a:lnTo>
                    <a:pt x="226" y="164"/>
                  </a:lnTo>
                  <a:lnTo>
                    <a:pt x="254" y="156"/>
                  </a:lnTo>
                  <a:lnTo>
                    <a:pt x="278" y="146"/>
                  </a:lnTo>
                  <a:lnTo>
                    <a:pt x="298" y="134"/>
                  </a:lnTo>
                  <a:lnTo>
                    <a:pt x="306" y="126"/>
                  </a:lnTo>
                  <a:lnTo>
                    <a:pt x="314" y="118"/>
                  </a:lnTo>
                  <a:lnTo>
                    <a:pt x="318" y="110"/>
                  </a:lnTo>
                  <a:lnTo>
                    <a:pt x="322" y="102"/>
                  </a:lnTo>
                  <a:lnTo>
                    <a:pt x="326" y="94"/>
                  </a:lnTo>
                  <a:lnTo>
                    <a:pt x="326" y="86"/>
                  </a:lnTo>
                  <a:lnTo>
                    <a:pt x="326" y="76"/>
                  </a:lnTo>
                  <a:lnTo>
                    <a:pt x="322" y="68"/>
                  </a:lnTo>
                  <a:lnTo>
                    <a:pt x="318" y="60"/>
                  </a:lnTo>
                  <a:lnTo>
                    <a:pt x="314" y="52"/>
                  </a:lnTo>
                  <a:lnTo>
                    <a:pt x="306" y="44"/>
                  </a:lnTo>
                  <a:lnTo>
                    <a:pt x="298" y="38"/>
                  </a:lnTo>
                  <a:lnTo>
                    <a:pt x="278" y="26"/>
                  </a:lnTo>
                  <a:lnTo>
                    <a:pt x="254" y="14"/>
                  </a:lnTo>
                  <a:lnTo>
                    <a:pt x="226" y="6"/>
                  </a:lnTo>
                  <a:lnTo>
                    <a:pt x="196" y="2"/>
                  </a:lnTo>
                  <a:lnTo>
                    <a:pt x="162" y="0"/>
                  </a:lnTo>
                  <a:lnTo>
                    <a:pt x="130" y="2"/>
                  </a:lnTo>
                  <a:lnTo>
                    <a:pt x="100" y="6"/>
                  </a:lnTo>
                  <a:lnTo>
                    <a:pt x="72" y="14"/>
                  </a:lnTo>
                  <a:lnTo>
                    <a:pt x="48" y="26"/>
                  </a:lnTo>
                  <a:lnTo>
                    <a:pt x="28" y="38"/>
                  </a:lnTo>
                  <a:lnTo>
                    <a:pt x="20" y="44"/>
                  </a:lnTo>
                  <a:lnTo>
                    <a:pt x="12" y="52"/>
                  </a:lnTo>
                  <a:lnTo>
                    <a:pt x="6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20" y="126"/>
                  </a:lnTo>
                  <a:lnTo>
                    <a:pt x="28" y="134"/>
                  </a:lnTo>
                  <a:lnTo>
                    <a:pt x="48" y="146"/>
                  </a:lnTo>
                  <a:lnTo>
                    <a:pt x="72" y="156"/>
                  </a:lnTo>
                  <a:lnTo>
                    <a:pt x="100" y="164"/>
                  </a:lnTo>
                  <a:lnTo>
                    <a:pt x="130" y="168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5" name="Freeform 90"/>
            <p:cNvSpPr>
              <a:spLocks/>
            </p:cNvSpPr>
            <p:nvPr/>
          </p:nvSpPr>
          <p:spPr bwMode="auto">
            <a:xfrm>
              <a:off x="4641850" y="3752850"/>
              <a:ext cx="327025" cy="301625"/>
            </a:xfrm>
            <a:custGeom>
              <a:avLst/>
              <a:gdLst>
                <a:gd name="T0" fmla="*/ 90 w 206"/>
                <a:gd name="T1" fmla="*/ 190 h 190"/>
                <a:gd name="T2" fmla="*/ 76 w 206"/>
                <a:gd name="T3" fmla="*/ 188 h 190"/>
                <a:gd name="T4" fmla="*/ 64 w 206"/>
                <a:gd name="T5" fmla="*/ 186 h 190"/>
                <a:gd name="T6" fmla="*/ 52 w 206"/>
                <a:gd name="T7" fmla="*/ 182 h 190"/>
                <a:gd name="T8" fmla="*/ 42 w 206"/>
                <a:gd name="T9" fmla="*/ 178 h 190"/>
                <a:gd name="T10" fmla="*/ 26 w 206"/>
                <a:gd name="T11" fmla="*/ 168 h 190"/>
                <a:gd name="T12" fmla="*/ 14 w 206"/>
                <a:gd name="T13" fmla="*/ 158 h 190"/>
                <a:gd name="T14" fmla="*/ 8 w 206"/>
                <a:gd name="T15" fmla="*/ 146 h 190"/>
                <a:gd name="T16" fmla="*/ 2 w 206"/>
                <a:gd name="T17" fmla="*/ 138 h 190"/>
                <a:gd name="T18" fmla="*/ 0 w 206"/>
                <a:gd name="T19" fmla="*/ 128 h 190"/>
                <a:gd name="T20" fmla="*/ 0 w 206"/>
                <a:gd name="T21" fmla="*/ 0 h 190"/>
                <a:gd name="T22" fmla="*/ 206 w 206"/>
                <a:gd name="T23" fmla="*/ 2 h 190"/>
                <a:gd name="T24" fmla="*/ 206 w 206"/>
                <a:gd name="T25" fmla="*/ 126 h 190"/>
                <a:gd name="T26" fmla="*/ 200 w 206"/>
                <a:gd name="T27" fmla="*/ 138 h 190"/>
                <a:gd name="T28" fmla="*/ 194 w 206"/>
                <a:gd name="T29" fmla="*/ 150 h 190"/>
                <a:gd name="T30" fmla="*/ 188 w 206"/>
                <a:gd name="T31" fmla="*/ 160 h 190"/>
                <a:gd name="T32" fmla="*/ 176 w 206"/>
                <a:gd name="T33" fmla="*/ 170 h 190"/>
                <a:gd name="T34" fmla="*/ 162 w 206"/>
                <a:gd name="T35" fmla="*/ 176 h 190"/>
                <a:gd name="T36" fmla="*/ 146 w 206"/>
                <a:gd name="T37" fmla="*/ 182 h 190"/>
                <a:gd name="T38" fmla="*/ 130 w 206"/>
                <a:gd name="T39" fmla="*/ 186 h 190"/>
                <a:gd name="T40" fmla="*/ 102 w 206"/>
                <a:gd name="T41" fmla="*/ 188 h 190"/>
                <a:gd name="T42" fmla="*/ 90 w 206"/>
                <a:gd name="T43" fmla="*/ 190 h 1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"/>
                <a:gd name="T67" fmla="*/ 0 h 190"/>
                <a:gd name="T68" fmla="*/ 206 w 206"/>
                <a:gd name="T69" fmla="*/ 190 h 1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" h="190">
                  <a:moveTo>
                    <a:pt x="90" y="190"/>
                  </a:moveTo>
                  <a:lnTo>
                    <a:pt x="76" y="188"/>
                  </a:lnTo>
                  <a:lnTo>
                    <a:pt x="64" y="186"/>
                  </a:lnTo>
                  <a:lnTo>
                    <a:pt x="52" y="182"/>
                  </a:lnTo>
                  <a:lnTo>
                    <a:pt x="42" y="178"/>
                  </a:lnTo>
                  <a:lnTo>
                    <a:pt x="26" y="168"/>
                  </a:lnTo>
                  <a:lnTo>
                    <a:pt x="14" y="158"/>
                  </a:lnTo>
                  <a:lnTo>
                    <a:pt x="8" y="146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206" y="2"/>
                  </a:lnTo>
                  <a:lnTo>
                    <a:pt x="206" y="126"/>
                  </a:lnTo>
                  <a:lnTo>
                    <a:pt x="200" y="138"/>
                  </a:lnTo>
                  <a:lnTo>
                    <a:pt x="194" y="150"/>
                  </a:lnTo>
                  <a:lnTo>
                    <a:pt x="188" y="160"/>
                  </a:lnTo>
                  <a:lnTo>
                    <a:pt x="176" y="170"/>
                  </a:lnTo>
                  <a:lnTo>
                    <a:pt x="162" y="176"/>
                  </a:lnTo>
                  <a:lnTo>
                    <a:pt x="146" y="182"/>
                  </a:lnTo>
                  <a:lnTo>
                    <a:pt x="130" y="186"/>
                  </a:lnTo>
                  <a:lnTo>
                    <a:pt x="102" y="188"/>
                  </a:lnTo>
                  <a:lnTo>
                    <a:pt x="90" y="190"/>
                  </a:lnTo>
                  <a:close/>
                </a:path>
              </a:pathLst>
            </a:custGeom>
            <a:solidFill>
              <a:srgbClr val="D80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6" name="Freeform 91"/>
            <p:cNvSpPr>
              <a:spLocks/>
            </p:cNvSpPr>
            <p:nvPr/>
          </p:nvSpPr>
          <p:spPr bwMode="auto">
            <a:xfrm>
              <a:off x="4660900" y="3752850"/>
              <a:ext cx="295275" cy="298450"/>
            </a:xfrm>
            <a:custGeom>
              <a:avLst/>
              <a:gdLst>
                <a:gd name="T0" fmla="*/ 0 w 186"/>
                <a:gd name="T1" fmla="*/ 136 h 188"/>
                <a:gd name="T2" fmla="*/ 0 w 186"/>
                <a:gd name="T3" fmla="*/ 0 h 188"/>
                <a:gd name="T4" fmla="*/ 186 w 186"/>
                <a:gd name="T5" fmla="*/ 2 h 188"/>
                <a:gd name="T6" fmla="*/ 186 w 186"/>
                <a:gd name="T7" fmla="*/ 132 h 188"/>
                <a:gd name="T8" fmla="*/ 174 w 186"/>
                <a:gd name="T9" fmla="*/ 154 h 188"/>
                <a:gd name="T10" fmla="*/ 168 w 186"/>
                <a:gd name="T11" fmla="*/ 164 h 188"/>
                <a:gd name="T12" fmla="*/ 158 w 186"/>
                <a:gd name="T13" fmla="*/ 172 h 188"/>
                <a:gd name="T14" fmla="*/ 146 w 186"/>
                <a:gd name="T15" fmla="*/ 178 h 188"/>
                <a:gd name="T16" fmla="*/ 132 w 186"/>
                <a:gd name="T17" fmla="*/ 182 h 188"/>
                <a:gd name="T18" fmla="*/ 116 w 186"/>
                <a:gd name="T19" fmla="*/ 186 h 188"/>
                <a:gd name="T20" fmla="*/ 92 w 186"/>
                <a:gd name="T21" fmla="*/ 188 h 188"/>
                <a:gd name="T22" fmla="*/ 80 w 186"/>
                <a:gd name="T23" fmla="*/ 188 h 188"/>
                <a:gd name="T24" fmla="*/ 56 w 186"/>
                <a:gd name="T25" fmla="*/ 186 h 188"/>
                <a:gd name="T26" fmla="*/ 38 w 186"/>
                <a:gd name="T27" fmla="*/ 180 h 188"/>
                <a:gd name="T28" fmla="*/ 24 w 186"/>
                <a:gd name="T29" fmla="*/ 170 h 188"/>
                <a:gd name="T30" fmla="*/ 14 w 186"/>
                <a:gd name="T31" fmla="*/ 160 h 188"/>
                <a:gd name="T32" fmla="*/ 6 w 186"/>
                <a:gd name="T33" fmla="*/ 152 h 188"/>
                <a:gd name="T34" fmla="*/ 2 w 186"/>
                <a:gd name="T35" fmla="*/ 144 h 188"/>
                <a:gd name="T36" fmla="*/ 0 w 186"/>
                <a:gd name="T37" fmla="*/ 136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188"/>
                <a:gd name="T59" fmla="*/ 186 w 186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188">
                  <a:moveTo>
                    <a:pt x="0" y="136"/>
                  </a:moveTo>
                  <a:lnTo>
                    <a:pt x="0" y="0"/>
                  </a:lnTo>
                  <a:lnTo>
                    <a:pt x="186" y="2"/>
                  </a:lnTo>
                  <a:lnTo>
                    <a:pt x="186" y="132"/>
                  </a:lnTo>
                  <a:lnTo>
                    <a:pt x="174" y="154"/>
                  </a:lnTo>
                  <a:lnTo>
                    <a:pt x="168" y="164"/>
                  </a:lnTo>
                  <a:lnTo>
                    <a:pt x="158" y="172"/>
                  </a:lnTo>
                  <a:lnTo>
                    <a:pt x="146" y="178"/>
                  </a:lnTo>
                  <a:lnTo>
                    <a:pt x="132" y="182"/>
                  </a:lnTo>
                  <a:lnTo>
                    <a:pt x="116" y="186"/>
                  </a:lnTo>
                  <a:lnTo>
                    <a:pt x="92" y="188"/>
                  </a:lnTo>
                  <a:lnTo>
                    <a:pt x="80" y="188"/>
                  </a:lnTo>
                  <a:lnTo>
                    <a:pt x="56" y="186"/>
                  </a:lnTo>
                  <a:lnTo>
                    <a:pt x="38" y="180"/>
                  </a:lnTo>
                  <a:lnTo>
                    <a:pt x="24" y="170"/>
                  </a:lnTo>
                  <a:lnTo>
                    <a:pt x="14" y="160"/>
                  </a:lnTo>
                  <a:lnTo>
                    <a:pt x="6" y="152"/>
                  </a:lnTo>
                  <a:lnTo>
                    <a:pt x="2" y="14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D1E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7" name="Freeform 92"/>
            <p:cNvSpPr>
              <a:spLocks/>
            </p:cNvSpPr>
            <p:nvPr/>
          </p:nvSpPr>
          <p:spPr bwMode="auto">
            <a:xfrm>
              <a:off x="4679950" y="3752850"/>
              <a:ext cx="263525" cy="298450"/>
            </a:xfrm>
            <a:custGeom>
              <a:avLst/>
              <a:gdLst>
                <a:gd name="T0" fmla="*/ 0 w 166"/>
                <a:gd name="T1" fmla="*/ 142 h 188"/>
                <a:gd name="T2" fmla="*/ 0 w 166"/>
                <a:gd name="T3" fmla="*/ 0 h 188"/>
                <a:gd name="T4" fmla="*/ 166 w 166"/>
                <a:gd name="T5" fmla="*/ 2 h 188"/>
                <a:gd name="T6" fmla="*/ 166 w 166"/>
                <a:gd name="T7" fmla="*/ 138 h 188"/>
                <a:gd name="T8" fmla="*/ 156 w 166"/>
                <a:gd name="T9" fmla="*/ 158 h 188"/>
                <a:gd name="T10" fmla="*/ 150 w 166"/>
                <a:gd name="T11" fmla="*/ 166 h 188"/>
                <a:gd name="T12" fmla="*/ 140 w 166"/>
                <a:gd name="T13" fmla="*/ 174 h 188"/>
                <a:gd name="T14" fmla="*/ 130 w 166"/>
                <a:gd name="T15" fmla="*/ 178 h 188"/>
                <a:gd name="T16" fmla="*/ 116 w 166"/>
                <a:gd name="T17" fmla="*/ 182 h 188"/>
                <a:gd name="T18" fmla="*/ 104 w 166"/>
                <a:gd name="T19" fmla="*/ 186 h 188"/>
                <a:gd name="T20" fmla="*/ 80 w 166"/>
                <a:gd name="T21" fmla="*/ 188 h 188"/>
                <a:gd name="T22" fmla="*/ 70 w 166"/>
                <a:gd name="T23" fmla="*/ 188 h 188"/>
                <a:gd name="T24" fmla="*/ 50 w 166"/>
                <a:gd name="T25" fmla="*/ 186 h 188"/>
                <a:gd name="T26" fmla="*/ 34 w 166"/>
                <a:gd name="T27" fmla="*/ 180 h 188"/>
                <a:gd name="T28" fmla="*/ 20 w 166"/>
                <a:gd name="T29" fmla="*/ 172 h 188"/>
                <a:gd name="T30" fmla="*/ 12 w 166"/>
                <a:gd name="T31" fmla="*/ 164 h 188"/>
                <a:gd name="T32" fmla="*/ 6 w 166"/>
                <a:gd name="T33" fmla="*/ 156 h 188"/>
                <a:gd name="T34" fmla="*/ 2 w 166"/>
                <a:gd name="T35" fmla="*/ 148 h 188"/>
                <a:gd name="T36" fmla="*/ 0 w 166"/>
                <a:gd name="T37" fmla="*/ 142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188"/>
                <a:gd name="T59" fmla="*/ 166 w 166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188">
                  <a:moveTo>
                    <a:pt x="0" y="142"/>
                  </a:moveTo>
                  <a:lnTo>
                    <a:pt x="0" y="0"/>
                  </a:lnTo>
                  <a:lnTo>
                    <a:pt x="166" y="2"/>
                  </a:lnTo>
                  <a:lnTo>
                    <a:pt x="166" y="138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0" y="174"/>
                  </a:lnTo>
                  <a:lnTo>
                    <a:pt x="130" y="178"/>
                  </a:lnTo>
                  <a:lnTo>
                    <a:pt x="116" y="182"/>
                  </a:lnTo>
                  <a:lnTo>
                    <a:pt x="104" y="186"/>
                  </a:lnTo>
                  <a:lnTo>
                    <a:pt x="80" y="188"/>
                  </a:lnTo>
                  <a:lnTo>
                    <a:pt x="70" y="188"/>
                  </a:lnTo>
                  <a:lnTo>
                    <a:pt x="50" y="186"/>
                  </a:lnTo>
                  <a:lnTo>
                    <a:pt x="34" y="180"/>
                  </a:lnTo>
                  <a:lnTo>
                    <a:pt x="20" y="172"/>
                  </a:lnTo>
                  <a:lnTo>
                    <a:pt x="12" y="164"/>
                  </a:lnTo>
                  <a:lnTo>
                    <a:pt x="6" y="156"/>
                  </a:lnTo>
                  <a:lnTo>
                    <a:pt x="2" y="14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E03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8" name="Freeform 93"/>
            <p:cNvSpPr>
              <a:spLocks/>
            </p:cNvSpPr>
            <p:nvPr/>
          </p:nvSpPr>
          <p:spPr bwMode="auto">
            <a:xfrm>
              <a:off x="4699000" y="3752850"/>
              <a:ext cx="228600" cy="298450"/>
            </a:xfrm>
            <a:custGeom>
              <a:avLst/>
              <a:gdLst>
                <a:gd name="T0" fmla="*/ 0 w 144"/>
                <a:gd name="T1" fmla="*/ 148 h 188"/>
                <a:gd name="T2" fmla="*/ 0 w 144"/>
                <a:gd name="T3" fmla="*/ 0 h 188"/>
                <a:gd name="T4" fmla="*/ 144 w 144"/>
                <a:gd name="T5" fmla="*/ 2 h 188"/>
                <a:gd name="T6" fmla="*/ 144 w 144"/>
                <a:gd name="T7" fmla="*/ 146 h 188"/>
                <a:gd name="T8" fmla="*/ 136 w 144"/>
                <a:gd name="T9" fmla="*/ 162 h 188"/>
                <a:gd name="T10" fmla="*/ 130 w 144"/>
                <a:gd name="T11" fmla="*/ 168 h 188"/>
                <a:gd name="T12" fmla="*/ 122 w 144"/>
                <a:gd name="T13" fmla="*/ 174 h 188"/>
                <a:gd name="T14" fmla="*/ 112 w 144"/>
                <a:gd name="T15" fmla="*/ 180 h 188"/>
                <a:gd name="T16" fmla="*/ 102 w 144"/>
                <a:gd name="T17" fmla="*/ 184 h 188"/>
                <a:gd name="T18" fmla="*/ 90 w 144"/>
                <a:gd name="T19" fmla="*/ 186 h 188"/>
                <a:gd name="T20" fmla="*/ 70 w 144"/>
                <a:gd name="T21" fmla="*/ 188 h 188"/>
                <a:gd name="T22" fmla="*/ 62 w 144"/>
                <a:gd name="T23" fmla="*/ 188 h 188"/>
                <a:gd name="T24" fmla="*/ 42 w 144"/>
                <a:gd name="T25" fmla="*/ 186 h 188"/>
                <a:gd name="T26" fmla="*/ 28 w 144"/>
                <a:gd name="T27" fmla="*/ 180 h 188"/>
                <a:gd name="T28" fmla="*/ 18 w 144"/>
                <a:gd name="T29" fmla="*/ 174 h 188"/>
                <a:gd name="T30" fmla="*/ 10 w 144"/>
                <a:gd name="T31" fmla="*/ 168 h 188"/>
                <a:gd name="T32" fmla="*/ 4 w 144"/>
                <a:gd name="T33" fmla="*/ 160 h 188"/>
                <a:gd name="T34" fmla="*/ 2 w 144"/>
                <a:gd name="T35" fmla="*/ 154 h 188"/>
                <a:gd name="T36" fmla="*/ 0 w 144"/>
                <a:gd name="T37" fmla="*/ 148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88"/>
                <a:gd name="T59" fmla="*/ 144 w 144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88">
                  <a:moveTo>
                    <a:pt x="0" y="148"/>
                  </a:moveTo>
                  <a:lnTo>
                    <a:pt x="0" y="0"/>
                  </a:lnTo>
                  <a:lnTo>
                    <a:pt x="144" y="2"/>
                  </a:lnTo>
                  <a:lnTo>
                    <a:pt x="144" y="146"/>
                  </a:lnTo>
                  <a:lnTo>
                    <a:pt x="136" y="162"/>
                  </a:lnTo>
                  <a:lnTo>
                    <a:pt x="130" y="168"/>
                  </a:lnTo>
                  <a:lnTo>
                    <a:pt x="122" y="174"/>
                  </a:lnTo>
                  <a:lnTo>
                    <a:pt x="112" y="180"/>
                  </a:lnTo>
                  <a:lnTo>
                    <a:pt x="102" y="184"/>
                  </a:lnTo>
                  <a:lnTo>
                    <a:pt x="90" y="186"/>
                  </a:lnTo>
                  <a:lnTo>
                    <a:pt x="70" y="188"/>
                  </a:lnTo>
                  <a:lnTo>
                    <a:pt x="62" y="188"/>
                  </a:lnTo>
                  <a:lnTo>
                    <a:pt x="42" y="186"/>
                  </a:lnTo>
                  <a:lnTo>
                    <a:pt x="28" y="180"/>
                  </a:lnTo>
                  <a:lnTo>
                    <a:pt x="18" y="174"/>
                  </a:lnTo>
                  <a:lnTo>
                    <a:pt x="10" y="168"/>
                  </a:lnTo>
                  <a:lnTo>
                    <a:pt x="4" y="160"/>
                  </a:lnTo>
                  <a:lnTo>
                    <a:pt x="2" y="154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E552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9" name="Freeform 94"/>
            <p:cNvSpPr>
              <a:spLocks/>
            </p:cNvSpPr>
            <p:nvPr/>
          </p:nvSpPr>
          <p:spPr bwMode="auto">
            <a:xfrm>
              <a:off x="4714875" y="3756025"/>
              <a:ext cx="200025" cy="295275"/>
            </a:xfrm>
            <a:custGeom>
              <a:avLst/>
              <a:gdLst>
                <a:gd name="T0" fmla="*/ 0 w 126"/>
                <a:gd name="T1" fmla="*/ 152 h 186"/>
                <a:gd name="T2" fmla="*/ 0 w 126"/>
                <a:gd name="T3" fmla="*/ 0 h 186"/>
                <a:gd name="T4" fmla="*/ 126 w 126"/>
                <a:gd name="T5" fmla="*/ 0 h 186"/>
                <a:gd name="T6" fmla="*/ 126 w 126"/>
                <a:gd name="T7" fmla="*/ 150 h 186"/>
                <a:gd name="T8" fmla="*/ 118 w 126"/>
                <a:gd name="T9" fmla="*/ 164 h 186"/>
                <a:gd name="T10" fmla="*/ 114 w 126"/>
                <a:gd name="T11" fmla="*/ 170 h 186"/>
                <a:gd name="T12" fmla="*/ 106 w 126"/>
                <a:gd name="T13" fmla="*/ 174 h 186"/>
                <a:gd name="T14" fmla="*/ 98 w 126"/>
                <a:gd name="T15" fmla="*/ 178 h 186"/>
                <a:gd name="T16" fmla="*/ 78 w 126"/>
                <a:gd name="T17" fmla="*/ 184 h 186"/>
                <a:gd name="T18" fmla="*/ 62 w 126"/>
                <a:gd name="T19" fmla="*/ 186 h 186"/>
                <a:gd name="T20" fmla="*/ 54 w 126"/>
                <a:gd name="T21" fmla="*/ 186 h 186"/>
                <a:gd name="T22" fmla="*/ 38 w 126"/>
                <a:gd name="T23" fmla="*/ 184 h 186"/>
                <a:gd name="T24" fmla="*/ 26 w 126"/>
                <a:gd name="T25" fmla="*/ 180 h 186"/>
                <a:gd name="T26" fmla="*/ 16 w 126"/>
                <a:gd name="T27" fmla="*/ 174 h 186"/>
                <a:gd name="T28" fmla="*/ 10 w 126"/>
                <a:gd name="T29" fmla="*/ 168 h 186"/>
                <a:gd name="T30" fmla="*/ 6 w 126"/>
                <a:gd name="T31" fmla="*/ 162 h 186"/>
                <a:gd name="T32" fmla="*/ 2 w 126"/>
                <a:gd name="T33" fmla="*/ 158 h 186"/>
                <a:gd name="T34" fmla="*/ 0 w 126"/>
                <a:gd name="T35" fmla="*/ 152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86"/>
                <a:gd name="T56" fmla="*/ 126 w 126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86">
                  <a:moveTo>
                    <a:pt x="0" y="152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26" y="150"/>
                  </a:lnTo>
                  <a:lnTo>
                    <a:pt x="118" y="164"/>
                  </a:lnTo>
                  <a:lnTo>
                    <a:pt x="114" y="170"/>
                  </a:lnTo>
                  <a:lnTo>
                    <a:pt x="106" y="174"/>
                  </a:lnTo>
                  <a:lnTo>
                    <a:pt x="98" y="178"/>
                  </a:lnTo>
                  <a:lnTo>
                    <a:pt x="78" y="184"/>
                  </a:lnTo>
                  <a:lnTo>
                    <a:pt x="62" y="186"/>
                  </a:lnTo>
                  <a:lnTo>
                    <a:pt x="54" y="186"/>
                  </a:lnTo>
                  <a:lnTo>
                    <a:pt x="38" y="184"/>
                  </a:lnTo>
                  <a:lnTo>
                    <a:pt x="26" y="180"/>
                  </a:lnTo>
                  <a:lnTo>
                    <a:pt x="16" y="174"/>
                  </a:lnTo>
                  <a:lnTo>
                    <a:pt x="10" y="168"/>
                  </a:lnTo>
                  <a:lnTo>
                    <a:pt x="6" y="162"/>
                  </a:lnTo>
                  <a:lnTo>
                    <a:pt x="2" y="15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96D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0" name="Freeform 95"/>
            <p:cNvSpPr>
              <a:spLocks/>
            </p:cNvSpPr>
            <p:nvPr/>
          </p:nvSpPr>
          <p:spPr bwMode="auto">
            <a:xfrm>
              <a:off x="4733925" y="3756025"/>
              <a:ext cx="168275" cy="295275"/>
            </a:xfrm>
            <a:custGeom>
              <a:avLst/>
              <a:gdLst>
                <a:gd name="T0" fmla="*/ 0 w 106"/>
                <a:gd name="T1" fmla="*/ 158 h 186"/>
                <a:gd name="T2" fmla="*/ 0 w 106"/>
                <a:gd name="T3" fmla="*/ 0 h 186"/>
                <a:gd name="T4" fmla="*/ 106 w 106"/>
                <a:gd name="T5" fmla="*/ 0 h 186"/>
                <a:gd name="T6" fmla="*/ 106 w 106"/>
                <a:gd name="T7" fmla="*/ 156 h 186"/>
                <a:gd name="T8" fmla="*/ 100 w 106"/>
                <a:gd name="T9" fmla="*/ 166 h 186"/>
                <a:gd name="T10" fmla="*/ 94 w 106"/>
                <a:gd name="T11" fmla="*/ 172 h 186"/>
                <a:gd name="T12" fmla="*/ 88 w 106"/>
                <a:gd name="T13" fmla="*/ 176 h 186"/>
                <a:gd name="T14" fmla="*/ 82 w 106"/>
                <a:gd name="T15" fmla="*/ 180 h 186"/>
                <a:gd name="T16" fmla="*/ 66 w 106"/>
                <a:gd name="T17" fmla="*/ 184 h 186"/>
                <a:gd name="T18" fmla="*/ 44 w 106"/>
                <a:gd name="T19" fmla="*/ 186 h 186"/>
                <a:gd name="T20" fmla="*/ 32 w 106"/>
                <a:gd name="T21" fmla="*/ 184 h 186"/>
                <a:gd name="T22" fmla="*/ 22 w 106"/>
                <a:gd name="T23" fmla="*/ 180 h 186"/>
                <a:gd name="T24" fmla="*/ 14 w 106"/>
                <a:gd name="T25" fmla="*/ 176 h 186"/>
                <a:gd name="T26" fmla="*/ 8 w 106"/>
                <a:gd name="T27" fmla="*/ 172 h 186"/>
                <a:gd name="T28" fmla="*/ 2 w 106"/>
                <a:gd name="T29" fmla="*/ 162 h 186"/>
                <a:gd name="T30" fmla="*/ 0 w 106"/>
                <a:gd name="T31" fmla="*/ 158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186"/>
                <a:gd name="T50" fmla="*/ 106 w 10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186">
                  <a:moveTo>
                    <a:pt x="0" y="158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56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8" y="176"/>
                  </a:lnTo>
                  <a:lnTo>
                    <a:pt x="82" y="180"/>
                  </a:lnTo>
                  <a:lnTo>
                    <a:pt x="66" y="184"/>
                  </a:lnTo>
                  <a:lnTo>
                    <a:pt x="44" y="186"/>
                  </a:lnTo>
                  <a:lnTo>
                    <a:pt x="32" y="184"/>
                  </a:lnTo>
                  <a:lnTo>
                    <a:pt x="22" y="180"/>
                  </a:lnTo>
                  <a:lnTo>
                    <a:pt x="14" y="176"/>
                  </a:lnTo>
                  <a:lnTo>
                    <a:pt x="8" y="172"/>
                  </a:lnTo>
                  <a:lnTo>
                    <a:pt x="2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E8A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1" name="Freeform 96"/>
            <p:cNvSpPr>
              <a:spLocks/>
            </p:cNvSpPr>
            <p:nvPr/>
          </p:nvSpPr>
          <p:spPr bwMode="auto">
            <a:xfrm>
              <a:off x="4752975" y="3756025"/>
              <a:ext cx="136525" cy="295275"/>
            </a:xfrm>
            <a:custGeom>
              <a:avLst/>
              <a:gdLst>
                <a:gd name="T0" fmla="*/ 0 w 86"/>
                <a:gd name="T1" fmla="*/ 166 h 186"/>
                <a:gd name="T2" fmla="*/ 0 w 86"/>
                <a:gd name="T3" fmla="*/ 0 h 186"/>
                <a:gd name="T4" fmla="*/ 86 w 86"/>
                <a:gd name="T5" fmla="*/ 0 h 186"/>
                <a:gd name="T6" fmla="*/ 86 w 86"/>
                <a:gd name="T7" fmla="*/ 162 h 186"/>
                <a:gd name="T8" fmla="*/ 80 w 86"/>
                <a:gd name="T9" fmla="*/ 170 h 186"/>
                <a:gd name="T10" fmla="*/ 76 w 86"/>
                <a:gd name="T11" fmla="*/ 174 h 186"/>
                <a:gd name="T12" fmla="*/ 70 w 86"/>
                <a:gd name="T13" fmla="*/ 178 h 186"/>
                <a:gd name="T14" fmla="*/ 64 w 86"/>
                <a:gd name="T15" fmla="*/ 180 h 186"/>
                <a:gd name="T16" fmla="*/ 52 w 86"/>
                <a:gd name="T17" fmla="*/ 184 h 186"/>
                <a:gd name="T18" fmla="*/ 34 w 86"/>
                <a:gd name="T19" fmla="*/ 186 h 186"/>
                <a:gd name="T20" fmla="*/ 24 w 86"/>
                <a:gd name="T21" fmla="*/ 184 h 186"/>
                <a:gd name="T22" fmla="*/ 16 w 86"/>
                <a:gd name="T23" fmla="*/ 182 h 186"/>
                <a:gd name="T24" fmla="*/ 10 w 86"/>
                <a:gd name="T25" fmla="*/ 178 h 186"/>
                <a:gd name="T26" fmla="*/ 6 w 86"/>
                <a:gd name="T27" fmla="*/ 174 h 186"/>
                <a:gd name="T28" fmla="*/ 2 w 86"/>
                <a:gd name="T29" fmla="*/ 168 h 186"/>
                <a:gd name="T30" fmla="*/ 0 w 86"/>
                <a:gd name="T31" fmla="*/ 166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186"/>
                <a:gd name="T50" fmla="*/ 86 w 8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186">
                  <a:moveTo>
                    <a:pt x="0" y="16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62"/>
                  </a:lnTo>
                  <a:lnTo>
                    <a:pt x="80" y="170"/>
                  </a:lnTo>
                  <a:lnTo>
                    <a:pt x="76" y="174"/>
                  </a:lnTo>
                  <a:lnTo>
                    <a:pt x="70" y="178"/>
                  </a:lnTo>
                  <a:lnTo>
                    <a:pt x="64" y="180"/>
                  </a:lnTo>
                  <a:lnTo>
                    <a:pt x="52" y="184"/>
                  </a:lnTo>
                  <a:lnTo>
                    <a:pt x="34" y="186"/>
                  </a:lnTo>
                  <a:lnTo>
                    <a:pt x="24" y="184"/>
                  </a:lnTo>
                  <a:lnTo>
                    <a:pt x="16" y="182"/>
                  </a:lnTo>
                  <a:lnTo>
                    <a:pt x="10" y="178"/>
                  </a:lnTo>
                  <a:lnTo>
                    <a:pt x="6" y="174"/>
                  </a:lnTo>
                  <a:lnTo>
                    <a:pt x="2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2A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2" name="Freeform 97"/>
            <p:cNvSpPr>
              <a:spLocks/>
            </p:cNvSpPr>
            <p:nvPr/>
          </p:nvSpPr>
          <p:spPr bwMode="auto">
            <a:xfrm>
              <a:off x="4772025" y="3756025"/>
              <a:ext cx="104775" cy="295275"/>
            </a:xfrm>
            <a:custGeom>
              <a:avLst/>
              <a:gdLst>
                <a:gd name="T0" fmla="*/ 0 w 66"/>
                <a:gd name="T1" fmla="*/ 172 h 186"/>
                <a:gd name="T2" fmla="*/ 0 w 66"/>
                <a:gd name="T3" fmla="*/ 0 h 186"/>
                <a:gd name="T4" fmla="*/ 66 w 66"/>
                <a:gd name="T5" fmla="*/ 0 h 186"/>
                <a:gd name="T6" fmla="*/ 66 w 66"/>
                <a:gd name="T7" fmla="*/ 168 h 186"/>
                <a:gd name="T8" fmla="*/ 60 w 66"/>
                <a:gd name="T9" fmla="*/ 174 h 186"/>
                <a:gd name="T10" fmla="*/ 56 w 66"/>
                <a:gd name="T11" fmla="*/ 178 h 186"/>
                <a:gd name="T12" fmla="*/ 48 w 66"/>
                <a:gd name="T13" fmla="*/ 182 h 186"/>
                <a:gd name="T14" fmla="*/ 38 w 66"/>
                <a:gd name="T15" fmla="*/ 184 h 186"/>
                <a:gd name="T16" fmla="*/ 24 w 66"/>
                <a:gd name="T17" fmla="*/ 186 h 186"/>
                <a:gd name="T18" fmla="*/ 12 w 66"/>
                <a:gd name="T19" fmla="*/ 182 h 186"/>
                <a:gd name="T20" fmla="*/ 4 w 66"/>
                <a:gd name="T21" fmla="*/ 178 h 186"/>
                <a:gd name="T22" fmla="*/ 2 w 66"/>
                <a:gd name="T23" fmla="*/ 174 h 186"/>
                <a:gd name="T24" fmla="*/ 0 w 66"/>
                <a:gd name="T25" fmla="*/ 172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186"/>
                <a:gd name="T41" fmla="*/ 66 w 66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186">
                  <a:moveTo>
                    <a:pt x="0" y="1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68"/>
                  </a:lnTo>
                  <a:lnTo>
                    <a:pt x="60" y="174"/>
                  </a:lnTo>
                  <a:lnTo>
                    <a:pt x="56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4" y="186"/>
                  </a:lnTo>
                  <a:lnTo>
                    <a:pt x="12" y="182"/>
                  </a:lnTo>
                  <a:lnTo>
                    <a:pt x="4" y="178"/>
                  </a:lnTo>
                  <a:lnTo>
                    <a:pt x="2" y="1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6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3" name="Freeform 98"/>
            <p:cNvSpPr>
              <a:spLocks/>
            </p:cNvSpPr>
            <p:nvPr/>
          </p:nvSpPr>
          <p:spPr bwMode="auto">
            <a:xfrm>
              <a:off x="4791075" y="3756025"/>
              <a:ext cx="73025" cy="292100"/>
            </a:xfrm>
            <a:custGeom>
              <a:avLst/>
              <a:gdLst>
                <a:gd name="T0" fmla="*/ 0 w 46"/>
                <a:gd name="T1" fmla="*/ 178 h 184"/>
                <a:gd name="T2" fmla="*/ 0 w 46"/>
                <a:gd name="T3" fmla="*/ 0 h 184"/>
                <a:gd name="T4" fmla="*/ 46 w 46"/>
                <a:gd name="T5" fmla="*/ 0 h 184"/>
                <a:gd name="T6" fmla="*/ 46 w 46"/>
                <a:gd name="T7" fmla="*/ 176 h 184"/>
                <a:gd name="T8" fmla="*/ 38 w 46"/>
                <a:gd name="T9" fmla="*/ 180 h 184"/>
                <a:gd name="T10" fmla="*/ 32 w 46"/>
                <a:gd name="T11" fmla="*/ 182 h 184"/>
                <a:gd name="T12" fmla="*/ 24 w 46"/>
                <a:gd name="T13" fmla="*/ 184 h 184"/>
                <a:gd name="T14" fmla="*/ 16 w 46"/>
                <a:gd name="T15" fmla="*/ 184 h 184"/>
                <a:gd name="T16" fmla="*/ 8 w 46"/>
                <a:gd name="T17" fmla="*/ 184 h 184"/>
                <a:gd name="T18" fmla="*/ 4 w 46"/>
                <a:gd name="T19" fmla="*/ 182 h 184"/>
                <a:gd name="T20" fmla="*/ 0 w 46"/>
                <a:gd name="T21" fmla="*/ 178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84"/>
                <a:gd name="T35" fmla="*/ 46 w 46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84">
                  <a:moveTo>
                    <a:pt x="0" y="178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176"/>
                  </a:lnTo>
                  <a:lnTo>
                    <a:pt x="38" y="180"/>
                  </a:lnTo>
                  <a:lnTo>
                    <a:pt x="32" y="182"/>
                  </a:lnTo>
                  <a:lnTo>
                    <a:pt x="24" y="184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4" y="182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A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4" name="Freeform 99"/>
            <p:cNvSpPr>
              <a:spLocks/>
            </p:cNvSpPr>
            <p:nvPr/>
          </p:nvSpPr>
          <p:spPr bwMode="auto">
            <a:xfrm>
              <a:off x="4810125" y="3756025"/>
              <a:ext cx="38100" cy="292100"/>
            </a:xfrm>
            <a:custGeom>
              <a:avLst/>
              <a:gdLst>
                <a:gd name="T0" fmla="*/ 24 w 24"/>
                <a:gd name="T1" fmla="*/ 0 h 184"/>
                <a:gd name="T2" fmla="*/ 24 w 24"/>
                <a:gd name="T3" fmla="*/ 182 h 184"/>
                <a:gd name="T4" fmla="*/ 8 w 24"/>
                <a:gd name="T5" fmla="*/ 184 h 184"/>
                <a:gd name="T6" fmla="*/ 0 w 24"/>
                <a:gd name="T7" fmla="*/ 184 h 184"/>
                <a:gd name="T8" fmla="*/ 0 w 24"/>
                <a:gd name="T9" fmla="*/ 0 h 184"/>
                <a:gd name="T10" fmla="*/ 24 w 24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84"/>
                <a:gd name="T20" fmla="*/ 24 w 24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84">
                  <a:moveTo>
                    <a:pt x="24" y="0"/>
                  </a:moveTo>
                  <a:lnTo>
                    <a:pt x="24" y="182"/>
                  </a:lnTo>
                  <a:lnTo>
                    <a:pt x="8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5" name="Freeform 100"/>
            <p:cNvSpPr>
              <a:spLocks/>
            </p:cNvSpPr>
            <p:nvPr/>
          </p:nvSpPr>
          <p:spPr bwMode="auto">
            <a:xfrm>
              <a:off x="4641850" y="3667125"/>
              <a:ext cx="327025" cy="171450"/>
            </a:xfrm>
            <a:custGeom>
              <a:avLst/>
              <a:gdLst>
                <a:gd name="T0" fmla="*/ 104 w 206"/>
                <a:gd name="T1" fmla="*/ 108 h 108"/>
                <a:gd name="T2" fmla="*/ 124 w 206"/>
                <a:gd name="T3" fmla="*/ 106 h 108"/>
                <a:gd name="T4" fmla="*/ 144 w 206"/>
                <a:gd name="T5" fmla="*/ 102 h 108"/>
                <a:gd name="T6" fmla="*/ 160 w 206"/>
                <a:gd name="T7" fmla="*/ 98 h 108"/>
                <a:gd name="T8" fmla="*/ 176 w 206"/>
                <a:gd name="T9" fmla="*/ 92 h 108"/>
                <a:gd name="T10" fmla="*/ 188 w 206"/>
                <a:gd name="T11" fmla="*/ 84 h 108"/>
                <a:gd name="T12" fmla="*/ 198 w 206"/>
                <a:gd name="T13" fmla="*/ 74 h 108"/>
                <a:gd name="T14" fmla="*/ 204 w 206"/>
                <a:gd name="T15" fmla="*/ 64 h 108"/>
                <a:gd name="T16" fmla="*/ 206 w 206"/>
                <a:gd name="T17" fmla="*/ 54 h 108"/>
                <a:gd name="T18" fmla="*/ 204 w 206"/>
                <a:gd name="T19" fmla="*/ 42 h 108"/>
                <a:gd name="T20" fmla="*/ 198 w 206"/>
                <a:gd name="T21" fmla="*/ 32 h 108"/>
                <a:gd name="T22" fmla="*/ 188 w 206"/>
                <a:gd name="T23" fmla="*/ 24 h 108"/>
                <a:gd name="T24" fmla="*/ 176 w 206"/>
                <a:gd name="T25" fmla="*/ 16 h 108"/>
                <a:gd name="T26" fmla="*/ 160 w 206"/>
                <a:gd name="T27" fmla="*/ 8 h 108"/>
                <a:gd name="T28" fmla="*/ 144 w 206"/>
                <a:gd name="T29" fmla="*/ 4 h 108"/>
                <a:gd name="T30" fmla="*/ 124 w 206"/>
                <a:gd name="T31" fmla="*/ 0 h 108"/>
                <a:gd name="T32" fmla="*/ 104 w 206"/>
                <a:gd name="T33" fmla="*/ 0 h 108"/>
                <a:gd name="T34" fmla="*/ 82 w 206"/>
                <a:gd name="T35" fmla="*/ 0 h 108"/>
                <a:gd name="T36" fmla="*/ 64 w 206"/>
                <a:gd name="T37" fmla="*/ 4 h 108"/>
                <a:gd name="T38" fmla="*/ 46 w 206"/>
                <a:gd name="T39" fmla="*/ 8 h 108"/>
                <a:gd name="T40" fmla="*/ 30 w 206"/>
                <a:gd name="T41" fmla="*/ 16 h 108"/>
                <a:gd name="T42" fmla="*/ 18 w 206"/>
                <a:gd name="T43" fmla="*/ 24 h 108"/>
                <a:gd name="T44" fmla="*/ 8 w 206"/>
                <a:gd name="T45" fmla="*/ 32 h 108"/>
                <a:gd name="T46" fmla="*/ 2 w 206"/>
                <a:gd name="T47" fmla="*/ 42 h 108"/>
                <a:gd name="T48" fmla="*/ 0 w 206"/>
                <a:gd name="T49" fmla="*/ 54 h 108"/>
                <a:gd name="T50" fmla="*/ 2 w 206"/>
                <a:gd name="T51" fmla="*/ 64 h 108"/>
                <a:gd name="T52" fmla="*/ 8 w 206"/>
                <a:gd name="T53" fmla="*/ 74 h 108"/>
                <a:gd name="T54" fmla="*/ 18 w 206"/>
                <a:gd name="T55" fmla="*/ 84 h 108"/>
                <a:gd name="T56" fmla="*/ 30 w 206"/>
                <a:gd name="T57" fmla="*/ 92 h 108"/>
                <a:gd name="T58" fmla="*/ 46 w 206"/>
                <a:gd name="T59" fmla="*/ 98 h 108"/>
                <a:gd name="T60" fmla="*/ 64 w 206"/>
                <a:gd name="T61" fmla="*/ 102 h 108"/>
                <a:gd name="T62" fmla="*/ 82 w 206"/>
                <a:gd name="T63" fmla="*/ 106 h 108"/>
                <a:gd name="T64" fmla="*/ 104 w 206"/>
                <a:gd name="T65" fmla="*/ 10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104" y="108"/>
                  </a:moveTo>
                  <a:lnTo>
                    <a:pt x="124" y="106"/>
                  </a:lnTo>
                  <a:lnTo>
                    <a:pt x="144" y="102"/>
                  </a:lnTo>
                  <a:lnTo>
                    <a:pt x="160" y="98"/>
                  </a:lnTo>
                  <a:lnTo>
                    <a:pt x="176" y="92"/>
                  </a:lnTo>
                  <a:lnTo>
                    <a:pt x="188" y="84"/>
                  </a:lnTo>
                  <a:lnTo>
                    <a:pt x="198" y="74"/>
                  </a:lnTo>
                  <a:lnTo>
                    <a:pt x="204" y="64"/>
                  </a:lnTo>
                  <a:lnTo>
                    <a:pt x="206" y="54"/>
                  </a:lnTo>
                  <a:lnTo>
                    <a:pt x="204" y="42"/>
                  </a:lnTo>
                  <a:lnTo>
                    <a:pt x="198" y="32"/>
                  </a:lnTo>
                  <a:lnTo>
                    <a:pt x="188" y="24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44" y="4"/>
                  </a:lnTo>
                  <a:lnTo>
                    <a:pt x="124" y="0"/>
                  </a:lnTo>
                  <a:lnTo>
                    <a:pt x="104" y="0"/>
                  </a:lnTo>
                  <a:lnTo>
                    <a:pt x="82" y="0"/>
                  </a:lnTo>
                  <a:lnTo>
                    <a:pt x="64" y="4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8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8" y="74"/>
                  </a:lnTo>
                  <a:lnTo>
                    <a:pt x="18" y="84"/>
                  </a:lnTo>
                  <a:lnTo>
                    <a:pt x="30" y="92"/>
                  </a:lnTo>
                  <a:lnTo>
                    <a:pt x="46" y="98"/>
                  </a:lnTo>
                  <a:lnTo>
                    <a:pt x="64" y="102"/>
                  </a:lnTo>
                  <a:lnTo>
                    <a:pt x="82" y="106"/>
                  </a:lnTo>
                  <a:lnTo>
                    <a:pt x="104" y="108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6" name="Freeform 101"/>
            <p:cNvSpPr>
              <a:spLocks/>
            </p:cNvSpPr>
            <p:nvPr/>
          </p:nvSpPr>
          <p:spPr bwMode="auto">
            <a:xfrm>
              <a:off x="4870450" y="3886200"/>
              <a:ext cx="409575" cy="374650"/>
            </a:xfrm>
            <a:custGeom>
              <a:avLst/>
              <a:gdLst>
                <a:gd name="T0" fmla="*/ 114 w 258"/>
                <a:gd name="T1" fmla="*/ 236 h 236"/>
                <a:gd name="T2" fmla="*/ 96 w 258"/>
                <a:gd name="T3" fmla="*/ 234 h 236"/>
                <a:gd name="T4" fmla="*/ 80 w 258"/>
                <a:gd name="T5" fmla="*/ 232 h 236"/>
                <a:gd name="T6" fmla="*/ 66 w 258"/>
                <a:gd name="T7" fmla="*/ 228 h 236"/>
                <a:gd name="T8" fmla="*/ 54 w 258"/>
                <a:gd name="T9" fmla="*/ 222 h 236"/>
                <a:gd name="T10" fmla="*/ 44 w 258"/>
                <a:gd name="T11" fmla="*/ 216 h 236"/>
                <a:gd name="T12" fmla="*/ 34 w 258"/>
                <a:gd name="T13" fmla="*/ 210 h 236"/>
                <a:gd name="T14" fmla="*/ 20 w 258"/>
                <a:gd name="T15" fmla="*/ 196 h 236"/>
                <a:gd name="T16" fmla="*/ 10 w 258"/>
                <a:gd name="T17" fmla="*/ 184 h 236"/>
                <a:gd name="T18" fmla="*/ 4 w 258"/>
                <a:gd name="T19" fmla="*/ 172 h 236"/>
                <a:gd name="T20" fmla="*/ 0 w 258"/>
                <a:gd name="T21" fmla="*/ 160 h 236"/>
                <a:gd name="T22" fmla="*/ 0 w 258"/>
                <a:gd name="T23" fmla="*/ 0 h 236"/>
                <a:gd name="T24" fmla="*/ 258 w 258"/>
                <a:gd name="T25" fmla="*/ 2 h 236"/>
                <a:gd name="T26" fmla="*/ 258 w 258"/>
                <a:gd name="T27" fmla="*/ 158 h 236"/>
                <a:gd name="T28" fmla="*/ 252 w 258"/>
                <a:gd name="T29" fmla="*/ 172 h 236"/>
                <a:gd name="T30" fmla="*/ 244 w 258"/>
                <a:gd name="T31" fmla="*/ 186 h 236"/>
                <a:gd name="T32" fmla="*/ 236 w 258"/>
                <a:gd name="T33" fmla="*/ 200 h 236"/>
                <a:gd name="T34" fmla="*/ 230 w 258"/>
                <a:gd name="T35" fmla="*/ 206 h 236"/>
                <a:gd name="T36" fmla="*/ 222 w 258"/>
                <a:gd name="T37" fmla="*/ 212 h 236"/>
                <a:gd name="T38" fmla="*/ 204 w 258"/>
                <a:gd name="T39" fmla="*/ 220 h 236"/>
                <a:gd name="T40" fmla="*/ 184 w 258"/>
                <a:gd name="T41" fmla="*/ 226 h 236"/>
                <a:gd name="T42" fmla="*/ 164 w 258"/>
                <a:gd name="T43" fmla="*/ 232 h 236"/>
                <a:gd name="T44" fmla="*/ 130 w 258"/>
                <a:gd name="T45" fmla="*/ 236 h 236"/>
                <a:gd name="T46" fmla="*/ 114 w 258"/>
                <a:gd name="T47" fmla="*/ 236 h 2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8"/>
                <a:gd name="T73" fmla="*/ 0 h 236"/>
                <a:gd name="T74" fmla="*/ 258 w 258"/>
                <a:gd name="T75" fmla="*/ 236 h 2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8" h="236">
                  <a:moveTo>
                    <a:pt x="114" y="236"/>
                  </a:moveTo>
                  <a:lnTo>
                    <a:pt x="96" y="234"/>
                  </a:lnTo>
                  <a:lnTo>
                    <a:pt x="80" y="232"/>
                  </a:lnTo>
                  <a:lnTo>
                    <a:pt x="66" y="228"/>
                  </a:lnTo>
                  <a:lnTo>
                    <a:pt x="54" y="222"/>
                  </a:lnTo>
                  <a:lnTo>
                    <a:pt x="44" y="216"/>
                  </a:lnTo>
                  <a:lnTo>
                    <a:pt x="34" y="210"/>
                  </a:lnTo>
                  <a:lnTo>
                    <a:pt x="20" y="196"/>
                  </a:lnTo>
                  <a:lnTo>
                    <a:pt x="10" y="184"/>
                  </a:lnTo>
                  <a:lnTo>
                    <a:pt x="4" y="172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58" y="2"/>
                  </a:lnTo>
                  <a:lnTo>
                    <a:pt x="258" y="158"/>
                  </a:lnTo>
                  <a:lnTo>
                    <a:pt x="252" y="172"/>
                  </a:lnTo>
                  <a:lnTo>
                    <a:pt x="244" y="186"/>
                  </a:lnTo>
                  <a:lnTo>
                    <a:pt x="236" y="200"/>
                  </a:lnTo>
                  <a:lnTo>
                    <a:pt x="230" y="206"/>
                  </a:lnTo>
                  <a:lnTo>
                    <a:pt x="222" y="212"/>
                  </a:lnTo>
                  <a:lnTo>
                    <a:pt x="204" y="220"/>
                  </a:lnTo>
                  <a:lnTo>
                    <a:pt x="184" y="226"/>
                  </a:lnTo>
                  <a:lnTo>
                    <a:pt x="164" y="232"/>
                  </a:lnTo>
                  <a:lnTo>
                    <a:pt x="130" y="236"/>
                  </a:lnTo>
                  <a:lnTo>
                    <a:pt x="114" y="236"/>
                  </a:lnTo>
                  <a:close/>
                </a:path>
              </a:pathLst>
            </a:custGeom>
            <a:solidFill>
              <a:srgbClr val="A801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7" name="Freeform 102"/>
            <p:cNvSpPr>
              <a:spLocks/>
            </p:cNvSpPr>
            <p:nvPr/>
          </p:nvSpPr>
          <p:spPr bwMode="auto">
            <a:xfrm>
              <a:off x="4895850" y="3886200"/>
              <a:ext cx="368300" cy="374650"/>
            </a:xfrm>
            <a:custGeom>
              <a:avLst/>
              <a:gdLst>
                <a:gd name="T0" fmla="*/ 0 w 232"/>
                <a:gd name="T1" fmla="*/ 168 h 236"/>
                <a:gd name="T2" fmla="*/ 0 w 232"/>
                <a:gd name="T3" fmla="*/ 0 h 236"/>
                <a:gd name="T4" fmla="*/ 232 w 232"/>
                <a:gd name="T5" fmla="*/ 2 h 236"/>
                <a:gd name="T6" fmla="*/ 232 w 232"/>
                <a:gd name="T7" fmla="*/ 166 h 236"/>
                <a:gd name="T8" fmla="*/ 226 w 232"/>
                <a:gd name="T9" fmla="*/ 180 h 236"/>
                <a:gd name="T10" fmla="*/ 218 w 232"/>
                <a:gd name="T11" fmla="*/ 192 h 236"/>
                <a:gd name="T12" fmla="*/ 210 w 232"/>
                <a:gd name="T13" fmla="*/ 204 h 236"/>
                <a:gd name="T14" fmla="*/ 206 w 232"/>
                <a:gd name="T15" fmla="*/ 208 h 236"/>
                <a:gd name="T16" fmla="*/ 198 w 232"/>
                <a:gd name="T17" fmla="*/ 214 h 236"/>
                <a:gd name="T18" fmla="*/ 182 w 232"/>
                <a:gd name="T19" fmla="*/ 222 h 236"/>
                <a:gd name="T20" fmla="*/ 164 w 232"/>
                <a:gd name="T21" fmla="*/ 228 h 236"/>
                <a:gd name="T22" fmla="*/ 146 w 232"/>
                <a:gd name="T23" fmla="*/ 232 h 236"/>
                <a:gd name="T24" fmla="*/ 114 w 232"/>
                <a:gd name="T25" fmla="*/ 234 h 236"/>
                <a:gd name="T26" fmla="*/ 102 w 232"/>
                <a:gd name="T27" fmla="*/ 236 h 236"/>
                <a:gd name="T28" fmla="*/ 86 w 232"/>
                <a:gd name="T29" fmla="*/ 234 h 236"/>
                <a:gd name="T30" fmla="*/ 70 w 232"/>
                <a:gd name="T31" fmla="*/ 232 h 236"/>
                <a:gd name="T32" fmla="*/ 58 w 232"/>
                <a:gd name="T33" fmla="*/ 228 h 236"/>
                <a:gd name="T34" fmla="*/ 48 w 232"/>
                <a:gd name="T35" fmla="*/ 224 h 236"/>
                <a:gd name="T36" fmla="*/ 30 w 232"/>
                <a:gd name="T37" fmla="*/ 212 h 236"/>
                <a:gd name="T38" fmla="*/ 16 w 232"/>
                <a:gd name="T39" fmla="*/ 200 h 236"/>
                <a:gd name="T40" fmla="*/ 8 w 232"/>
                <a:gd name="T41" fmla="*/ 188 h 236"/>
                <a:gd name="T42" fmla="*/ 2 w 232"/>
                <a:gd name="T43" fmla="*/ 178 h 236"/>
                <a:gd name="T44" fmla="*/ 0 w 232"/>
                <a:gd name="T45" fmla="*/ 168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236"/>
                <a:gd name="T71" fmla="*/ 232 w 232"/>
                <a:gd name="T72" fmla="*/ 236 h 2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236">
                  <a:moveTo>
                    <a:pt x="0" y="168"/>
                  </a:moveTo>
                  <a:lnTo>
                    <a:pt x="0" y="0"/>
                  </a:lnTo>
                  <a:lnTo>
                    <a:pt x="232" y="2"/>
                  </a:lnTo>
                  <a:lnTo>
                    <a:pt x="232" y="166"/>
                  </a:lnTo>
                  <a:lnTo>
                    <a:pt x="226" y="180"/>
                  </a:lnTo>
                  <a:lnTo>
                    <a:pt x="218" y="192"/>
                  </a:lnTo>
                  <a:lnTo>
                    <a:pt x="210" y="204"/>
                  </a:lnTo>
                  <a:lnTo>
                    <a:pt x="206" y="208"/>
                  </a:lnTo>
                  <a:lnTo>
                    <a:pt x="198" y="214"/>
                  </a:lnTo>
                  <a:lnTo>
                    <a:pt x="182" y="222"/>
                  </a:lnTo>
                  <a:lnTo>
                    <a:pt x="164" y="228"/>
                  </a:lnTo>
                  <a:lnTo>
                    <a:pt x="146" y="232"/>
                  </a:lnTo>
                  <a:lnTo>
                    <a:pt x="114" y="234"/>
                  </a:lnTo>
                  <a:lnTo>
                    <a:pt x="102" y="236"/>
                  </a:lnTo>
                  <a:lnTo>
                    <a:pt x="86" y="234"/>
                  </a:lnTo>
                  <a:lnTo>
                    <a:pt x="70" y="232"/>
                  </a:lnTo>
                  <a:lnTo>
                    <a:pt x="58" y="228"/>
                  </a:lnTo>
                  <a:lnTo>
                    <a:pt x="48" y="224"/>
                  </a:lnTo>
                  <a:lnTo>
                    <a:pt x="30" y="212"/>
                  </a:lnTo>
                  <a:lnTo>
                    <a:pt x="16" y="200"/>
                  </a:lnTo>
                  <a:lnTo>
                    <a:pt x="8" y="188"/>
                  </a:lnTo>
                  <a:lnTo>
                    <a:pt x="2" y="17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11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8" name="Freeform 103"/>
            <p:cNvSpPr>
              <a:spLocks/>
            </p:cNvSpPr>
            <p:nvPr/>
          </p:nvSpPr>
          <p:spPr bwMode="auto">
            <a:xfrm>
              <a:off x="4918075" y="3886200"/>
              <a:ext cx="330200" cy="374650"/>
            </a:xfrm>
            <a:custGeom>
              <a:avLst/>
              <a:gdLst>
                <a:gd name="T0" fmla="*/ 0 w 208"/>
                <a:gd name="T1" fmla="*/ 176 h 236"/>
                <a:gd name="T2" fmla="*/ 0 w 208"/>
                <a:gd name="T3" fmla="*/ 0 h 236"/>
                <a:gd name="T4" fmla="*/ 208 w 208"/>
                <a:gd name="T5" fmla="*/ 2 h 236"/>
                <a:gd name="T6" fmla="*/ 208 w 208"/>
                <a:gd name="T7" fmla="*/ 174 h 236"/>
                <a:gd name="T8" fmla="*/ 202 w 208"/>
                <a:gd name="T9" fmla="*/ 186 h 236"/>
                <a:gd name="T10" fmla="*/ 196 w 208"/>
                <a:gd name="T11" fmla="*/ 196 h 236"/>
                <a:gd name="T12" fmla="*/ 188 w 208"/>
                <a:gd name="T13" fmla="*/ 206 h 236"/>
                <a:gd name="T14" fmla="*/ 178 w 208"/>
                <a:gd name="T15" fmla="*/ 216 h 236"/>
                <a:gd name="T16" fmla="*/ 164 w 208"/>
                <a:gd name="T17" fmla="*/ 222 h 236"/>
                <a:gd name="T18" fmla="*/ 148 w 208"/>
                <a:gd name="T19" fmla="*/ 228 h 236"/>
                <a:gd name="T20" fmla="*/ 130 w 208"/>
                <a:gd name="T21" fmla="*/ 232 h 236"/>
                <a:gd name="T22" fmla="*/ 102 w 208"/>
                <a:gd name="T23" fmla="*/ 234 h 236"/>
                <a:gd name="T24" fmla="*/ 90 w 208"/>
                <a:gd name="T25" fmla="*/ 236 h 236"/>
                <a:gd name="T26" fmla="*/ 76 w 208"/>
                <a:gd name="T27" fmla="*/ 234 h 236"/>
                <a:gd name="T28" fmla="*/ 64 w 208"/>
                <a:gd name="T29" fmla="*/ 232 h 236"/>
                <a:gd name="T30" fmla="*/ 42 w 208"/>
                <a:gd name="T31" fmla="*/ 224 h 236"/>
                <a:gd name="T32" fmla="*/ 26 w 208"/>
                <a:gd name="T33" fmla="*/ 214 h 236"/>
                <a:gd name="T34" fmla="*/ 16 w 208"/>
                <a:gd name="T35" fmla="*/ 204 h 236"/>
                <a:gd name="T36" fmla="*/ 8 w 208"/>
                <a:gd name="T37" fmla="*/ 194 h 236"/>
                <a:gd name="T38" fmla="*/ 4 w 208"/>
                <a:gd name="T39" fmla="*/ 186 h 236"/>
                <a:gd name="T40" fmla="*/ 0 w 208"/>
                <a:gd name="T41" fmla="*/ 176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236"/>
                <a:gd name="T65" fmla="*/ 208 w 208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236">
                  <a:moveTo>
                    <a:pt x="0" y="176"/>
                  </a:moveTo>
                  <a:lnTo>
                    <a:pt x="0" y="0"/>
                  </a:lnTo>
                  <a:lnTo>
                    <a:pt x="208" y="2"/>
                  </a:lnTo>
                  <a:lnTo>
                    <a:pt x="208" y="174"/>
                  </a:lnTo>
                  <a:lnTo>
                    <a:pt x="202" y="186"/>
                  </a:lnTo>
                  <a:lnTo>
                    <a:pt x="196" y="196"/>
                  </a:lnTo>
                  <a:lnTo>
                    <a:pt x="188" y="206"/>
                  </a:lnTo>
                  <a:lnTo>
                    <a:pt x="178" y="216"/>
                  </a:lnTo>
                  <a:lnTo>
                    <a:pt x="164" y="222"/>
                  </a:lnTo>
                  <a:lnTo>
                    <a:pt x="148" y="228"/>
                  </a:lnTo>
                  <a:lnTo>
                    <a:pt x="130" y="232"/>
                  </a:lnTo>
                  <a:lnTo>
                    <a:pt x="102" y="234"/>
                  </a:lnTo>
                  <a:lnTo>
                    <a:pt x="90" y="236"/>
                  </a:lnTo>
                  <a:lnTo>
                    <a:pt x="76" y="234"/>
                  </a:lnTo>
                  <a:lnTo>
                    <a:pt x="64" y="232"/>
                  </a:lnTo>
                  <a:lnTo>
                    <a:pt x="42" y="224"/>
                  </a:lnTo>
                  <a:lnTo>
                    <a:pt x="26" y="214"/>
                  </a:lnTo>
                  <a:lnTo>
                    <a:pt x="16" y="204"/>
                  </a:lnTo>
                  <a:lnTo>
                    <a:pt x="8" y="194"/>
                  </a:lnTo>
                  <a:lnTo>
                    <a:pt x="4" y="18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2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9" name="Freeform 104"/>
            <p:cNvSpPr>
              <a:spLocks/>
            </p:cNvSpPr>
            <p:nvPr/>
          </p:nvSpPr>
          <p:spPr bwMode="auto">
            <a:xfrm>
              <a:off x="4943475" y="3886200"/>
              <a:ext cx="288925" cy="371475"/>
            </a:xfrm>
            <a:custGeom>
              <a:avLst/>
              <a:gdLst>
                <a:gd name="T0" fmla="*/ 0 w 182"/>
                <a:gd name="T1" fmla="*/ 184 h 234"/>
                <a:gd name="T2" fmla="*/ 0 w 182"/>
                <a:gd name="T3" fmla="*/ 0 h 234"/>
                <a:gd name="T4" fmla="*/ 182 w 182"/>
                <a:gd name="T5" fmla="*/ 2 h 234"/>
                <a:gd name="T6" fmla="*/ 182 w 182"/>
                <a:gd name="T7" fmla="*/ 180 h 234"/>
                <a:gd name="T8" fmla="*/ 170 w 182"/>
                <a:gd name="T9" fmla="*/ 200 h 234"/>
                <a:gd name="T10" fmla="*/ 164 w 182"/>
                <a:gd name="T11" fmla="*/ 210 h 234"/>
                <a:gd name="T12" fmla="*/ 154 w 182"/>
                <a:gd name="T13" fmla="*/ 218 h 234"/>
                <a:gd name="T14" fmla="*/ 142 w 182"/>
                <a:gd name="T15" fmla="*/ 224 h 234"/>
                <a:gd name="T16" fmla="*/ 128 w 182"/>
                <a:gd name="T17" fmla="*/ 228 h 234"/>
                <a:gd name="T18" fmla="*/ 112 w 182"/>
                <a:gd name="T19" fmla="*/ 232 h 234"/>
                <a:gd name="T20" fmla="*/ 88 w 182"/>
                <a:gd name="T21" fmla="*/ 234 h 234"/>
                <a:gd name="T22" fmla="*/ 78 w 182"/>
                <a:gd name="T23" fmla="*/ 234 h 234"/>
                <a:gd name="T24" fmla="*/ 54 w 182"/>
                <a:gd name="T25" fmla="*/ 232 h 234"/>
                <a:gd name="T26" fmla="*/ 36 w 182"/>
                <a:gd name="T27" fmla="*/ 226 h 234"/>
                <a:gd name="T28" fmla="*/ 22 w 182"/>
                <a:gd name="T29" fmla="*/ 218 h 234"/>
                <a:gd name="T30" fmla="*/ 12 w 182"/>
                <a:gd name="T31" fmla="*/ 208 h 234"/>
                <a:gd name="T32" fmla="*/ 6 w 182"/>
                <a:gd name="T33" fmla="*/ 200 h 234"/>
                <a:gd name="T34" fmla="*/ 2 w 182"/>
                <a:gd name="T35" fmla="*/ 192 h 234"/>
                <a:gd name="T36" fmla="*/ 0 w 182"/>
                <a:gd name="T37" fmla="*/ 184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"/>
                <a:gd name="T58" fmla="*/ 0 h 234"/>
                <a:gd name="T59" fmla="*/ 182 w 182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" h="234">
                  <a:moveTo>
                    <a:pt x="0" y="184"/>
                  </a:moveTo>
                  <a:lnTo>
                    <a:pt x="0" y="0"/>
                  </a:lnTo>
                  <a:lnTo>
                    <a:pt x="182" y="2"/>
                  </a:lnTo>
                  <a:lnTo>
                    <a:pt x="182" y="180"/>
                  </a:lnTo>
                  <a:lnTo>
                    <a:pt x="170" y="200"/>
                  </a:lnTo>
                  <a:lnTo>
                    <a:pt x="164" y="210"/>
                  </a:lnTo>
                  <a:lnTo>
                    <a:pt x="154" y="218"/>
                  </a:lnTo>
                  <a:lnTo>
                    <a:pt x="142" y="224"/>
                  </a:lnTo>
                  <a:lnTo>
                    <a:pt x="128" y="228"/>
                  </a:lnTo>
                  <a:lnTo>
                    <a:pt x="112" y="232"/>
                  </a:lnTo>
                  <a:lnTo>
                    <a:pt x="88" y="234"/>
                  </a:lnTo>
                  <a:lnTo>
                    <a:pt x="78" y="234"/>
                  </a:lnTo>
                  <a:lnTo>
                    <a:pt x="54" y="232"/>
                  </a:lnTo>
                  <a:lnTo>
                    <a:pt x="36" y="226"/>
                  </a:lnTo>
                  <a:lnTo>
                    <a:pt x="22" y="218"/>
                  </a:lnTo>
                  <a:lnTo>
                    <a:pt x="12" y="208"/>
                  </a:lnTo>
                  <a:lnTo>
                    <a:pt x="6" y="200"/>
                  </a:lnTo>
                  <a:lnTo>
                    <a:pt x="2" y="19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446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0" name="Freeform 105"/>
            <p:cNvSpPr>
              <a:spLocks/>
            </p:cNvSpPr>
            <p:nvPr/>
          </p:nvSpPr>
          <p:spPr bwMode="auto">
            <a:xfrm>
              <a:off x="4965700" y="3886200"/>
              <a:ext cx="247650" cy="371475"/>
            </a:xfrm>
            <a:custGeom>
              <a:avLst/>
              <a:gdLst>
                <a:gd name="T0" fmla="*/ 0 w 156"/>
                <a:gd name="T1" fmla="*/ 192 h 234"/>
                <a:gd name="T2" fmla="*/ 0 w 156"/>
                <a:gd name="T3" fmla="*/ 0 h 234"/>
                <a:gd name="T4" fmla="*/ 156 w 156"/>
                <a:gd name="T5" fmla="*/ 2 h 234"/>
                <a:gd name="T6" fmla="*/ 156 w 156"/>
                <a:gd name="T7" fmla="*/ 188 h 234"/>
                <a:gd name="T8" fmla="*/ 148 w 156"/>
                <a:gd name="T9" fmla="*/ 206 h 234"/>
                <a:gd name="T10" fmla="*/ 140 w 156"/>
                <a:gd name="T11" fmla="*/ 214 h 234"/>
                <a:gd name="T12" fmla="*/ 132 w 156"/>
                <a:gd name="T13" fmla="*/ 220 h 234"/>
                <a:gd name="T14" fmla="*/ 122 w 156"/>
                <a:gd name="T15" fmla="*/ 226 h 234"/>
                <a:gd name="T16" fmla="*/ 110 w 156"/>
                <a:gd name="T17" fmla="*/ 228 h 234"/>
                <a:gd name="T18" fmla="*/ 98 w 156"/>
                <a:gd name="T19" fmla="*/ 232 h 234"/>
                <a:gd name="T20" fmla="*/ 76 w 156"/>
                <a:gd name="T21" fmla="*/ 234 h 234"/>
                <a:gd name="T22" fmla="*/ 66 w 156"/>
                <a:gd name="T23" fmla="*/ 234 h 234"/>
                <a:gd name="T24" fmla="*/ 46 w 156"/>
                <a:gd name="T25" fmla="*/ 232 h 234"/>
                <a:gd name="T26" fmla="*/ 32 w 156"/>
                <a:gd name="T27" fmla="*/ 226 h 234"/>
                <a:gd name="T28" fmla="*/ 20 w 156"/>
                <a:gd name="T29" fmla="*/ 220 h 234"/>
                <a:gd name="T30" fmla="*/ 12 w 156"/>
                <a:gd name="T31" fmla="*/ 212 h 234"/>
                <a:gd name="T32" fmla="*/ 6 w 156"/>
                <a:gd name="T33" fmla="*/ 206 h 234"/>
                <a:gd name="T34" fmla="*/ 2 w 156"/>
                <a:gd name="T35" fmla="*/ 198 h 234"/>
                <a:gd name="T36" fmla="*/ 0 w 156"/>
                <a:gd name="T37" fmla="*/ 192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234"/>
                <a:gd name="T59" fmla="*/ 156 w 156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234">
                  <a:moveTo>
                    <a:pt x="0" y="192"/>
                  </a:moveTo>
                  <a:lnTo>
                    <a:pt x="0" y="0"/>
                  </a:lnTo>
                  <a:lnTo>
                    <a:pt x="156" y="2"/>
                  </a:lnTo>
                  <a:lnTo>
                    <a:pt x="156" y="188"/>
                  </a:lnTo>
                  <a:lnTo>
                    <a:pt x="148" y="206"/>
                  </a:lnTo>
                  <a:lnTo>
                    <a:pt x="140" y="214"/>
                  </a:lnTo>
                  <a:lnTo>
                    <a:pt x="132" y="220"/>
                  </a:lnTo>
                  <a:lnTo>
                    <a:pt x="122" y="226"/>
                  </a:lnTo>
                  <a:lnTo>
                    <a:pt x="110" y="228"/>
                  </a:lnTo>
                  <a:lnTo>
                    <a:pt x="98" y="232"/>
                  </a:lnTo>
                  <a:lnTo>
                    <a:pt x="76" y="234"/>
                  </a:lnTo>
                  <a:lnTo>
                    <a:pt x="66" y="234"/>
                  </a:lnTo>
                  <a:lnTo>
                    <a:pt x="46" y="232"/>
                  </a:lnTo>
                  <a:lnTo>
                    <a:pt x="32" y="226"/>
                  </a:lnTo>
                  <a:lnTo>
                    <a:pt x="20" y="220"/>
                  </a:lnTo>
                  <a:lnTo>
                    <a:pt x="12" y="212"/>
                  </a:lnTo>
                  <a:lnTo>
                    <a:pt x="6" y="206"/>
                  </a:lnTo>
                  <a:lnTo>
                    <a:pt x="2" y="19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E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1" name="Freeform 106"/>
            <p:cNvSpPr>
              <a:spLocks/>
            </p:cNvSpPr>
            <p:nvPr/>
          </p:nvSpPr>
          <p:spPr bwMode="auto">
            <a:xfrm>
              <a:off x="4987925" y="3889375"/>
              <a:ext cx="209550" cy="368300"/>
            </a:xfrm>
            <a:custGeom>
              <a:avLst/>
              <a:gdLst>
                <a:gd name="T0" fmla="*/ 0 w 132"/>
                <a:gd name="T1" fmla="*/ 198 h 232"/>
                <a:gd name="T2" fmla="*/ 0 w 132"/>
                <a:gd name="T3" fmla="*/ 0 h 232"/>
                <a:gd name="T4" fmla="*/ 132 w 132"/>
                <a:gd name="T5" fmla="*/ 0 h 232"/>
                <a:gd name="T6" fmla="*/ 132 w 132"/>
                <a:gd name="T7" fmla="*/ 194 h 232"/>
                <a:gd name="T8" fmla="*/ 124 w 132"/>
                <a:gd name="T9" fmla="*/ 208 h 232"/>
                <a:gd name="T10" fmla="*/ 118 w 132"/>
                <a:gd name="T11" fmla="*/ 214 h 232"/>
                <a:gd name="T12" fmla="*/ 110 w 132"/>
                <a:gd name="T13" fmla="*/ 220 h 232"/>
                <a:gd name="T14" fmla="*/ 102 w 132"/>
                <a:gd name="T15" fmla="*/ 224 h 232"/>
                <a:gd name="T16" fmla="*/ 82 w 132"/>
                <a:gd name="T17" fmla="*/ 230 h 232"/>
                <a:gd name="T18" fmla="*/ 64 w 132"/>
                <a:gd name="T19" fmla="*/ 232 h 232"/>
                <a:gd name="T20" fmla="*/ 56 w 132"/>
                <a:gd name="T21" fmla="*/ 232 h 232"/>
                <a:gd name="T22" fmla="*/ 40 w 132"/>
                <a:gd name="T23" fmla="*/ 230 h 232"/>
                <a:gd name="T24" fmla="*/ 26 w 132"/>
                <a:gd name="T25" fmla="*/ 226 h 232"/>
                <a:gd name="T26" fmla="*/ 18 w 132"/>
                <a:gd name="T27" fmla="*/ 220 h 232"/>
                <a:gd name="T28" fmla="*/ 10 w 132"/>
                <a:gd name="T29" fmla="*/ 214 h 232"/>
                <a:gd name="T30" fmla="*/ 6 w 132"/>
                <a:gd name="T31" fmla="*/ 208 h 232"/>
                <a:gd name="T32" fmla="*/ 2 w 132"/>
                <a:gd name="T33" fmla="*/ 204 h 232"/>
                <a:gd name="T34" fmla="*/ 0 w 132"/>
                <a:gd name="T35" fmla="*/ 198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232"/>
                <a:gd name="T56" fmla="*/ 132 w 132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232">
                  <a:moveTo>
                    <a:pt x="0" y="198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94"/>
                  </a:lnTo>
                  <a:lnTo>
                    <a:pt x="124" y="208"/>
                  </a:lnTo>
                  <a:lnTo>
                    <a:pt x="118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2" y="230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0" y="230"/>
                  </a:lnTo>
                  <a:lnTo>
                    <a:pt x="26" y="226"/>
                  </a:lnTo>
                  <a:lnTo>
                    <a:pt x="18" y="220"/>
                  </a:lnTo>
                  <a:lnTo>
                    <a:pt x="10" y="214"/>
                  </a:lnTo>
                  <a:lnTo>
                    <a:pt x="6" y="208"/>
                  </a:lnTo>
                  <a:lnTo>
                    <a:pt x="2" y="20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D77D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2" name="Freeform 107"/>
            <p:cNvSpPr>
              <a:spLocks/>
            </p:cNvSpPr>
            <p:nvPr/>
          </p:nvSpPr>
          <p:spPr bwMode="auto">
            <a:xfrm>
              <a:off x="5013325" y="3889375"/>
              <a:ext cx="168275" cy="368300"/>
            </a:xfrm>
            <a:custGeom>
              <a:avLst/>
              <a:gdLst>
                <a:gd name="T0" fmla="*/ 0 w 106"/>
                <a:gd name="T1" fmla="*/ 206 h 232"/>
                <a:gd name="T2" fmla="*/ 0 w 106"/>
                <a:gd name="T3" fmla="*/ 0 h 232"/>
                <a:gd name="T4" fmla="*/ 106 w 106"/>
                <a:gd name="T5" fmla="*/ 0 h 232"/>
                <a:gd name="T6" fmla="*/ 106 w 106"/>
                <a:gd name="T7" fmla="*/ 202 h 232"/>
                <a:gd name="T8" fmla="*/ 98 w 106"/>
                <a:gd name="T9" fmla="*/ 214 h 232"/>
                <a:gd name="T10" fmla="*/ 94 w 106"/>
                <a:gd name="T11" fmla="*/ 218 h 232"/>
                <a:gd name="T12" fmla="*/ 88 w 106"/>
                <a:gd name="T13" fmla="*/ 222 h 232"/>
                <a:gd name="T14" fmla="*/ 80 w 106"/>
                <a:gd name="T15" fmla="*/ 226 h 232"/>
                <a:gd name="T16" fmla="*/ 64 w 106"/>
                <a:gd name="T17" fmla="*/ 230 h 232"/>
                <a:gd name="T18" fmla="*/ 42 w 106"/>
                <a:gd name="T19" fmla="*/ 232 h 232"/>
                <a:gd name="T20" fmla="*/ 30 w 106"/>
                <a:gd name="T21" fmla="*/ 230 h 232"/>
                <a:gd name="T22" fmla="*/ 20 w 106"/>
                <a:gd name="T23" fmla="*/ 228 h 232"/>
                <a:gd name="T24" fmla="*/ 12 w 106"/>
                <a:gd name="T25" fmla="*/ 224 h 232"/>
                <a:gd name="T26" fmla="*/ 8 w 106"/>
                <a:gd name="T27" fmla="*/ 218 h 232"/>
                <a:gd name="T28" fmla="*/ 0 w 106"/>
                <a:gd name="T29" fmla="*/ 210 h 232"/>
                <a:gd name="T30" fmla="*/ 0 w 106"/>
                <a:gd name="T31" fmla="*/ 206 h 2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232"/>
                <a:gd name="T50" fmla="*/ 106 w 106"/>
                <a:gd name="T51" fmla="*/ 232 h 2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232">
                  <a:moveTo>
                    <a:pt x="0" y="206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02"/>
                  </a:lnTo>
                  <a:lnTo>
                    <a:pt x="98" y="214"/>
                  </a:lnTo>
                  <a:lnTo>
                    <a:pt x="94" y="218"/>
                  </a:lnTo>
                  <a:lnTo>
                    <a:pt x="88" y="222"/>
                  </a:lnTo>
                  <a:lnTo>
                    <a:pt x="80" y="226"/>
                  </a:lnTo>
                  <a:lnTo>
                    <a:pt x="64" y="230"/>
                  </a:lnTo>
                  <a:lnTo>
                    <a:pt x="42" y="232"/>
                  </a:lnTo>
                  <a:lnTo>
                    <a:pt x="30" y="230"/>
                  </a:lnTo>
                  <a:lnTo>
                    <a:pt x="20" y="228"/>
                  </a:lnTo>
                  <a:lnTo>
                    <a:pt x="12" y="224"/>
                  </a:lnTo>
                  <a:lnTo>
                    <a:pt x="8" y="218"/>
                  </a:lnTo>
                  <a:lnTo>
                    <a:pt x="0" y="21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E29B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3" name="Freeform 108"/>
            <p:cNvSpPr>
              <a:spLocks/>
            </p:cNvSpPr>
            <p:nvPr/>
          </p:nvSpPr>
          <p:spPr bwMode="auto">
            <a:xfrm>
              <a:off x="5035550" y="3889375"/>
              <a:ext cx="130175" cy="368300"/>
            </a:xfrm>
            <a:custGeom>
              <a:avLst/>
              <a:gdLst>
                <a:gd name="T0" fmla="*/ 0 w 82"/>
                <a:gd name="T1" fmla="*/ 214 h 232"/>
                <a:gd name="T2" fmla="*/ 0 w 82"/>
                <a:gd name="T3" fmla="*/ 0 h 232"/>
                <a:gd name="T4" fmla="*/ 82 w 82"/>
                <a:gd name="T5" fmla="*/ 0 h 232"/>
                <a:gd name="T6" fmla="*/ 82 w 82"/>
                <a:gd name="T7" fmla="*/ 210 h 232"/>
                <a:gd name="T8" fmla="*/ 76 w 82"/>
                <a:gd name="T9" fmla="*/ 218 h 232"/>
                <a:gd name="T10" fmla="*/ 70 w 82"/>
                <a:gd name="T11" fmla="*/ 222 h 232"/>
                <a:gd name="T12" fmla="*/ 60 w 82"/>
                <a:gd name="T13" fmla="*/ 226 h 232"/>
                <a:gd name="T14" fmla="*/ 48 w 82"/>
                <a:gd name="T15" fmla="*/ 230 h 232"/>
                <a:gd name="T16" fmla="*/ 30 w 82"/>
                <a:gd name="T17" fmla="*/ 232 h 232"/>
                <a:gd name="T18" fmla="*/ 22 w 82"/>
                <a:gd name="T19" fmla="*/ 230 h 232"/>
                <a:gd name="T20" fmla="*/ 16 w 82"/>
                <a:gd name="T21" fmla="*/ 228 h 232"/>
                <a:gd name="T22" fmla="*/ 6 w 82"/>
                <a:gd name="T23" fmla="*/ 222 h 232"/>
                <a:gd name="T24" fmla="*/ 2 w 82"/>
                <a:gd name="T25" fmla="*/ 218 h 232"/>
                <a:gd name="T26" fmla="*/ 0 w 82"/>
                <a:gd name="T27" fmla="*/ 214 h 2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232"/>
                <a:gd name="T44" fmla="*/ 82 w 82"/>
                <a:gd name="T45" fmla="*/ 232 h 2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232">
                  <a:moveTo>
                    <a:pt x="0" y="214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210"/>
                  </a:lnTo>
                  <a:lnTo>
                    <a:pt x="76" y="218"/>
                  </a:lnTo>
                  <a:lnTo>
                    <a:pt x="70" y="222"/>
                  </a:lnTo>
                  <a:lnTo>
                    <a:pt x="60" y="226"/>
                  </a:lnTo>
                  <a:lnTo>
                    <a:pt x="48" y="230"/>
                  </a:lnTo>
                  <a:lnTo>
                    <a:pt x="30" y="232"/>
                  </a:lnTo>
                  <a:lnTo>
                    <a:pt x="22" y="230"/>
                  </a:lnTo>
                  <a:lnTo>
                    <a:pt x="16" y="228"/>
                  </a:lnTo>
                  <a:lnTo>
                    <a:pt x="6" y="222"/>
                  </a:lnTo>
                  <a:lnTo>
                    <a:pt x="2" y="21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EB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4" name="Freeform 109"/>
            <p:cNvSpPr>
              <a:spLocks/>
            </p:cNvSpPr>
            <p:nvPr/>
          </p:nvSpPr>
          <p:spPr bwMode="auto">
            <a:xfrm>
              <a:off x="5057775" y="3889375"/>
              <a:ext cx="92075" cy="365125"/>
            </a:xfrm>
            <a:custGeom>
              <a:avLst/>
              <a:gdLst>
                <a:gd name="T0" fmla="*/ 0 w 58"/>
                <a:gd name="T1" fmla="*/ 222 h 230"/>
                <a:gd name="T2" fmla="*/ 0 w 58"/>
                <a:gd name="T3" fmla="*/ 0 h 230"/>
                <a:gd name="T4" fmla="*/ 58 w 58"/>
                <a:gd name="T5" fmla="*/ 0 h 230"/>
                <a:gd name="T6" fmla="*/ 58 w 58"/>
                <a:gd name="T7" fmla="*/ 218 h 230"/>
                <a:gd name="T8" fmla="*/ 52 w 58"/>
                <a:gd name="T9" fmla="*/ 222 h 230"/>
                <a:gd name="T10" fmla="*/ 48 w 58"/>
                <a:gd name="T11" fmla="*/ 224 h 230"/>
                <a:gd name="T12" fmla="*/ 40 w 58"/>
                <a:gd name="T13" fmla="*/ 228 h 230"/>
                <a:gd name="T14" fmla="*/ 32 w 58"/>
                <a:gd name="T15" fmla="*/ 230 h 230"/>
                <a:gd name="T16" fmla="*/ 20 w 58"/>
                <a:gd name="T17" fmla="*/ 230 h 230"/>
                <a:gd name="T18" fmla="*/ 10 w 58"/>
                <a:gd name="T19" fmla="*/ 230 h 230"/>
                <a:gd name="T20" fmla="*/ 4 w 58"/>
                <a:gd name="T21" fmla="*/ 226 h 230"/>
                <a:gd name="T22" fmla="*/ 0 w 58"/>
                <a:gd name="T23" fmla="*/ 222 h 2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30"/>
                <a:gd name="T38" fmla="*/ 58 w 58"/>
                <a:gd name="T39" fmla="*/ 230 h 2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30">
                  <a:moveTo>
                    <a:pt x="0" y="22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18"/>
                  </a:lnTo>
                  <a:lnTo>
                    <a:pt x="52" y="222"/>
                  </a:lnTo>
                  <a:lnTo>
                    <a:pt x="48" y="224"/>
                  </a:lnTo>
                  <a:lnTo>
                    <a:pt x="40" y="228"/>
                  </a:lnTo>
                  <a:lnTo>
                    <a:pt x="32" y="230"/>
                  </a:lnTo>
                  <a:lnTo>
                    <a:pt x="20" y="230"/>
                  </a:lnTo>
                  <a:lnTo>
                    <a:pt x="10" y="230"/>
                  </a:lnTo>
                  <a:lnTo>
                    <a:pt x="4" y="2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5DC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5" name="Freeform 110"/>
            <p:cNvSpPr>
              <a:spLocks/>
            </p:cNvSpPr>
            <p:nvPr/>
          </p:nvSpPr>
          <p:spPr bwMode="auto">
            <a:xfrm>
              <a:off x="5083175" y="3889375"/>
              <a:ext cx="47625" cy="365125"/>
            </a:xfrm>
            <a:custGeom>
              <a:avLst/>
              <a:gdLst>
                <a:gd name="T0" fmla="*/ 30 w 30"/>
                <a:gd name="T1" fmla="*/ 0 h 230"/>
                <a:gd name="T2" fmla="*/ 30 w 30"/>
                <a:gd name="T3" fmla="*/ 226 h 230"/>
                <a:gd name="T4" fmla="*/ 8 w 30"/>
                <a:gd name="T5" fmla="*/ 230 h 230"/>
                <a:gd name="T6" fmla="*/ 0 w 30"/>
                <a:gd name="T7" fmla="*/ 230 h 230"/>
                <a:gd name="T8" fmla="*/ 0 w 30"/>
                <a:gd name="T9" fmla="*/ 0 h 230"/>
                <a:gd name="T10" fmla="*/ 30 w 30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30"/>
                <a:gd name="T20" fmla="*/ 30 w 30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30">
                  <a:moveTo>
                    <a:pt x="30" y="0"/>
                  </a:moveTo>
                  <a:lnTo>
                    <a:pt x="30" y="226"/>
                  </a:lnTo>
                  <a:lnTo>
                    <a:pt x="8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6" name="Freeform 111"/>
            <p:cNvSpPr>
              <a:spLocks/>
            </p:cNvSpPr>
            <p:nvPr/>
          </p:nvSpPr>
          <p:spPr bwMode="auto">
            <a:xfrm>
              <a:off x="4873625" y="3778250"/>
              <a:ext cx="409575" cy="212725"/>
            </a:xfrm>
            <a:custGeom>
              <a:avLst/>
              <a:gdLst>
                <a:gd name="T0" fmla="*/ 128 w 258"/>
                <a:gd name="T1" fmla="*/ 134 h 134"/>
                <a:gd name="T2" fmla="*/ 154 w 258"/>
                <a:gd name="T3" fmla="*/ 132 h 134"/>
                <a:gd name="T4" fmla="*/ 178 w 258"/>
                <a:gd name="T5" fmla="*/ 128 h 134"/>
                <a:gd name="T6" fmla="*/ 200 w 258"/>
                <a:gd name="T7" fmla="*/ 122 h 134"/>
                <a:gd name="T8" fmla="*/ 220 w 258"/>
                <a:gd name="T9" fmla="*/ 114 h 134"/>
                <a:gd name="T10" fmla="*/ 236 w 258"/>
                <a:gd name="T11" fmla="*/ 104 h 134"/>
                <a:gd name="T12" fmla="*/ 246 w 258"/>
                <a:gd name="T13" fmla="*/ 92 h 134"/>
                <a:gd name="T14" fmla="*/ 254 w 258"/>
                <a:gd name="T15" fmla="*/ 80 h 134"/>
                <a:gd name="T16" fmla="*/ 256 w 258"/>
                <a:gd name="T17" fmla="*/ 74 h 134"/>
                <a:gd name="T18" fmla="*/ 258 w 258"/>
                <a:gd name="T19" fmla="*/ 66 h 134"/>
                <a:gd name="T20" fmla="*/ 256 w 258"/>
                <a:gd name="T21" fmla="*/ 60 h 134"/>
                <a:gd name="T22" fmla="*/ 254 w 258"/>
                <a:gd name="T23" fmla="*/ 54 h 134"/>
                <a:gd name="T24" fmla="*/ 246 w 258"/>
                <a:gd name="T25" fmla="*/ 40 h 134"/>
                <a:gd name="T26" fmla="*/ 236 w 258"/>
                <a:gd name="T27" fmla="*/ 30 h 134"/>
                <a:gd name="T28" fmla="*/ 220 w 258"/>
                <a:gd name="T29" fmla="*/ 20 h 134"/>
                <a:gd name="T30" fmla="*/ 200 w 258"/>
                <a:gd name="T31" fmla="*/ 12 h 134"/>
                <a:gd name="T32" fmla="*/ 178 w 258"/>
                <a:gd name="T33" fmla="*/ 4 h 134"/>
                <a:gd name="T34" fmla="*/ 154 w 258"/>
                <a:gd name="T35" fmla="*/ 0 h 134"/>
                <a:gd name="T36" fmla="*/ 128 w 258"/>
                <a:gd name="T37" fmla="*/ 0 h 134"/>
                <a:gd name="T38" fmla="*/ 102 w 258"/>
                <a:gd name="T39" fmla="*/ 0 h 134"/>
                <a:gd name="T40" fmla="*/ 78 w 258"/>
                <a:gd name="T41" fmla="*/ 4 h 134"/>
                <a:gd name="T42" fmla="*/ 56 w 258"/>
                <a:gd name="T43" fmla="*/ 12 h 134"/>
                <a:gd name="T44" fmla="*/ 38 w 258"/>
                <a:gd name="T45" fmla="*/ 20 h 134"/>
                <a:gd name="T46" fmla="*/ 22 w 258"/>
                <a:gd name="T47" fmla="*/ 30 h 134"/>
                <a:gd name="T48" fmla="*/ 10 w 258"/>
                <a:gd name="T49" fmla="*/ 40 h 134"/>
                <a:gd name="T50" fmla="*/ 2 w 258"/>
                <a:gd name="T51" fmla="*/ 54 h 134"/>
                <a:gd name="T52" fmla="*/ 0 w 258"/>
                <a:gd name="T53" fmla="*/ 60 h 134"/>
                <a:gd name="T54" fmla="*/ 0 w 258"/>
                <a:gd name="T55" fmla="*/ 66 h 134"/>
                <a:gd name="T56" fmla="*/ 0 w 258"/>
                <a:gd name="T57" fmla="*/ 74 h 134"/>
                <a:gd name="T58" fmla="*/ 2 w 258"/>
                <a:gd name="T59" fmla="*/ 80 h 134"/>
                <a:gd name="T60" fmla="*/ 10 w 258"/>
                <a:gd name="T61" fmla="*/ 92 h 134"/>
                <a:gd name="T62" fmla="*/ 22 w 258"/>
                <a:gd name="T63" fmla="*/ 104 h 134"/>
                <a:gd name="T64" fmla="*/ 38 w 258"/>
                <a:gd name="T65" fmla="*/ 114 h 134"/>
                <a:gd name="T66" fmla="*/ 56 w 258"/>
                <a:gd name="T67" fmla="*/ 122 h 134"/>
                <a:gd name="T68" fmla="*/ 78 w 258"/>
                <a:gd name="T69" fmla="*/ 128 h 134"/>
                <a:gd name="T70" fmla="*/ 102 w 258"/>
                <a:gd name="T71" fmla="*/ 132 h 134"/>
                <a:gd name="T72" fmla="*/ 128 w 258"/>
                <a:gd name="T73" fmla="*/ 134 h 1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134"/>
                <a:gd name="T113" fmla="*/ 258 w 258"/>
                <a:gd name="T114" fmla="*/ 134 h 1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134">
                  <a:moveTo>
                    <a:pt x="128" y="134"/>
                  </a:moveTo>
                  <a:lnTo>
                    <a:pt x="154" y="132"/>
                  </a:lnTo>
                  <a:lnTo>
                    <a:pt x="178" y="128"/>
                  </a:lnTo>
                  <a:lnTo>
                    <a:pt x="200" y="122"/>
                  </a:lnTo>
                  <a:lnTo>
                    <a:pt x="220" y="114"/>
                  </a:lnTo>
                  <a:lnTo>
                    <a:pt x="236" y="104"/>
                  </a:lnTo>
                  <a:lnTo>
                    <a:pt x="246" y="92"/>
                  </a:lnTo>
                  <a:lnTo>
                    <a:pt x="254" y="80"/>
                  </a:lnTo>
                  <a:lnTo>
                    <a:pt x="256" y="74"/>
                  </a:lnTo>
                  <a:lnTo>
                    <a:pt x="258" y="66"/>
                  </a:lnTo>
                  <a:lnTo>
                    <a:pt x="256" y="60"/>
                  </a:lnTo>
                  <a:lnTo>
                    <a:pt x="254" y="54"/>
                  </a:lnTo>
                  <a:lnTo>
                    <a:pt x="246" y="40"/>
                  </a:lnTo>
                  <a:lnTo>
                    <a:pt x="236" y="30"/>
                  </a:lnTo>
                  <a:lnTo>
                    <a:pt x="220" y="20"/>
                  </a:lnTo>
                  <a:lnTo>
                    <a:pt x="200" y="12"/>
                  </a:lnTo>
                  <a:lnTo>
                    <a:pt x="178" y="4"/>
                  </a:lnTo>
                  <a:lnTo>
                    <a:pt x="154" y="0"/>
                  </a:lnTo>
                  <a:lnTo>
                    <a:pt x="128" y="0"/>
                  </a:lnTo>
                  <a:lnTo>
                    <a:pt x="102" y="0"/>
                  </a:lnTo>
                  <a:lnTo>
                    <a:pt x="78" y="4"/>
                  </a:lnTo>
                  <a:lnTo>
                    <a:pt x="56" y="12"/>
                  </a:lnTo>
                  <a:lnTo>
                    <a:pt x="38" y="20"/>
                  </a:lnTo>
                  <a:lnTo>
                    <a:pt x="22" y="30"/>
                  </a:lnTo>
                  <a:lnTo>
                    <a:pt x="10" y="40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10" y="92"/>
                  </a:lnTo>
                  <a:lnTo>
                    <a:pt x="22" y="104"/>
                  </a:lnTo>
                  <a:lnTo>
                    <a:pt x="38" y="114"/>
                  </a:lnTo>
                  <a:lnTo>
                    <a:pt x="56" y="122"/>
                  </a:lnTo>
                  <a:lnTo>
                    <a:pt x="78" y="128"/>
                  </a:lnTo>
                  <a:lnTo>
                    <a:pt x="102" y="132"/>
                  </a:lnTo>
                  <a:lnTo>
                    <a:pt x="128" y="134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7" name="Freeform 112"/>
            <p:cNvSpPr>
              <a:spLocks/>
            </p:cNvSpPr>
            <p:nvPr/>
          </p:nvSpPr>
          <p:spPr bwMode="auto">
            <a:xfrm>
              <a:off x="3749675" y="3692525"/>
              <a:ext cx="333375" cy="95250"/>
            </a:xfrm>
            <a:custGeom>
              <a:avLst/>
              <a:gdLst>
                <a:gd name="T0" fmla="*/ 210 w 210"/>
                <a:gd name="T1" fmla="*/ 2 h 60"/>
                <a:gd name="T2" fmla="*/ 56 w 210"/>
                <a:gd name="T3" fmla="*/ 0 h 60"/>
                <a:gd name="T4" fmla="*/ 0 w 210"/>
                <a:gd name="T5" fmla="*/ 54 h 60"/>
                <a:gd name="T6" fmla="*/ 174 w 210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60"/>
                <a:gd name="T14" fmla="*/ 210 w 2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60">
                  <a:moveTo>
                    <a:pt x="210" y="2"/>
                  </a:moveTo>
                  <a:lnTo>
                    <a:pt x="56" y="0"/>
                  </a:lnTo>
                  <a:lnTo>
                    <a:pt x="0" y="54"/>
                  </a:lnTo>
                  <a:lnTo>
                    <a:pt x="17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8" name="Freeform 113"/>
            <p:cNvSpPr>
              <a:spLocks/>
            </p:cNvSpPr>
            <p:nvPr/>
          </p:nvSpPr>
          <p:spPr bwMode="auto">
            <a:xfrm>
              <a:off x="4089400" y="4114800"/>
              <a:ext cx="320675" cy="168275"/>
            </a:xfrm>
            <a:custGeom>
              <a:avLst/>
              <a:gdLst>
                <a:gd name="T0" fmla="*/ 148 w 202"/>
                <a:gd name="T1" fmla="*/ 0 h 106"/>
                <a:gd name="T2" fmla="*/ 0 w 202"/>
                <a:gd name="T3" fmla="*/ 62 h 106"/>
                <a:gd name="T4" fmla="*/ 48 w 202"/>
                <a:gd name="T5" fmla="*/ 106 h 106"/>
                <a:gd name="T6" fmla="*/ 202 w 202"/>
                <a:gd name="T7" fmla="*/ 4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106"/>
                <a:gd name="T14" fmla="*/ 202 w 202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106">
                  <a:moveTo>
                    <a:pt x="148" y="0"/>
                  </a:moveTo>
                  <a:lnTo>
                    <a:pt x="0" y="62"/>
                  </a:lnTo>
                  <a:lnTo>
                    <a:pt x="48" y="106"/>
                  </a:lnTo>
                  <a:lnTo>
                    <a:pt x="202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9" name="Freeform 114"/>
            <p:cNvSpPr>
              <a:spLocks/>
            </p:cNvSpPr>
            <p:nvPr/>
          </p:nvSpPr>
          <p:spPr bwMode="auto">
            <a:xfrm>
              <a:off x="4727575" y="4429125"/>
              <a:ext cx="279400" cy="276225"/>
            </a:xfrm>
            <a:custGeom>
              <a:avLst/>
              <a:gdLst>
                <a:gd name="T0" fmla="*/ 82 w 176"/>
                <a:gd name="T1" fmla="*/ 0 h 174"/>
                <a:gd name="T2" fmla="*/ 0 w 176"/>
                <a:gd name="T3" fmla="*/ 144 h 174"/>
                <a:gd name="T4" fmla="*/ 100 w 176"/>
                <a:gd name="T5" fmla="*/ 174 h 174"/>
                <a:gd name="T6" fmla="*/ 176 w 176"/>
                <a:gd name="T7" fmla="*/ 22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74"/>
                <a:gd name="T14" fmla="*/ 176 w 176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74">
                  <a:moveTo>
                    <a:pt x="82" y="0"/>
                  </a:moveTo>
                  <a:lnTo>
                    <a:pt x="0" y="144"/>
                  </a:lnTo>
                  <a:lnTo>
                    <a:pt x="100" y="174"/>
                  </a:lnTo>
                  <a:lnTo>
                    <a:pt x="176" y="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4" name="Rectangle 119"/>
            <p:cNvSpPr>
              <a:spLocks noChangeArrowheads="1"/>
            </p:cNvSpPr>
            <p:nvPr/>
          </p:nvSpPr>
          <p:spPr bwMode="auto">
            <a:xfrm>
              <a:off x="4302125" y="3575050"/>
              <a:ext cx="15557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945" name="Rectangle 120"/>
            <p:cNvSpPr>
              <a:spLocks noChangeArrowheads="1"/>
            </p:cNvSpPr>
            <p:nvPr/>
          </p:nvSpPr>
          <p:spPr bwMode="auto">
            <a:xfrm>
              <a:off x="4670425" y="3810000"/>
              <a:ext cx="127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solidFill>
                    <a:srgbClr val="000000"/>
                  </a:solidFill>
                  <a:latin typeface="Times" pitchFamily="18" charset="0"/>
                </a:rPr>
                <a:t>B</a:t>
              </a: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946" name="Rectangle 121"/>
            <p:cNvSpPr>
              <a:spLocks noChangeArrowheads="1"/>
            </p:cNvSpPr>
            <p:nvPr/>
          </p:nvSpPr>
          <p:spPr bwMode="auto">
            <a:xfrm>
              <a:off x="4905375" y="3959225"/>
              <a:ext cx="15557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>
                  <a:solidFill>
                    <a:srgbClr val="000000"/>
                  </a:solidFill>
                  <a:latin typeface="Times" pitchFamily="18" charset="0"/>
                </a:rPr>
                <a:t>C</a:t>
              </a: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947" name="Freeform 122"/>
            <p:cNvSpPr>
              <a:spLocks/>
            </p:cNvSpPr>
            <p:nvPr/>
          </p:nvSpPr>
          <p:spPr bwMode="auto">
            <a:xfrm>
              <a:off x="6289675" y="2317750"/>
              <a:ext cx="1431925" cy="873125"/>
            </a:xfrm>
            <a:custGeom>
              <a:avLst/>
              <a:gdLst>
                <a:gd name="T0" fmla="*/ 0 w 902"/>
                <a:gd name="T1" fmla="*/ 496 h 550"/>
                <a:gd name="T2" fmla="*/ 860 w 902"/>
                <a:gd name="T3" fmla="*/ 0 h 550"/>
                <a:gd name="T4" fmla="*/ 866 w 902"/>
                <a:gd name="T5" fmla="*/ 0 h 550"/>
                <a:gd name="T6" fmla="*/ 874 w 902"/>
                <a:gd name="T7" fmla="*/ 0 h 550"/>
                <a:gd name="T8" fmla="*/ 882 w 902"/>
                <a:gd name="T9" fmla="*/ 4 h 550"/>
                <a:gd name="T10" fmla="*/ 890 w 902"/>
                <a:gd name="T11" fmla="*/ 10 h 550"/>
                <a:gd name="T12" fmla="*/ 898 w 902"/>
                <a:gd name="T13" fmla="*/ 18 h 550"/>
                <a:gd name="T14" fmla="*/ 900 w 902"/>
                <a:gd name="T15" fmla="*/ 26 h 550"/>
                <a:gd name="T16" fmla="*/ 902 w 902"/>
                <a:gd name="T17" fmla="*/ 34 h 550"/>
                <a:gd name="T18" fmla="*/ 902 w 902"/>
                <a:gd name="T19" fmla="*/ 54 h 550"/>
                <a:gd name="T20" fmla="*/ 42 w 902"/>
                <a:gd name="T21" fmla="*/ 550 h 550"/>
                <a:gd name="T22" fmla="*/ 0 w 902"/>
                <a:gd name="T23" fmla="*/ 496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2"/>
                <a:gd name="T37" fmla="*/ 0 h 550"/>
                <a:gd name="T38" fmla="*/ 902 w 902"/>
                <a:gd name="T39" fmla="*/ 550 h 5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2" h="550">
                  <a:moveTo>
                    <a:pt x="0" y="496"/>
                  </a:moveTo>
                  <a:lnTo>
                    <a:pt x="860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4"/>
                  </a:lnTo>
                  <a:lnTo>
                    <a:pt x="890" y="10"/>
                  </a:lnTo>
                  <a:lnTo>
                    <a:pt x="898" y="18"/>
                  </a:lnTo>
                  <a:lnTo>
                    <a:pt x="900" y="26"/>
                  </a:lnTo>
                  <a:lnTo>
                    <a:pt x="902" y="34"/>
                  </a:lnTo>
                  <a:lnTo>
                    <a:pt x="902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8" name="Freeform 123"/>
            <p:cNvSpPr>
              <a:spLocks/>
            </p:cNvSpPr>
            <p:nvPr/>
          </p:nvSpPr>
          <p:spPr bwMode="auto">
            <a:xfrm>
              <a:off x="6296025" y="2324100"/>
              <a:ext cx="1431925" cy="873125"/>
            </a:xfrm>
            <a:custGeom>
              <a:avLst/>
              <a:gdLst>
                <a:gd name="T0" fmla="*/ 0 w 902"/>
                <a:gd name="T1" fmla="*/ 496 h 550"/>
                <a:gd name="T2" fmla="*/ 860 w 902"/>
                <a:gd name="T3" fmla="*/ 0 h 550"/>
                <a:gd name="T4" fmla="*/ 866 w 902"/>
                <a:gd name="T5" fmla="*/ 0 h 550"/>
                <a:gd name="T6" fmla="*/ 874 w 902"/>
                <a:gd name="T7" fmla="*/ 0 h 550"/>
                <a:gd name="T8" fmla="*/ 882 w 902"/>
                <a:gd name="T9" fmla="*/ 4 h 550"/>
                <a:gd name="T10" fmla="*/ 890 w 902"/>
                <a:gd name="T11" fmla="*/ 10 h 550"/>
                <a:gd name="T12" fmla="*/ 898 w 902"/>
                <a:gd name="T13" fmla="*/ 18 h 550"/>
                <a:gd name="T14" fmla="*/ 900 w 902"/>
                <a:gd name="T15" fmla="*/ 26 h 550"/>
                <a:gd name="T16" fmla="*/ 902 w 902"/>
                <a:gd name="T17" fmla="*/ 34 h 550"/>
                <a:gd name="T18" fmla="*/ 902 w 902"/>
                <a:gd name="T19" fmla="*/ 54 h 550"/>
                <a:gd name="T20" fmla="*/ 42 w 902"/>
                <a:gd name="T21" fmla="*/ 550 h 550"/>
                <a:gd name="T22" fmla="*/ 0 w 902"/>
                <a:gd name="T23" fmla="*/ 496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2"/>
                <a:gd name="T37" fmla="*/ 0 h 550"/>
                <a:gd name="T38" fmla="*/ 902 w 902"/>
                <a:gd name="T39" fmla="*/ 550 h 5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2" h="550">
                  <a:moveTo>
                    <a:pt x="0" y="496"/>
                  </a:moveTo>
                  <a:lnTo>
                    <a:pt x="860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4"/>
                  </a:lnTo>
                  <a:lnTo>
                    <a:pt x="890" y="10"/>
                  </a:lnTo>
                  <a:lnTo>
                    <a:pt x="898" y="18"/>
                  </a:lnTo>
                  <a:lnTo>
                    <a:pt x="900" y="26"/>
                  </a:lnTo>
                  <a:lnTo>
                    <a:pt x="902" y="34"/>
                  </a:lnTo>
                  <a:lnTo>
                    <a:pt x="902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9" name="Freeform 124"/>
            <p:cNvSpPr>
              <a:spLocks/>
            </p:cNvSpPr>
            <p:nvPr/>
          </p:nvSpPr>
          <p:spPr bwMode="auto">
            <a:xfrm>
              <a:off x="6299200" y="2320925"/>
              <a:ext cx="1419225" cy="860425"/>
            </a:xfrm>
            <a:custGeom>
              <a:avLst/>
              <a:gdLst>
                <a:gd name="T0" fmla="*/ 858 w 894"/>
                <a:gd name="T1" fmla="*/ 0 h 542"/>
                <a:gd name="T2" fmla="*/ 864 w 894"/>
                <a:gd name="T3" fmla="*/ 0 h 542"/>
                <a:gd name="T4" fmla="*/ 870 w 894"/>
                <a:gd name="T5" fmla="*/ 0 h 542"/>
                <a:gd name="T6" fmla="*/ 878 w 894"/>
                <a:gd name="T7" fmla="*/ 4 h 542"/>
                <a:gd name="T8" fmla="*/ 886 w 894"/>
                <a:gd name="T9" fmla="*/ 8 h 542"/>
                <a:gd name="T10" fmla="*/ 892 w 894"/>
                <a:gd name="T11" fmla="*/ 16 h 542"/>
                <a:gd name="T12" fmla="*/ 894 w 894"/>
                <a:gd name="T13" fmla="*/ 30 h 542"/>
                <a:gd name="T14" fmla="*/ 894 w 894"/>
                <a:gd name="T15" fmla="*/ 48 h 542"/>
                <a:gd name="T16" fmla="*/ 38 w 894"/>
                <a:gd name="T17" fmla="*/ 542 h 542"/>
                <a:gd name="T18" fmla="*/ 0 w 894"/>
                <a:gd name="T19" fmla="*/ 494 h 542"/>
                <a:gd name="T20" fmla="*/ 858 w 894"/>
                <a:gd name="T21" fmla="*/ 0 h 5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4"/>
                <a:gd name="T34" fmla="*/ 0 h 542"/>
                <a:gd name="T35" fmla="*/ 894 w 894"/>
                <a:gd name="T36" fmla="*/ 542 h 5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4" h="542">
                  <a:moveTo>
                    <a:pt x="858" y="0"/>
                  </a:moveTo>
                  <a:lnTo>
                    <a:pt x="864" y="0"/>
                  </a:lnTo>
                  <a:lnTo>
                    <a:pt x="870" y="0"/>
                  </a:lnTo>
                  <a:lnTo>
                    <a:pt x="878" y="4"/>
                  </a:lnTo>
                  <a:lnTo>
                    <a:pt x="886" y="8"/>
                  </a:lnTo>
                  <a:lnTo>
                    <a:pt x="892" y="16"/>
                  </a:lnTo>
                  <a:lnTo>
                    <a:pt x="894" y="30"/>
                  </a:lnTo>
                  <a:lnTo>
                    <a:pt x="894" y="48"/>
                  </a:lnTo>
                  <a:lnTo>
                    <a:pt x="38" y="542"/>
                  </a:lnTo>
                  <a:lnTo>
                    <a:pt x="0" y="49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0" name="Freeform 125"/>
            <p:cNvSpPr>
              <a:spLocks/>
            </p:cNvSpPr>
            <p:nvPr/>
          </p:nvSpPr>
          <p:spPr bwMode="auto">
            <a:xfrm>
              <a:off x="6308725" y="2320925"/>
              <a:ext cx="1409700" cy="850900"/>
            </a:xfrm>
            <a:custGeom>
              <a:avLst/>
              <a:gdLst>
                <a:gd name="T0" fmla="*/ 856 w 888"/>
                <a:gd name="T1" fmla="*/ 0 h 536"/>
                <a:gd name="T2" fmla="*/ 862 w 888"/>
                <a:gd name="T3" fmla="*/ 0 h 536"/>
                <a:gd name="T4" fmla="*/ 866 w 888"/>
                <a:gd name="T5" fmla="*/ 2 h 536"/>
                <a:gd name="T6" fmla="*/ 874 w 888"/>
                <a:gd name="T7" fmla="*/ 4 h 536"/>
                <a:gd name="T8" fmla="*/ 880 w 888"/>
                <a:gd name="T9" fmla="*/ 10 h 536"/>
                <a:gd name="T10" fmla="*/ 884 w 888"/>
                <a:gd name="T11" fmla="*/ 16 h 536"/>
                <a:gd name="T12" fmla="*/ 888 w 888"/>
                <a:gd name="T13" fmla="*/ 28 h 536"/>
                <a:gd name="T14" fmla="*/ 888 w 888"/>
                <a:gd name="T15" fmla="*/ 42 h 536"/>
                <a:gd name="T16" fmla="*/ 32 w 888"/>
                <a:gd name="T17" fmla="*/ 536 h 536"/>
                <a:gd name="T18" fmla="*/ 0 w 888"/>
                <a:gd name="T19" fmla="*/ 494 h 536"/>
                <a:gd name="T20" fmla="*/ 856 w 888"/>
                <a:gd name="T21" fmla="*/ 0 h 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8"/>
                <a:gd name="T34" fmla="*/ 0 h 536"/>
                <a:gd name="T35" fmla="*/ 888 w 888"/>
                <a:gd name="T36" fmla="*/ 536 h 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8" h="536">
                  <a:moveTo>
                    <a:pt x="856" y="0"/>
                  </a:moveTo>
                  <a:lnTo>
                    <a:pt x="862" y="0"/>
                  </a:lnTo>
                  <a:lnTo>
                    <a:pt x="866" y="2"/>
                  </a:lnTo>
                  <a:lnTo>
                    <a:pt x="874" y="4"/>
                  </a:lnTo>
                  <a:lnTo>
                    <a:pt x="880" y="10"/>
                  </a:lnTo>
                  <a:lnTo>
                    <a:pt x="884" y="16"/>
                  </a:lnTo>
                  <a:lnTo>
                    <a:pt x="888" y="28"/>
                  </a:lnTo>
                  <a:lnTo>
                    <a:pt x="888" y="42"/>
                  </a:lnTo>
                  <a:lnTo>
                    <a:pt x="32" y="536"/>
                  </a:lnTo>
                  <a:lnTo>
                    <a:pt x="0" y="494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1" name="Freeform 126"/>
            <p:cNvSpPr>
              <a:spLocks/>
            </p:cNvSpPr>
            <p:nvPr/>
          </p:nvSpPr>
          <p:spPr bwMode="auto">
            <a:xfrm>
              <a:off x="6321425" y="2324100"/>
              <a:ext cx="1397000" cy="838200"/>
            </a:xfrm>
            <a:custGeom>
              <a:avLst/>
              <a:gdLst>
                <a:gd name="T0" fmla="*/ 852 w 880"/>
                <a:gd name="T1" fmla="*/ 0 h 528"/>
                <a:gd name="T2" fmla="*/ 856 w 880"/>
                <a:gd name="T3" fmla="*/ 0 h 528"/>
                <a:gd name="T4" fmla="*/ 866 w 880"/>
                <a:gd name="T5" fmla="*/ 4 h 528"/>
                <a:gd name="T6" fmla="*/ 872 w 880"/>
                <a:gd name="T7" fmla="*/ 8 h 528"/>
                <a:gd name="T8" fmla="*/ 876 w 880"/>
                <a:gd name="T9" fmla="*/ 14 h 528"/>
                <a:gd name="T10" fmla="*/ 880 w 880"/>
                <a:gd name="T11" fmla="*/ 24 h 528"/>
                <a:gd name="T12" fmla="*/ 880 w 880"/>
                <a:gd name="T13" fmla="*/ 34 h 528"/>
                <a:gd name="T14" fmla="*/ 24 w 880"/>
                <a:gd name="T15" fmla="*/ 528 h 528"/>
                <a:gd name="T16" fmla="*/ 0 w 880"/>
                <a:gd name="T17" fmla="*/ 492 h 528"/>
                <a:gd name="T18" fmla="*/ 852 w 880"/>
                <a:gd name="T19" fmla="*/ 0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"/>
                <a:gd name="T31" fmla="*/ 0 h 528"/>
                <a:gd name="T32" fmla="*/ 880 w 880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" h="528">
                  <a:moveTo>
                    <a:pt x="852" y="0"/>
                  </a:moveTo>
                  <a:lnTo>
                    <a:pt x="856" y="0"/>
                  </a:lnTo>
                  <a:lnTo>
                    <a:pt x="866" y="4"/>
                  </a:lnTo>
                  <a:lnTo>
                    <a:pt x="872" y="8"/>
                  </a:lnTo>
                  <a:lnTo>
                    <a:pt x="876" y="14"/>
                  </a:lnTo>
                  <a:lnTo>
                    <a:pt x="880" y="24"/>
                  </a:lnTo>
                  <a:lnTo>
                    <a:pt x="880" y="34"/>
                  </a:lnTo>
                  <a:lnTo>
                    <a:pt x="24" y="528"/>
                  </a:lnTo>
                  <a:lnTo>
                    <a:pt x="0" y="492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2" name="Freeform 127"/>
            <p:cNvSpPr>
              <a:spLocks/>
            </p:cNvSpPr>
            <p:nvPr/>
          </p:nvSpPr>
          <p:spPr bwMode="auto">
            <a:xfrm>
              <a:off x="6330950" y="2324100"/>
              <a:ext cx="1384300" cy="825500"/>
            </a:xfrm>
            <a:custGeom>
              <a:avLst/>
              <a:gdLst>
                <a:gd name="T0" fmla="*/ 850 w 872"/>
                <a:gd name="T1" fmla="*/ 0 h 520"/>
                <a:gd name="T2" fmla="*/ 854 w 872"/>
                <a:gd name="T3" fmla="*/ 2 h 520"/>
                <a:gd name="T4" fmla="*/ 862 w 872"/>
                <a:gd name="T5" fmla="*/ 6 h 520"/>
                <a:gd name="T6" fmla="*/ 866 w 872"/>
                <a:gd name="T7" fmla="*/ 10 h 520"/>
                <a:gd name="T8" fmla="*/ 870 w 872"/>
                <a:gd name="T9" fmla="*/ 14 h 520"/>
                <a:gd name="T10" fmla="*/ 872 w 872"/>
                <a:gd name="T11" fmla="*/ 22 h 520"/>
                <a:gd name="T12" fmla="*/ 872 w 872"/>
                <a:gd name="T13" fmla="*/ 28 h 520"/>
                <a:gd name="T14" fmla="*/ 18 w 872"/>
                <a:gd name="T15" fmla="*/ 520 h 520"/>
                <a:gd name="T16" fmla="*/ 0 w 872"/>
                <a:gd name="T17" fmla="*/ 492 h 520"/>
                <a:gd name="T18" fmla="*/ 850 w 872"/>
                <a:gd name="T19" fmla="*/ 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2"/>
                <a:gd name="T31" fmla="*/ 0 h 520"/>
                <a:gd name="T32" fmla="*/ 872 w 872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2" h="520">
                  <a:moveTo>
                    <a:pt x="850" y="0"/>
                  </a:moveTo>
                  <a:lnTo>
                    <a:pt x="854" y="2"/>
                  </a:lnTo>
                  <a:lnTo>
                    <a:pt x="862" y="6"/>
                  </a:lnTo>
                  <a:lnTo>
                    <a:pt x="866" y="10"/>
                  </a:lnTo>
                  <a:lnTo>
                    <a:pt x="870" y="14"/>
                  </a:lnTo>
                  <a:lnTo>
                    <a:pt x="872" y="22"/>
                  </a:lnTo>
                  <a:lnTo>
                    <a:pt x="872" y="28"/>
                  </a:lnTo>
                  <a:lnTo>
                    <a:pt x="18" y="520"/>
                  </a:lnTo>
                  <a:lnTo>
                    <a:pt x="0" y="49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3" name="Freeform 128"/>
            <p:cNvSpPr>
              <a:spLocks/>
            </p:cNvSpPr>
            <p:nvPr/>
          </p:nvSpPr>
          <p:spPr bwMode="auto">
            <a:xfrm>
              <a:off x="6340475" y="2324100"/>
              <a:ext cx="1374775" cy="815975"/>
            </a:xfrm>
            <a:custGeom>
              <a:avLst/>
              <a:gdLst>
                <a:gd name="T0" fmla="*/ 848 w 866"/>
                <a:gd name="T1" fmla="*/ 0 h 514"/>
                <a:gd name="T2" fmla="*/ 858 w 866"/>
                <a:gd name="T3" fmla="*/ 8 h 514"/>
                <a:gd name="T4" fmla="*/ 864 w 866"/>
                <a:gd name="T5" fmla="*/ 14 h 514"/>
                <a:gd name="T6" fmla="*/ 866 w 866"/>
                <a:gd name="T7" fmla="*/ 18 h 514"/>
                <a:gd name="T8" fmla="*/ 866 w 866"/>
                <a:gd name="T9" fmla="*/ 22 h 514"/>
                <a:gd name="T10" fmla="*/ 14 w 866"/>
                <a:gd name="T11" fmla="*/ 514 h 514"/>
                <a:gd name="T12" fmla="*/ 0 w 866"/>
                <a:gd name="T13" fmla="*/ 492 h 514"/>
                <a:gd name="T14" fmla="*/ 848 w 866"/>
                <a:gd name="T15" fmla="*/ 0 h 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6"/>
                <a:gd name="T25" fmla="*/ 0 h 514"/>
                <a:gd name="T26" fmla="*/ 866 w 866"/>
                <a:gd name="T27" fmla="*/ 514 h 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6" h="514">
                  <a:moveTo>
                    <a:pt x="848" y="0"/>
                  </a:moveTo>
                  <a:lnTo>
                    <a:pt x="858" y="8"/>
                  </a:lnTo>
                  <a:lnTo>
                    <a:pt x="864" y="14"/>
                  </a:lnTo>
                  <a:lnTo>
                    <a:pt x="866" y="18"/>
                  </a:lnTo>
                  <a:lnTo>
                    <a:pt x="866" y="22"/>
                  </a:lnTo>
                  <a:lnTo>
                    <a:pt x="14" y="514"/>
                  </a:lnTo>
                  <a:lnTo>
                    <a:pt x="0" y="492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4" name="Freeform 129"/>
            <p:cNvSpPr>
              <a:spLocks/>
            </p:cNvSpPr>
            <p:nvPr/>
          </p:nvSpPr>
          <p:spPr bwMode="auto">
            <a:xfrm>
              <a:off x="6350000" y="2327275"/>
              <a:ext cx="1365250" cy="803275"/>
            </a:xfrm>
            <a:custGeom>
              <a:avLst/>
              <a:gdLst>
                <a:gd name="T0" fmla="*/ 860 w 860"/>
                <a:gd name="T1" fmla="*/ 16 h 506"/>
                <a:gd name="T2" fmla="*/ 8 w 860"/>
                <a:gd name="T3" fmla="*/ 506 h 506"/>
                <a:gd name="T4" fmla="*/ 0 w 860"/>
                <a:gd name="T5" fmla="*/ 490 h 506"/>
                <a:gd name="T6" fmla="*/ 846 w 860"/>
                <a:gd name="T7" fmla="*/ 0 h 506"/>
                <a:gd name="T8" fmla="*/ 860 w 860"/>
                <a:gd name="T9" fmla="*/ 16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0"/>
                <a:gd name="T16" fmla="*/ 0 h 506"/>
                <a:gd name="T17" fmla="*/ 860 w 860"/>
                <a:gd name="T18" fmla="*/ 506 h 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0" h="506">
                  <a:moveTo>
                    <a:pt x="860" y="16"/>
                  </a:moveTo>
                  <a:lnTo>
                    <a:pt x="8" y="506"/>
                  </a:lnTo>
                  <a:lnTo>
                    <a:pt x="0" y="490"/>
                  </a:lnTo>
                  <a:lnTo>
                    <a:pt x="846" y="0"/>
                  </a:lnTo>
                  <a:lnTo>
                    <a:pt x="86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5" name="Freeform 130"/>
            <p:cNvSpPr>
              <a:spLocks/>
            </p:cNvSpPr>
            <p:nvPr/>
          </p:nvSpPr>
          <p:spPr bwMode="auto">
            <a:xfrm>
              <a:off x="6270625" y="3098800"/>
              <a:ext cx="104775" cy="111125"/>
            </a:xfrm>
            <a:custGeom>
              <a:avLst/>
              <a:gdLst>
                <a:gd name="T0" fmla="*/ 48 w 66"/>
                <a:gd name="T1" fmla="*/ 68 h 70"/>
                <a:gd name="T2" fmla="*/ 52 w 66"/>
                <a:gd name="T3" fmla="*/ 64 h 70"/>
                <a:gd name="T4" fmla="*/ 58 w 66"/>
                <a:gd name="T5" fmla="*/ 60 h 70"/>
                <a:gd name="T6" fmla="*/ 62 w 66"/>
                <a:gd name="T7" fmla="*/ 54 h 70"/>
                <a:gd name="T8" fmla="*/ 64 w 66"/>
                <a:gd name="T9" fmla="*/ 48 h 70"/>
                <a:gd name="T10" fmla="*/ 66 w 66"/>
                <a:gd name="T11" fmla="*/ 42 h 70"/>
                <a:gd name="T12" fmla="*/ 66 w 66"/>
                <a:gd name="T13" fmla="*/ 36 h 70"/>
                <a:gd name="T14" fmla="*/ 64 w 66"/>
                <a:gd name="T15" fmla="*/ 28 h 70"/>
                <a:gd name="T16" fmla="*/ 62 w 66"/>
                <a:gd name="T17" fmla="*/ 22 h 70"/>
                <a:gd name="T18" fmla="*/ 58 w 66"/>
                <a:gd name="T19" fmla="*/ 16 h 70"/>
                <a:gd name="T20" fmla="*/ 54 w 66"/>
                <a:gd name="T21" fmla="*/ 10 h 70"/>
                <a:gd name="T22" fmla="*/ 48 w 66"/>
                <a:gd name="T23" fmla="*/ 6 h 70"/>
                <a:gd name="T24" fmla="*/ 42 w 66"/>
                <a:gd name="T25" fmla="*/ 2 h 70"/>
                <a:gd name="T26" fmla="*/ 36 w 66"/>
                <a:gd name="T27" fmla="*/ 0 h 70"/>
                <a:gd name="T28" fmla="*/ 30 w 66"/>
                <a:gd name="T29" fmla="*/ 0 h 70"/>
                <a:gd name="T30" fmla="*/ 24 w 66"/>
                <a:gd name="T31" fmla="*/ 0 h 70"/>
                <a:gd name="T32" fmla="*/ 18 w 66"/>
                <a:gd name="T33" fmla="*/ 2 h 70"/>
                <a:gd name="T34" fmla="*/ 12 w 66"/>
                <a:gd name="T35" fmla="*/ 6 h 70"/>
                <a:gd name="T36" fmla="*/ 8 w 66"/>
                <a:gd name="T37" fmla="*/ 10 h 70"/>
                <a:gd name="T38" fmla="*/ 4 w 66"/>
                <a:gd name="T39" fmla="*/ 16 h 70"/>
                <a:gd name="T40" fmla="*/ 2 w 66"/>
                <a:gd name="T41" fmla="*/ 22 h 70"/>
                <a:gd name="T42" fmla="*/ 0 w 66"/>
                <a:gd name="T43" fmla="*/ 28 h 70"/>
                <a:gd name="T44" fmla="*/ 0 w 66"/>
                <a:gd name="T45" fmla="*/ 36 h 70"/>
                <a:gd name="T46" fmla="*/ 0 w 66"/>
                <a:gd name="T47" fmla="*/ 42 h 70"/>
                <a:gd name="T48" fmla="*/ 2 w 66"/>
                <a:gd name="T49" fmla="*/ 48 h 70"/>
                <a:gd name="T50" fmla="*/ 6 w 66"/>
                <a:gd name="T51" fmla="*/ 54 h 70"/>
                <a:gd name="T52" fmla="*/ 10 w 66"/>
                <a:gd name="T53" fmla="*/ 60 h 70"/>
                <a:gd name="T54" fmla="*/ 16 w 66"/>
                <a:gd name="T55" fmla="*/ 64 h 70"/>
                <a:gd name="T56" fmla="*/ 22 w 66"/>
                <a:gd name="T57" fmla="*/ 68 h 70"/>
                <a:gd name="T58" fmla="*/ 28 w 66"/>
                <a:gd name="T59" fmla="*/ 70 h 70"/>
                <a:gd name="T60" fmla="*/ 34 w 66"/>
                <a:gd name="T61" fmla="*/ 70 h 70"/>
                <a:gd name="T62" fmla="*/ 40 w 66"/>
                <a:gd name="T63" fmla="*/ 70 h 70"/>
                <a:gd name="T64" fmla="*/ 48 w 66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70"/>
                <a:gd name="T101" fmla="*/ 66 w 66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70">
                  <a:moveTo>
                    <a:pt x="48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68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6" name="Freeform 131"/>
            <p:cNvSpPr>
              <a:spLocks/>
            </p:cNvSpPr>
            <p:nvPr/>
          </p:nvSpPr>
          <p:spPr bwMode="auto">
            <a:xfrm>
              <a:off x="5791200" y="3359150"/>
              <a:ext cx="111125" cy="146050"/>
            </a:xfrm>
            <a:custGeom>
              <a:avLst/>
              <a:gdLst>
                <a:gd name="T0" fmla="*/ 70 w 70"/>
                <a:gd name="T1" fmla="*/ 0 h 92"/>
                <a:gd name="T2" fmla="*/ 0 w 70"/>
                <a:gd name="T3" fmla="*/ 40 h 92"/>
                <a:gd name="T4" fmla="*/ 0 w 70"/>
                <a:gd name="T5" fmla="*/ 92 h 92"/>
                <a:gd name="T6" fmla="*/ 70 w 70"/>
                <a:gd name="T7" fmla="*/ 52 h 92"/>
                <a:gd name="T8" fmla="*/ 70 w 7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92"/>
                <a:gd name="T17" fmla="*/ 70 w 7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92">
                  <a:moveTo>
                    <a:pt x="70" y="0"/>
                  </a:moveTo>
                  <a:lnTo>
                    <a:pt x="0" y="40"/>
                  </a:lnTo>
                  <a:lnTo>
                    <a:pt x="0" y="92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7" name="Freeform 132"/>
            <p:cNvSpPr>
              <a:spLocks/>
            </p:cNvSpPr>
            <p:nvPr/>
          </p:nvSpPr>
          <p:spPr bwMode="auto">
            <a:xfrm>
              <a:off x="5794375" y="3362325"/>
              <a:ext cx="111125" cy="146050"/>
            </a:xfrm>
            <a:custGeom>
              <a:avLst/>
              <a:gdLst>
                <a:gd name="T0" fmla="*/ 70 w 70"/>
                <a:gd name="T1" fmla="*/ 0 h 92"/>
                <a:gd name="T2" fmla="*/ 0 w 70"/>
                <a:gd name="T3" fmla="*/ 40 h 92"/>
                <a:gd name="T4" fmla="*/ 0 w 70"/>
                <a:gd name="T5" fmla="*/ 92 h 92"/>
                <a:gd name="T6" fmla="*/ 70 w 70"/>
                <a:gd name="T7" fmla="*/ 52 h 92"/>
                <a:gd name="T8" fmla="*/ 70 w 7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92"/>
                <a:gd name="T17" fmla="*/ 70 w 7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92">
                  <a:moveTo>
                    <a:pt x="70" y="0"/>
                  </a:moveTo>
                  <a:lnTo>
                    <a:pt x="0" y="40"/>
                  </a:lnTo>
                  <a:lnTo>
                    <a:pt x="0" y="92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8" name="Freeform 133"/>
            <p:cNvSpPr>
              <a:spLocks/>
            </p:cNvSpPr>
            <p:nvPr/>
          </p:nvSpPr>
          <p:spPr bwMode="auto">
            <a:xfrm>
              <a:off x="5800725" y="3343275"/>
              <a:ext cx="111125" cy="142875"/>
            </a:xfrm>
            <a:custGeom>
              <a:avLst/>
              <a:gdLst>
                <a:gd name="T0" fmla="*/ 70 w 70"/>
                <a:gd name="T1" fmla="*/ 0 h 90"/>
                <a:gd name="T2" fmla="*/ 0 w 70"/>
                <a:gd name="T3" fmla="*/ 38 h 90"/>
                <a:gd name="T4" fmla="*/ 0 w 70"/>
                <a:gd name="T5" fmla="*/ 90 h 90"/>
                <a:gd name="T6" fmla="*/ 70 w 70"/>
                <a:gd name="T7" fmla="*/ 52 h 90"/>
                <a:gd name="T8" fmla="*/ 70 w 7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90"/>
                <a:gd name="T17" fmla="*/ 70 w 7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90">
                  <a:moveTo>
                    <a:pt x="70" y="0"/>
                  </a:moveTo>
                  <a:lnTo>
                    <a:pt x="0" y="38"/>
                  </a:lnTo>
                  <a:lnTo>
                    <a:pt x="0" y="90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9" name="Freeform 134"/>
            <p:cNvSpPr>
              <a:spLocks/>
            </p:cNvSpPr>
            <p:nvPr/>
          </p:nvSpPr>
          <p:spPr bwMode="auto">
            <a:xfrm>
              <a:off x="5803900" y="3346450"/>
              <a:ext cx="111125" cy="142875"/>
            </a:xfrm>
            <a:custGeom>
              <a:avLst/>
              <a:gdLst>
                <a:gd name="T0" fmla="*/ 70 w 70"/>
                <a:gd name="T1" fmla="*/ 0 h 90"/>
                <a:gd name="T2" fmla="*/ 0 w 70"/>
                <a:gd name="T3" fmla="*/ 38 h 90"/>
                <a:gd name="T4" fmla="*/ 0 w 70"/>
                <a:gd name="T5" fmla="*/ 90 h 90"/>
                <a:gd name="T6" fmla="*/ 70 w 70"/>
                <a:gd name="T7" fmla="*/ 52 h 90"/>
                <a:gd name="T8" fmla="*/ 70 w 7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90"/>
                <a:gd name="T17" fmla="*/ 70 w 7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90">
                  <a:moveTo>
                    <a:pt x="70" y="0"/>
                  </a:moveTo>
                  <a:lnTo>
                    <a:pt x="0" y="38"/>
                  </a:lnTo>
                  <a:lnTo>
                    <a:pt x="0" y="90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0" name="Freeform 135"/>
            <p:cNvSpPr>
              <a:spLocks/>
            </p:cNvSpPr>
            <p:nvPr/>
          </p:nvSpPr>
          <p:spPr bwMode="auto">
            <a:xfrm>
              <a:off x="4578350" y="2422525"/>
              <a:ext cx="1743075" cy="765175"/>
            </a:xfrm>
            <a:custGeom>
              <a:avLst/>
              <a:gdLst>
                <a:gd name="T0" fmla="*/ 1098 w 1098"/>
                <a:gd name="T1" fmla="*/ 466 h 482"/>
                <a:gd name="T2" fmla="*/ 1004 w 1098"/>
                <a:gd name="T3" fmla="*/ 300 h 482"/>
                <a:gd name="T4" fmla="*/ 976 w 1098"/>
                <a:gd name="T5" fmla="*/ 320 h 482"/>
                <a:gd name="T6" fmla="*/ 944 w 1098"/>
                <a:gd name="T7" fmla="*/ 340 h 482"/>
                <a:gd name="T8" fmla="*/ 902 w 1098"/>
                <a:gd name="T9" fmla="*/ 364 h 482"/>
                <a:gd name="T10" fmla="*/ 852 w 1098"/>
                <a:gd name="T11" fmla="*/ 390 h 482"/>
                <a:gd name="T12" fmla="*/ 798 w 1098"/>
                <a:gd name="T13" fmla="*/ 416 h 482"/>
                <a:gd name="T14" fmla="*/ 740 w 1098"/>
                <a:gd name="T15" fmla="*/ 440 h 482"/>
                <a:gd name="T16" fmla="*/ 710 w 1098"/>
                <a:gd name="T17" fmla="*/ 450 h 482"/>
                <a:gd name="T18" fmla="*/ 680 w 1098"/>
                <a:gd name="T19" fmla="*/ 460 h 482"/>
                <a:gd name="T20" fmla="*/ 662 w 1098"/>
                <a:gd name="T21" fmla="*/ 466 h 482"/>
                <a:gd name="T22" fmla="*/ 636 w 1098"/>
                <a:gd name="T23" fmla="*/ 470 h 482"/>
                <a:gd name="T24" fmla="*/ 600 w 1098"/>
                <a:gd name="T25" fmla="*/ 476 h 482"/>
                <a:gd name="T26" fmla="*/ 550 w 1098"/>
                <a:gd name="T27" fmla="*/ 480 h 482"/>
                <a:gd name="T28" fmla="*/ 486 w 1098"/>
                <a:gd name="T29" fmla="*/ 482 h 482"/>
                <a:gd name="T30" fmla="*/ 406 w 1098"/>
                <a:gd name="T31" fmla="*/ 480 h 482"/>
                <a:gd name="T32" fmla="*/ 310 w 1098"/>
                <a:gd name="T33" fmla="*/ 474 h 482"/>
                <a:gd name="T34" fmla="*/ 280 w 1098"/>
                <a:gd name="T35" fmla="*/ 470 h 482"/>
                <a:gd name="T36" fmla="*/ 248 w 1098"/>
                <a:gd name="T37" fmla="*/ 462 h 482"/>
                <a:gd name="T38" fmla="*/ 208 w 1098"/>
                <a:gd name="T39" fmla="*/ 450 h 482"/>
                <a:gd name="T40" fmla="*/ 186 w 1098"/>
                <a:gd name="T41" fmla="*/ 442 h 482"/>
                <a:gd name="T42" fmla="*/ 164 w 1098"/>
                <a:gd name="T43" fmla="*/ 434 h 482"/>
                <a:gd name="T44" fmla="*/ 142 w 1098"/>
                <a:gd name="T45" fmla="*/ 422 h 482"/>
                <a:gd name="T46" fmla="*/ 120 w 1098"/>
                <a:gd name="T47" fmla="*/ 410 h 482"/>
                <a:gd name="T48" fmla="*/ 98 w 1098"/>
                <a:gd name="T49" fmla="*/ 396 h 482"/>
                <a:gd name="T50" fmla="*/ 76 w 1098"/>
                <a:gd name="T51" fmla="*/ 380 h 482"/>
                <a:gd name="T52" fmla="*/ 58 w 1098"/>
                <a:gd name="T53" fmla="*/ 362 h 482"/>
                <a:gd name="T54" fmla="*/ 40 w 1098"/>
                <a:gd name="T55" fmla="*/ 340 h 482"/>
                <a:gd name="T56" fmla="*/ 36 w 1098"/>
                <a:gd name="T57" fmla="*/ 336 h 482"/>
                <a:gd name="T58" fmla="*/ 24 w 1098"/>
                <a:gd name="T59" fmla="*/ 320 h 482"/>
                <a:gd name="T60" fmla="*/ 12 w 1098"/>
                <a:gd name="T61" fmla="*/ 294 h 482"/>
                <a:gd name="T62" fmla="*/ 8 w 1098"/>
                <a:gd name="T63" fmla="*/ 280 h 482"/>
                <a:gd name="T64" fmla="*/ 2 w 1098"/>
                <a:gd name="T65" fmla="*/ 262 h 482"/>
                <a:gd name="T66" fmla="*/ 0 w 1098"/>
                <a:gd name="T67" fmla="*/ 244 h 482"/>
                <a:gd name="T68" fmla="*/ 0 w 1098"/>
                <a:gd name="T69" fmla="*/ 224 h 482"/>
                <a:gd name="T70" fmla="*/ 2 w 1098"/>
                <a:gd name="T71" fmla="*/ 204 h 482"/>
                <a:gd name="T72" fmla="*/ 6 w 1098"/>
                <a:gd name="T73" fmla="*/ 182 h 482"/>
                <a:gd name="T74" fmla="*/ 16 w 1098"/>
                <a:gd name="T75" fmla="*/ 158 h 482"/>
                <a:gd name="T76" fmla="*/ 28 w 1098"/>
                <a:gd name="T77" fmla="*/ 134 h 482"/>
                <a:gd name="T78" fmla="*/ 46 w 1098"/>
                <a:gd name="T79" fmla="*/ 110 h 482"/>
                <a:gd name="T80" fmla="*/ 68 w 1098"/>
                <a:gd name="T81" fmla="*/ 86 h 482"/>
                <a:gd name="T82" fmla="*/ 76 w 1098"/>
                <a:gd name="T83" fmla="*/ 80 h 482"/>
                <a:gd name="T84" fmla="*/ 96 w 1098"/>
                <a:gd name="T85" fmla="*/ 62 h 482"/>
                <a:gd name="T86" fmla="*/ 132 w 1098"/>
                <a:gd name="T87" fmla="*/ 34 h 482"/>
                <a:gd name="T88" fmla="*/ 156 w 1098"/>
                <a:gd name="T89" fmla="*/ 18 h 482"/>
                <a:gd name="T90" fmla="*/ 186 w 1098"/>
                <a:gd name="T91" fmla="*/ 0 h 482"/>
                <a:gd name="T92" fmla="*/ 334 w 1098"/>
                <a:gd name="T93" fmla="*/ 144 h 482"/>
                <a:gd name="T94" fmla="*/ 138 w 1098"/>
                <a:gd name="T95" fmla="*/ 266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8"/>
                <a:gd name="T145" fmla="*/ 0 h 482"/>
                <a:gd name="T146" fmla="*/ 1098 w 1098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8" h="482">
                  <a:moveTo>
                    <a:pt x="1098" y="466"/>
                  </a:moveTo>
                  <a:lnTo>
                    <a:pt x="1004" y="300"/>
                  </a:lnTo>
                  <a:lnTo>
                    <a:pt x="976" y="320"/>
                  </a:lnTo>
                  <a:lnTo>
                    <a:pt x="944" y="340"/>
                  </a:lnTo>
                  <a:lnTo>
                    <a:pt x="902" y="364"/>
                  </a:lnTo>
                  <a:lnTo>
                    <a:pt x="852" y="390"/>
                  </a:lnTo>
                  <a:lnTo>
                    <a:pt x="798" y="416"/>
                  </a:lnTo>
                  <a:lnTo>
                    <a:pt x="740" y="440"/>
                  </a:lnTo>
                  <a:lnTo>
                    <a:pt x="710" y="450"/>
                  </a:lnTo>
                  <a:lnTo>
                    <a:pt x="680" y="460"/>
                  </a:lnTo>
                  <a:lnTo>
                    <a:pt x="662" y="466"/>
                  </a:lnTo>
                  <a:lnTo>
                    <a:pt x="636" y="470"/>
                  </a:lnTo>
                  <a:lnTo>
                    <a:pt x="600" y="476"/>
                  </a:lnTo>
                  <a:lnTo>
                    <a:pt x="550" y="480"/>
                  </a:lnTo>
                  <a:lnTo>
                    <a:pt x="486" y="482"/>
                  </a:lnTo>
                  <a:lnTo>
                    <a:pt x="406" y="480"/>
                  </a:lnTo>
                  <a:lnTo>
                    <a:pt x="310" y="474"/>
                  </a:lnTo>
                  <a:lnTo>
                    <a:pt x="280" y="470"/>
                  </a:lnTo>
                  <a:lnTo>
                    <a:pt x="248" y="462"/>
                  </a:lnTo>
                  <a:lnTo>
                    <a:pt x="208" y="450"/>
                  </a:lnTo>
                  <a:lnTo>
                    <a:pt x="186" y="442"/>
                  </a:lnTo>
                  <a:lnTo>
                    <a:pt x="164" y="434"/>
                  </a:lnTo>
                  <a:lnTo>
                    <a:pt x="142" y="422"/>
                  </a:lnTo>
                  <a:lnTo>
                    <a:pt x="120" y="410"/>
                  </a:lnTo>
                  <a:lnTo>
                    <a:pt x="98" y="396"/>
                  </a:lnTo>
                  <a:lnTo>
                    <a:pt x="76" y="380"/>
                  </a:lnTo>
                  <a:lnTo>
                    <a:pt x="58" y="362"/>
                  </a:lnTo>
                  <a:lnTo>
                    <a:pt x="40" y="340"/>
                  </a:lnTo>
                  <a:lnTo>
                    <a:pt x="36" y="336"/>
                  </a:lnTo>
                  <a:lnTo>
                    <a:pt x="24" y="320"/>
                  </a:lnTo>
                  <a:lnTo>
                    <a:pt x="12" y="294"/>
                  </a:lnTo>
                  <a:lnTo>
                    <a:pt x="8" y="280"/>
                  </a:lnTo>
                  <a:lnTo>
                    <a:pt x="2" y="262"/>
                  </a:lnTo>
                  <a:lnTo>
                    <a:pt x="0" y="244"/>
                  </a:lnTo>
                  <a:lnTo>
                    <a:pt x="0" y="224"/>
                  </a:lnTo>
                  <a:lnTo>
                    <a:pt x="2" y="204"/>
                  </a:lnTo>
                  <a:lnTo>
                    <a:pt x="6" y="182"/>
                  </a:lnTo>
                  <a:lnTo>
                    <a:pt x="16" y="158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96" y="62"/>
                  </a:lnTo>
                  <a:lnTo>
                    <a:pt x="132" y="34"/>
                  </a:lnTo>
                  <a:lnTo>
                    <a:pt x="156" y="18"/>
                  </a:lnTo>
                  <a:lnTo>
                    <a:pt x="186" y="0"/>
                  </a:lnTo>
                  <a:lnTo>
                    <a:pt x="334" y="144"/>
                  </a:lnTo>
                  <a:lnTo>
                    <a:pt x="138" y="26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3" name="Freeform 138"/>
            <p:cNvSpPr>
              <a:spLocks/>
            </p:cNvSpPr>
            <p:nvPr/>
          </p:nvSpPr>
          <p:spPr bwMode="auto">
            <a:xfrm>
              <a:off x="6489700" y="1143000"/>
              <a:ext cx="1692275" cy="1187450"/>
            </a:xfrm>
            <a:custGeom>
              <a:avLst/>
              <a:gdLst>
                <a:gd name="T0" fmla="*/ 0 w 1066"/>
                <a:gd name="T1" fmla="*/ 428 h 748"/>
                <a:gd name="T2" fmla="*/ 76 w 1066"/>
                <a:gd name="T3" fmla="*/ 170 h 748"/>
                <a:gd name="T4" fmla="*/ 88 w 1066"/>
                <a:gd name="T5" fmla="*/ 164 h 748"/>
                <a:gd name="T6" fmla="*/ 120 w 1066"/>
                <a:gd name="T7" fmla="*/ 144 h 748"/>
                <a:gd name="T8" fmla="*/ 168 w 1066"/>
                <a:gd name="T9" fmla="*/ 116 h 748"/>
                <a:gd name="T10" fmla="*/ 232 w 1066"/>
                <a:gd name="T11" fmla="*/ 86 h 748"/>
                <a:gd name="T12" fmla="*/ 270 w 1066"/>
                <a:gd name="T13" fmla="*/ 70 h 748"/>
                <a:gd name="T14" fmla="*/ 310 w 1066"/>
                <a:gd name="T15" fmla="*/ 54 h 748"/>
                <a:gd name="T16" fmla="*/ 350 w 1066"/>
                <a:gd name="T17" fmla="*/ 40 h 748"/>
                <a:gd name="T18" fmla="*/ 394 w 1066"/>
                <a:gd name="T19" fmla="*/ 26 h 748"/>
                <a:gd name="T20" fmla="*/ 440 w 1066"/>
                <a:gd name="T21" fmla="*/ 16 h 748"/>
                <a:gd name="T22" fmla="*/ 488 w 1066"/>
                <a:gd name="T23" fmla="*/ 8 h 748"/>
                <a:gd name="T24" fmla="*/ 534 w 1066"/>
                <a:gd name="T25" fmla="*/ 2 h 748"/>
                <a:gd name="T26" fmla="*/ 584 w 1066"/>
                <a:gd name="T27" fmla="*/ 0 h 748"/>
                <a:gd name="T28" fmla="*/ 598 w 1066"/>
                <a:gd name="T29" fmla="*/ 0 h 748"/>
                <a:gd name="T30" fmla="*/ 636 w 1066"/>
                <a:gd name="T31" fmla="*/ 0 h 748"/>
                <a:gd name="T32" fmla="*/ 692 w 1066"/>
                <a:gd name="T33" fmla="*/ 6 h 748"/>
                <a:gd name="T34" fmla="*/ 724 w 1066"/>
                <a:gd name="T35" fmla="*/ 8 h 748"/>
                <a:gd name="T36" fmla="*/ 760 w 1066"/>
                <a:gd name="T37" fmla="*/ 14 h 748"/>
                <a:gd name="T38" fmla="*/ 796 w 1066"/>
                <a:gd name="T39" fmla="*/ 20 h 748"/>
                <a:gd name="T40" fmla="*/ 832 w 1066"/>
                <a:gd name="T41" fmla="*/ 30 h 748"/>
                <a:gd name="T42" fmla="*/ 870 w 1066"/>
                <a:gd name="T43" fmla="*/ 40 h 748"/>
                <a:gd name="T44" fmla="*/ 904 w 1066"/>
                <a:gd name="T45" fmla="*/ 52 h 748"/>
                <a:gd name="T46" fmla="*/ 940 w 1066"/>
                <a:gd name="T47" fmla="*/ 68 h 748"/>
                <a:gd name="T48" fmla="*/ 970 w 1066"/>
                <a:gd name="T49" fmla="*/ 86 h 748"/>
                <a:gd name="T50" fmla="*/ 998 w 1066"/>
                <a:gd name="T51" fmla="*/ 108 h 748"/>
                <a:gd name="T52" fmla="*/ 1012 w 1066"/>
                <a:gd name="T53" fmla="*/ 118 h 748"/>
                <a:gd name="T54" fmla="*/ 1022 w 1066"/>
                <a:gd name="T55" fmla="*/ 132 h 748"/>
                <a:gd name="T56" fmla="*/ 1026 w 1066"/>
                <a:gd name="T57" fmla="*/ 136 h 748"/>
                <a:gd name="T58" fmla="*/ 1036 w 1066"/>
                <a:gd name="T59" fmla="*/ 148 h 748"/>
                <a:gd name="T60" fmla="*/ 1046 w 1066"/>
                <a:gd name="T61" fmla="*/ 170 h 748"/>
                <a:gd name="T62" fmla="*/ 1058 w 1066"/>
                <a:gd name="T63" fmla="*/ 198 h 748"/>
                <a:gd name="T64" fmla="*/ 1062 w 1066"/>
                <a:gd name="T65" fmla="*/ 214 h 748"/>
                <a:gd name="T66" fmla="*/ 1066 w 1066"/>
                <a:gd name="T67" fmla="*/ 232 h 748"/>
                <a:gd name="T68" fmla="*/ 1066 w 1066"/>
                <a:gd name="T69" fmla="*/ 250 h 748"/>
                <a:gd name="T70" fmla="*/ 1066 w 1066"/>
                <a:gd name="T71" fmla="*/ 270 h 748"/>
                <a:gd name="T72" fmla="*/ 1064 w 1066"/>
                <a:gd name="T73" fmla="*/ 292 h 748"/>
                <a:gd name="T74" fmla="*/ 1058 w 1066"/>
                <a:gd name="T75" fmla="*/ 314 h 748"/>
                <a:gd name="T76" fmla="*/ 1050 w 1066"/>
                <a:gd name="T77" fmla="*/ 336 h 748"/>
                <a:gd name="T78" fmla="*/ 1038 w 1066"/>
                <a:gd name="T79" fmla="*/ 360 h 748"/>
                <a:gd name="T80" fmla="*/ 1028 w 1066"/>
                <a:gd name="T81" fmla="*/ 374 h 748"/>
                <a:gd name="T82" fmla="*/ 1016 w 1066"/>
                <a:gd name="T83" fmla="*/ 386 h 748"/>
                <a:gd name="T84" fmla="*/ 1000 w 1066"/>
                <a:gd name="T85" fmla="*/ 404 h 748"/>
                <a:gd name="T86" fmla="*/ 980 w 1066"/>
                <a:gd name="T87" fmla="*/ 422 h 748"/>
                <a:gd name="T88" fmla="*/ 956 w 1066"/>
                <a:gd name="T89" fmla="*/ 440 h 748"/>
                <a:gd name="T90" fmla="*/ 930 w 1066"/>
                <a:gd name="T91" fmla="*/ 458 h 748"/>
                <a:gd name="T92" fmla="*/ 900 w 1066"/>
                <a:gd name="T93" fmla="*/ 474 h 748"/>
                <a:gd name="T94" fmla="*/ 776 w 1066"/>
                <a:gd name="T95" fmla="*/ 748 h 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6"/>
                <a:gd name="T145" fmla="*/ 0 h 748"/>
                <a:gd name="T146" fmla="*/ 1066 w 1066"/>
                <a:gd name="T147" fmla="*/ 748 h 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6" h="748">
                  <a:moveTo>
                    <a:pt x="0" y="428"/>
                  </a:moveTo>
                  <a:lnTo>
                    <a:pt x="76" y="170"/>
                  </a:lnTo>
                  <a:lnTo>
                    <a:pt x="88" y="164"/>
                  </a:lnTo>
                  <a:lnTo>
                    <a:pt x="120" y="144"/>
                  </a:lnTo>
                  <a:lnTo>
                    <a:pt x="168" y="116"/>
                  </a:lnTo>
                  <a:lnTo>
                    <a:pt x="232" y="86"/>
                  </a:lnTo>
                  <a:lnTo>
                    <a:pt x="270" y="70"/>
                  </a:lnTo>
                  <a:lnTo>
                    <a:pt x="310" y="54"/>
                  </a:lnTo>
                  <a:lnTo>
                    <a:pt x="350" y="40"/>
                  </a:lnTo>
                  <a:lnTo>
                    <a:pt x="394" y="26"/>
                  </a:lnTo>
                  <a:lnTo>
                    <a:pt x="440" y="16"/>
                  </a:lnTo>
                  <a:lnTo>
                    <a:pt x="488" y="8"/>
                  </a:lnTo>
                  <a:lnTo>
                    <a:pt x="534" y="2"/>
                  </a:lnTo>
                  <a:lnTo>
                    <a:pt x="584" y="0"/>
                  </a:lnTo>
                  <a:lnTo>
                    <a:pt x="598" y="0"/>
                  </a:lnTo>
                  <a:lnTo>
                    <a:pt x="636" y="0"/>
                  </a:lnTo>
                  <a:lnTo>
                    <a:pt x="692" y="6"/>
                  </a:lnTo>
                  <a:lnTo>
                    <a:pt x="724" y="8"/>
                  </a:lnTo>
                  <a:lnTo>
                    <a:pt x="760" y="14"/>
                  </a:lnTo>
                  <a:lnTo>
                    <a:pt x="796" y="20"/>
                  </a:lnTo>
                  <a:lnTo>
                    <a:pt x="832" y="30"/>
                  </a:lnTo>
                  <a:lnTo>
                    <a:pt x="870" y="40"/>
                  </a:lnTo>
                  <a:lnTo>
                    <a:pt x="904" y="52"/>
                  </a:lnTo>
                  <a:lnTo>
                    <a:pt x="940" y="68"/>
                  </a:lnTo>
                  <a:lnTo>
                    <a:pt x="970" y="86"/>
                  </a:lnTo>
                  <a:lnTo>
                    <a:pt x="998" y="108"/>
                  </a:lnTo>
                  <a:lnTo>
                    <a:pt x="1012" y="118"/>
                  </a:lnTo>
                  <a:lnTo>
                    <a:pt x="1022" y="132"/>
                  </a:lnTo>
                  <a:lnTo>
                    <a:pt x="1026" y="136"/>
                  </a:lnTo>
                  <a:lnTo>
                    <a:pt x="1036" y="148"/>
                  </a:lnTo>
                  <a:lnTo>
                    <a:pt x="1046" y="170"/>
                  </a:lnTo>
                  <a:lnTo>
                    <a:pt x="1058" y="198"/>
                  </a:lnTo>
                  <a:lnTo>
                    <a:pt x="1062" y="214"/>
                  </a:lnTo>
                  <a:lnTo>
                    <a:pt x="1066" y="232"/>
                  </a:lnTo>
                  <a:lnTo>
                    <a:pt x="1066" y="250"/>
                  </a:lnTo>
                  <a:lnTo>
                    <a:pt x="1066" y="270"/>
                  </a:lnTo>
                  <a:lnTo>
                    <a:pt x="1064" y="292"/>
                  </a:lnTo>
                  <a:lnTo>
                    <a:pt x="1058" y="314"/>
                  </a:lnTo>
                  <a:lnTo>
                    <a:pt x="1050" y="336"/>
                  </a:lnTo>
                  <a:lnTo>
                    <a:pt x="1038" y="360"/>
                  </a:lnTo>
                  <a:lnTo>
                    <a:pt x="1028" y="374"/>
                  </a:lnTo>
                  <a:lnTo>
                    <a:pt x="1016" y="386"/>
                  </a:lnTo>
                  <a:lnTo>
                    <a:pt x="1000" y="404"/>
                  </a:lnTo>
                  <a:lnTo>
                    <a:pt x="980" y="422"/>
                  </a:lnTo>
                  <a:lnTo>
                    <a:pt x="956" y="440"/>
                  </a:lnTo>
                  <a:lnTo>
                    <a:pt x="930" y="458"/>
                  </a:lnTo>
                  <a:lnTo>
                    <a:pt x="900" y="474"/>
                  </a:lnTo>
                  <a:lnTo>
                    <a:pt x="776" y="74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4" name="Freeform 139"/>
            <p:cNvSpPr>
              <a:spLocks/>
            </p:cNvSpPr>
            <p:nvPr/>
          </p:nvSpPr>
          <p:spPr bwMode="auto">
            <a:xfrm>
              <a:off x="6499225" y="1235075"/>
              <a:ext cx="1682750" cy="1098550"/>
            </a:xfrm>
            <a:custGeom>
              <a:avLst/>
              <a:gdLst>
                <a:gd name="T0" fmla="*/ 0 w 1060"/>
                <a:gd name="T1" fmla="*/ 376 h 692"/>
                <a:gd name="T2" fmla="*/ 70 w 1060"/>
                <a:gd name="T3" fmla="*/ 172 h 692"/>
                <a:gd name="T4" fmla="*/ 82 w 1060"/>
                <a:gd name="T5" fmla="*/ 164 h 692"/>
                <a:gd name="T6" fmla="*/ 114 w 1060"/>
                <a:gd name="T7" fmla="*/ 144 h 692"/>
                <a:gd name="T8" fmla="*/ 162 w 1060"/>
                <a:gd name="T9" fmla="*/ 118 h 692"/>
                <a:gd name="T10" fmla="*/ 226 w 1060"/>
                <a:gd name="T11" fmla="*/ 86 h 692"/>
                <a:gd name="T12" fmla="*/ 264 w 1060"/>
                <a:gd name="T13" fmla="*/ 70 h 692"/>
                <a:gd name="T14" fmla="*/ 304 w 1060"/>
                <a:gd name="T15" fmla="*/ 54 h 692"/>
                <a:gd name="T16" fmla="*/ 344 w 1060"/>
                <a:gd name="T17" fmla="*/ 40 h 692"/>
                <a:gd name="T18" fmla="*/ 388 w 1060"/>
                <a:gd name="T19" fmla="*/ 26 h 692"/>
                <a:gd name="T20" fmla="*/ 434 w 1060"/>
                <a:gd name="T21" fmla="*/ 16 h 692"/>
                <a:gd name="T22" fmla="*/ 482 w 1060"/>
                <a:gd name="T23" fmla="*/ 8 h 692"/>
                <a:gd name="T24" fmla="*/ 528 w 1060"/>
                <a:gd name="T25" fmla="*/ 2 h 692"/>
                <a:gd name="T26" fmla="*/ 578 w 1060"/>
                <a:gd name="T27" fmla="*/ 0 h 692"/>
                <a:gd name="T28" fmla="*/ 592 w 1060"/>
                <a:gd name="T29" fmla="*/ 0 h 692"/>
                <a:gd name="T30" fmla="*/ 630 w 1060"/>
                <a:gd name="T31" fmla="*/ 2 h 692"/>
                <a:gd name="T32" fmla="*/ 686 w 1060"/>
                <a:gd name="T33" fmla="*/ 6 h 692"/>
                <a:gd name="T34" fmla="*/ 718 w 1060"/>
                <a:gd name="T35" fmla="*/ 10 h 692"/>
                <a:gd name="T36" fmla="*/ 754 w 1060"/>
                <a:gd name="T37" fmla="*/ 14 h 692"/>
                <a:gd name="T38" fmla="*/ 790 w 1060"/>
                <a:gd name="T39" fmla="*/ 20 h 692"/>
                <a:gd name="T40" fmla="*/ 826 w 1060"/>
                <a:gd name="T41" fmla="*/ 30 h 692"/>
                <a:gd name="T42" fmla="*/ 864 w 1060"/>
                <a:gd name="T43" fmla="*/ 40 h 692"/>
                <a:gd name="T44" fmla="*/ 898 w 1060"/>
                <a:gd name="T45" fmla="*/ 52 h 692"/>
                <a:gd name="T46" fmla="*/ 934 w 1060"/>
                <a:gd name="T47" fmla="*/ 68 h 692"/>
                <a:gd name="T48" fmla="*/ 964 w 1060"/>
                <a:gd name="T49" fmla="*/ 86 h 692"/>
                <a:gd name="T50" fmla="*/ 992 w 1060"/>
                <a:gd name="T51" fmla="*/ 108 h 692"/>
                <a:gd name="T52" fmla="*/ 1006 w 1060"/>
                <a:gd name="T53" fmla="*/ 120 h 692"/>
                <a:gd name="T54" fmla="*/ 1016 w 1060"/>
                <a:gd name="T55" fmla="*/ 132 h 692"/>
                <a:gd name="T56" fmla="*/ 1020 w 1060"/>
                <a:gd name="T57" fmla="*/ 136 h 692"/>
                <a:gd name="T58" fmla="*/ 1030 w 1060"/>
                <a:gd name="T59" fmla="*/ 150 h 692"/>
                <a:gd name="T60" fmla="*/ 1040 w 1060"/>
                <a:gd name="T61" fmla="*/ 170 h 692"/>
                <a:gd name="T62" fmla="*/ 1052 w 1060"/>
                <a:gd name="T63" fmla="*/ 198 h 692"/>
                <a:gd name="T64" fmla="*/ 1056 w 1060"/>
                <a:gd name="T65" fmla="*/ 214 h 692"/>
                <a:gd name="T66" fmla="*/ 1060 w 1060"/>
                <a:gd name="T67" fmla="*/ 232 h 692"/>
                <a:gd name="T68" fmla="*/ 1060 w 1060"/>
                <a:gd name="T69" fmla="*/ 250 h 692"/>
                <a:gd name="T70" fmla="*/ 1060 w 1060"/>
                <a:gd name="T71" fmla="*/ 270 h 692"/>
                <a:gd name="T72" fmla="*/ 1058 w 1060"/>
                <a:gd name="T73" fmla="*/ 292 h 692"/>
                <a:gd name="T74" fmla="*/ 1052 w 1060"/>
                <a:gd name="T75" fmla="*/ 314 h 692"/>
                <a:gd name="T76" fmla="*/ 1044 w 1060"/>
                <a:gd name="T77" fmla="*/ 338 h 692"/>
                <a:gd name="T78" fmla="*/ 1032 w 1060"/>
                <a:gd name="T79" fmla="*/ 360 h 692"/>
                <a:gd name="T80" fmla="*/ 1022 w 1060"/>
                <a:gd name="T81" fmla="*/ 374 h 692"/>
                <a:gd name="T82" fmla="*/ 1010 w 1060"/>
                <a:gd name="T83" fmla="*/ 388 h 692"/>
                <a:gd name="T84" fmla="*/ 994 w 1060"/>
                <a:gd name="T85" fmla="*/ 404 h 692"/>
                <a:gd name="T86" fmla="*/ 974 w 1060"/>
                <a:gd name="T87" fmla="*/ 422 h 692"/>
                <a:gd name="T88" fmla="*/ 950 w 1060"/>
                <a:gd name="T89" fmla="*/ 440 h 692"/>
                <a:gd name="T90" fmla="*/ 924 w 1060"/>
                <a:gd name="T91" fmla="*/ 458 h 692"/>
                <a:gd name="T92" fmla="*/ 894 w 1060"/>
                <a:gd name="T93" fmla="*/ 474 h 692"/>
                <a:gd name="T94" fmla="*/ 778 w 1060"/>
                <a:gd name="T95" fmla="*/ 692 h 6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0"/>
                <a:gd name="T145" fmla="*/ 0 h 692"/>
                <a:gd name="T146" fmla="*/ 1060 w 1060"/>
                <a:gd name="T147" fmla="*/ 692 h 6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0" h="692">
                  <a:moveTo>
                    <a:pt x="0" y="376"/>
                  </a:moveTo>
                  <a:lnTo>
                    <a:pt x="70" y="172"/>
                  </a:lnTo>
                  <a:lnTo>
                    <a:pt x="82" y="164"/>
                  </a:lnTo>
                  <a:lnTo>
                    <a:pt x="114" y="144"/>
                  </a:lnTo>
                  <a:lnTo>
                    <a:pt x="162" y="118"/>
                  </a:lnTo>
                  <a:lnTo>
                    <a:pt x="226" y="86"/>
                  </a:lnTo>
                  <a:lnTo>
                    <a:pt x="264" y="70"/>
                  </a:lnTo>
                  <a:lnTo>
                    <a:pt x="304" y="54"/>
                  </a:lnTo>
                  <a:lnTo>
                    <a:pt x="344" y="40"/>
                  </a:lnTo>
                  <a:lnTo>
                    <a:pt x="388" y="26"/>
                  </a:lnTo>
                  <a:lnTo>
                    <a:pt x="434" y="16"/>
                  </a:lnTo>
                  <a:lnTo>
                    <a:pt x="482" y="8"/>
                  </a:lnTo>
                  <a:lnTo>
                    <a:pt x="528" y="2"/>
                  </a:lnTo>
                  <a:lnTo>
                    <a:pt x="578" y="0"/>
                  </a:lnTo>
                  <a:lnTo>
                    <a:pt x="592" y="0"/>
                  </a:lnTo>
                  <a:lnTo>
                    <a:pt x="630" y="2"/>
                  </a:lnTo>
                  <a:lnTo>
                    <a:pt x="686" y="6"/>
                  </a:lnTo>
                  <a:lnTo>
                    <a:pt x="718" y="10"/>
                  </a:lnTo>
                  <a:lnTo>
                    <a:pt x="754" y="14"/>
                  </a:lnTo>
                  <a:lnTo>
                    <a:pt x="790" y="20"/>
                  </a:lnTo>
                  <a:lnTo>
                    <a:pt x="826" y="30"/>
                  </a:lnTo>
                  <a:lnTo>
                    <a:pt x="864" y="40"/>
                  </a:lnTo>
                  <a:lnTo>
                    <a:pt x="898" y="52"/>
                  </a:lnTo>
                  <a:lnTo>
                    <a:pt x="934" y="68"/>
                  </a:lnTo>
                  <a:lnTo>
                    <a:pt x="964" y="86"/>
                  </a:lnTo>
                  <a:lnTo>
                    <a:pt x="992" y="108"/>
                  </a:lnTo>
                  <a:lnTo>
                    <a:pt x="1006" y="120"/>
                  </a:lnTo>
                  <a:lnTo>
                    <a:pt x="1016" y="132"/>
                  </a:lnTo>
                  <a:lnTo>
                    <a:pt x="1020" y="136"/>
                  </a:lnTo>
                  <a:lnTo>
                    <a:pt x="1030" y="150"/>
                  </a:lnTo>
                  <a:lnTo>
                    <a:pt x="1040" y="170"/>
                  </a:lnTo>
                  <a:lnTo>
                    <a:pt x="1052" y="198"/>
                  </a:lnTo>
                  <a:lnTo>
                    <a:pt x="1056" y="214"/>
                  </a:lnTo>
                  <a:lnTo>
                    <a:pt x="1060" y="232"/>
                  </a:lnTo>
                  <a:lnTo>
                    <a:pt x="1060" y="250"/>
                  </a:lnTo>
                  <a:lnTo>
                    <a:pt x="1060" y="270"/>
                  </a:lnTo>
                  <a:lnTo>
                    <a:pt x="1058" y="292"/>
                  </a:lnTo>
                  <a:lnTo>
                    <a:pt x="1052" y="314"/>
                  </a:lnTo>
                  <a:lnTo>
                    <a:pt x="1044" y="338"/>
                  </a:lnTo>
                  <a:lnTo>
                    <a:pt x="1032" y="360"/>
                  </a:lnTo>
                  <a:lnTo>
                    <a:pt x="1022" y="374"/>
                  </a:lnTo>
                  <a:lnTo>
                    <a:pt x="1010" y="388"/>
                  </a:lnTo>
                  <a:lnTo>
                    <a:pt x="994" y="404"/>
                  </a:lnTo>
                  <a:lnTo>
                    <a:pt x="974" y="422"/>
                  </a:lnTo>
                  <a:lnTo>
                    <a:pt x="950" y="440"/>
                  </a:lnTo>
                  <a:lnTo>
                    <a:pt x="924" y="458"/>
                  </a:lnTo>
                  <a:lnTo>
                    <a:pt x="894" y="474"/>
                  </a:lnTo>
                  <a:lnTo>
                    <a:pt x="778" y="69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5" name="Freeform 140"/>
            <p:cNvSpPr>
              <a:spLocks/>
            </p:cNvSpPr>
            <p:nvPr/>
          </p:nvSpPr>
          <p:spPr bwMode="auto">
            <a:xfrm>
              <a:off x="6511925" y="1323975"/>
              <a:ext cx="1670050" cy="1028700"/>
            </a:xfrm>
            <a:custGeom>
              <a:avLst/>
              <a:gdLst>
                <a:gd name="T0" fmla="*/ 0 w 1052"/>
                <a:gd name="T1" fmla="*/ 318 h 648"/>
                <a:gd name="T2" fmla="*/ 62 w 1052"/>
                <a:gd name="T3" fmla="*/ 172 h 648"/>
                <a:gd name="T4" fmla="*/ 74 w 1052"/>
                <a:gd name="T5" fmla="*/ 164 h 648"/>
                <a:gd name="T6" fmla="*/ 106 w 1052"/>
                <a:gd name="T7" fmla="*/ 144 h 648"/>
                <a:gd name="T8" fmla="*/ 154 w 1052"/>
                <a:gd name="T9" fmla="*/ 118 h 648"/>
                <a:gd name="T10" fmla="*/ 218 w 1052"/>
                <a:gd name="T11" fmla="*/ 86 h 648"/>
                <a:gd name="T12" fmla="*/ 256 w 1052"/>
                <a:gd name="T13" fmla="*/ 70 h 648"/>
                <a:gd name="T14" fmla="*/ 296 w 1052"/>
                <a:gd name="T15" fmla="*/ 54 h 648"/>
                <a:gd name="T16" fmla="*/ 336 w 1052"/>
                <a:gd name="T17" fmla="*/ 40 h 648"/>
                <a:gd name="T18" fmla="*/ 380 w 1052"/>
                <a:gd name="T19" fmla="*/ 28 h 648"/>
                <a:gd name="T20" fmla="*/ 426 w 1052"/>
                <a:gd name="T21" fmla="*/ 16 h 648"/>
                <a:gd name="T22" fmla="*/ 474 w 1052"/>
                <a:gd name="T23" fmla="*/ 8 h 648"/>
                <a:gd name="T24" fmla="*/ 520 w 1052"/>
                <a:gd name="T25" fmla="*/ 2 h 648"/>
                <a:gd name="T26" fmla="*/ 570 w 1052"/>
                <a:gd name="T27" fmla="*/ 0 h 648"/>
                <a:gd name="T28" fmla="*/ 584 w 1052"/>
                <a:gd name="T29" fmla="*/ 0 h 648"/>
                <a:gd name="T30" fmla="*/ 622 w 1052"/>
                <a:gd name="T31" fmla="*/ 2 h 648"/>
                <a:gd name="T32" fmla="*/ 678 w 1052"/>
                <a:gd name="T33" fmla="*/ 6 h 648"/>
                <a:gd name="T34" fmla="*/ 710 w 1052"/>
                <a:gd name="T35" fmla="*/ 10 h 648"/>
                <a:gd name="T36" fmla="*/ 746 w 1052"/>
                <a:gd name="T37" fmla="*/ 14 h 648"/>
                <a:gd name="T38" fmla="*/ 782 w 1052"/>
                <a:gd name="T39" fmla="*/ 22 h 648"/>
                <a:gd name="T40" fmla="*/ 818 w 1052"/>
                <a:gd name="T41" fmla="*/ 30 h 648"/>
                <a:gd name="T42" fmla="*/ 856 w 1052"/>
                <a:gd name="T43" fmla="*/ 40 h 648"/>
                <a:gd name="T44" fmla="*/ 890 w 1052"/>
                <a:gd name="T45" fmla="*/ 54 h 648"/>
                <a:gd name="T46" fmla="*/ 926 w 1052"/>
                <a:gd name="T47" fmla="*/ 68 h 648"/>
                <a:gd name="T48" fmla="*/ 956 w 1052"/>
                <a:gd name="T49" fmla="*/ 86 h 648"/>
                <a:gd name="T50" fmla="*/ 984 w 1052"/>
                <a:gd name="T51" fmla="*/ 108 h 648"/>
                <a:gd name="T52" fmla="*/ 998 w 1052"/>
                <a:gd name="T53" fmla="*/ 120 h 648"/>
                <a:gd name="T54" fmla="*/ 1008 w 1052"/>
                <a:gd name="T55" fmla="*/ 132 h 648"/>
                <a:gd name="T56" fmla="*/ 1012 w 1052"/>
                <a:gd name="T57" fmla="*/ 136 h 648"/>
                <a:gd name="T58" fmla="*/ 1022 w 1052"/>
                <a:gd name="T59" fmla="*/ 150 h 648"/>
                <a:gd name="T60" fmla="*/ 1032 w 1052"/>
                <a:gd name="T61" fmla="*/ 170 h 648"/>
                <a:gd name="T62" fmla="*/ 1044 w 1052"/>
                <a:gd name="T63" fmla="*/ 198 h 648"/>
                <a:gd name="T64" fmla="*/ 1048 w 1052"/>
                <a:gd name="T65" fmla="*/ 214 h 648"/>
                <a:gd name="T66" fmla="*/ 1052 w 1052"/>
                <a:gd name="T67" fmla="*/ 232 h 648"/>
                <a:gd name="T68" fmla="*/ 1052 w 1052"/>
                <a:gd name="T69" fmla="*/ 250 h 648"/>
                <a:gd name="T70" fmla="*/ 1052 w 1052"/>
                <a:gd name="T71" fmla="*/ 270 h 648"/>
                <a:gd name="T72" fmla="*/ 1050 w 1052"/>
                <a:gd name="T73" fmla="*/ 292 h 648"/>
                <a:gd name="T74" fmla="*/ 1044 w 1052"/>
                <a:gd name="T75" fmla="*/ 314 h 648"/>
                <a:gd name="T76" fmla="*/ 1036 w 1052"/>
                <a:gd name="T77" fmla="*/ 338 h 648"/>
                <a:gd name="T78" fmla="*/ 1024 w 1052"/>
                <a:gd name="T79" fmla="*/ 362 h 648"/>
                <a:gd name="T80" fmla="*/ 1014 w 1052"/>
                <a:gd name="T81" fmla="*/ 374 h 648"/>
                <a:gd name="T82" fmla="*/ 1002 w 1052"/>
                <a:gd name="T83" fmla="*/ 388 h 648"/>
                <a:gd name="T84" fmla="*/ 986 w 1052"/>
                <a:gd name="T85" fmla="*/ 404 h 648"/>
                <a:gd name="T86" fmla="*/ 966 w 1052"/>
                <a:gd name="T87" fmla="*/ 422 h 648"/>
                <a:gd name="T88" fmla="*/ 942 w 1052"/>
                <a:gd name="T89" fmla="*/ 442 h 648"/>
                <a:gd name="T90" fmla="*/ 916 w 1052"/>
                <a:gd name="T91" fmla="*/ 458 h 648"/>
                <a:gd name="T92" fmla="*/ 886 w 1052"/>
                <a:gd name="T93" fmla="*/ 474 h 648"/>
                <a:gd name="T94" fmla="*/ 768 w 1052"/>
                <a:gd name="T95" fmla="*/ 648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2"/>
                <a:gd name="T145" fmla="*/ 0 h 648"/>
                <a:gd name="T146" fmla="*/ 1052 w 1052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2" h="648">
                  <a:moveTo>
                    <a:pt x="0" y="318"/>
                  </a:moveTo>
                  <a:lnTo>
                    <a:pt x="62" y="172"/>
                  </a:lnTo>
                  <a:lnTo>
                    <a:pt x="74" y="164"/>
                  </a:lnTo>
                  <a:lnTo>
                    <a:pt x="106" y="144"/>
                  </a:lnTo>
                  <a:lnTo>
                    <a:pt x="154" y="118"/>
                  </a:lnTo>
                  <a:lnTo>
                    <a:pt x="218" y="86"/>
                  </a:lnTo>
                  <a:lnTo>
                    <a:pt x="256" y="70"/>
                  </a:lnTo>
                  <a:lnTo>
                    <a:pt x="296" y="54"/>
                  </a:lnTo>
                  <a:lnTo>
                    <a:pt x="336" y="40"/>
                  </a:lnTo>
                  <a:lnTo>
                    <a:pt x="380" y="28"/>
                  </a:lnTo>
                  <a:lnTo>
                    <a:pt x="426" y="16"/>
                  </a:lnTo>
                  <a:lnTo>
                    <a:pt x="474" y="8"/>
                  </a:lnTo>
                  <a:lnTo>
                    <a:pt x="520" y="2"/>
                  </a:lnTo>
                  <a:lnTo>
                    <a:pt x="570" y="0"/>
                  </a:lnTo>
                  <a:lnTo>
                    <a:pt x="584" y="0"/>
                  </a:lnTo>
                  <a:lnTo>
                    <a:pt x="622" y="2"/>
                  </a:lnTo>
                  <a:lnTo>
                    <a:pt x="678" y="6"/>
                  </a:lnTo>
                  <a:lnTo>
                    <a:pt x="710" y="10"/>
                  </a:lnTo>
                  <a:lnTo>
                    <a:pt x="746" y="14"/>
                  </a:lnTo>
                  <a:lnTo>
                    <a:pt x="782" y="22"/>
                  </a:lnTo>
                  <a:lnTo>
                    <a:pt x="818" y="30"/>
                  </a:lnTo>
                  <a:lnTo>
                    <a:pt x="856" y="40"/>
                  </a:lnTo>
                  <a:lnTo>
                    <a:pt x="890" y="54"/>
                  </a:lnTo>
                  <a:lnTo>
                    <a:pt x="926" y="68"/>
                  </a:lnTo>
                  <a:lnTo>
                    <a:pt x="956" y="86"/>
                  </a:lnTo>
                  <a:lnTo>
                    <a:pt x="984" y="108"/>
                  </a:lnTo>
                  <a:lnTo>
                    <a:pt x="998" y="120"/>
                  </a:lnTo>
                  <a:lnTo>
                    <a:pt x="1008" y="132"/>
                  </a:lnTo>
                  <a:lnTo>
                    <a:pt x="1012" y="136"/>
                  </a:lnTo>
                  <a:lnTo>
                    <a:pt x="1022" y="150"/>
                  </a:lnTo>
                  <a:lnTo>
                    <a:pt x="1032" y="170"/>
                  </a:lnTo>
                  <a:lnTo>
                    <a:pt x="1044" y="198"/>
                  </a:lnTo>
                  <a:lnTo>
                    <a:pt x="1048" y="214"/>
                  </a:lnTo>
                  <a:lnTo>
                    <a:pt x="1052" y="232"/>
                  </a:lnTo>
                  <a:lnTo>
                    <a:pt x="1052" y="250"/>
                  </a:lnTo>
                  <a:lnTo>
                    <a:pt x="1052" y="270"/>
                  </a:lnTo>
                  <a:lnTo>
                    <a:pt x="1050" y="292"/>
                  </a:lnTo>
                  <a:lnTo>
                    <a:pt x="1044" y="314"/>
                  </a:lnTo>
                  <a:lnTo>
                    <a:pt x="1036" y="338"/>
                  </a:lnTo>
                  <a:lnTo>
                    <a:pt x="1024" y="362"/>
                  </a:lnTo>
                  <a:lnTo>
                    <a:pt x="1014" y="374"/>
                  </a:lnTo>
                  <a:lnTo>
                    <a:pt x="1002" y="388"/>
                  </a:lnTo>
                  <a:lnTo>
                    <a:pt x="986" y="404"/>
                  </a:lnTo>
                  <a:lnTo>
                    <a:pt x="966" y="422"/>
                  </a:lnTo>
                  <a:lnTo>
                    <a:pt x="942" y="442"/>
                  </a:lnTo>
                  <a:lnTo>
                    <a:pt x="916" y="458"/>
                  </a:lnTo>
                  <a:lnTo>
                    <a:pt x="886" y="474"/>
                  </a:lnTo>
                  <a:lnTo>
                    <a:pt x="768" y="64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6" name="Freeform 141"/>
            <p:cNvSpPr>
              <a:spLocks/>
            </p:cNvSpPr>
            <p:nvPr/>
          </p:nvSpPr>
          <p:spPr bwMode="auto">
            <a:xfrm>
              <a:off x="6508750" y="1400175"/>
              <a:ext cx="1673225" cy="952500"/>
            </a:xfrm>
            <a:custGeom>
              <a:avLst/>
              <a:gdLst>
                <a:gd name="T0" fmla="*/ 0 w 1054"/>
                <a:gd name="T1" fmla="*/ 280 h 600"/>
                <a:gd name="T2" fmla="*/ 64 w 1054"/>
                <a:gd name="T3" fmla="*/ 172 h 600"/>
                <a:gd name="T4" fmla="*/ 76 w 1054"/>
                <a:gd name="T5" fmla="*/ 164 h 600"/>
                <a:gd name="T6" fmla="*/ 108 w 1054"/>
                <a:gd name="T7" fmla="*/ 144 h 600"/>
                <a:gd name="T8" fmla="*/ 156 w 1054"/>
                <a:gd name="T9" fmla="*/ 118 h 600"/>
                <a:gd name="T10" fmla="*/ 220 w 1054"/>
                <a:gd name="T11" fmla="*/ 86 h 600"/>
                <a:gd name="T12" fmla="*/ 258 w 1054"/>
                <a:gd name="T13" fmla="*/ 70 h 600"/>
                <a:gd name="T14" fmla="*/ 298 w 1054"/>
                <a:gd name="T15" fmla="*/ 54 h 600"/>
                <a:gd name="T16" fmla="*/ 338 w 1054"/>
                <a:gd name="T17" fmla="*/ 40 h 600"/>
                <a:gd name="T18" fmla="*/ 382 w 1054"/>
                <a:gd name="T19" fmla="*/ 28 h 600"/>
                <a:gd name="T20" fmla="*/ 428 w 1054"/>
                <a:gd name="T21" fmla="*/ 16 h 600"/>
                <a:gd name="T22" fmla="*/ 476 w 1054"/>
                <a:gd name="T23" fmla="*/ 8 h 600"/>
                <a:gd name="T24" fmla="*/ 522 w 1054"/>
                <a:gd name="T25" fmla="*/ 2 h 600"/>
                <a:gd name="T26" fmla="*/ 572 w 1054"/>
                <a:gd name="T27" fmla="*/ 0 h 600"/>
                <a:gd name="T28" fmla="*/ 586 w 1054"/>
                <a:gd name="T29" fmla="*/ 0 h 600"/>
                <a:gd name="T30" fmla="*/ 624 w 1054"/>
                <a:gd name="T31" fmla="*/ 2 h 600"/>
                <a:gd name="T32" fmla="*/ 680 w 1054"/>
                <a:gd name="T33" fmla="*/ 6 h 600"/>
                <a:gd name="T34" fmla="*/ 712 w 1054"/>
                <a:gd name="T35" fmla="*/ 10 h 600"/>
                <a:gd name="T36" fmla="*/ 748 w 1054"/>
                <a:gd name="T37" fmla="*/ 14 h 600"/>
                <a:gd name="T38" fmla="*/ 784 w 1054"/>
                <a:gd name="T39" fmla="*/ 22 h 600"/>
                <a:gd name="T40" fmla="*/ 820 w 1054"/>
                <a:gd name="T41" fmla="*/ 30 h 600"/>
                <a:gd name="T42" fmla="*/ 858 w 1054"/>
                <a:gd name="T43" fmla="*/ 40 h 600"/>
                <a:gd name="T44" fmla="*/ 892 w 1054"/>
                <a:gd name="T45" fmla="*/ 54 h 600"/>
                <a:gd name="T46" fmla="*/ 928 w 1054"/>
                <a:gd name="T47" fmla="*/ 68 h 600"/>
                <a:gd name="T48" fmla="*/ 958 w 1054"/>
                <a:gd name="T49" fmla="*/ 86 h 600"/>
                <a:gd name="T50" fmla="*/ 986 w 1054"/>
                <a:gd name="T51" fmla="*/ 108 h 600"/>
                <a:gd name="T52" fmla="*/ 1000 w 1054"/>
                <a:gd name="T53" fmla="*/ 120 h 600"/>
                <a:gd name="T54" fmla="*/ 1010 w 1054"/>
                <a:gd name="T55" fmla="*/ 132 h 600"/>
                <a:gd name="T56" fmla="*/ 1014 w 1054"/>
                <a:gd name="T57" fmla="*/ 136 h 600"/>
                <a:gd name="T58" fmla="*/ 1024 w 1054"/>
                <a:gd name="T59" fmla="*/ 150 h 600"/>
                <a:gd name="T60" fmla="*/ 1034 w 1054"/>
                <a:gd name="T61" fmla="*/ 170 h 600"/>
                <a:gd name="T62" fmla="*/ 1046 w 1054"/>
                <a:gd name="T63" fmla="*/ 198 h 600"/>
                <a:gd name="T64" fmla="*/ 1050 w 1054"/>
                <a:gd name="T65" fmla="*/ 214 h 600"/>
                <a:gd name="T66" fmla="*/ 1054 w 1054"/>
                <a:gd name="T67" fmla="*/ 232 h 600"/>
                <a:gd name="T68" fmla="*/ 1054 w 1054"/>
                <a:gd name="T69" fmla="*/ 250 h 600"/>
                <a:gd name="T70" fmla="*/ 1054 w 1054"/>
                <a:gd name="T71" fmla="*/ 270 h 600"/>
                <a:gd name="T72" fmla="*/ 1052 w 1054"/>
                <a:gd name="T73" fmla="*/ 292 h 600"/>
                <a:gd name="T74" fmla="*/ 1046 w 1054"/>
                <a:gd name="T75" fmla="*/ 314 h 600"/>
                <a:gd name="T76" fmla="*/ 1038 w 1054"/>
                <a:gd name="T77" fmla="*/ 338 h 600"/>
                <a:gd name="T78" fmla="*/ 1026 w 1054"/>
                <a:gd name="T79" fmla="*/ 362 h 600"/>
                <a:gd name="T80" fmla="*/ 1016 w 1054"/>
                <a:gd name="T81" fmla="*/ 374 h 600"/>
                <a:gd name="T82" fmla="*/ 1004 w 1054"/>
                <a:gd name="T83" fmla="*/ 388 h 600"/>
                <a:gd name="T84" fmla="*/ 988 w 1054"/>
                <a:gd name="T85" fmla="*/ 404 h 600"/>
                <a:gd name="T86" fmla="*/ 968 w 1054"/>
                <a:gd name="T87" fmla="*/ 422 h 600"/>
                <a:gd name="T88" fmla="*/ 944 w 1054"/>
                <a:gd name="T89" fmla="*/ 442 h 600"/>
                <a:gd name="T90" fmla="*/ 918 w 1054"/>
                <a:gd name="T91" fmla="*/ 458 h 600"/>
                <a:gd name="T92" fmla="*/ 888 w 1054"/>
                <a:gd name="T93" fmla="*/ 474 h 600"/>
                <a:gd name="T94" fmla="*/ 770 w 1054"/>
                <a:gd name="T95" fmla="*/ 600 h 6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4"/>
                <a:gd name="T145" fmla="*/ 0 h 600"/>
                <a:gd name="T146" fmla="*/ 1054 w 1054"/>
                <a:gd name="T147" fmla="*/ 600 h 6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4" h="600">
                  <a:moveTo>
                    <a:pt x="0" y="280"/>
                  </a:moveTo>
                  <a:lnTo>
                    <a:pt x="64" y="172"/>
                  </a:lnTo>
                  <a:lnTo>
                    <a:pt x="76" y="164"/>
                  </a:lnTo>
                  <a:lnTo>
                    <a:pt x="108" y="144"/>
                  </a:lnTo>
                  <a:lnTo>
                    <a:pt x="156" y="118"/>
                  </a:lnTo>
                  <a:lnTo>
                    <a:pt x="220" y="86"/>
                  </a:lnTo>
                  <a:lnTo>
                    <a:pt x="258" y="70"/>
                  </a:lnTo>
                  <a:lnTo>
                    <a:pt x="298" y="54"/>
                  </a:lnTo>
                  <a:lnTo>
                    <a:pt x="338" y="40"/>
                  </a:lnTo>
                  <a:lnTo>
                    <a:pt x="382" y="28"/>
                  </a:lnTo>
                  <a:lnTo>
                    <a:pt x="428" y="16"/>
                  </a:lnTo>
                  <a:lnTo>
                    <a:pt x="476" y="8"/>
                  </a:lnTo>
                  <a:lnTo>
                    <a:pt x="522" y="2"/>
                  </a:lnTo>
                  <a:lnTo>
                    <a:pt x="572" y="0"/>
                  </a:lnTo>
                  <a:lnTo>
                    <a:pt x="586" y="0"/>
                  </a:lnTo>
                  <a:lnTo>
                    <a:pt x="624" y="2"/>
                  </a:lnTo>
                  <a:lnTo>
                    <a:pt x="680" y="6"/>
                  </a:lnTo>
                  <a:lnTo>
                    <a:pt x="712" y="10"/>
                  </a:lnTo>
                  <a:lnTo>
                    <a:pt x="748" y="14"/>
                  </a:lnTo>
                  <a:lnTo>
                    <a:pt x="784" y="22"/>
                  </a:lnTo>
                  <a:lnTo>
                    <a:pt x="820" y="30"/>
                  </a:lnTo>
                  <a:lnTo>
                    <a:pt x="858" y="40"/>
                  </a:lnTo>
                  <a:lnTo>
                    <a:pt x="892" y="54"/>
                  </a:lnTo>
                  <a:lnTo>
                    <a:pt x="928" y="68"/>
                  </a:lnTo>
                  <a:lnTo>
                    <a:pt x="958" y="86"/>
                  </a:lnTo>
                  <a:lnTo>
                    <a:pt x="986" y="108"/>
                  </a:lnTo>
                  <a:lnTo>
                    <a:pt x="1000" y="120"/>
                  </a:lnTo>
                  <a:lnTo>
                    <a:pt x="1010" y="132"/>
                  </a:lnTo>
                  <a:lnTo>
                    <a:pt x="1014" y="136"/>
                  </a:lnTo>
                  <a:lnTo>
                    <a:pt x="1024" y="150"/>
                  </a:lnTo>
                  <a:lnTo>
                    <a:pt x="1034" y="170"/>
                  </a:lnTo>
                  <a:lnTo>
                    <a:pt x="1046" y="198"/>
                  </a:lnTo>
                  <a:lnTo>
                    <a:pt x="1050" y="214"/>
                  </a:lnTo>
                  <a:lnTo>
                    <a:pt x="1054" y="232"/>
                  </a:lnTo>
                  <a:lnTo>
                    <a:pt x="1054" y="250"/>
                  </a:lnTo>
                  <a:lnTo>
                    <a:pt x="1054" y="270"/>
                  </a:lnTo>
                  <a:lnTo>
                    <a:pt x="1052" y="292"/>
                  </a:lnTo>
                  <a:lnTo>
                    <a:pt x="1046" y="314"/>
                  </a:lnTo>
                  <a:lnTo>
                    <a:pt x="1038" y="338"/>
                  </a:lnTo>
                  <a:lnTo>
                    <a:pt x="1026" y="362"/>
                  </a:lnTo>
                  <a:lnTo>
                    <a:pt x="1016" y="374"/>
                  </a:lnTo>
                  <a:lnTo>
                    <a:pt x="1004" y="388"/>
                  </a:lnTo>
                  <a:lnTo>
                    <a:pt x="988" y="404"/>
                  </a:lnTo>
                  <a:lnTo>
                    <a:pt x="968" y="422"/>
                  </a:lnTo>
                  <a:lnTo>
                    <a:pt x="944" y="442"/>
                  </a:lnTo>
                  <a:lnTo>
                    <a:pt x="918" y="458"/>
                  </a:lnTo>
                  <a:lnTo>
                    <a:pt x="888" y="474"/>
                  </a:lnTo>
                  <a:lnTo>
                    <a:pt x="770" y="60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7" name="Freeform 142"/>
            <p:cNvSpPr>
              <a:spLocks/>
            </p:cNvSpPr>
            <p:nvPr/>
          </p:nvSpPr>
          <p:spPr bwMode="auto">
            <a:xfrm>
              <a:off x="6521450" y="1485900"/>
              <a:ext cx="1660525" cy="866775"/>
            </a:xfrm>
            <a:custGeom>
              <a:avLst/>
              <a:gdLst>
                <a:gd name="T0" fmla="*/ 0 w 1046"/>
                <a:gd name="T1" fmla="*/ 230 h 546"/>
                <a:gd name="T2" fmla="*/ 56 w 1046"/>
                <a:gd name="T3" fmla="*/ 172 h 546"/>
                <a:gd name="T4" fmla="*/ 68 w 1046"/>
                <a:gd name="T5" fmla="*/ 164 h 546"/>
                <a:gd name="T6" fmla="*/ 100 w 1046"/>
                <a:gd name="T7" fmla="*/ 144 h 546"/>
                <a:gd name="T8" fmla="*/ 148 w 1046"/>
                <a:gd name="T9" fmla="*/ 118 h 546"/>
                <a:gd name="T10" fmla="*/ 212 w 1046"/>
                <a:gd name="T11" fmla="*/ 86 h 546"/>
                <a:gd name="T12" fmla="*/ 250 w 1046"/>
                <a:gd name="T13" fmla="*/ 70 h 546"/>
                <a:gd name="T14" fmla="*/ 290 w 1046"/>
                <a:gd name="T15" fmla="*/ 54 h 546"/>
                <a:gd name="T16" fmla="*/ 330 w 1046"/>
                <a:gd name="T17" fmla="*/ 40 h 546"/>
                <a:gd name="T18" fmla="*/ 374 w 1046"/>
                <a:gd name="T19" fmla="*/ 28 h 546"/>
                <a:gd name="T20" fmla="*/ 420 w 1046"/>
                <a:gd name="T21" fmla="*/ 16 h 546"/>
                <a:gd name="T22" fmla="*/ 468 w 1046"/>
                <a:gd name="T23" fmla="*/ 8 h 546"/>
                <a:gd name="T24" fmla="*/ 514 w 1046"/>
                <a:gd name="T25" fmla="*/ 2 h 546"/>
                <a:gd name="T26" fmla="*/ 564 w 1046"/>
                <a:gd name="T27" fmla="*/ 0 h 546"/>
                <a:gd name="T28" fmla="*/ 578 w 1046"/>
                <a:gd name="T29" fmla="*/ 0 h 546"/>
                <a:gd name="T30" fmla="*/ 616 w 1046"/>
                <a:gd name="T31" fmla="*/ 2 h 546"/>
                <a:gd name="T32" fmla="*/ 672 w 1046"/>
                <a:gd name="T33" fmla="*/ 6 h 546"/>
                <a:gd name="T34" fmla="*/ 704 w 1046"/>
                <a:gd name="T35" fmla="*/ 10 h 546"/>
                <a:gd name="T36" fmla="*/ 740 w 1046"/>
                <a:gd name="T37" fmla="*/ 14 h 546"/>
                <a:gd name="T38" fmla="*/ 776 w 1046"/>
                <a:gd name="T39" fmla="*/ 22 h 546"/>
                <a:gd name="T40" fmla="*/ 812 w 1046"/>
                <a:gd name="T41" fmla="*/ 30 h 546"/>
                <a:gd name="T42" fmla="*/ 850 w 1046"/>
                <a:gd name="T43" fmla="*/ 40 h 546"/>
                <a:gd name="T44" fmla="*/ 884 w 1046"/>
                <a:gd name="T45" fmla="*/ 54 h 546"/>
                <a:gd name="T46" fmla="*/ 920 w 1046"/>
                <a:gd name="T47" fmla="*/ 68 h 546"/>
                <a:gd name="T48" fmla="*/ 950 w 1046"/>
                <a:gd name="T49" fmla="*/ 86 h 546"/>
                <a:gd name="T50" fmla="*/ 978 w 1046"/>
                <a:gd name="T51" fmla="*/ 108 h 546"/>
                <a:gd name="T52" fmla="*/ 992 w 1046"/>
                <a:gd name="T53" fmla="*/ 120 h 546"/>
                <a:gd name="T54" fmla="*/ 1002 w 1046"/>
                <a:gd name="T55" fmla="*/ 132 h 546"/>
                <a:gd name="T56" fmla="*/ 1006 w 1046"/>
                <a:gd name="T57" fmla="*/ 136 h 546"/>
                <a:gd name="T58" fmla="*/ 1016 w 1046"/>
                <a:gd name="T59" fmla="*/ 150 h 546"/>
                <a:gd name="T60" fmla="*/ 1026 w 1046"/>
                <a:gd name="T61" fmla="*/ 170 h 546"/>
                <a:gd name="T62" fmla="*/ 1038 w 1046"/>
                <a:gd name="T63" fmla="*/ 198 h 546"/>
                <a:gd name="T64" fmla="*/ 1042 w 1046"/>
                <a:gd name="T65" fmla="*/ 214 h 546"/>
                <a:gd name="T66" fmla="*/ 1046 w 1046"/>
                <a:gd name="T67" fmla="*/ 232 h 546"/>
                <a:gd name="T68" fmla="*/ 1046 w 1046"/>
                <a:gd name="T69" fmla="*/ 250 h 546"/>
                <a:gd name="T70" fmla="*/ 1046 w 1046"/>
                <a:gd name="T71" fmla="*/ 270 h 546"/>
                <a:gd name="T72" fmla="*/ 1044 w 1046"/>
                <a:gd name="T73" fmla="*/ 292 h 546"/>
                <a:gd name="T74" fmla="*/ 1038 w 1046"/>
                <a:gd name="T75" fmla="*/ 314 h 546"/>
                <a:gd name="T76" fmla="*/ 1030 w 1046"/>
                <a:gd name="T77" fmla="*/ 338 h 546"/>
                <a:gd name="T78" fmla="*/ 1018 w 1046"/>
                <a:gd name="T79" fmla="*/ 362 h 546"/>
                <a:gd name="T80" fmla="*/ 1008 w 1046"/>
                <a:gd name="T81" fmla="*/ 374 h 546"/>
                <a:gd name="T82" fmla="*/ 996 w 1046"/>
                <a:gd name="T83" fmla="*/ 388 h 546"/>
                <a:gd name="T84" fmla="*/ 980 w 1046"/>
                <a:gd name="T85" fmla="*/ 404 h 546"/>
                <a:gd name="T86" fmla="*/ 960 w 1046"/>
                <a:gd name="T87" fmla="*/ 422 h 546"/>
                <a:gd name="T88" fmla="*/ 936 w 1046"/>
                <a:gd name="T89" fmla="*/ 442 h 546"/>
                <a:gd name="T90" fmla="*/ 910 w 1046"/>
                <a:gd name="T91" fmla="*/ 458 h 546"/>
                <a:gd name="T92" fmla="*/ 880 w 1046"/>
                <a:gd name="T93" fmla="*/ 474 h 546"/>
                <a:gd name="T94" fmla="*/ 762 w 1046"/>
                <a:gd name="T95" fmla="*/ 546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46"/>
                <a:gd name="T145" fmla="*/ 0 h 546"/>
                <a:gd name="T146" fmla="*/ 1046 w 1046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46" h="546">
                  <a:moveTo>
                    <a:pt x="0" y="230"/>
                  </a:moveTo>
                  <a:lnTo>
                    <a:pt x="56" y="172"/>
                  </a:lnTo>
                  <a:lnTo>
                    <a:pt x="68" y="164"/>
                  </a:lnTo>
                  <a:lnTo>
                    <a:pt x="100" y="144"/>
                  </a:lnTo>
                  <a:lnTo>
                    <a:pt x="148" y="118"/>
                  </a:lnTo>
                  <a:lnTo>
                    <a:pt x="212" y="86"/>
                  </a:lnTo>
                  <a:lnTo>
                    <a:pt x="250" y="70"/>
                  </a:lnTo>
                  <a:lnTo>
                    <a:pt x="290" y="54"/>
                  </a:lnTo>
                  <a:lnTo>
                    <a:pt x="330" y="40"/>
                  </a:lnTo>
                  <a:lnTo>
                    <a:pt x="374" y="28"/>
                  </a:lnTo>
                  <a:lnTo>
                    <a:pt x="420" y="16"/>
                  </a:lnTo>
                  <a:lnTo>
                    <a:pt x="468" y="8"/>
                  </a:lnTo>
                  <a:lnTo>
                    <a:pt x="514" y="2"/>
                  </a:lnTo>
                  <a:lnTo>
                    <a:pt x="564" y="0"/>
                  </a:lnTo>
                  <a:lnTo>
                    <a:pt x="578" y="0"/>
                  </a:lnTo>
                  <a:lnTo>
                    <a:pt x="616" y="2"/>
                  </a:lnTo>
                  <a:lnTo>
                    <a:pt x="672" y="6"/>
                  </a:lnTo>
                  <a:lnTo>
                    <a:pt x="704" y="10"/>
                  </a:lnTo>
                  <a:lnTo>
                    <a:pt x="740" y="14"/>
                  </a:lnTo>
                  <a:lnTo>
                    <a:pt x="776" y="22"/>
                  </a:lnTo>
                  <a:lnTo>
                    <a:pt x="812" y="30"/>
                  </a:lnTo>
                  <a:lnTo>
                    <a:pt x="850" y="40"/>
                  </a:lnTo>
                  <a:lnTo>
                    <a:pt x="884" y="54"/>
                  </a:lnTo>
                  <a:lnTo>
                    <a:pt x="920" y="68"/>
                  </a:lnTo>
                  <a:lnTo>
                    <a:pt x="950" y="86"/>
                  </a:lnTo>
                  <a:lnTo>
                    <a:pt x="978" y="108"/>
                  </a:lnTo>
                  <a:lnTo>
                    <a:pt x="992" y="120"/>
                  </a:lnTo>
                  <a:lnTo>
                    <a:pt x="1002" y="132"/>
                  </a:lnTo>
                  <a:lnTo>
                    <a:pt x="1006" y="136"/>
                  </a:lnTo>
                  <a:lnTo>
                    <a:pt x="1016" y="150"/>
                  </a:lnTo>
                  <a:lnTo>
                    <a:pt x="1026" y="170"/>
                  </a:lnTo>
                  <a:lnTo>
                    <a:pt x="1038" y="198"/>
                  </a:lnTo>
                  <a:lnTo>
                    <a:pt x="1042" y="214"/>
                  </a:lnTo>
                  <a:lnTo>
                    <a:pt x="1046" y="232"/>
                  </a:lnTo>
                  <a:lnTo>
                    <a:pt x="1046" y="250"/>
                  </a:lnTo>
                  <a:lnTo>
                    <a:pt x="1046" y="270"/>
                  </a:lnTo>
                  <a:lnTo>
                    <a:pt x="1044" y="292"/>
                  </a:lnTo>
                  <a:lnTo>
                    <a:pt x="1038" y="314"/>
                  </a:lnTo>
                  <a:lnTo>
                    <a:pt x="1030" y="338"/>
                  </a:lnTo>
                  <a:lnTo>
                    <a:pt x="1018" y="362"/>
                  </a:lnTo>
                  <a:lnTo>
                    <a:pt x="1008" y="374"/>
                  </a:lnTo>
                  <a:lnTo>
                    <a:pt x="996" y="388"/>
                  </a:lnTo>
                  <a:lnTo>
                    <a:pt x="980" y="404"/>
                  </a:lnTo>
                  <a:lnTo>
                    <a:pt x="960" y="422"/>
                  </a:lnTo>
                  <a:lnTo>
                    <a:pt x="936" y="442"/>
                  </a:lnTo>
                  <a:lnTo>
                    <a:pt x="910" y="458"/>
                  </a:lnTo>
                  <a:lnTo>
                    <a:pt x="880" y="474"/>
                  </a:lnTo>
                  <a:lnTo>
                    <a:pt x="762" y="54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8" name="Freeform 143"/>
            <p:cNvSpPr>
              <a:spLocks/>
            </p:cNvSpPr>
            <p:nvPr/>
          </p:nvSpPr>
          <p:spPr bwMode="auto">
            <a:xfrm>
              <a:off x="4279900" y="3289300"/>
              <a:ext cx="419100" cy="254000"/>
            </a:xfrm>
            <a:custGeom>
              <a:avLst/>
              <a:gdLst>
                <a:gd name="T0" fmla="*/ 132 w 264"/>
                <a:gd name="T1" fmla="*/ 160 h 160"/>
                <a:gd name="T2" fmla="*/ 158 w 264"/>
                <a:gd name="T3" fmla="*/ 160 h 160"/>
                <a:gd name="T4" fmla="*/ 184 w 264"/>
                <a:gd name="T5" fmla="*/ 156 h 160"/>
                <a:gd name="T6" fmla="*/ 206 w 264"/>
                <a:gd name="T7" fmla="*/ 148 h 160"/>
                <a:gd name="T8" fmla="*/ 226 w 264"/>
                <a:gd name="T9" fmla="*/ 140 h 160"/>
                <a:gd name="T10" fmla="*/ 242 w 264"/>
                <a:gd name="T11" fmla="*/ 130 h 160"/>
                <a:gd name="T12" fmla="*/ 254 w 264"/>
                <a:gd name="T13" fmla="*/ 118 h 160"/>
                <a:gd name="T14" fmla="*/ 262 w 264"/>
                <a:gd name="T15" fmla="*/ 106 h 160"/>
                <a:gd name="T16" fmla="*/ 264 w 264"/>
                <a:gd name="T17" fmla="*/ 98 h 160"/>
                <a:gd name="T18" fmla="*/ 264 w 264"/>
                <a:gd name="T19" fmla="*/ 92 h 160"/>
                <a:gd name="T20" fmla="*/ 264 w 264"/>
                <a:gd name="T21" fmla="*/ 84 h 160"/>
                <a:gd name="T22" fmla="*/ 262 w 264"/>
                <a:gd name="T23" fmla="*/ 76 h 160"/>
                <a:gd name="T24" fmla="*/ 254 w 264"/>
                <a:gd name="T25" fmla="*/ 62 h 160"/>
                <a:gd name="T26" fmla="*/ 242 w 264"/>
                <a:gd name="T27" fmla="*/ 46 h 160"/>
                <a:gd name="T28" fmla="*/ 226 w 264"/>
                <a:gd name="T29" fmla="*/ 32 h 160"/>
                <a:gd name="T30" fmla="*/ 206 w 264"/>
                <a:gd name="T31" fmla="*/ 20 h 160"/>
                <a:gd name="T32" fmla="*/ 184 w 264"/>
                <a:gd name="T33" fmla="*/ 10 h 160"/>
                <a:gd name="T34" fmla="*/ 158 w 264"/>
                <a:gd name="T35" fmla="*/ 4 h 160"/>
                <a:gd name="T36" fmla="*/ 132 w 264"/>
                <a:gd name="T37" fmla="*/ 0 h 160"/>
                <a:gd name="T38" fmla="*/ 104 w 264"/>
                <a:gd name="T39" fmla="*/ 4 h 160"/>
                <a:gd name="T40" fmla="*/ 80 w 264"/>
                <a:gd name="T41" fmla="*/ 10 h 160"/>
                <a:gd name="T42" fmla="*/ 58 w 264"/>
                <a:gd name="T43" fmla="*/ 20 h 160"/>
                <a:gd name="T44" fmla="*/ 38 w 264"/>
                <a:gd name="T45" fmla="*/ 32 h 160"/>
                <a:gd name="T46" fmla="*/ 22 w 264"/>
                <a:gd name="T47" fmla="*/ 46 h 160"/>
                <a:gd name="T48" fmla="*/ 10 w 264"/>
                <a:gd name="T49" fmla="*/ 62 h 160"/>
                <a:gd name="T50" fmla="*/ 2 w 264"/>
                <a:gd name="T51" fmla="*/ 76 h 160"/>
                <a:gd name="T52" fmla="*/ 0 w 264"/>
                <a:gd name="T53" fmla="*/ 84 h 160"/>
                <a:gd name="T54" fmla="*/ 0 w 264"/>
                <a:gd name="T55" fmla="*/ 92 h 160"/>
                <a:gd name="T56" fmla="*/ 0 w 264"/>
                <a:gd name="T57" fmla="*/ 98 h 160"/>
                <a:gd name="T58" fmla="*/ 2 w 264"/>
                <a:gd name="T59" fmla="*/ 106 h 160"/>
                <a:gd name="T60" fmla="*/ 10 w 264"/>
                <a:gd name="T61" fmla="*/ 118 h 160"/>
                <a:gd name="T62" fmla="*/ 22 w 264"/>
                <a:gd name="T63" fmla="*/ 130 h 160"/>
                <a:gd name="T64" fmla="*/ 38 w 264"/>
                <a:gd name="T65" fmla="*/ 140 h 160"/>
                <a:gd name="T66" fmla="*/ 58 w 264"/>
                <a:gd name="T67" fmla="*/ 148 h 160"/>
                <a:gd name="T68" fmla="*/ 80 w 264"/>
                <a:gd name="T69" fmla="*/ 156 h 160"/>
                <a:gd name="T70" fmla="*/ 104 w 264"/>
                <a:gd name="T71" fmla="*/ 160 h 160"/>
                <a:gd name="T72" fmla="*/ 132 w 264"/>
                <a:gd name="T73" fmla="*/ 160 h 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4"/>
                <a:gd name="T112" fmla="*/ 0 h 160"/>
                <a:gd name="T113" fmla="*/ 264 w 264"/>
                <a:gd name="T114" fmla="*/ 160 h 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4" h="160">
                  <a:moveTo>
                    <a:pt x="132" y="160"/>
                  </a:moveTo>
                  <a:lnTo>
                    <a:pt x="158" y="160"/>
                  </a:lnTo>
                  <a:lnTo>
                    <a:pt x="184" y="156"/>
                  </a:lnTo>
                  <a:lnTo>
                    <a:pt x="206" y="148"/>
                  </a:lnTo>
                  <a:lnTo>
                    <a:pt x="226" y="140"/>
                  </a:lnTo>
                  <a:lnTo>
                    <a:pt x="242" y="130"/>
                  </a:lnTo>
                  <a:lnTo>
                    <a:pt x="254" y="118"/>
                  </a:lnTo>
                  <a:lnTo>
                    <a:pt x="262" y="106"/>
                  </a:lnTo>
                  <a:lnTo>
                    <a:pt x="264" y="98"/>
                  </a:lnTo>
                  <a:lnTo>
                    <a:pt x="264" y="92"/>
                  </a:lnTo>
                  <a:lnTo>
                    <a:pt x="264" y="8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2" y="46"/>
                  </a:lnTo>
                  <a:lnTo>
                    <a:pt x="226" y="32"/>
                  </a:lnTo>
                  <a:lnTo>
                    <a:pt x="206" y="20"/>
                  </a:lnTo>
                  <a:lnTo>
                    <a:pt x="184" y="10"/>
                  </a:lnTo>
                  <a:lnTo>
                    <a:pt x="158" y="4"/>
                  </a:lnTo>
                  <a:lnTo>
                    <a:pt x="132" y="0"/>
                  </a:lnTo>
                  <a:lnTo>
                    <a:pt x="104" y="4"/>
                  </a:lnTo>
                  <a:lnTo>
                    <a:pt x="80" y="10"/>
                  </a:lnTo>
                  <a:lnTo>
                    <a:pt x="58" y="20"/>
                  </a:lnTo>
                  <a:lnTo>
                    <a:pt x="38" y="32"/>
                  </a:lnTo>
                  <a:lnTo>
                    <a:pt x="22" y="46"/>
                  </a:lnTo>
                  <a:lnTo>
                    <a:pt x="10" y="62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2" y="106"/>
                  </a:lnTo>
                  <a:lnTo>
                    <a:pt x="10" y="118"/>
                  </a:lnTo>
                  <a:lnTo>
                    <a:pt x="22" y="130"/>
                  </a:lnTo>
                  <a:lnTo>
                    <a:pt x="38" y="140"/>
                  </a:lnTo>
                  <a:lnTo>
                    <a:pt x="58" y="148"/>
                  </a:lnTo>
                  <a:lnTo>
                    <a:pt x="80" y="156"/>
                  </a:lnTo>
                  <a:lnTo>
                    <a:pt x="104" y="160"/>
                  </a:lnTo>
                  <a:lnTo>
                    <a:pt x="132" y="160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9" name="Freeform 144"/>
            <p:cNvSpPr>
              <a:spLocks/>
            </p:cNvSpPr>
            <p:nvPr/>
          </p:nvSpPr>
          <p:spPr bwMode="auto">
            <a:xfrm>
              <a:off x="4295775" y="3292475"/>
              <a:ext cx="384175" cy="231775"/>
            </a:xfrm>
            <a:custGeom>
              <a:avLst/>
              <a:gdLst>
                <a:gd name="T0" fmla="*/ 122 w 242"/>
                <a:gd name="T1" fmla="*/ 0 h 146"/>
                <a:gd name="T2" fmla="*/ 146 w 242"/>
                <a:gd name="T3" fmla="*/ 2 h 146"/>
                <a:gd name="T4" fmla="*/ 168 w 242"/>
                <a:gd name="T5" fmla="*/ 8 h 146"/>
                <a:gd name="T6" fmla="*/ 190 w 242"/>
                <a:gd name="T7" fmla="*/ 16 h 146"/>
                <a:gd name="T8" fmla="*/ 208 w 242"/>
                <a:gd name="T9" fmla="*/ 28 h 146"/>
                <a:gd name="T10" fmla="*/ 222 w 242"/>
                <a:gd name="T11" fmla="*/ 42 h 146"/>
                <a:gd name="T12" fmla="*/ 234 w 242"/>
                <a:gd name="T13" fmla="*/ 56 h 146"/>
                <a:gd name="T14" fmla="*/ 240 w 242"/>
                <a:gd name="T15" fmla="*/ 70 h 146"/>
                <a:gd name="T16" fmla="*/ 242 w 242"/>
                <a:gd name="T17" fmla="*/ 82 h 146"/>
                <a:gd name="T18" fmla="*/ 242 w 242"/>
                <a:gd name="T19" fmla="*/ 90 h 146"/>
                <a:gd name="T20" fmla="*/ 240 w 242"/>
                <a:gd name="T21" fmla="*/ 96 h 146"/>
                <a:gd name="T22" fmla="*/ 234 w 242"/>
                <a:gd name="T23" fmla="*/ 108 h 146"/>
                <a:gd name="T24" fmla="*/ 222 w 242"/>
                <a:gd name="T25" fmla="*/ 118 h 146"/>
                <a:gd name="T26" fmla="*/ 208 w 242"/>
                <a:gd name="T27" fmla="*/ 128 h 146"/>
                <a:gd name="T28" fmla="*/ 190 w 242"/>
                <a:gd name="T29" fmla="*/ 136 h 146"/>
                <a:gd name="T30" fmla="*/ 168 w 242"/>
                <a:gd name="T31" fmla="*/ 142 h 146"/>
                <a:gd name="T32" fmla="*/ 146 w 242"/>
                <a:gd name="T33" fmla="*/ 144 h 146"/>
                <a:gd name="T34" fmla="*/ 122 w 242"/>
                <a:gd name="T35" fmla="*/ 146 h 146"/>
                <a:gd name="T36" fmla="*/ 98 w 242"/>
                <a:gd name="T37" fmla="*/ 144 h 146"/>
                <a:gd name="T38" fmla="*/ 74 w 242"/>
                <a:gd name="T39" fmla="*/ 142 h 146"/>
                <a:gd name="T40" fmla="*/ 54 w 242"/>
                <a:gd name="T41" fmla="*/ 136 h 146"/>
                <a:gd name="T42" fmla="*/ 36 w 242"/>
                <a:gd name="T43" fmla="*/ 128 h 146"/>
                <a:gd name="T44" fmla="*/ 22 w 242"/>
                <a:gd name="T45" fmla="*/ 118 h 146"/>
                <a:gd name="T46" fmla="*/ 10 w 242"/>
                <a:gd name="T47" fmla="*/ 108 h 146"/>
                <a:gd name="T48" fmla="*/ 4 w 242"/>
                <a:gd name="T49" fmla="*/ 96 h 146"/>
                <a:gd name="T50" fmla="*/ 2 w 242"/>
                <a:gd name="T51" fmla="*/ 90 h 146"/>
                <a:gd name="T52" fmla="*/ 0 w 242"/>
                <a:gd name="T53" fmla="*/ 82 h 146"/>
                <a:gd name="T54" fmla="*/ 4 w 242"/>
                <a:gd name="T55" fmla="*/ 70 h 146"/>
                <a:gd name="T56" fmla="*/ 10 w 242"/>
                <a:gd name="T57" fmla="*/ 56 h 146"/>
                <a:gd name="T58" fmla="*/ 22 w 242"/>
                <a:gd name="T59" fmla="*/ 42 h 146"/>
                <a:gd name="T60" fmla="*/ 36 w 242"/>
                <a:gd name="T61" fmla="*/ 28 h 146"/>
                <a:gd name="T62" fmla="*/ 54 w 242"/>
                <a:gd name="T63" fmla="*/ 16 h 146"/>
                <a:gd name="T64" fmla="*/ 74 w 242"/>
                <a:gd name="T65" fmla="*/ 8 h 146"/>
                <a:gd name="T66" fmla="*/ 98 w 242"/>
                <a:gd name="T67" fmla="*/ 2 h 146"/>
                <a:gd name="T68" fmla="*/ 122 w 242"/>
                <a:gd name="T69" fmla="*/ 0 h 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146"/>
                <a:gd name="T107" fmla="*/ 242 w 242"/>
                <a:gd name="T108" fmla="*/ 146 h 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146">
                  <a:moveTo>
                    <a:pt x="122" y="0"/>
                  </a:moveTo>
                  <a:lnTo>
                    <a:pt x="146" y="2"/>
                  </a:lnTo>
                  <a:lnTo>
                    <a:pt x="168" y="8"/>
                  </a:lnTo>
                  <a:lnTo>
                    <a:pt x="190" y="16"/>
                  </a:lnTo>
                  <a:lnTo>
                    <a:pt x="208" y="28"/>
                  </a:lnTo>
                  <a:lnTo>
                    <a:pt x="222" y="42"/>
                  </a:lnTo>
                  <a:lnTo>
                    <a:pt x="234" y="56"/>
                  </a:lnTo>
                  <a:lnTo>
                    <a:pt x="240" y="70"/>
                  </a:lnTo>
                  <a:lnTo>
                    <a:pt x="242" y="82"/>
                  </a:lnTo>
                  <a:lnTo>
                    <a:pt x="242" y="90"/>
                  </a:lnTo>
                  <a:lnTo>
                    <a:pt x="240" y="96"/>
                  </a:lnTo>
                  <a:lnTo>
                    <a:pt x="234" y="108"/>
                  </a:lnTo>
                  <a:lnTo>
                    <a:pt x="222" y="118"/>
                  </a:lnTo>
                  <a:lnTo>
                    <a:pt x="208" y="128"/>
                  </a:lnTo>
                  <a:lnTo>
                    <a:pt x="190" y="136"/>
                  </a:lnTo>
                  <a:lnTo>
                    <a:pt x="168" y="142"/>
                  </a:lnTo>
                  <a:lnTo>
                    <a:pt x="146" y="144"/>
                  </a:lnTo>
                  <a:lnTo>
                    <a:pt x="122" y="146"/>
                  </a:lnTo>
                  <a:lnTo>
                    <a:pt x="98" y="144"/>
                  </a:lnTo>
                  <a:lnTo>
                    <a:pt x="74" y="142"/>
                  </a:lnTo>
                  <a:lnTo>
                    <a:pt x="54" y="136"/>
                  </a:lnTo>
                  <a:lnTo>
                    <a:pt x="36" y="128"/>
                  </a:lnTo>
                  <a:lnTo>
                    <a:pt x="22" y="118"/>
                  </a:lnTo>
                  <a:lnTo>
                    <a:pt x="10" y="108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4" y="70"/>
                  </a:lnTo>
                  <a:lnTo>
                    <a:pt x="10" y="56"/>
                  </a:lnTo>
                  <a:lnTo>
                    <a:pt x="22" y="42"/>
                  </a:lnTo>
                  <a:lnTo>
                    <a:pt x="36" y="28"/>
                  </a:lnTo>
                  <a:lnTo>
                    <a:pt x="54" y="16"/>
                  </a:lnTo>
                  <a:lnTo>
                    <a:pt x="74" y="8"/>
                  </a:lnTo>
                  <a:lnTo>
                    <a:pt x="98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0" name="Freeform 145"/>
            <p:cNvSpPr>
              <a:spLocks/>
            </p:cNvSpPr>
            <p:nvPr/>
          </p:nvSpPr>
          <p:spPr bwMode="auto">
            <a:xfrm>
              <a:off x="4314825" y="3292475"/>
              <a:ext cx="349250" cy="212725"/>
            </a:xfrm>
            <a:custGeom>
              <a:avLst/>
              <a:gdLst>
                <a:gd name="T0" fmla="*/ 110 w 220"/>
                <a:gd name="T1" fmla="*/ 0 h 134"/>
                <a:gd name="T2" fmla="*/ 132 w 220"/>
                <a:gd name="T3" fmla="*/ 2 h 134"/>
                <a:gd name="T4" fmla="*/ 152 w 220"/>
                <a:gd name="T5" fmla="*/ 8 h 134"/>
                <a:gd name="T6" fmla="*/ 170 w 220"/>
                <a:gd name="T7" fmla="*/ 16 h 134"/>
                <a:gd name="T8" fmla="*/ 188 w 220"/>
                <a:gd name="T9" fmla="*/ 26 h 134"/>
                <a:gd name="T10" fmla="*/ 200 w 220"/>
                <a:gd name="T11" fmla="*/ 38 h 134"/>
                <a:gd name="T12" fmla="*/ 210 w 220"/>
                <a:gd name="T13" fmla="*/ 52 h 134"/>
                <a:gd name="T14" fmla="*/ 218 w 220"/>
                <a:gd name="T15" fmla="*/ 64 h 134"/>
                <a:gd name="T16" fmla="*/ 220 w 220"/>
                <a:gd name="T17" fmla="*/ 76 h 134"/>
                <a:gd name="T18" fmla="*/ 218 w 220"/>
                <a:gd name="T19" fmla="*/ 88 h 134"/>
                <a:gd name="T20" fmla="*/ 210 w 220"/>
                <a:gd name="T21" fmla="*/ 98 h 134"/>
                <a:gd name="T22" fmla="*/ 200 w 220"/>
                <a:gd name="T23" fmla="*/ 108 h 134"/>
                <a:gd name="T24" fmla="*/ 188 w 220"/>
                <a:gd name="T25" fmla="*/ 116 h 134"/>
                <a:gd name="T26" fmla="*/ 170 w 220"/>
                <a:gd name="T27" fmla="*/ 124 h 134"/>
                <a:gd name="T28" fmla="*/ 152 w 220"/>
                <a:gd name="T29" fmla="*/ 128 h 134"/>
                <a:gd name="T30" fmla="*/ 132 w 220"/>
                <a:gd name="T31" fmla="*/ 132 h 134"/>
                <a:gd name="T32" fmla="*/ 110 w 220"/>
                <a:gd name="T33" fmla="*/ 134 h 134"/>
                <a:gd name="T34" fmla="*/ 88 w 220"/>
                <a:gd name="T35" fmla="*/ 132 h 134"/>
                <a:gd name="T36" fmla="*/ 68 w 220"/>
                <a:gd name="T37" fmla="*/ 128 h 134"/>
                <a:gd name="T38" fmla="*/ 48 w 220"/>
                <a:gd name="T39" fmla="*/ 124 h 134"/>
                <a:gd name="T40" fmla="*/ 32 w 220"/>
                <a:gd name="T41" fmla="*/ 116 h 134"/>
                <a:gd name="T42" fmla="*/ 20 w 220"/>
                <a:gd name="T43" fmla="*/ 108 h 134"/>
                <a:gd name="T44" fmla="*/ 10 w 220"/>
                <a:gd name="T45" fmla="*/ 98 h 134"/>
                <a:gd name="T46" fmla="*/ 2 w 220"/>
                <a:gd name="T47" fmla="*/ 88 h 134"/>
                <a:gd name="T48" fmla="*/ 0 w 220"/>
                <a:gd name="T49" fmla="*/ 76 h 134"/>
                <a:gd name="T50" fmla="*/ 2 w 220"/>
                <a:gd name="T51" fmla="*/ 64 h 134"/>
                <a:gd name="T52" fmla="*/ 10 w 220"/>
                <a:gd name="T53" fmla="*/ 52 h 134"/>
                <a:gd name="T54" fmla="*/ 20 w 220"/>
                <a:gd name="T55" fmla="*/ 38 h 134"/>
                <a:gd name="T56" fmla="*/ 32 w 220"/>
                <a:gd name="T57" fmla="*/ 26 h 134"/>
                <a:gd name="T58" fmla="*/ 48 w 220"/>
                <a:gd name="T59" fmla="*/ 16 h 134"/>
                <a:gd name="T60" fmla="*/ 68 w 220"/>
                <a:gd name="T61" fmla="*/ 8 h 134"/>
                <a:gd name="T62" fmla="*/ 88 w 220"/>
                <a:gd name="T63" fmla="*/ 2 h 134"/>
                <a:gd name="T64" fmla="*/ 110 w 220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134"/>
                <a:gd name="T101" fmla="*/ 220 w 22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134">
                  <a:moveTo>
                    <a:pt x="110" y="0"/>
                  </a:moveTo>
                  <a:lnTo>
                    <a:pt x="132" y="2"/>
                  </a:lnTo>
                  <a:lnTo>
                    <a:pt x="152" y="8"/>
                  </a:lnTo>
                  <a:lnTo>
                    <a:pt x="170" y="16"/>
                  </a:lnTo>
                  <a:lnTo>
                    <a:pt x="188" y="26"/>
                  </a:lnTo>
                  <a:lnTo>
                    <a:pt x="200" y="38"/>
                  </a:lnTo>
                  <a:lnTo>
                    <a:pt x="210" y="52"/>
                  </a:lnTo>
                  <a:lnTo>
                    <a:pt x="218" y="64"/>
                  </a:lnTo>
                  <a:lnTo>
                    <a:pt x="220" y="76"/>
                  </a:lnTo>
                  <a:lnTo>
                    <a:pt x="218" y="88"/>
                  </a:lnTo>
                  <a:lnTo>
                    <a:pt x="210" y="98"/>
                  </a:lnTo>
                  <a:lnTo>
                    <a:pt x="200" y="108"/>
                  </a:lnTo>
                  <a:lnTo>
                    <a:pt x="188" y="116"/>
                  </a:lnTo>
                  <a:lnTo>
                    <a:pt x="170" y="124"/>
                  </a:lnTo>
                  <a:lnTo>
                    <a:pt x="152" y="128"/>
                  </a:lnTo>
                  <a:lnTo>
                    <a:pt x="132" y="132"/>
                  </a:lnTo>
                  <a:lnTo>
                    <a:pt x="110" y="134"/>
                  </a:lnTo>
                  <a:lnTo>
                    <a:pt x="88" y="132"/>
                  </a:lnTo>
                  <a:lnTo>
                    <a:pt x="68" y="128"/>
                  </a:lnTo>
                  <a:lnTo>
                    <a:pt x="48" y="124"/>
                  </a:lnTo>
                  <a:lnTo>
                    <a:pt x="32" y="116"/>
                  </a:lnTo>
                  <a:lnTo>
                    <a:pt x="20" y="108"/>
                  </a:lnTo>
                  <a:lnTo>
                    <a:pt x="10" y="98"/>
                  </a:lnTo>
                  <a:lnTo>
                    <a:pt x="2" y="88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10" y="52"/>
                  </a:lnTo>
                  <a:lnTo>
                    <a:pt x="20" y="38"/>
                  </a:lnTo>
                  <a:lnTo>
                    <a:pt x="32" y="26"/>
                  </a:lnTo>
                  <a:lnTo>
                    <a:pt x="48" y="16"/>
                  </a:lnTo>
                  <a:lnTo>
                    <a:pt x="68" y="8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1" name="Freeform 146"/>
            <p:cNvSpPr>
              <a:spLocks/>
            </p:cNvSpPr>
            <p:nvPr/>
          </p:nvSpPr>
          <p:spPr bwMode="auto">
            <a:xfrm>
              <a:off x="4333875" y="3295650"/>
              <a:ext cx="311150" cy="187325"/>
            </a:xfrm>
            <a:custGeom>
              <a:avLst/>
              <a:gdLst>
                <a:gd name="T0" fmla="*/ 98 w 196"/>
                <a:gd name="T1" fmla="*/ 0 h 118"/>
                <a:gd name="T2" fmla="*/ 118 w 196"/>
                <a:gd name="T3" fmla="*/ 2 h 118"/>
                <a:gd name="T4" fmla="*/ 136 w 196"/>
                <a:gd name="T5" fmla="*/ 6 h 118"/>
                <a:gd name="T6" fmla="*/ 152 w 196"/>
                <a:gd name="T7" fmla="*/ 14 h 118"/>
                <a:gd name="T8" fmla="*/ 168 w 196"/>
                <a:gd name="T9" fmla="*/ 22 h 118"/>
                <a:gd name="T10" fmla="*/ 180 w 196"/>
                <a:gd name="T11" fmla="*/ 34 h 118"/>
                <a:gd name="T12" fmla="*/ 188 w 196"/>
                <a:gd name="T13" fmla="*/ 44 h 118"/>
                <a:gd name="T14" fmla="*/ 194 w 196"/>
                <a:gd name="T15" fmla="*/ 56 h 118"/>
                <a:gd name="T16" fmla="*/ 196 w 196"/>
                <a:gd name="T17" fmla="*/ 68 h 118"/>
                <a:gd name="T18" fmla="*/ 194 w 196"/>
                <a:gd name="T19" fmla="*/ 78 h 118"/>
                <a:gd name="T20" fmla="*/ 188 w 196"/>
                <a:gd name="T21" fmla="*/ 88 h 118"/>
                <a:gd name="T22" fmla="*/ 180 w 196"/>
                <a:gd name="T23" fmla="*/ 96 h 118"/>
                <a:gd name="T24" fmla="*/ 168 w 196"/>
                <a:gd name="T25" fmla="*/ 104 h 118"/>
                <a:gd name="T26" fmla="*/ 152 w 196"/>
                <a:gd name="T27" fmla="*/ 110 h 118"/>
                <a:gd name="T28" fmla="*/ 136 w 196"/>
                <a:gd name="T29" fmla="*/ 114 h 118"/>
                <a:gd name="T30" fmla="*/ 118 w 196"/>
                <a:gd name="T31" fmla="*/ 118 h 118"/>
                <a:gd name="T32" fmla="*/ 98 w 196"/>
                <a:gd name="T33" fmla="*/ 118 h 118"/>
                <a:gd name="T34" fmla="*/ 78 w 196"/>
                <a:gd name="T35" fmla="*/ 118 h 118"/>
                <a:gd name="T36" fmla="*/ 60 w 196"/>
                <a:gd name="T37" fmla="*/ 114 h 118"/>
                <a:gd name="T38" fmla="*/ 44 w 196"/>
                <a:gd name="T39" fmla="*/ 110 h 118"/>
                <a:gd name="T40" fmla="*/ 28 w 196"/>
                <a:gd name="T41" fmla="*/ 104 h 118"/>
                <a:gd name="T42" fmla="*/ 16 w 196"/>
                <a:gd name="T43" fmla="*/ 96 h 118"/>
                <a:gd name="T44" fmla="*/ 8 w 196"/>
                <a:gd name="T45" fmla="*/ 88 h 118"/>
                <a:gd name="T46" fmla="*/ 2 w 196"/>
                <a:gd name="T47" fmla="*/ 78 h 118"/>
                <a:gd name="T48" fmla="*/ 0 w 196"/>
                <a:gd name="T49" fmla="*/ 68 h 118"/>
                <a:gd name="T50" fmla="*/ 2 w 196"/>
                <a:gd name="T51" fmla="*/ 56 h 118"/>
                <a:gd name="T52" fmla="*/ 8 w 196"/>
                <a:gd name="T53" fmla="*/ 44 h 118"/>
                <a:gd name="T54" fmla="*/ 16 w 196"/>
                <a:gd name="T55" fmla="*/ 34 h 118"/>
                <a:gd name="T56" fmla="*/ 28 w 196"/>
                <a:gd name="T57" fmla="*/ 22 h 118"/>
                <a:gd name="T58" fmla="*/ 44 w 196"/>
                <a:gd name="T59" fmla="*/ 14 h 118"/>
                <a:gd name="T60" fmla="*/ 60 w 196"/>
                <a:gd name="T61" fmla="*/ 6 h 118"/>
                <a:gd name="T62" fmla="*/ 78 w 196"/>
                <a:gd name="T63" fmla="*/ 2 h 118"/>
                <a:gd name="T64" fmla="*/ 98 w 196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118"/>
                <a:gd name="T101" fmla="*/ 196 w 196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118">
                  <a:moveTo>
                    <a:pt x="98" y="0"/>
                  </a:moveTo>
                  <a:lnTo>
                    <a:pt x="118" y="2"/>
                  </a:lnTo>
                  <a:lnTo>
                    <a:pt x="136" y="6"/>
                  </a:lnTo>
                  <a:lnTo>
                    <a:pt x="152" y="14"/>
                  </a:lnTo>
                  <a:lnTo>
                    <a:pt x="168" y="22"/>
                  </a:lnTo>
                  <a:lnTo>
                    <a:pt x="180" y="34"/>
                  </a:lnTo>
                  <a:lnTo>
                    <a:pt x="188" y="44"/>
                  </a:lnTo>
                  <a:lnTo>
                    <a:pt x="194" y="56"/>
                  </a:lnTo>
                  <a:lnTo>
                    <a:pt x="196" y="68"/>
                  </a:lnTo>
                  <a:lnTo>
                    <a:pt x="194" y="78"/>
                  </a:lnTo>
                  <a:lnTo>
                    <a:pt x="188" y="88"/>
                  </a:lnTo>
                  <a:lnTo>
                    <a:pt x="180" y="96"/>
                  </a:lnTo>
                  <a:lnTo>
                    <a:pt x="168" y="104"/>
                  </a:lnTo>
                  <a:lnTo>
                    <a:pt x="152" y="110"/>
                  </a:lnTo>
                  <a:lnTo>
                    <a:pt x="136" y="114"/>
                  </a:lnTo>
                  <a:lnTo>
                    <a:pt x="118" y="118"/>
                  </a:lnTo>
                  <a:lnTo>
                    <a:pt x="98" y="118"/>
                  </a:lnTo>
                  <a:lnTo>
                    <a:pt x="78" y="118"/>
                  </a:lnTo>
                  <a:lnTo>
                    <a:pt x="60" y="114"/>
                  </a:lnTo>
                  <a:lnTo>
                    <a:pt x="44" y="110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2" y="78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44"/>
                  </a:lnTo>
                  <a:lnTo>
                    <a:pt x="16" y="34"/>
                  </a:lnTo>
                  <a:lnTo>
                    <a:pt x="28" y="22"/>
                  </a:lnTo>
                  <a:lnTo>
                    <a:pt x="44" y="14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2" name="Freeform 147"/>
            <p:cNvSpPr>
              <a:spLocks/>
            </p:cNvSpPr>
            <p:nvPr/>
          </p:nvSpPr>
          <p:spPr bwMode="auto">
            <a:xfrm>
              <a:off x="4352925" y="3295650"/>
              <a:ext cx="273050" cy="168275"/>
            </a:xfrm>
            <a:custGeom>
              <a:avLst/>
              <a:gdLst>
                <a:gd name="T0" fmla="*/ 86 w 172"/>
                <a:gd name="T1" fmla="*/ 0 h 106"/>
                <a:gd name="T2" fmla="*/ 104 w 172"/>
                <a:gd name="T3" fmla="*/ 2 h 106"/>
                <a:gd name="T4" fmla="*/ 120 w 172"/>
                <a:gd name="T5" fmla="*/ 6 h 106"/>
                <a:gd name="T6" fmla="*/ 134 w 172"/>
                <a:gd name="T7" fmla="*/ 14 h 106"/>
                <a:gd name="T8" fmla="*/ 148 w 172"/>
                <a:gd name="T9" fmla="*/ 22 h 106"/>
                <a:gd name="T10" fmla="*/ 158 w 172"/>
                <a:gd name="T11" fmla="*/ 30 h 106"/>
                <a:gd name="T12" fmla="*/ 166 w 172"/>
                <a:gd name="T13" fmla="*/ 40 h 106"/>
                <a:gd name="T14" fmla="*/ 170 w 172"/>
                <a:gd name="T15" fmla="*/ 50 h 106"/>
                <a:gd name="T16" fmla="*/ 172 w 172"/>
                <a:gd name="T17" fmla="*/ 60 h 106"/>
                <a:gd name="T18" fmla="*/ 170 w 172"/>
                <a:gd name="T19" fmla="*/ 70 h 106"/>
                <a:gd name="T20" fmla="*/ 166 w 172"/>
                <a:gd name="T21" fmla="*/ 78 h 106"/>
                <a:gd name="T22" fmla="*/ 158 w 172"/>
                <a:gd name="T23" fmla="*/ 86 h 106"/>
                <a:gd name="T24" fmla="*/ 148 w 172"/>
                <a:gd name="T25" fmla="*/ 92 h 106"/>
                <a:gd name="T26" fmla="*/ 134 w 172"/>
                <a:gd name="T27" fmla="*/ 98 h 106"/>
                <a:gd name="T28" fmla="*/ 120 w 172"/>
                <a:gd name="T29" fmla="*/ 102 h 106"/>
                <a:gd name="T30" fmla="*/ 104 w 172"/>
                <a:gd name="T31" fmla="*/ 104 h 106"/>
                <a:gd name="T32" fmla="*/ 86 w 172"/>
                <a:gd name="T33" fmla="*/ 106 h 106"/>
                <a:gd name="T34" fmla="*/ 68 w 172"/>
                <a:gd name="T35" fmla="*/ 104 h 106"/>
                <a:gd name="T36" fmla="*/ 52 w 172"/>
                <a:gd name="T37" fmla="*/ 102 h 106"/>
                <a:gd name="T38" fmla="*/ 38 w 172"/>
                <a:gd name="T39" fmla="*/ 98 h 106"/>
                <a:gd name="T40" fmla="*/ 24 w 172"/>
                <a:gd name="T41" fmla="*/ 92 h 106"/>
                <a:gd name="T42" fmla="*/ 14 w 172"/>
                <a:gd name="T43" fmla="*/ 86 h 106"/>
                <a:gd name="T44" fmla="*/ 6 w 172"/>
                <a:gd name="T45" fmla="*/ 78 h 106"/>
                <a:gd name="T46" fmla="*/ 2 w 172"/>
                <a:gd name="T47" fmla="*/ 70 h 106"/>
                <a:gd name="T48" fmla="*/ 0 w 172"/>
                <a:gd name="T49" fmla="*/ 60 h 106"/>
                <a:gd name="T50" fmla="*/ 2 w 172"/>
                <a:gd name="T51" fmla="*/ 50 h 106"/>
                <a:gd name="T52" fmla="*/ 6 w 172"/>
                <a:gd name="T53" fmla="*/ 40 h 106"/>
                <a:gd name="T54" fmla="*/ 14 w 172"/>
                <a:gd name="T55" fmla="*/ 30 h 106"/>
                <a:gd name="T56" fmla="*/ 24 w 172"/>
                <a:gd name="T57" fmla="*/ 22 h 106"/>
                <a:gd name="T58" fmla="*/ 38 w 172"/>
                <a:gd name="T59" fmla="*/ 14 h 106"/>
                <a:gd name="T60" fmla="*/ 52 w 172"/>
                <a:gd name="T61" fmla="*/ 6 h 106"/>
                <a:gd name="T62" fmla="*/ 68 w 172"/>
                <a:gd name="T63" fmla="*/ 2 h 106"/>
                <a:gd name="T64" fmla="*/ 86 w 172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2"/>
                <a:gd name="T100" fmla="*/ 0 h 106"/>
                <a:gd name="T101" fmla="*/ 172 w 17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2" h="106">
                  <a:moveTo>
                    <a:pt x="86" y="0"/>
                  </a:move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8" y="22"/>
                  </a:lnTo>
                  <a:lnTo>
                    <a:pt x="158" y="30"/>
                  </a:lnTo>
                  <a:lnTo>
                    <a:pt x="166" y="40"/>
                  </a:lnTo>
                  <a:lnTo>
                    <a:pt x="170" y="50"/>
                  </a:lnTo>
                  <a:lnTo>
                    <a:pt x="172" y="60"/>
                  </a:lnTo>
                  <a:lnTo>
                    <a:pt x="170" y="70"/>
                  </a:lnTo>
                  <a:lnTo>
                    <a:pt x="166" y="78"/>
                  </a:lnTo>
                  <a:lnTo>
                    <a:pt x="158" y="86"/>
                  </a:lnTo>
                  <a:lnTo>
                    <a:pt x="148" y="92"/>
                  </a:lnTo>
                  <a:lnTo>
                    <a:pt x="134" y="98"/>
                  </a:lnTo>
                  <a:lnTo>
                    <a:pt x="120" y="102"/>
                  </a:lnTo>
                  <a:lnTo>
                    <a:pt x="104" y="104"/>
                  </a:lnTo>
                  <a:lnTo>
                    <a:pt x="86" y="106"/>
                  </a:lnTo>
                  <a:lnTo>
                    <a:pt x="68" y="104"/>
                  </a:lnTo>
                  <a:lnTo>
                    <a:pt x="52" y="102"/>
                  </a:lnTo>
                  <a:lnTo>
                    <a:pt x="38" y="98"/>
                  </a:lnTo>
                  <a:lnTo>
                    <a:pt x="24" y="92"/>
                  </a:lnTo>
                  <a:lnTo>
                    <a:pt x="14" y="86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3" name="Freeform 148"/>
            <p:cNvSpPr>
              <a:spLocks/>
            </p:cNvSpPr>
            <p:nvPr/>
          </p:nvSpPr>
          <p:spPr bwMode="auto">
            <a:xfrm>
              <a:off x="4371975" y="3298825"/>
              <a:ext cx="238125" cy="142875"/>
            </a:xfrm>
            <a:custGeom>
              <a:avLst/>
              <a:gdLst>
                <a:gd name="T0" fmla="*/ 74 w 150"/>
                <a:gd name="T1" fmla="*/ 0 h 90"/>
                <a:gd name="T2" fmla="*/ 90 w 150"/>
                <a:gd name="T3" fmla="*/ 2 h 90"/>
                <a:gd name="T4" fmla="*/ 104 w 150"/>
                <a:gd name="T5" fmla="*/ 4 h 90"/>
                <a:gd name="T6" fmla="*/ 116 w 150"/>
                <a:gd name="T7" fmla="*/ 10 h 90"/>
                <a:gd name="T8" fmla="*/ 128 w 150"/>
                <a:gd name="T9" fmla="*/ 18 h 90"/>
                <a:gd name="T10" fmla="*/ 136 w 150"/>
                <a:gd name="T11" fmla="*/ 26 h 90"/>
                <a:gd name="T12" fmla="*/ 144 w 150"/>
                <a:gd name="T13" fmla="*/ 34 h 90"/>
                <a:gd name="T14" fmla="*/ 148 w 150"/>
                <a:gd name="T15" fmla="*/ 44 h 90"/>
                <a:gd name="T16" fmla="*/ 150 w 150"/>
                <a:gd name="T17" fmla="*/ 52 h 90"/>
                <a:gd name="T18" fmla="*/ 148 w 150"/>
                <a:gd name="T19" fmla="*/ 60 h 90"/>
                <a:gd name="T20" fmla="*/ 144 w 150"/>
                <a:gd name="T21" fmla="*/ 66 h 90"/>
                <a:gd name="T22" fmla="*/ 136 w 150"/>
                <a:gd name="T23" fmla="*/ 74 h 90"/>
                <a:gd name="T24" fmla="*/ 128 w 150"/>
                <a:gd name="T25" fmla="*/ 80 h 90"/>
                <a:gd name="T26" fmla="*/ 116 w 150"/>
                <a:gd name="T27" fmla="*/ 84 h 90"/>
                <a:gd name="T28" fmla="*/ 104 w 150"/>
                <a:gd name="T29" fmla="*/ 88 h 90"/>
                <a:gd name="T30" fmla="*/ 90 w 150"/>
                <a:gd name="T31" fmla="*/ 90 h 90"/>
                <a:gd name="T32" fmla="*/ 74 w 150"/>
                <a:gd name="T33" fmla="*/ 90 h 90"/>
                <a:gd name="T34" fmla="*/ 60 w 150"/>
                <a:gd name="T35" fmla="*/ 90 h 90"/>
                <a:gd name="T36" fmla="*/ 44 w 150"/>
                <a:gd name="T37" fmla="*/ 88 h 90"/>
                <a:gd name="T38" fmla="*/ 32 w 150"/>
                <a:gd name="T39" fmla="*/ 84 h 90"/>
                <a:gd name="T40" fmla="*/ 22 w 150"/>
                <a:gd name="T41" fmla="*/ 80 h 90"/>
                <a:gd name="T42" fmla="*/ 12 w 150"/>
                <a:gd name="T43" fmla="*/ 74 h 90"/>
                <a:gd name="T44" fmla="*/ 6 w 150"/>
                <a:gd name="T45" fmla="*/ 66 h 90"/>
                <a:gd name="T46" fmla="*/ 0 w 150"/>
                <a:gd name="T47" fmla="*/ 60 h 90"/>
                <a:gd name="T48" fmla="*/ 0 w 150"/>
                <a:gd name="T49" fmla="*/ 52 h 90"/>
                <a:gd name="T50" fmla="*/ 0 w 150"/>
                <a:gd name="T51" fmla="*/ 44 h 90"/>
                <a:gd name="T52" fmla="*/ 6 w 150"/>
                <a:gd name="T53" fmla="*/ 34 h 90"/>
                <a:gd name="T54" fmla="*/ 12 w 150"/>
                <a:gd name="T55" fmla="*/ 26 h 90"/>
                <a:gd name="T56" fmla="*/ 22 w 150"/>
                <a:gd name="T57" fmla="*/ 18 h 90"/>
                <a:gd name="T58" fmla="*/ 32 w 150"/>
                <a:gd name="T59" fmla="*/ 10 h 90"/>
                <a:gd name="T60" fmla="*/ 44 w 150"/>
                <a:gd name="T61" fmla="*/ 4 h 90"/>
                <a:gd name="T62" fmla="*/ 60 w 150"/>
                <a:gd name="T63" fmla="*/ 2 h 90"/>
                <a:gd name="T64" fmla="*/ 74 w 150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90"/>
                <a:gd name="T101" fmla="*/ 150 w 150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90">
                  <a:moveTo>
                    <a:pt x="74" y="0"/>
                  </a:moveTo>
                  <a:lnTo>
                    <a:pt x="90" y="2"/>
                  </a:lnTo>
                  <a:lnTo>
                    <a:pt x="104" y="4"/>
                  </a:lnTo>
                  <a:lnTo>
                    <a:pt x="116" y="10"/>
                  </a:lnTo>
                  <a:lnTo>
                    <a:pt x="128" y="18"/>
                  </a:lnTo>
                  <a:lnTo>
                    <a:pt x="136" y="26"/>
                  </a:lnTo>
                  <a:lnTo>
                    <a:pt x="144" y="34"/>
                  </a:lnTo>
                  <a:lnTo>
                    <a:pt x="148" y="44"/>
                  </a:lnTo>
                  <a:lnTo>
                    <a:pt x="150" y="52"/>
                  </a:lnTo>
                  <a:lnTo>
                    <a:pt x="148" y="60"/>
                  </a:lnTo>
                  <a:lnTo>
                    <a:pt x="144" y="66"/>
                  </a:lnTo>
                  <a:lnTo>
                    <a:pt x="136" y="74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8"/>
                  </a:lnTo>
                  <a:lnTo>
                    <a:pt x="90" y="90"/>
                  </a:lnTo>
                  <a:lnTo>
                    <a:pt x="74" y="90"/>
                  </a:lnTo>
                  <a:lnTo>
                    <a:pt x="60" y="90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4" y="4"/>
                  </a:lnTo>
                  <a:lnTo>
                    <a:pt x="60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4" name="Freeform 149"/>
            <p:cNvSpPr>
              <a:spLocks/>
            </p:cNvSpPr>
            <p:nvPr/>
          </p:nvSpPr>
          <p:spPr bwMode="auto">
            <a:xfrm>
              <a:off x="4387850" y="3298825"/>
              <a:ext cx="203200" cy="123825"/>
            </a:xfrm>
            <a:custGeom>
              <a:avLst/>
              <a:gdLst>
                <a:gd name="T0" fmla="*/ 64 w 128"/>
                <a:gd name="T1" fmla="*/ 0 h 78"/>
                <a:gd name="T2" fmla="*/ 78 w 128"/>
                <a:gd name="T3" fmla="*/ 2 h 78"/>
                <a:gd name="T4" fmla="*/ 90 w 128"/>
                <a:gd name="T5" fmla="*/ 6 h 78"/>
                <a:gd name="T6" fmla="*/ 100 w 128"/>
                <a:gd name="T7" fmla="*/ 10 h 78"/>
                <a:gd name="T8" fmla="*/ 110 w 128"/>
                <a:gd name="T9" fmla="*/ 16 h 78"/>
                <a:gd name="T10" fmla="*/ 118 w 128"/>
                <a:gd name="T11" fmla="*/ 22 h 78"/>
                <a:gd name="T12" fmla="*/ 124 w 128"/>
                <a:gd name="T13" fmla="*/ 30 h 78"/>
                <a:gd name="T14" fmla="*/ 126 w 128"/>
                <a:gd name="T15" fmla="*/ 38 h 78"/>
                <a:gd name="T16" fmla="*/ 128 w 128"/>
                <a:gd name="T17" fmla="*/ 44 h 78"/>
                <a:gd name="T18" fmla="*/ 126 w 128"/>
                <a:gd name="T19" fmla="*/ 52 h 78"/>
                <a:gd name="T20" fmla="*/ 124 w 128"/>
                <a:gd name="T21" fmla="*/ 58 h 78"/>
                <a:gd name="T22" fmla="*/ 118 w 128"/>
                <a:gd name="T23" fmla="*/ 64 h 78"/>
                <a:gd name="T24" fmla="*/ 110 w 128"/>
                <a:gd name="T25" fmla="*/ 68 h 78"/>
                <a:gd name="T26" fmla="*/ 100 w 128"/>
                <a:gd name="T27" fmla="*/ 72 h 78"/>
                <a:gd name="T28" fmla="*/ 90 w 128"/>
                <a:gd name="T29" fmla="*/ 76 h 78"/>
                <a:gd name="T30" fmla="*/ 78 w 128"/>
                <a:gd name="T31" fmla="*/ 78 h 78"/>
                <a:gd name="T32" fmla="*/ 64 w 128"/>
                <a:gd name="T33" fmla="*/ 78 h 78"/>
                <a:gd name="T34" fmla="*/ 52 w 128"/>
                <a:gd name="T35" fmla="*/ 78 h 78"/>
                <a:gd name="T36" fmla="*/ 40 w 128"/>
                <a:gd name="T37" fmla="*/ 76 h 78"/>
                <a:gd name="T38" fmla="*/ 28 w 128"/>
                <a:gd name="T39" fmla="*/ 72 h 78"/>
                <a:gd name="T40" fmla="*/ 20 w 128"/>
                <a:gd name="T41" fmla="*/ 68 h 78"/>
                <a:gd name="T42" fmla="*/ 12 w 128"/>
                <a:gd name="T43" fmla="*/ 64 h 78"/>
                <a:gd name="T44" fmla="*/ 6 w 128"/>
                <a:gd name="T45" fmla="*/ 58 h 78"/>
                <a:gd name="T46" fmla="*/ 2 w 128"/>
                <a:gd name="T47" fmla="*/ 52 h 78"/>
                <a:gd name="T48" fmla="*/ 0 w 128"/>
                <a:gd name="T49" fmla="*/ 44 h 78"/>
                <a:gd name="T50" fmla="*/ 2 w 128"/>
                <a:gd name="T51" fmla="*/ 38 h 78"/>
                <a:gd name="T52" fmla="*/ 6 w 128"/>
                <a:gd name="T53" fmla="*/ 30 h 78"/>
                <a:gd name="T54" fmla="*/ 12 w 128"/>
                <a:gd name="T55" fmla="*/ 22 h 78"/>
                <a:gd name="T56" fmla="*/ 20 w 128"/>
                <a:gd name="T57" fmla="*/ 16 h 78"/>
                <a:gd name="T58" fmla="*/ 28 w 128"/>
                <a:gd name="T59" fmla="*/ 10 h 78"/>
                <a:gd name="T60" fmla="*/ 40 w 128"/>
                <a:gd name="T61" fmla="*/ 6 h 78"/>
                <a:gd name="T62" fmla="*/ 52 w 128"/>
                <a:gd name="T63" fmla="*/ 2 h 78"/>
                <a:gd name="T64" fmla="*/ 64 w 128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78"/>
                <a:gd name="T101" fmla="*/ 128 w 128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78">
                  <a:moveTo>
                    <a:pt x="64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0" y="10"/>
                  </a:lnTo>
                  <a:lnTo>
                    <a:pt x="110" y="16"/>
                  </a:lnTo>
                  <a:lnTo>
                    <a:pt x="118" y="22"/>
                  </a:lnTo>
                  <a:lnTo>
                    <a:pt x="124" y="30"/>
                  </a:lnTo>
                  <a:lnTo>
                    <a:pt x="126" y="38"/>
                  </a:lnTo>
                  <a:lnTo>
                    <a:pt x="128" y="44"/>
                  </a:lnTo>
                  <a:lnTo>
                    <a:pt x="126" y="52"/>
                  </a:lnTo>
                  <a:lnTo>
                    <a:pt x="124" y="58"/>
                  </a:lnTo>
                  <a:lnTo>
                    <a:pt x="118" y="64"/>
                  </a:lnTo>
                  <a:lnTo>
                    <a:pt x="110" y="68"/>
                  </a:lnTo>
                  <a:lnTo>
                    <a:pt x="100" y="72"/>
                  </a:lnTo>
                  <a:lnTo>
                    <a:pt x="90" y="76"/>
                  </a:lnTo>
                  <a:lnTo>
                    <a:pt x="78" y="78"/>
                  </a:lnTo>
                  <a:lnTo>
                    <a:pt x="64" y="78"/>
                  </a:lnTo>
                  <a:lnTo>
                    <a:pt x="52" y="78"/>
                  </a:lnTo>
                  <a:lnTo>
                    <a:pt x="40" y="76"/>
                  </a:lnTo>
                  <a:lnTo>
                    <a:pt x="28" y="72"/>
                  </a:lnTo>
                  <a:lnTo>
                    <a:pt x="20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0" y="16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5" name="Freeform 150"/>
            <p:cNvSpPr>
              <a:spLocks/>
            </p:cNvSpPr>
            <p:nvPr/>
          </p:nvSpPr>
          <p:spPr bwMode="auto">
            <a:xfrm>
              <a:off x="4406900" y="3302000"/>
              <a:ext cx="165100" cy="101600"/>
            </a:xfrm>
            <a:custGeom>
              <a:avLst/>
              <a:gdLst>
                <a:gd name="T0" fmla="*/ 52 w 104"/>
                <a:gd name="T1" fmla="*/ 0 h 64"/>
                <a:gd name="T2" fmla="*/ 64 w 104"/>
                <a:gd name="T3" fmla="*/ 0 h 64"/>
                <a:gd name="T4" fmla="*/ 72 w 104"/>
                <a:gd name="T5" fmla="*/ 4 h 64"/>
                <a:gd name="T6" fmla="*/ 82 w 104"/>
                <a:gd name="T7" fmla="*/ 8 h 64"/>
                <a:gd name="T8" fmla="*/ 90 w 104"/>
                <a:gd name="T9" fmla="*/ 12 h 64"/>
                <a:gd name="T10" fmla="*/ 96 w 104"/>
                <a:gd name="T11" fmla="*/ 18 h 64"/>
                <a:gd name="T12" fmla="*/ 100 w 104"/>
                <a:gd name="T13" fmla="*/ 24 h 64"/>
                <a:gd name="T14" fmla="*/ 104 w 104"/>
                <a:gd name="T15" fmla="*/ 30 h 64"/>
                <a:gd name="T16" fmla="*/ 104 w 104"/>
                <a:gd name="T17" fmla="*/ 36 h 64"/>
                <a:gd name="T18" fmla="*/ 104 w 104"/>
                <a:gd name="T19" fmla="*/ 42 h 64"/>
                <a:gd name="T20" fmla="*/ 100 w 104"/>
                <a:gd name="T21" fmla="*/ 46 h 64"/>
                <a:gd name="T22" fmla="*/ 96 w 104"/>
                <a:gd name="T23" fmla="*/ 52 h 64"/>
                <a:gd name="T24" fmla="*/ 90 w 104"/>
                <a:gd name="T25" fmla="*/ 56 h 64"/>
                <a:gd name="T26" fmla="*/ 72 w 104"/>
                <a:gd name="T27" fmla="*/ 62 h 64"/>
                <a:gd name="T28" fmla="*/ 52 w 104"/>
                <a:gd name="T29" fmla="*/ 64 h 64"/>
                <a:gd name="T30" fmla="*/ 32 w 104"/>
                <a:gd name="T31" fmla="*/ 62 h 64"/>
                <a:gd name="T32" fmla="*/ 16 w 104"/>
                <a:gd name="T33" fmla="*/ 56 h 64"/>
                <a:gd name="T34" fmla="*/ 10 w 104"/>
                <a:gd name="T35" fmla="*/ 52 h 64"/>
                <a:gd name="T36" fmla="*/ 4 w 104"/>
                <a:gd name="T37" fmla="*/ 46 h 64"/>
                <a:gd name="T38" fmla="*/ 2 w 104"/>
                <a:gd name="T39" fmla="*/ 42 h 64"/>
                <a:gd name="T40" fmla="*/ 0 w 104"/>
                <a:gd name="T41" fmla="*/ 36 h 64"/>
                <a:gd name="T42" fmla="*/ 2 w 104"/>
                <a:gd name="T43" fmla="*/ 30 h 64"/>
                <a:gd name="T44" fmla="*/ 4 w 104"/>
                <a:gd name="T45" fmla="*/ 24 h 64"/>
                <a:gd name="T46" fmla="*/ 10 w 104"/>
                <a:gd name="T47" fmla="*/ 18 h 64"/>
                <a:gd name="T48" fmla="*/ 16 w 104"/>
                <a:gd name="T49" fmla="*/ 12 h 64"/>
                <a:gd name="T50" fmla="*/ 24 w 104"/>
                <a:gd name="T51" fmla="*/ 8 h 64"/>
                <a:gd name="T52" fmla="*/ 32 w 104"/>
                <a:gd name="T53" fmla="*/ 4 h 64"/>
                <a:gd name="T54" fmla="*/ 42 w 104"/>
                <a:gd name="T55" fmla="*/ 0 h 64"/>
                <a:gd name="T56" fmla="*/ 52 w 104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64"/>
                <a:gd name="T89" fmla="*/ 104 w 104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64">
                  <a:moveTo>
                    <a:pt x="52" y="0"/>
                  </a:moveTo>
                  <a:lnTo>
                    <a:pt x="64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2"/>
                  </a:lnTo>
                  <a:lnTo>
                    <a:pt x="96" y="18"/>
                  </a:lnTo>
                  <a:lnTo>
                    <a:pt x="100" y="24"/>
                  </a:lnTo>
                  <a:lnTo>
                    <a:pt x="104" y="30"/>
                  </a:lnTo>
                  <a:lnTo>
                    <a:pt x="104" y="36"/>
                  </a:lnTo>
                  <a:lnTo>
                    <a:pt x="104" y="42"/>
                  </a:lnTo>
                  <a:lnTo>
                    <a:pt x="100" y="46"/>
                  </a:lnTo>
                  <a:lnTo>
                    <a:pt x="96" y="52"/>
                  </a:lnTo>
                  <a:lnTo>
                    <a:pt x="90" y="56"/>
                  </a:lnTo>
                  <a:lnTo>
                    <a:pt x="72" y="62"/>
                  </a:lnTo>
                  <a:lnTo>
                    <a:pt x="52" y="64"/>
                  </a:lnTo>
                  <a:lnTo>
                    <a:pt x="32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10" y="18"/>
                  </a:lnTo>
                  <a:lnTo>
                    <a:pt x="16" y="12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6" name="Freeform 151"/>
            <p:cNvSpPr>
              <a:spLocks/>
            </p:cNvSpPr>
            <p:nvPr/>
          </p:nvSpPr>
          <p:spPr bwMode="auto">
            <a:xfrm>
              <a:off x="4425950" y="3305175"/>
              <a:ext cx="130175" cy="76200"/>
            </a:xfrm>
            <a:custGeom>
              <a:avLst/>
              <a:gdLst>
                <a:gd name="T0" fmla="*/ 40 w 82"/>
                <a:gd name="T1" fmla="*/ 0 h 48"/>
                <a:gd name="T2" fmla="*/ 48 w 82"/>
                <a:gd name="T3" fmla="*/ 0 h 48"/>
                <a:gd name="T4" fmla="*/ 56 w 82"/>
                <a:gd name="T5" fmla="*/ 2 h 48"/>
                <a:gd name="T6" fmla="*/ 70 w 82"/>
                <a:gd name="T7" fmla="*/ 8 h 48"/>
                <a:gd name="T8" fmla="*/ 78 w 82"/>
                <a:gd name="T9" fmla="*/ 18 h 48"/>
                <a:gd name="T10" fmla="*/ 80 w 82"/>
                <a:gd name="T11" fmla="*/ 22 h 48"/>
                <a:gd name="T12" fmla="*/ 82 w 82"/>
                <a:gd name="T13" fmla="*/ 28 h 48"/>
                <a:gd name="T14" fmla="*/ 80 w 82"/>
                <a:gd name="T15" fmla="*/ 32 h 48"/>
                <a:gd name="T16" fmla="*/ 78 w 82"/>
                <a:gd name="T17" fmla="*/ 36 h 48"/>
                <a:gd name="T18" fmla="*/ 70 w 82"/>
                <a:gd name="T19" fmla="*/ 42 h 48"/>
                <a:gd name="T20" fmla="*/ 56 w 82"/>
                <a:gd name="T21" fmla="*/ 46 h 48"/>
                <a:gd name="T22" fmla="*/ 40 w 82"/>
                <a:gd name="T23" fmla="*/ 48 h 48"/>
                <a:gd name="T24" fmla="*/ 24 w 82"/>
                <a:gd name="T25" fmla="*/ 46 h 48"/>
                <a:gd name="T26" fmla="*/ 12 w 82"/>
                <a:gd name="T27" fmla="*/ 42 h 48"/>
                <a:gd name="T28" fmla="*/ 4 w 82"/>
                <a:gd name="T29" fmla="*/ 36 h 48"/>
                <a:gd name="T30" fmla="*/ 0 w 82"/>
                <a:gd name="T31" fmla="*/ 32 h 48"/>
                <a:gd name="T32" fmla="*/ 0 w 82"/>
                <a:gd name="T33" fmla="*/ 28 h 48"/>
                <a:gd name="T34" fmla="*/ 0 w 82"/>
                <a:gd name="T35" fmla="*/ 22 h 48"/>
                <a:gd name="T36" fmla="*/ 4 w 82"/>
                <a:gd name="T37" fmla="*/ 18 h 48"/>
                <a:gd name="T38" fmla="*/ 12 w 82"/>
                <a:gd name="T39" fmla="*/ 8 h 48"/>
                <a:gd name="T40" fmla="*/ 24 w 82"/>
                <a:gd name="T41" fmla="*/ 2 h 48"/>
                <a:gd name="T42" fmla="*/ 32 w 82"/>
                <a:gd name="T43" fmla="*/ 0 h 48"/>
                <a:gd name="T44" fmla="*/ 40 w 82"/>
                <a:gd name="T45" fmla="*/ 0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48"/>
                <a:gd name="T71" fmla="*/ 82 w 82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48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8"/>
                  </a:lnTo>
                  <a:lnTo>
                    <a:pt x="78" y="18"/>
                  </a:lnTo>
                  <a:lnTo>
                    <a:pt x="80" y="22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70" y="42"/>
                  </a:lnTo>
                  <a:lnTo>
                    <a:pt x="56" y="46"/>
                  </a:lnTo>
                  <a:lnTo>
                    <a:pt x="40" y="48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7" name="Freeform 152"/>
            <p:cNvSpPr>
              <a:spLocks/>
            </p:cNvSpPr>
            <p:nvPr/>
          </p:nvSpPr>
          <p:spPr bwMode="auto">
            <a:xfrm>
              <a:off x="4445000" y="3305175"/>
              <a:ext cx="92075" cy="57150"/>
            </a:xfrm>
            <a:custGeom>
              <a:avLst/>
              <a:gdLst>
                <a:gd name="T0" fmla="*/ 28 w 58"/>
                <a:gd name="T1" fmla="*/ 36 h 36"/>
                <a:gd name="T2" fmla="*/ 40 w 58"/>
                <a:gd name="T3" fmla="*/ 34 h 36"/>
                <a:gd name="T4" fmla="*/ 50 w 58"/>
                <a:gd name="T5" fmla="*/ 32 h 36"/>
                <a:gd name="T6" fmla="*/ 56 w 58"/>
                <a:gd name="T7" fmla="*/ 26 h 36"/>
                <a:gd name="T8" fmla="*/ 58 w 58"/>
                <a:gd name="T9" fmla="*/ 20 h 36"/>
                <a:gd name="T10" fmla="*/ 56 w 58"/>
                <a:gd name="T11" fmla="*/ 14 h 36"/>
                <a:gd name="T12" fmla="*/ 50 w 58"/>
                <a:gd name="T13" fmla="*/ 6 h 36"/>
                <a:gd name="T14" fmla="*/ 40 w 58"/>
                <a:gd name="T15" fmla="*/ 2 h 36"/>
                <a:gd name="T16" fmla="*/ 28 w 58"/>
                <a:gd name="T17" fmla="*/ 0 h 36"/>
                <a:gd name="T18" fmla="*/ 18 w 58"/>
                <a:gd name="T19" fmla="*/ 2 h 36"/>
                <a:gd name="T20" fmla="*/ 8 w 58"/>
                <a:gd name="T21" fmla="*/ 6 h 36"/>
                <a:gd name="T22" fmla="*/ 2 w 58"/>
                <a:gd name="T23" fmla="*/ 14 h 36"/>
                <a:gd name="T24" fmla="*/ 0 w 58"/>
                <a:gd name="T25" fmla="*/ 20 h 36"/>
                <a:gd name="T26" fmla="*/ 2 w 58"/>
                <a:gd name="T27" fmla="*/ 26 h 36"/>
                <a:gd name="T28" fmla="*/ 8 w 58"/>
                <a:gd name="T29" fmla="*/ 32 h 36"/>
                <a:gd name="T30" fmla="*/ 18 w 58"/>
                <a:gd name="T31" fmla="*/ 34 h 36"/>
                <a:gd name="T32" fmla="*/ 28 w 5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6"/>
                <a:gd name="T53" fmla="*/ 58 w 5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6">
                  <a:moveTo>
                    <a:pt x="28" y="36"/>
                  </a:moveTo>
                  <a:lnTo>
                    <a:pt x="40" y="34"/>
                  </a:lnTo>
                  <a:lnTo>
                    <a:pt x="50" y="32"/>
                  </a:lnTo>
                  <a:lnTo>
                    <a:pt x="56" y="26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0" y="6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8" y="32"/>
                  </a:lnTo>
                  <a:lnTo>
                    <a:pt x="18" y="34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8" name="Freeform 153"/>
            <p:cNvSpPr>
              <a:spLocks/>
            </p:cNvSpPr>
            <p:nvPr/>
          </p:nvSpPr>
          <p:spPr bwMode="auto">
            <a:xfrm>
              <a:off x="4876800" y="3778250"/>
              <a:ext cx="403225" cy="209550"/>
            </a:xfrm>
            <a:custGeom>
              <a:avLst/>
              <a:gdLst>
                <a:gd name="T0" fmla="*/ 126 w 254"/>
                <a:gd name="T1" fmla="*/ 132 h 132"/>
                <a:gd name="T2" fmla="*/ 152 w 254"/>
                <a:gd name="T3" fmla="*/ 132 h 132"/>
                <a:gd name="T4" fmla="*/ 176 w 254"/>
                <a:gd name="T5" fmla="*/ 128 h 132"/>
                <a:gd name="T6" fmla="*/ 198 w 254"/>
                <a:gd name="T7" fmla="*/ 122 h 132"/>
                <a:gd name="T8" fmla="*/ 216 w 254"/>
                <a:gd name="T9" fmla="*/ 114 h 132"/>
                <a:gd name="T10" fmla="*/ 232 w 254"/>
                <a:gd name="T11" fmla="*/ 104 h 132"/>
                <a:gd name="T12" fmla="*/ 244 w 254"/>
                <a:gd name="T13" fmla="*/ 92 h 132"/>
                <a:gd name="T14" fmla="*/ 250 w 254"/>
                <a:gd name="T15" fmla="*/ 80 h 132"/>
                <a:gd name="T16" fmla="*/ 252 w 254"/>
                <a:gd name="T17" fmla="*/ 74 h 132"/>
                <a:gd name="T18" fmla="*/ 254 w 254"/>
                <a:gd name="T19" fmla="*/ 66 h 132"/>
                <a:gd name="T20" fmla="*/ 252 w 254"/>
                <a:gd name="T21" fmla="*/ 60 h 132"/>
                <a:gd name="T22" fmla="*/ 250 w 254"/>
                <a:gd name="T23" fmla="*/ 54 h 132"/>
                <a:gd name="T24" fmla="*/ 244 w 254"/>
                <a:gd name="T25" fmla="*/ 40 h 132"/>
                <a:gd name="T26" fmla="*/ 232 w 254"/>
                <a:gd name="T27" fmla="*/ 30 h 132"/>
                <a:gd name="T28" fmla="*/ 216 w 254"/>
                <a:gd name="T29" fmla="*/ 20 h 132"/>
                <a:gd name="T30" fmla="*/ 198 w 254"/>
                <a:gd name="T31" fmla="*/ 12 h 132"/>
                <a:gd name="T32" fmla="*/ 176 w 254"/>
                <a:gd name="T33" fmla="*/ 6 h 132"/>
                <a:gd name="T34" fmla="*/ 152 w 254"/>
                <a:gd name="T35" fmla="*/ 2 h 132"/>
                <a:gd name="T36" fmla="*/ 126 w 254"/>
                <a:gd name="T37" fmla="*/ 0 h 132"/>
                <a:gd name="T38" fmla="*/ 100 w 254"/>
                <a:gd name="T39" fmla="*/ 2 h 132"/>
                <a:gd name="T40" fmla="*/ 76 w 254"/>
                <a:gd name="T41" fmla="*/ 6 h 132"/>
                <a:gd name="T42" fmla="*/ 56 w 254"/>
                <a:gd name="T43" fmla="*/ 12 h 132"/>
                <a:gd name="T44" fmla="*/ 36 w 254"/>
                <a:gd name="T45" fmla="*/ 20 h 132"/>
                <a:gd name="T46" fmla="*/ 22 w 254"/>
                <a:gd name="T47" fmla="*/ 30 h 132"/>
                <a:gd name="T48" fmla="*/ 10 w 254"/>
                <a:gd name="T49" fmla="*/ 40 h 132"/>
                <a:gd name="T50" fmla="*/ 2 w 254"/>
                <a:gd name="T51" fmla="*/ 54 h 132"/>
                <a:gd name="T52" fmla="*/ 0 w 254"/>
                <a:gd name="T53" fmla="*/ 60 h 132"/>
                <a:gd name="T54" fmla="*/ 0 w 254"/>
                <a:gd name="T55" fmla="*/ 66 h 132"/>
                <a:gd name="T56" fmla="*/ 0 w 254"/>
                <a:gd name="T57" fmla="*/ 74 h 132"/>
                <a:gd name="T58" fmla="*/ 2 w 254"/>
                <a:gd name="T59" fmla="*/ 80 h 132"/>
                <a:gd name="T60" fmla="*/ 10 w 254"/>
                <a:gd name="T61" fmla="*/ 92 h 132"/>
                <a:gd name="T62" fmla="*/ 22 w 254"/>
                <a:gd name="T63" fmla="*/ 104 h 132"/>
                <a:gd name="T64" fmla="*/ 36 w 254"/>
                <a:gd name="T65" fmla="*/ 114 h 132"/>
                <a:gd name="T66" fmla="*/ 56 w 254"/>
                <a:gd name="T67" fmla="*/ 122 h 132"/>
                <a:gd name="T68" fmla="*/ 76 w 254"/>
                <a:gd name="T69" fmla="*/ 128 h 132"/>
                <a:gd name="T70" fmla="*/ 100 w 254"/>
                <a:gd name="T71" fmla="*/ 132 h 132"/>
                <a:gd name="T72" fmla="*/ 126 w 254"/>
                <a:gd name="T73" fmla="*/ 132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"/>
                <a:gd name="T112" fmla="*/ 0 h 132"/>
                <a:gd name="T113" fmla="*/ 254 w 254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" h="132">
                  <a:moveTo>
                    <a:pt x="126" y="132"/>
                  </a:moveTo>
                  <a:lnTo>
                    <a:pt x="152" y="132"/>
                  </a:lnTo>
                  <a:lnTo>
                    <a:pt x="176" y="128"/>
                  </a:lnTo>
                  <a:lnTo>
                    <a:pt x="198" y="122"/>
                  </a:lnTo>
                  <a:lnTo>
                    <a:pt x="216" y="114"/>
                  </a:lnTo>
                  <a:lnTo>
                    <a:pt x="232" y="104"/>
                  </a:lnTo>
                  <a:lnTo>
                    <a:pt x="244" y="92"/>
                  </a:lnTo>
                  <a:lnTo>
                    <a:pt x="250" y="80"/>
                  </a:lnTo>
                  <a:lnTo>
                    <a:pt x="252" y="74"/>
                  </a:lnTo>
                  <a:lnTo>
                    <a:pt x="254" y="66"/>
                  </a:lnTo>
                  <a:lnTo>
                    <a:pt x="252" y="60"/>
                  </a:lnTo>
                  <a:lnTo>
                    <a:pt x="250" y="54"/>
                  </a:lnTo>
                  <a:lnTo>
                    <a:pt x="244" y="40"/>
                  </a:lnTo>
                  <a:lnTo>
                    <a:pt x="232" y="30"/>
                  </a:lnTo>
                  <a:lnTo>
                    <a:pt x="216" y="20"/>
                  </a:lnTo>
                  <a:lnTo>
                    <a:pt x="198" y="12"/>
                  </a:lnTo>
                  <a:lnTo>
                    <a:pt x="176" y="6"/>
                  </a:lnTo>
                  <a:lnTo>
                    <a:pt x="152" y="2"/>
                  </a:lnTo>
                  <a:lnTo>
                    <a:pt x="126" y="0"/>
                  </a:lnTo>
                  <a:lnTo>
                    <a:pt x="100" y="2"/>
                  </a:lnTo>
                  <a:lnTo>
                    <a:pt x="76" y="6"/>
                  </a:lnTo>
                  <a:lnTo>
                    <a:pt x="56" y="12"/>
                  </a:lnTo>
                  <a:lnTo>
                    <a:pt x="36" y="20"/>
                  </a:lnTo>
                  <a:lnTo>
                    <a:pt x="22" y="30"/>
                  </a:lnTo>
                  <a:lnTo>
                    <a:pt x="10" y="40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10" y="92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6" y="122"/>
                  </a:lnTo>
                  <a:lnTo>
                    <a:pt x="76" y="128"/>
                  </a:lnTo>
                  <a:lnTo>
                    <a:pt x="100" y="132"/>
                  </a:lnTo>
                  <a:lnTo>
                    <a:pt x="126" y="132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9" name="Freeform 154"/>
            <p:cNvSpPr>
              <a:spLocks/>
            </p:cNvSpPr>
            <p:nvPr/>
          </p:nvSpPr>
          <p:spPr bwMode="auto">
            <a:xfrm>
              <a:off x="4914900" y="3756025"/>
              <a:ext cx="327025" cy="200025"/>
            </a:xfrm>
            <a:custGeom>
              <a:avLst/>
              <a:gdLst>
                <a:gd name="T0" fmla="*/ 102 w 206"/>
                <a:gd name="T1" fmla="*/ 126 h 126"/>
                <a:gd name="T2" fmla="*/ 124 w 206"/>
                <a:gd name="T3" fmla="*/ 124 h 126"/>
                <a:gd name="T4" fmla="*/ 142 w 206"/>
                <a:gd name="T5" fmla="*/ 120 h 126"/>
                <a:gd name="T6" fmla="*/ 160 w 206"/>
                <a:gd name="T7" fmla="*/ 116 h 126"/>
                <a:gd name="T8" fmla="*/ 176 w 206"/>
                <a:gd name="T9" fmla="*/ 110 h 126"/>
                <a:gd name="T10" fmla="*/ 188 w 206"/>
                <a:gd name="T11" fmla="*/ 102 h 126"/>
                <a:gd name="T12" fmla="*/ 198 w 206"/>
                <a:gd name="T13" fmla="*/ 92 h 126"/>
                <a:gd name="T14" fmla="*/ 204 w 206"/>
                <a:gd name="T15" fmla="*/ 82 h 126"/>
                <a:gd name="T16" fmla="*/ 206 w 206"/>
                <a:gd name="T17" fmla="*/ 72 h 126"/>
                <a:gd name="T18" fmla="*/ 204 w 206"/>
                <a:gd name="T19" fmla="*/ 60 h 126"/>
                <a:gd name="T20" fmla="*/ 198 w 206"/>
                <a:gd name="T21" fmla="*/ 48 h 126"/>
                <a:gd name="T22" fmla="*/ 188 w 206"/>
                <a:gd name="T23" fmla="*/ 36 h 126"/>
                <a:gd name="T24" fmla="*/ 176 w 206"/>
                <a:gd name="T25" fmla="*/ 24 h 126"/>
                <a:gd name="T26" fmla="*/ 160 w 206"/>
                <a:gd name="T27" fmla="*/ 16 h 126"/>
                <a:gd name="T28" fmla="*/ 142 w 206"/>
                <a:gd name="T29" fmla="*/ 8 h 126"/>
                <a:gd name="T30" fmla="*/ 124 w 206"/>
                <a:gd name="T31" fmla="*/ 2 h 126"/>
                <a:gd name="T32" fmla="*/ 102 w 206"/>
                <a:gd name="T33" fmla="*/ 0 h 126"/>
                <a:gd name="T34" fmla="*/ 82 w 206"/>
                <a:gd name="T35" fmla="*/ 2 h 126"/>
                <a:gd name="T36" fmla="*/ 62 w 206"/>
                <a:gd name="T37" fmla="*/ 8 h 126"/>
                <a:gd name="T38" fmla="*/ 46 w 206"/>
                <a:gd name="T39" fmla="*/ 16 h 126"/>
                <a:gd name="T40" fmla="*/ 30 w 206"/>
                <a:gd name="T41" fmla="*/ 24 h 126"/>
                <a:gd name="T42" fmla="*/ 18 w 206"/>
                <a:gd name="T43" fmla="*/ 36 h 126"/>
                <a:gd name="T44" fmla="*/ 8 w 206"/>
                <a:gd name="T45" fmla="*/ 48 h 126"/>
                <a:gd name="T46" fmla="*/ 2 w 206"/>
                <a:gd name="T47" fmla="*/ 60 h 126"/>
                <a:gd name="T48" fmla="*/ 0 w 206"/>
                <a:gd name="T49" fmla="*/ 72 h 126"/>
                <a:gd name="T50" fmla="*/ 2 w 206"/>
                <a:gd name="T51" fmla="*/ 82 h 126"/>
                <a:gd name="T52" fmla="*/ 8 w 206"/>
                <a:gd name="T53" fmla="*/ 92 h 126"/>
                <a:gd name="T54" fmla="*/ 18 w 206"/>
                <a:gd name="T55" fmla="*/ 102 h 126"/>
                <a:gd name="T56" fmla="*/ 30 w 206"/>
                <a:gd name="T57" fmla="*/ 110 h 126"/>
                <a:gd name="T58" fmla="*/ 46 w 206"/>
                <a:gd name="T59" fmla="*/ 116 h 126"/>
                <a:gd name="T60" fmla="*/ 62 w 206"/>
                <a:gd name="T61" fmla="*/ 120 h 126"/>
                <a:gd name="T62" fmla="*/ 82 w 206"/>
                <a:gd name="T63" fmla="*/ 124 h 126"/>
                <a:gd name="T64" fmla="*/ 102 w 206"/>
                <a:gd name="T65" fmla="*/ 12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26"/>
                <a:gd name="T101" fmla="*/ 206 w 206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26">
                  <a:moveTo>
                    <a:pt x="102" y="126"/>
                  </a:moveTo>
                  <a:lnTo>
                    <a:pt x="124" y="124"/>
                  </a:lnTo>
                  <a:lnTo>
                    <a:pt x="142" y="120"/>
                  </a:lnTo>
                  <a:lnTo>
                    <a:pt x="160" y="116"/>
                  </a:lnTo>
                  <a:lnTo>
                    <a:pt x="176" y="110"/>
                  </a:lnTo>
                  <a:lnTo>
                    <a:pt x="188" y="102"/>
                  </a:lnTo>
                  <a:lnTo>
                    <a:pt x="198" y="92"/>
                  </a:lnTo>
                  <a:lnTo>
                    <a:pt x="204" y="82"/>
                  </a:lnTo>
                  <a:lnTo>
                    <a:pt x="206" y="72"/>
                  </a:lnTo>
                  <a:lnTo>
                    <a:pt x="204" y="60"/>
                  </a:lnTo>
                  <a:lnTo>
                    <a:pt x="198" y="48"/>
                  </a:lnTo>
                  <a:lnTo>
                    <a:pt x="188" y="36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6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8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2" y="82"/>
                  </a:lnTo>
                  <a:lnTo>
                    <a:pt x="8" y="92"/>
                  </a:lnTo>
                  <a:lnTo>
                    <a:pt x="18" y="102"/>
                  </a:lnTo>
                  <a:lnTo>
                    <a:pt x="30" y="110"/>
                  </a:lnTo>
                  <a:lnTo>
                    <a:pt x="46" y="116"/>
                  </a:lnTo>
                  <a:lnTo>
                    <a:pt x="62" y="120"/>
                  </a:lnTo>
                  <a:lnTo>
                    <a:pt x="82" y="124"/>
                  </a:lnTo>
                  <a:lnTo>
                    <a:pt x="102" y="126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0" name="Freeform 155"/>
            <p:cNvSpPr>
              <a:spLocks/>
            </p:cNvSpPr>
            <p:nvPr/>
          </p:nvSpPr>
          <p:spPr bwMode="auto">
            <a:xfrm>
              <a:off x="4930775" y="3759200"/>
              <a:ext cx="295275" cy="180975"/>
            </a:xfrm>
            <a:custGeom>
              <a:avLst/>
              <a:gdLst>
                <a:gd name="T0" fmla="*/ 94 w 186"/>
                <a:gd name="T1" fmla="*/ 0 h 114"/>
                <a:gd name="T2" fmla="*/ 112 w 186"/>
                <a:gd name="T3" fmla="*/ 2 h 114"/>
                <a:gd name="T4" fmla="*/ 130 w 186"/>
                <a:gd name="T5" fmla="*/ 6 h 114"/>
                <a:gd name="T6" fmla="*/ 146 w 186"/>
                <a:gd name="T7" fmla="*/ 12 h 114"/>
                <a:gd name="T8" fmla="*/ 160 w 186"/>
                <a:gd name="T9" fmla="*/ 22 h 114"/>
                <a:gd name="T10" fmla="*/ 170 w 186"/>
                <a:gd name="T11" fmla="*/ 32 h 114"/>
                <a:gd name="T12" fmla="*/ 180 w 186"/>
                <a:gd name="T13" fmla="*/ 42 h 114"/>
                <a:gd name="T14" fmla="*/ 186 w 186"/>
                <a:gd name="T15" fmla="*/ 54 h 114"/>
                <a:gd name="T16" fmla="*/ 186 w 186"/>
                <a:gd name="T17" fmla="*/ 64 h 114"/>
                <a:gd name="T18" fmla="*/ 186 w 186"/>
                <a:gd name="T19" fmla="*/ 74 h 114"/>
                <a:gd name="T20" fmla="*/ 180 w 186"/>
                <a:gd name="T21" fmla="*/ 84 h 114"/>
                <a:gd name="T22" fmla="*/ 170 w 186"/>
                <a:gd name="T23" fmla="*/ 92 h 114"/>
                <a:gd name="T24" fmla="*/ 160 w 186"/>
                <a:gd name="T25" fmla="*/ 98 h 114"/>
                <a:gd name="T26" fmla="*/ 146 w 186"/>
                <a:gd name="T27" fmla="*/ 104 h 114"/>
                <a:gd name="T28" fmla="*/ 130 w 186"/>
                <a:gd name="T29" fmla="*/ 110 h 114"/>
                <a:gd name="T30" fmla="*/ 112 w 186"/>
                <a:gd name="T31" fmla="*/ 112 h 114"/>
                <a:gd name="T32" fmla="*/ 94 w 186"/>
                <a:gd name="T33" fmla="*/ 114 h 114"/>
                <a:gd name="T34" fmla="*/ 74 w 186"/>
                <a:gd name="T35" fmla="*/ 112 h 114"/>
                <a:gd name="T36" fmla="*/ 56 w 186"/>
                <a:gd name="T37" fmla="*/ 110 h 114"/>
                <a:gd name="T38" fmla="*/ 40 w 186"/>
                <a:gd name="T39" fmla="*/ 104 h 114"/>
                <a:gd name="T40" fmla="*/ 26 w 186"/>
                <a:gd name="T41" fmla="*/ 98 h 114"/>
                <a:gd name="T42" fmla="*/ 16 w 186"/>
                <a:gd name="T43" fmla="*/ 92 h 114"/>
                <a:gd name="T44" fmla="*/ 6 w 186"/>
                <a:gd name="T45" fmla="*/ 84 h 114"/>
                <a:gd name="T46" fmla="*/ 0 w 186"/>
                <a:gd name="T47" fmla="*/ 74 h 114"/>
                <a:gd name="T48" fmla="*/ 0 w 186"/>
                <a:gd name="T49" fmla="*/ 64 h 114"/>
                <a:gd name="T50" fmla="*/ 0 w 186"/>
                <a:gd name="T51" fmla="*/ 54 h 114"/>
                <a:gd name="T52" fmla="*/ 6 w 186"/>
                <a:gd name="T53" fmla="*/ 42 h 114"/>
                <a:gd name="T54" fmla="*/ 16 w 186"/>
                <a:gd name="T55" fmla="*/ 32 h 114"/>
                <a:gd name="T56" fmla="*/ 26 w 186"/>
                <a:gd name="T57" fmla="*/ 22 h 114"/>
                <a:gd name="T58" fmla="*/ 40 w 186"/>
                <a:gd name="T59" fmla="*/ 12 h 114"/>
                <a:gd name="T60" fmla="*/ 56 w 186"/>
                <a:gd name="T61" fmla="*/ 6 h 114"/>
                <a:gd name="T62" fmla="*/ 74 w 186"/>
                <a:gd name="T63" fmla="*/ 2 h 114"/>
                <a:gd name="T64" fmla="*/ 94 w 186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14"/>
                <a:gd name="T101" fmla="*/ 186 w 186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14">
                  <a:moveTo>
                    <a:pt x="94" y="0"/>
                  </a:moveTo>
                  <a:lnTo>
                    <a:pt x="112" y="2"/>
                  </a:lnTo>
                  <a:lnTo>
                    <a:pt x="130" y="6"/>
                  </a:lnTo>
                  <a:lnTo>
                    <a:pt x="146" y="12"/>
                  </a:lnTo>
                  <a:lnTo>
                    <a:pt x="160" y="22"/>
                  </a:lnTo>
                  <a:lnTo>
                    <a:pt x="170" y="32"/>
                  </a:lnTo>
                  <a:lnTo>
                    <a:pt x="180" y="42"/>
                  </a:lnTo>
                  <a:lnTo>
                    <a:pt x="186" y="54"/>
                  </a:lnTo>
                  <a:lnTo>
                    <a:pt x="186" y="64"/>
                  </a:lnTo>
                  <a:lnTo>
                    <a:pt x="186" y="74"/>
                  </a:lnTo>
                  <a:lnTo>
                    <a:pt x="180" y="84"/>
                  </a:lnTo>
                  <a:lnTo>
                    <a:pt x="170" y="92"/>
                  </a:lnTo>
                  <a:lnTo>
                    <a:pt x="160" y="98"/>
                  </a:lnTo>
                  <a:lnTo>
                    <a:pt x="146" y="104"/>
                  </a:lnTo>
                  <a:lnTo>
                    <a:pt x="130" y="110"/>
                  </a:lnTo>
                  <a:lnTo>
                    <a:pt x="112" y="112"/>
                  </a:lnTo>
                  <a:lnTo>
                    <a:pt x="94" y="114"/>
                  </a:lnTo>
                  <a:lnTo>
                    <a:pt x="74" y="112"/>
                  </a:lnTo>
                  <a:lnTo>
                    <a:pt x="56" y="110"/>
                  </a:lnTo>
                  <a:lnTo>
                    <a:pt x="40" y="104"/>
                  </a:lnTo>
                  <a:lnTo>
                    <a:pt x="26" y="98"/>
                  </a:lnTo>
                  <a:lnTo>
                    <a:pt x="16" y="92"/>
                  </a:lnTo>
                  <a:lnTo>
                    <a:pt x="6" y="8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6" y="42"/>
                  </a:lnTo>
                  <a:lnTo>
                    <a:pt x="16" y="32"/>
                  </a:lnTo>
                  <a:lnTo>
                    <a:pt x="26" y="22"/>
                  </a:lnTo>
                  <a:lnTo>
                    <a:pt x="40" y="12"/>
                  </a:lnTo>
                  <a:lnTo>
                    <a:pt x="56" y="6"/>
                  </a:lnTo>
                  <a:lnTo>
                    <a:pt x="74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1" name="Freeform 156"/>
            <p:cNvSpPr>
              <a:spLocks/>
            </p:cNvSpPr>
            <p:nvPr/>
          </p:nvSpPr>
          <p:spPr bwMode="auto">
            <a:xfrm>
              <a:off x="4943475" y="3759200"/>
              <a:ext cx="269875" cy="165100"/>
            </a:xfrm>
            <a:custGeom>
              <a:avLst/>
              <a:gdLst>
                <a:gd name="T0" fmla="*/ 86 w 170"/>
                <a:gd name="T1" fmla="*/ 0 h 104"/>
                <a:gd name="T2" fmla="*/ 102 w 170"/>
                <a:gd name="T3" fmla="*/ 2 h 104"/>
                <a:gd name="T4" fmla="*/ 118 w 170"/>
                <a:gd name="T5" fmla="*/ 6 h 104"/>
                <a:gd name="T6" fmla="*/ 132 w 170"/>
                <a:gd name="T7" fmla="*/ 12 h 104"/>
                <a:gd name="T8" fmla="*/ 146 w 170"/>
                <a:gd name="T9" fmla="*/ 20 h 104"/>
                <a:gd name="T10" fmla="*/ 156 w 170"/>
                <a:gd name="T11" fmla="*/ 30 h 104"/>
                <a:gd name="T12" fmla="*/ 164 w 170"/>
                <a:gd name="T13" fmla="*/ 40 h 104"/>
                <a:gd name="T14" fmla="*/ 168 w 170"/>
                <a:gd name="T15" fmla="*/ 50 h 104"/>
                <a:gd name="T16" fmla="*/ 170 w 170"/>
                <a:gd name="T17" fmla="*/ 58 h 104"/>
                <a:gd name="T18" fmla="*/ 168 w 170"/>
                <a:gd name="T19" fmla="*/ 68 h 104"/>
                <a:gd name="T20" fmla="*/ 164 w 170"/>
                <a:gd name="T21" fmla="*/ 76 h 104"/>
                <a:gd name="T22" fmla="*/ 156 w 170"/>
                <a:gd name="T23" fmla="*/ 84 h 104"/>
                <a:gd name="T24" fmla="*/ 146 w 170"/>
                <a:gd name="T25" fmla="*/ 90 h 104"/>
                <a:gd name="T26" fmla="*/ 132 w 170"/>
                <a:gd name="T27" fmla="*/ 96 h 104"/>
                <a:gd name="T28" fmla="*/ 118 w 170"/>
                <a:gd name="T29" fmla="*/ 100 h 104"/>
                <a:gd name="T30" fmla="*/ 102 w 170"/>
                <a:gd name="T31" fmla="*/ 102 h 104"/>
                <a:gd name="T32" fmla="*/ 86 w 170"/>
                <a:gd name="T33" fmla="*/ 104 h 104"/>
                <a:gd name="T34" fmla="*/ 68 w 170"/>
                <a:gd name="T35" fmla="*/ 102 h 104"/>
                <a:gd name="T36" fmla="*/ 52 w 170"/>
                <a:gd name="T37" fmla="*/ 100 h 104"/>
                <a:gd name="T38" fmla="*/ 38 w 170"/>
                <a:gd name="T39" fmla="*/ 96 h 104"/>
                <a:gd name="T40" fmla="*/ 24 w 170"/>
                <a:gd name="T41" fmla="*/ 90 h 104"/>
                <a:gd name="T42" fmla="*/ 14 w 170"/>
                <a:gd name="T43" fmla="*/ 84 h 104"/>
                <a:gd name="T44" fmla="*/ 6 w 170"/>
                <a:gd name="T45" fmla="*/ 76 h 104"/>
                <a:gd name="T46" fmla="*/ 2 w 170"/>
                <a:gd name="T47" fmla="*/ 68 h 104"/>
                <a:gd name="T48" fmla="*/ 0 w 170"/>
                <a:gd name="T49" fmla="*/ 58 h 104"/>
                <a:gd name="T50" fmla="*/ 2 w 170"/>
                <a:gd name="T51" fmla="*/ 50 h 104"/>
                <a:gd name="T52" fmla="*/ 6 w 170"/>
                <a:gd name="T53" fmla="*/ 40 h 104"/>
                <a:gd name="T54" fmla="*/ 14 w 170"/>
                <a:gd name="T55" fmla="*/ 30 h 104"/>
                <a:gd name="T56" fmla="*/ 24 w 170"/>
                <a:gd name="T57" fmla="*/ 20 h 104"/>
                <a:gd name="T58" fmla="*/ 38 w 170"/>
                <a:gd name="T59" fmla="*/ 12 h 104"/>
                <a:gd name="T60" fmla="*/ 52 w 170"/>
                <a:gd name="T61" fmla="*/ 6 h 104"/>
                <a:gd name="T62" fmla="*/ 68 w 170"/>
                <a:gd name="T63" fmla="*/ 2 h 104"/>
                <a:gd name="T64" fmla="*/ 86 w 17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04"/>
                <a:gd name="T101" fmla="*/ 170 w 17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04">
                  <a:moveTo>
                    <a:pt x="86" y="0"/>
                  </a:moveTo>
                  <a:lnTo>
                    <a:pt x="102" y="2"/>
                  </a:lnTo>
                  <a:lnTo>
                    <a:pt x="118" y="6"/>
                  </a:lnTo>
                  <a:lnTo>
                    <a:pt x="132" y="12"/>
                  </a:lnTo>
                  <a:lnTo>
                    <a:pt x="146" y="20"/>
                  </a:lnTo>
                  <a:lnTo>
                    <a:pt x="156" y="30"/>
                  </a:lnTo>
                  <a:lnTo>
                    <a:pt x="164" y="40"/>
                  </a:lnTo>
                  <a:lnTo>
                    <a:pt x="168" y="50"/>
                  </a:lnTo>
                  <a:lnTo>
                    <a:pt x="170" y="58"/>
                  </a:lnTo>
                  <a:lnTo>
                    <a:pt x="168" y="68"/>
                  </a:lnTo>
                  <a:lnTo>
                    <a:pt x="164" y="76"/>
                  </a:lnTo>
                  <a:lnTo>
                    <a:pt x="156" y="84"/>
                  </a:lnTo>
                  <a:lnTo>
                    <a:pt x="146" y="90"/>
                  </a:lnTo>
                  <a:lnTo>
                    <a:pt x="132" y="96"/>
                  </a:lnTo>
                  <a:lnTo>
                    <a:pt x="118" y="100"/>
                  </a:lnTo>
                  <a:lnTo>
                    <a:pt x="102" y="102"/>
                  </a:lnTo>
                  <a:lnTo>
                    <a:pt x="86" y="104"/>
                  </a:lnTo>
                  <a:lnTo>
                    <a:pt x="68" y="102"/>
                  </a:lnTo>
                  <a:lnTo>
                    <a:pt x="52" y="100"/>
                  </a:lnTo>
                  <a:lnTo>
                    <a:pt x="38" y="96"/>
                  </a:lnTo>
                  <a:lnTo>
                    <a:pt x="24" y="90"/>
                  </a:lnTo>
                  <a:lnTo>
                    <a:pt x="14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4" y="30"/>
                  </a:lnTo>
                  <a:lnTo>
                    <a:pt x="24" y="20"/>
                  </a:lnTo>
                  <a:lnTo>
                    <a:pt x="38" y="12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2" name="Freeform 157"/>
            <p:cNvSpPr>
              <a:spLocks/>
            </p:cNvSpPr>
            <p:nvPr/>
          </p:nvSpPr>
          <p:spPr bwMode="auto">
            <a:xfrm>
              <a:off x="4959350" y="3762375"/>
              <a:ext cx="241300" cy="146050"/>
            </a:xfrm>
            <a:custGeom>
              <a:avLst/>
              <a:gdLst>
                <a:gd name="T0" fmla="*/ 76 w 152"/>
                <a:gd name="T1" fmla="*/ 0 h 92"/>
                <a:gd name="T2" fmla="*/ 90 w 152"/>
                <a:gd name="T3" fmla="*/ 0 h 92"/>
                <a:gd name="T4" fmla="*/ 104 w 152"/>
                <a:gd name="T5" fmla="*/ 4 h 92"/>
                <a:gd name="T6" fmla="*/ 118 w 152"/>
                <a:gd name="T7" fmla="*/ 10 h 92"/>
                <a:gd name="T8" fmla="*/ 130 w 152"/>
                <a:gd name="T9" fmla="*/ 18 h 92"/>
                <a:gd name="T10" fmla="*/ 138 w 152"/>
                <a:gd name="T11" fmla="*/ 26 h 92"/>
                <a:gd name="T12" fmla="*/ 146 w 152"/>
                <a:gd name="T13" fmla="*/ 34 h 92"/>
                <a:gd name="T14" fmla="*/ 150 w 152"/>
                <a:gd name="T15" fmla="*/ 42 h 92"/>
                <a:gd name="T16" fmla="*/ 152 w 152"/>
                <a:gd name="T17" fmla="*/ 52 h 92"/>
                <a:gd name="T18" fmla="*/ 150 w 152"/>
                <a:gd name="T19" fmla="*/ 60 h 92"/>
                <a:gd name="T20" fmla="*/ 146 w 152"/>
                <a:gd name="T21" fmla="*/ 66 h 92"/>
                <a:gd name="T22" fmla="*/ 138 w 152"/>
                <a:gd name="T23" fmla="*/ 74 h 92"/>
                <a:gd name="T24" fmla="*/ 130 w 152"/>
                <a:gd name="T25" fmla="*/ 80 h 92"/>
                <a:gd name="T26" fmla="*/ 118 w 152"/>
                <a:gd name="T27" fmla="*/ 84 h 92"/>
                <a:gd name="T28" fmla="*/ 104 w 152"/>
                <a:gd name="T29" fmla="*/ 88 h 92"/>
                <a:gd name="T30" fmla="*/ 90 w 152"/>
                <a:gd name="T31" fmla="*/ 90 h 92"/>
                <a:gd name="T32" fmla="*/ 76 w 152"/>
                <a:gd name="T33" fmla="*/ 92 h 92"/>
                <a:gd name="T34" fmla="*/ 60 w 152"/>
                <a:gd name="T35" fmla="*/ 90 h 92"/>
                <a:gd name="T36" fmla="*/ 46 w 152"/>
                <a:gd name="T37" fmla="*/ 88 h 92"/>
                <a:gd name="T38" fmla="*/ 32 w 152"/>
                <a:gd name="T39" fmla="*/ 84 h 92"/>
                <a:gd name="T40" fmla="*/ 22 w 152"/>
                <a:gd name="T41" fmla="*/ 80 h 92"/>
                <a:gd name="T42" fmla="*/ 12 w 152"/>
                <a:gd name="T43" fmla="*/ 74 h 92"/>
                <a:gd name="T44" fmla="*/ 6 w 152"/>
                <a:gd name="T45" fmla="*/ 66 h 92"/>
                <a:gd name="T46" fmla="*/ 0 w 152"/>
                <a:gd name="T47" fmla="*/ 60 h 92"/>
                <a:gd name="T48" fmla="*/ 0 w 152"/>
                <a:gd name="T49" fmla="*/ 52 h 92"/>
                <a:gd name="T50" fmla="*/ 0 w 152"/>
                <a:gd name="T51" fmla="*/ 42 h 92"/>
                <a:gd name="T52" fmla="*/ 6 w 152"/>
                <a:gd name="T53" fmla="*/ 34 h 92"/>
                <a:gd name="T54" fmla="*/ 12 w 152"/>
                <a:gd name="T55" fmla="*/ 26 h 92"/>
                <a:gd name="T56" fmla="*/ 22 w 152"/>
                <a:gd name="T57" fmla="*/ 18 h 92"/>
                <a:gd name="T58" fmla="*/ 32 w 152"/>
                <a:gd name="T59" fmla="*/ 10 h 92"/>
                <a:gd name="T60" fmla="*/ 46 w 152"/>
                <a:gd name="T61" fmla="*/ 4 h 92"/>
                <a:gd name="T62" fmla="*/ 60 w 152"/>
                <a:gd name="T63" fmla="*/ 0 h 92"/>
                <a:gd name="T64" fmla="*/ 76 w 152"/>
                <a:gd name="T65" fmla="*/ 0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92"/>
                <a:gd name="T101" fmla="*/ 152 w 15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92">
                  <a:moveTo>
                    <a:pt x="76" y="0"/>
                  </a:moveTo>
                  <a:lnTo>
                    <a:pt x="90" y="0"/>
                  </a:lnTo>
                  <a:lnTo>
                    <a:pt x="104" y="4"/>
                  </a:lnTo>
                  <a:lnTo>
                    <a:pt x="118" y="10"/>
                  </a:lnTo>
                  <a:lnTo>
                    <a:pt x="130" y="18"/>
                  </a:lnTo>
                  <a:lnTo>
                    <a:pt x="138" y="26"/>
                  </a:lnTo>
                  <a:lnTo>
                    <a:pt x="146" y="34"/>
                  </a:lnTo>
                  <a:lnTo>
                    <a:pt x="150" y="42"/>
                  </a:lnTo>
                  <a:lnTo>
                    <a:pt x="152" y="52"/>
                  </a:lnTo>
                  <a:lnTo>
                    <a:pt x="150" y="60"/>
                  </a:lnTo>
                  <a:lnTo>
                    <a:pt x="146" y="66"/>
                  </a:lnTo>
                  <a:lnTo>
                    <a:pt x="138" y="74"/>
                  </a:lnTo>
                  <a:lnTo>
                    <a:pt x="130" y="80"/>
                  </a:lnTo>
                  <a:lnTo>
                    <a:pt x="118" y="84"/>
                  </a:lnTo>
                  <a:lnTo>
                    <a:pt x="104" y="88"/>
                  </a:lnTo>
                  <a:lnTo>
                    <a:pt x="90" y="90"/>
                  </a:lnTo>
                  <a:lnTo>
                    <a:pt x="76" y="92"/>
                  </a:lnTo>
                  <a:lnTo>
                    <a:pt x="60" y="90"/>
                  </a:lnTo>
                  <a:lnTo>
                    <a:pt x="46" y="88"/>
                  </a:lnTo>
                  <a:lnTo>
                    <a:pt x="32" y="84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3" name="Freeform 158"/>
            <p:cNvSpPr>
              <a:spLocks/>
            </p:cNvSpPr>
            <p:nvPr/>
          </p:nvSpPr>
          <p:spPr bwMode="auto">
            <a:xfrm>
              <a:off x="4972050" y="3762375"/>
              <a:ext cx="212725" cy="130175"/>
            </a:xfrm>
            <a:custGeom>
              <a:avLst/>
              <a:gdLst>
                <a:gd name="T0" fmla="*/ 68 w 134"/>
                <a:gd name="T1" fmla="*/ 0 h 82"/>
                <a:gd name="T2" fmla="*/ 80 w 134"/>
                <a:gd name="T3" fmla="*/ 2 h 82"/>
                <a:gd name="T4" fmla="*/ 94 w 134"/>
                <a:gd name="T5" fmla="*/ 4 h 82"/>
                <a:gd name="T6" fmla="*/ 104 w 134"/>
                <a:gd name="T7" fmla="*/ 10 h 82"/>
                <a:gd name="T8" fmla="*/ 114 w 134"/>
                <a:gd name="T9" fmla="*/ 16 h 82"/>
                <a:gd name="T10" fmla="*/ 124 w 134"/>
                <a:gd name="T11" fmla="*/ 22 h 82"/>
                <a:gd name="T12" fmla="*/ 130 w 134"/>
                <a:gd name="T13" fmla="*/ 30 h 82"/>
                <a:gd name="T14" fmla="*/ 134 w 134"/>
                <a:gd name="T15" fmla="*/ 38 h 82"/>
                <a:gd name="T16" fmla="*/ 134 w 134"/>
                <a:gd name="T17" fmla="*/ 46 h 82"/>
                <a:gd name="T18" fmla="*/ 134 w 134"/>
                <a:gd name="T19" fmla="*/ 54 h 82"/>
                <a:gd name="T20" fmla="*/ 130 w 134"/>
                <a:gd name="T21" fmla="*/ 60 h 82"/>
                <a:gd name="T22" fmla="*/ 124 w 134"/>
                <a:gd name="T23" fmla="*/ 66 h 82"/>
                <a:gd name="T24" fmla="*/ 114 w 134"/>
                <a:gd name="T25" fmla="*/ 70 h 82"/>
                <a:gd name="T26" fmla="*/ 104 w 134"/>
                <a:gd name="T27" fmla="*/ 76 h 82"/>
                <a:gd name="T28" fmla="*/ 94 w 134"/>
                <a:gd name="T29" fmla="*/ 78 h 82"/>
                <a:gd name="T30" fmla="*/ 80 w 134"/>
                <a:gd name="T31" fmla="*/ 80 h 82"/>
                <a:gd name="T32" fmla="*/ 68 w 134"/>
                <a:gd name="T33" fmla="*/ 82 h 82"/>
                <a:gd name="T34" fmla="*/ 54 w 134"/>
                <a:gd name="T35" fmla="*/ 80 h 82"/>
                <a:gd name="T36" fmla="*/ 42 w 134"/>
                <a:gd name="T37" fmla="*/ 78 h 82"/>
                <a:gd name="T38" fmla="*/ 30 w 134"/>
                <a:gd name="T39" fmla="*/ 76 h 82"/>
                <a:gd name="T40" fmla="*/ 20 w 134"/>
                <a:gd name="T41" fmla="*/ 70 h 82"/>
                <a:gd name="T42" fmla="*/ 12 w 134"/>
                <a:gd name="T43" fmla="*/ 66 h 82"/>
                <a:gd name="T44" fmla="*/ 6 w 134"/>
                <a:gd name="T45" fmla="*/ 60 h 82"/>
                <a:gd name="T46" fmla="*/ 2 w 134"/>
                <a:gd name="T47" fmla="*/ 54 h 82"/>
                <a:gd name="T48" fmla="*/ 0 w 134"/>
                <a:gd name="T49" fmla="*/ 46 h 82"/>
                <a:gd name="T50" fmla="*/ 2 w 134"/>
                <a:gd name="T51" fmla="*/ 38 h 82"/>
                <a:gd name="T52" fmla="*/ 6 w 134"/>
                <a:gd name="T53" fmla="*/ 30 h 82"/>
                <a:gd name="T54" fmla="*/ 12 w 134"/>
                <a:gd name="T55" fmla="*/ 22 h 82"/>
                <a:gd name="T56" fmla="*/ 20 w 134"/>
                <a:gd name="T57" fmla="*/ 16 h 82"/>
                <a:gd name="T58" fmla="*/ 30 w 134"/>
                <a:gd name="T59" fmla="*/ 10 h 82"/>
                <a:gd name="T60" fmla="*/ 42 w 134"/>
                <a:gd name="T61" fmla="*/ 4 h 82"/>
                <a:gd name="T62" fmla="*/ 54 w 134"/>
                <a:gd name="T63" fmla="*/ 2 h 82"/>
                <a:gd name="T64" fmla="*/ 68 w 13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82"/>
                <a:gd name="T101" fmla="*/ 134 w 13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82">
                  <a:moveTo>
                    <a:pt x="68" y="0"/>
                  </a:moveTo>
                  <a:lnTo>
                    <a:pt x="80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34" y="38"/>
                  </a:lnTo>
                  <a:lnTo>
                    <a:pt x="134" y="46"/>
                  </a:lnTo>
                  <a:lnTo>
                    <a:pt x="134" y="54"/>
                  </a:lnTo>
                  <a:lnTo>
                    <a:pt x="130" y="60"/>
                  </a:lnTo>
                  <a:lnTo>
                    <a:pt x="124" y="66"/>
                  </a:lnTo>
                  <a:lnTo>
                    <a:pt x="114" y="70"/>
                  </a:lnTo>
                  <a:lnTo>
                    <a:pt x="104" y="76"/>
                  </a:lnTo>
                  <a:lnTo>
                    <a:pt x="94" y="78"/>
                  </a:lnTo>
                  <a:lnTo>
                    <a:pt x="80" y="80"/>
                  </a:lnTo>
                  <a:lnTo>
                    <a:pt x="68" y="82"/>
                  </a:lnTo>
                  <a:lnTo>
                    <a:pt x="54" y="80"/>
                  </a:lnTo>
                  <a:lnTo>
                    <a:pt x="42" y="78"/>
                  </a:lnTo>
                  <a:lnTo>
                    <a:pt x="30" y="76"/>
                  </a:lnTo>
                  <a:lnTo>
                    <a:pt x="20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0" y="16"/>
                  </a:lnTo>
                  <a:lnTo>
                    <a:pt x="30" y="10"/>
                  </a:lnTo>
                  <a:lnTo>
                    <a:pt x="42" y="4"/>
                  </a:lnTo>
                  <a:lnTo>
                    <a:pt x="54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4" name="Freeform 159"/>
            <p:cNvSpPr>
              <a:spLocks/>
            </p:cNvSpPr>
            <p:nvPr/>
          </p:nvSpPr>
          <p:spPr bwMode="auto">
            <a:xfrm>
              <a:off x="4987925" y="3762375"/>
              <a:ext cx="184150" cy="114300"/>
            </a:xfrm>
            <a:custGeom>
              <a:avLst/>
              <a:gdLst>
                <a:gd name="T0" fmla="*/ 58 w 116"/>
                <a:gd name="T1" fmla="*/ 0 h 72"/>
                <a:gd name="T2" fmla="*/ 70 w 116"/>
                <a:gd name="T3" fmla="*/ 2 h 72"/>
                <a:gd name="T4" fmla="*/ 80 w 116"/>
                <a:gd name="T5" fmla="*/ 4 h 72"/>
                <a:gd name="T6" fmla="*/ 90 w 116"/>
                <a:gd name="T7" fmla="*/ 8 h 72"/>
                <a:gd name="T8" fmla="*/ 98 w 116"/>
                <a:gd name="T9" fmla="*/ 14 h 72"/>
                <a:gd name="T10" fmla="*/ 106 w 116"/>
                <a:gd name="T11" fmla="*/ 20 h 72"/>
                <a:gd name="T12" fmla="*/ 112 w 116"/>
                <a:gd name="T13" fmla="*/ 28 h 72"/>
                <a:gd name="T14" fmla="*/ 114 w 116"/>
                <a:gd name="T15" fmla="*/ 34 h 72"/>
                <a:gd name="T16" fmla="*/ 116 w 116"/>
                <a:gd name="T17" fmla="*/ 40 h 72"/>
                <a:gd name="T18" fmla="*/ 114 w 116"/>
                <a:gd name="T19" fmla="*/ 46 h 72"/>
                <a:gd name="T20" fmla="*/ 112 w 116"/>
                <a:gd name="T21" fmla="*/ 52 h 72"/>
                <a:gd name="T22" fmla="*/ 106 w 116"/>
                <a:gd name="T23" fmla="*/ 58 h 72"/>
                <a:gd name="T24" fmla="*/ 98 w 116"/>
                <a:gd name="T25" fmla="*/ 62 h 72"/>
                <a:gd name="T26" fmla="*/ 90 w 116"/>
                <a:gd name="T27" fmla="*/ 66 h 72"/>
                <a:gd name="T28" fmla="*/ 80 w 116"/>
                <a:gd name="T29" fmla="*/ 68 h 72"/>
                <a:gd name="T30" fmla="*/ 70 w 116"/>
                <a:gd name="T31" fmla="*/ 70 h 72"/>
                <a:gd name="T32" fmla="*/ 58 w 116"/>
                <a:gd name="T33" fmla="*/ 72 h 72"/>
                <a:gd name="T34" fmla="*/ 46 w 116"/>
                <a:gd name="T35" fmla="*/ 70 h 72"/>
                <a:gd name="T36" fmla="*/ 34 w 116"/>
                <a:gd name="T37" fmla="*/ 68 h 72"/>
                <a:gd name="T38" fmla="*/ 24 w 116"/>
                <a:gd name="T39" fmla="*/ 66 h 72"/>
                <a:gd name="T40" fmla="*/ 16 w 116"/>
                <a:gd name="T41" fmla="*/ 62 h 72"/>
                <a:gd name="T42" fmla="*/ 8 w 116"/>
                <a:gd name="T43" fmla="*/ 58 h 72"/>
                <a:gd name="T44" fmla="*/ 4 w 116"/>
                <a:gd name="T45" fmla="*/ 52 h 72"/>
                <a:gd name="T46" fmla="*/ 0 w 116"/>
                <a:gd name="T47" fmla="*/ 46 h 72"/>
                <a:gd name="T48" fmla="*/ 0 w 116"/>
                <a:gd name="T49" fmla="*/ 40 h 72"/>
                <a:gd name="T50" fmla="*/ 0 w 116"/>
                <a:gd name="T51" fmla="*/ 34 h 72"/>
                <a:gd name="T52" fmla="*/ 4 w 116"/>
                <a:gd name="T53" fmla="*/ 28 h 72"/>
                <a:gd name="T54" fmla="*/ 8 w 116"/>
                <a:gd name="T55" fmla="*/ 20 h 72"/>
                <a:gd name="T56" fmla="*/ 16 w 116"/>
                <a:gd name="T57" fmla="*/ 14 h 72"/>
                <a:gd name="T58" fmla="*/ 24 w 116"/>
                <a:gd name="T59" fmla="*/ 8 h 72"/>
                <a:gd name="T60" fmla="*/ 34 w 116"/>
                <a:gd name="T61" fmla="*/ 4 h 72"/>
                <a:gd name="T62" fmla="*/ 46 w 116"/>
                <a:gd name="T63" fmla="*/ 2 h 72"/>
                <a:gd name="T64" fmla="*/ 58 w 116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72"/>
                <a:gd name="T101" fmla="*/ 116 w 116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72">
                  <a:moveTo>
                    <a:pt x="58" y="0"/>
                  </a:moveTo>
                  <a:lnTo>
                    <a:pt x="70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6" y="20"/>
                  </a:lnTo>
                  <a:lnTo>
                    <a:pt x="112" y="28"/>
                  </a:lnTo>
                  <a:lnTo>
                    <a:pt x="114" y="34"/>
                  </a:lnTo>
                  <a:lnTo>
                    <a:pt x="116" y="40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06" y="58"/>
                  </a:lnTo>
                  <a:lnTo>
                    <a:pt x="98" y="62"/>
                  </a:lnTo>
                  <a:lnTo>
                    <a:pt x="90" y="66"/>
                  </a:lnTo>
                  <a:lnTo>
                    <a:pt x="80" y="68"/>
                  </a:lnTo>
                  <a:lnTo>
                    <a:pt x="70" y="70"/>
                  </a:lnTo>
                  <a:lnTo>
                    <a:pt x="58" y="72"/>
                  </a:lnTo>
                  <a:lnTo>
                    <a:pt x="46" y="70"/>
                  </a:lnTo>
                  <a:lnTo>
                    <a:pt x="34" y="68"/>
                  </a:lnTo>
                  <a:lnTo>
                    <a:pt x="24" y="66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5" name="Freeform 160"/>
            <p:cNvSpPr>
              <a:spLocks/>
            </p:cNvSpPr>
            <p:nvPr/>
          </p:nvSpPr>
          <p:spPr bwMode="auto">
            <a:xfrm>
              <a:off x="5000625" y="3765550"/>
              <a:ext cx="158750" cy="95250"/>
            </a:xfrm>
            <a:custGeom>
              <a:avLst/>
              <a:gdLst>
                <a:gd name="T0" fmla="*/ 50 w 100"/>
                <a:gd name="T1" fmla="*/ 0 h 60"/>
                <a:gd name="T2" fmla="*/ 60 w 100"/>
                <a:gd name="T3" fmla="*/ 0 h 60"/>
                <a:gd name="T4" fmla="*/ 68 w 100"/>
                <a:gd name="T5" fmla="*/ 2 h 60"/>
                <a:gd name="T6" fmla="*/ 78 w 100"/>
                <a:gd name="T7" fmla="*/ 6 h 60"/>
                <a:gd name="T8" fmla="*/ 84 w 100"/>
                <a:gd name="T9" fmla="*/ 12 h 60"/>
                <a:gd name="T10" fmla="*/ 90 w 100"/>
                <a:gd name="T11" fmla="*/ 16 h 60"/>
                <a:gd name="T12" fmla="*/ 96 w 100"/>
                <a:gd name="T13" fmla="*/ 22 h 60"/>
                <a:gd name="T14" fmla="*/ 98 w 100"/>
                <a:gd name="T15" fmla="*/ 28 h 60"/>
                <a:gd name="T16" fmla="*/ 100 w 100"/>
                <a:gd name="T17" fmla="*/ 34 h 60"/>
                <a:gd name="T18" fmla="*/ 98 w 100"/>
                <a:gd name="T19" fmla="*/ 38 h 60"/>
                <a:gd name="T20" fmla="*/ 96 w 100"/>
                <a:gd name="T21" fmla="*/ 44 h 60"/>
                <a:gd name="T22" fmla="*/ 90 w 100"/>
                <a:gd name="T23" fmla="*/ 48 h 60"/>
                <a:gd name="T24" fmla="*/ 84 w 100"/>
                <a:gd name="T25" fmla="*/ 52 h 60"/>
                <a:gd name="T26" fmla="*/ 68 w 100"/>
                <a:gd name="T27" fmla="*/ 58 h 60"/>
                <a:gd name="T28" fmla="*/ 50 w 100"/>
                <a:gd name="T29" fmla="*/ 60 h 60"/>
                <a:gd name="T30" fmla="*/ 30 w 100"/>
                <a:gd name="T31" fmla="*/ 58 h 60"/>
                <a:gd name="T32" fmla="*/ 14 w 100"/>
                <a:gd name="T33" fmla="*/ 52 h 60"/>
                <a:gd name="T34" fmla="*/ 8 w 100"/>
                <a:gd name="T35" fmla="*/ 48 h 60"/>
                <a:gd name="T36" fmla="*/ 4 w 100"/>
                <a:gd name="T37" fmla="*/ 44 h 60"/>
                <a:gd name="T38" fmla="*/ 2 w 100"/>
                <a:gd name="T39" fmla="*/ 38 h 60"/>
                <a:gd name="T40" fmla="*/ 0 w 100"/>
                <a:gd name="T41" fmla="*/ 34 h 60"/>
                <a:gd name="T42" fmla="*/ 2 w 100"/>
                <a:gd name="T43" fmla="*/ 28 h 60"/>
                <a:gd name="T44" fmla="*/ 4 w 100"/>
                <a:gd name="T45" fmla="*/ 22 h 60"/>
                <a:gd name="T46" fmla="*/ 8 w 100"/>
                <a:gd name="T47" fmla="*/ 16 h 60"/>
                <a:gd name="T48" fmla="*/ 14 w 100"/>
                <a:gd name="T49" fmla="*/ 12 h 60"/>
                <a:gd name="T50" fmla="*/ 22 w 100"/>
                <a:gd name="T51" fmla="*/ 6 h 60"/>
                <a:gd name="T52" fmla="*/ 30 w 100"/>
                <a:gd name="T53" fmla="*/ 2 h 60"/>
                <a:gd name="T54" fmla="*/ 40 w 100"/>
                <a:gd name="T55" fmla="*/ 0 h 60"/>
                <a:gd name="T56" fmla="*/ 50 w 100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0"/>
                <a:gd name="T88" fmla="*/ 0 h 60"/>
                <a:gd name="T89" fmla="*/ 100 w 10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0" h="60">
                  <a:moveTo>
                    <a:pt x="50" y="0"/>
                  </a:moveTo>
                  <a:lnTo>
                    <a:pt x="60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6"/>
                  </a:lnTo>
                  <a:lnTo>
                    <a:pt x="96" y="22"/>
                  </a:lnTo>
                  <a:lnTo>
                    <a:pt x="98" y="28"/>
                  </a:lnTo>
                  <a:lnTo>
                    <a:pt x="100" y="34"/>
                  </a:lnTo>
                  <a:lnTo>
                    <a:pt x="98" y="38"/>
                  </a:lnTo>
                  <a:lnTo>
                    <a:pt x="96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68" y="58"/>
                  </a:lnTo>
                  <a:lnTo>
                    <a:pt x="50" y="60"/>
                  </a:lnTo>
                  <a:lnTo>
                    <a:pt x="30" y="58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6" name="Freeform 161"/>
            <p:cNvSpPr>
              <a:spLocks/>
            </p:cNvSpPr>
            <p:nvPr/>
          </p:nvSpPr>
          <p:spPr bwMode="auto">
            <a:xfrm>
              <a:off x="5016500" y="3765550"/>
              <a:ext cx="127000" cy="79375"/>
            </a:xfrm>
            <a:custGeom>
              <a:avLst/>
              <a:gdLst>
                <a:gd name="T0" fmla="*/ 40 w 80"/>
                <a:gd name="T1" fmla="*/ 0 h 50"/>
                <a:gd name="T2" fmla="*/ 48 w 80"/>
                <a:gd name="T3" fmla="*/ 0 h 50"/>
                <a:gd name="T4" fmla="*/ 56 w 80"/>
                <a:gd name="T5" fmla="*/ 2 h 50"/>
                <a:gd name="T6" fmla="*/ 68 w 80"/>
                <a:gd name="T7" fmla="*/ 10 h 50"/>
                <a:gd name="T8" fmla="*/ 78 w 80"/>
                <a:gd name="T9" fmla="*/ 18 h 50"/>
                <a:gd name="T10" fmla="*/ 80 w 80"/>
                <a:gd name="T11" fmla="*/ 24 h 50"/>
                <a:gd name="T12" fmla="*/ 80 w 80"/>
                <a:gd name="T13" fmla="*/ 28 h 50"/>
                <a:gd name="T14" fmla="*/ 80 w 80"/>
                <a:gd name="T15" fmla="*/ 32 h 50"/>
                <a:gd name="T16" fmla="*/ 78 w 80"/>
                <a:gd name="T17" fmla="*/ 36 h 50"/>
                <a:gd name="T18" fmla="*/ 68 w 80"/>
                <a:gd name="T19" fmla="*/ 44 h 50"/>
                <a:gd name="T20" fmla="*/ 56 w 80"/>
                <a:gd name="T21" fmla="*/ 48 h 50"/>
                <a:gd name="T22" fmla="*/ 40 w 80"/>
                <a:gd name="T23" fmla="*/ 50 h 50"/>
                <a:gd name="T24" fmla="*/ 24 w 80"/>
                <a:gd name="T25" fmla="*/ 48 h 50"/>
                <a:gd name="T26" fmla="*/ 10 w 80"/>
                <a:gd name="T27" fmla="*/ 44 h 50"/>
                <a:gd name="T28" fmla="*/ 2 w 80"/>
                <a:gd name="T29" fmla="*/ 36 h 50"/>
                <a:gd name="T30" fmla="*/ 0 w 80"/>
                <a:gd name="T31" fmla="*/ 32 h 50"/>
                <a:gd name="T32" fmla="*/ 0 w 80"/>
                <a:gd name="T33" fmla="*/ 28 h 50"/>
                <a:gd name="T34" fmla="*/ 0 w 80"/>
                <a:gd name="T35" fmla="*/ 24 h 50"/>
                <a:gd name="T36" fmla="*/ 2 w 80"/>
                <a:gd name="T37" fmla="*/ 18 h 50"/>
                <a:gd name="T38" fmla="*/ 10 w 80"/>
                <a:gd name="T39" fmla="*/ 10 h 50"/>
                <a:gd name="T40" fmla="*/ 24 w 80"/>
                <a:gd name="T41" fmla="*/ 2 h 50"/>
                <a:gd name="T42" fmla="*/ 32 w 80"/>
                <a:gd name="T43" fmla="*/ 0 h 50"/>
                <a:gd name="T44" fmla="*/ 40 w 80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50"/>
                <a:gd name="T71" fmla="*/ 80 w 80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50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68" y="10"/>
                  </a:lnTo>
                  <a:lnTo>
                    <a:pt x="78" y="18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68" y="44"/>
                  </a:lnTo>
                  <a:lnTo>
                    <a:pt x="56" y="48"/>
                  </a:lnTo>
                  <a:lnTo>
                    <a:pt x="40" y="50"/>
                  </a:lnTo>
                  <a:lnTo>
                    <a:pt x="24" y="48"/>
                  </a:lnTo>
                  <a:lnTo>
                    <a:pt x="10" y="4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10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7" name="Freeform 162"/>
            <p:cNvSpPr>
              <a:spLocks/>
            </p:cNvSpPr>
            <p:nvPr/>
          </p:nvSpPr>
          <p:spPr bwMode="auto">
            <a:xfrm>
              <a:off x="5029200" y="3768725"/>
              <a:ext cx="101600" cy="60325"/>
            </a:xfrm>
            <a:custGeom>
              <a:avLst/>
              <a:gdLst>
                <a:gd name="T0" fmla="*/ 32 w 64"/>
                <a:gd name="T1" fmla="*/ 0 h 38"/>
                <a:gd name="T2" fmla="*/ 44 w 64"/>
                <a:gd name="T3" fmla="*/ 2 h 38"/>
                <a:gd name="T4" fmla="*/ 54 w 64"/>
                <a:gd name="T5" fmla="*/ 6 h 38"/>
                <a:gd name="T6" fmla="*/ 60 w 64"/>
                <a:gd name="T7" fmla="*/ 14 h 38"/>
                <a:gd name="T8" fmla="*/ 64 w 64"/>
                <a:gd name="T9" fmla="*/ 20 h 38"/>
                <a:gd name="T10" fmla="*/ 62 w 64"/>
                <a:gd name="T11" fmla="*/ 24 h 38"/>
                <a:gd name="T12" fmla="*/ 60 w 64"/>
                <a:gd name="T13" fmla="*/ 28 h 38"/>
                <a:gd name="T14" fmla="*/ 54 w 64"/>
                <a:gd name="T15" fmla="*/ 32 h 38"/>
                <a:gd name="T16" fmla="*/ 44 w 64"/>
                <a:gd name="T17" fmla="*/ 36 h 38"/>
                <a:gd name="T18" fmla="*/ 32 w 64"/>
                <a:gd name="T19" fmla="*/ 38 h 38"/>
                <a:gd name="T20" fmla="*/ 20 w 64"/>
                <a:gd name="T21" fmla="*/ 36 h 38"/>
                <a:gd name="T22" fmla="*/ 10 w 64"/>
                <a:gd name="T23" fmla="*/ 32 h 38"/>
                <a:gd name="T24" fmla="*/ 2 w 64"/>
                <a:gd name="T25" fmla="*/ 28 h 38"/>
                <a:gd name="T26" fmla="*/ 0 w 64"/>
                <a:gd name="T27" fmla="*/ 24 h 38"/>
                <a:gd name="T28" fmla="*/ 0 w 64"/>
                <a:gd name="T29" fmla="*/ 20 h 38"/>
                <a:gd name="T30" fmla="*/ 2 w 64"/>
                <a:gd name="T31" fmla="*/ 14 h 38"/>
                <a:gd name="T32" fmla="*/ 10 w 64"/>
                <a:gd name="T33" fmla="*/ 6 h 38"/>
                <a:gd name="T34" fmla="*/ 20 w 64"/>
                <a:gd name="T35" fmla="*/ 2 h 38"/>
                <a:gd name="T36" fmla="*/ 32 w 64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38"/>
                <a:gd name="T59" fmla="*/ 64 w 64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38">
                  <a:moveTo>
                    <a:pt x="32" y="0"/>
                  </a:moveTo>
                  <a:lnTo>
                    <a:pt x="44" y="2"/>
                  </a:lnTo>
                  <a:lnTo>
                    <a:pt x="54" y="6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2" y="24"/>
                  </a:lnTo>
                  <a:lnTo>
                    <a:pt x="60" y="28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2" y="38"/>
                  </a:lnTo>
                  <a:lnTo>
                    <a:pt x="20" y="36"/>
                  </a:lnTo>
                  <a:lnTo>
                    <a:pt x="10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8" name="Freeform 163"/>
            <p:cNvSpPr>
              <a:spLocks/>
            </p:cNvSpPr>
            <p:nvPr/>
          </p:nvSpPr>
          <p:spPr bwMode="auto">
            <a:xfrm>
              <a:off x="5041900" y="3768725"/>
              <a:ext cx="73025" cy="44450"/>
            </a:xfrm>
            <a:custGeom>
              <a:avLst/>
              <a:gdLst>
                <a:gd name="T0" fmla="*/ 24 w 46"/>
                <a:gd name="T1" fmla="*/ 28 h 28"/>
                <a:gd name="T2" fmla="*/ 32 w 46"/>
                <a:gd name="T3" fmla="*/ 26 h 28"/>
                <a:gd name="T4" fmla="*/ 40 w 46"/>
                <a:gd name="T5" fmla="*/ 24 h 28"/>
                <a:gd name="T6" fmla="*/ 44 w 46"/>
                <a:gd name="T7" fmla="*/ 20 h 28"/>
                <a:gd name="T8" fmla="*/ 46 w 46"/>
                <a:gd name="T9" fmla="*/ 16 h 28"/>
                <a:gd name="T10" fmla="*/ 44 w 46"/>
                <a:gd name="T11" fmla="*/ 10 h 28"/>
                <a:gd name="T12" fmla="*/ 40 w 46"/>
                <a:gd name="T13" fmla="*/ 6 h 28"/>
                <a:gd name="T14" fmla="*/ 32 w 46"/>
                <a:gd name="T15" fmla="*/ 2 h 28"/>
                <a:gd name="T16" fmla="*/ 24 w 46"/>
                <a:gd name="T17" fmla="*/ 0 h 28"/>
                <a:gd name="T18" fmla="*/ 14 w 46"/>
                <a:gd name="T19" fmla="*/ 2 h 28"/>
                <a:gd name="T20" fmla="*/ 8 w 46"/>
                <a:gd name="T21" fmla="*/ 6 h 28"/>
                <a:gd name="T22" fmla="*/ 2 w 46"/>
                <a:gd name="T23" fmla="*/ 10 h 28"/>
                <a:gd name="T24" fmla="*/ 0 w 46"/>
                <a:gd name="T25" fmla="*/ 16 h 28"/>
                <a:gd name="T26" fmla="*/ 2 w 46"/>
                <a:gd name="T27" fmla="*/ 20 h 28"/>
                <a:gd name="T28" fmla="*/ 8 w 46"/>
                <a:gd name="T29" fmla="*/ 24 h 28"/>
                <a:gd name="T30" fmla="*/ 14 w 46"/>
                <a:gd name="T31" fmla="*/ 26 h 28"/>
                <a:gd name="T32" fmla="*/ 24 w 46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24" y="28"/>
                  </a:moveTo>
                  <a:lnTo>
                    <a:pt x="32" y="26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9" name="Freeform 164"/>
            <p:cNvSpPr>
              <a:spLocks/>
            </p:cNvSpPr>
            <p:nvPr/>
          </p:nvSpPr>
          <p:spPr bwMode="auto">
            <a:xfrm>
              <a:off x="4645025" y="3667125"/>
              <a:ext cx="327025" cy="171450"/>
            </a:xfrm>
            <a:custGeom>
              <a:avLst/>
              <a:gdLst>
                <a:gd name="T0" fmla="*/ 102 w 206"/>
                <a:gd name="T1" fmla="*/ 108 h 108"/>
                <a:gd name="T2" fmla="*/ 124 w 206"/>
                <a:gd name="T3" fmla="*/ 106 h 108"/>
                <a:gd name="T4" fmla="*/ 142 w 206"/>
                <a:gd name="T5" fmla="*/ 104 h 108"/>
                <a:gd name="T6" fmla="*/ 160 w 206"/>
                <a:gd name="T7" fmla="*/ 98 h 108"/>
                <a:gd name="T8" fmla="*/ 176 w 206"/>
                <a:gd name="T9" fmla="*/ 92 h 108"/>
                <a:gd name="T10" fmla="*/ 188 w 206"/>
                <a:gd name="T11" fmla="*/ 84 h 108"/>
                <a:gd name="T12" fmla="*/ 198 w 206"/>
                <a:gd name="T13" fmla="*/ 74 h 108"/>
                <a:gd name="T14" fmla="*/ 204 w 206"/>
                <a:gd name="T15" fmla="*/ 64 h 108"/>
                <a:gd name="T16" fmla="*/ 206 w 206"/>
                <a:gd name="T17" fmla="*/ 54 h 108"/>
                <a:gd name="T18" fmla="*/ 204 w 206"/>
                <a:gd name="T19" fmla="*/ 42 h 108"/>
                <a:gd name="T20" fmla="*/ 198 w 206"/>
                <a:gd name="T21" fmla="*/ 32 h 108"/>
                <a:gd name="T22" fmla="*/ 188 w 206"/>
                <a:gd name="T23" fmla="*/ 24 h 108"/>
                <a:gd name="T24" fmla="*/ 176 w 206"/>
                <a:gd name="T25" fmla="*/ 16 h 108"/>
                <a:gd name="T26" fmla="*/ 160 w 206"/>
                <a:gd name="T27" fmla="*/ 10 h 108"/>
                <a:gd name="T28" fmla="*/ 142 w 206"/>
                <a:gd name="T29" fmla="*/ 4 h 108"/>
                <a:gd name="T30" fmla="*/ 124 w 206"/>
                <a:gd name="T31" fmla="*/ 2 h 108"/>
                <a:gd name="T32" fmla="*/ 102 w 206"/>
                <a:gd name="T33" fmla="*/ 0 h 108"/>
                <a:gd name="T34" fmla="*/ 82 w 206"/>
                <a:gd name="T35" fmla="*/ 2 h 108"/>
                <a:gd name="T36" fmla="*/ 62 w 206"/>
                <a:gd name="T37" fmla="*/ 4 h 108"/>
                <a:gd name="T38" fmla="*/ 46 w 206"/>
                <a:gd name="T39" fmla="*/ 10 h 108"/>
                <a:gd name="T40" fmla="*/ 30 w 206"/>
                <a:gd name="T41" fmla="*/ 16 h 108"/>
                <a:gd name="T42" fmla="*/ 18 w 206"/>
                <a:gd name="T43" fmla="*/ 24 h 108"/>
                <a:gd name="T44" fmla="*/ 8 w 206"/>
                <a:gd name="T45" fmla="*/ 32 h 108"/>
                <a:gd name="T46" fmla="*/ 2 w 206"/>
                <a:gd name="T47" fmla="*/ 42 h 108"/>
                <a:gd name="T48" fmla="*/ 0 w 206"/>
                <a:gd name="T49" fmla="*/ 54 h 108"/>
                <a:gd name="T50" fmla="*/ 2 w 206"/>
                <a:gd name="T51" fmla="*/ 64 h 108"/>
                <a:gd name="T52" fmla="*/ 8 w 206"/>
                <a:gd name="T53" fmla="*/ 74 h 108"/>
                <a:gd name="T54" fmla="*/ 18 w 206"/>
                <a:gd name="T55" fmla="*/ 84 h 108"/>
                <a:gd name="T56" fmla="*/ 30 w 206"/>
                <a:gd name="T57" fmla="*/ 92 h 108"/>
                <a:gd name="T58" fmla="*/ 46 w 206"/>
                <a:gd name="T59" fmla="*/ 98 h 108"/>
                <a:gd name="T60" fmla="*/ 62 w 206"/>
                <a:gd name="T61" fmla="*/ 104 h 108"/>
                <a:gd name="T62" fmla="*/ 82 w 206"/>
                <a:gd name="T63" fmla="*/ 106 h 108"/>
                <a:gd name="T64" fmla="*/ 102 w 206"/>
                <a:gd name="T65" fmla="*/ 10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102" y="108"/>
                  </a:moveTo>
                  <a:lnTo>
                    <a:pt x="124" y="106"/>
                  </a:lnTo>
                  <a:lnTo>
                    <a:pt x="142" y="104"/>
                  </a:lnTo>
                  <a:lnTo>
                    <a:pt x="160" y="98"/>
                  </a:lnTo>
                  <a:lnTo>
                    <a:pt x="176" y="92"/>
                  </a:lnTo>
                  <a:lnTo>
                    <a:pt x="188" y="84"/>
                  </a:lnTo>
                  <a:lnTo>
                    <a:pt x="198" y="74"/>
                  </a:lnTo>
                  <a:lnTo>
                    <a:pt x="204" y="64"/>
                  </a:lnTo>
                  <a:lnTo>
                    <a:pt x="206" y="54"/>
                  </a:lnTo>
                  <a:lnTo>
                    <a:pt x="204" y="42"/>
                  </a:lnTo>
                  <a:lnTo>
                    <a:pt x="198" y="32"/>
                  </a:lnTo>
                  <a:lnTo>
                    <a:pt x="188" y="24"/>
                  </a:lnTo>
                  <a:lnTo>
                    <a:pt x="176" y="16"/>
                  </a:lnTo>
                  <a:lnTo>
                    <a:pt x="160" y="10"/>
                  </a:lnTo>
                  <a:lnTo>
                    <a:pt x="142" y="4"/>
                  </a:lnTo>
                  <a:lnTo>
                    <a:pt x="124" y="2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4"/>
                  </a:lnTo>
                  <a:lnTo>
                    <a:pt x="46" y="10"/>
                  </a:lnTo>
                  <a:lnTo>
                    <a:pt x="30" y="16"/>
                  </a:lnTo>
                  <a:lnTo>
                    <a:pt x="18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8" y="74"/>
                  </a:lnTo>
                  <a:lnTo>
                    <a:pt x="18" y="84"/>
                  </a:lnTo>
                  <a:lnTo>
                    <a:pt x="30" y="92"/>
                  </a:lnTo>
                  <a:lnTo>
                    <a:pt x="46" y="98"/>
                  </a:lnTo>
                  <a:lnTo>
                    <a:pt x="62" y="104"/>
                  </a:lnTo>
                  <a:lnTo>
                    <a:pt x="82" y="106"/>
                  </a:lnTo>
                  <a:lnTo>
                    <a:pt x="102" y="108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0" name="Freeform 165"/>
            <p:cNvSpPr>
              <a:spLocks/>
            </p:cNvSpPr>
            <p:nvPr/>
          </p:nvSpPr>
          <p:spPr bwMode="auto">
            <a:xfrm>
              <a:off x="4676775" y="3651250"/>
              <a:ext cx="263525" cy="158750"/>
            </a:xfrm>
            <a:custGeom>
              <a:avLst/>
              <a:gdLst>
                <a:gd name="T0" fmla="*/ 84 w 166"/>
                <a:gd name="T1" fmla="*/ 100 h 100"/>
                <a:gd name="T2" fmla="*/ 100 w 166"/>
                <a:gd name="T3" fmla="*/ 100 h 100"/>
                <a:gd name="T4" fmla="*/ 116 w 166"/>
                <a:gd name="T5" fmla="*/ 96 h 100"/>
                <a:gd name="T6" fmla="*/ 130 w 166"/>
                <a:gd name="T7" fmla="*/ 92 h 100"/>
                <a:gd name="T8" fmla="*/ 142 w 166"/>
                <a:gd name="T9" fmla="*/ 88 h 100"/>
                <a:gd name="T10" fmla="*/ 152 w 166"/>
                <a:gd name="T11" fmla="*/ 80 h 100"/>
                <a:gd name="T12" fmla="*/ 160 w 166"/>
                <a:gd name="T13" fmla="*/ 74 h 100"/>
                <a:gd name="T14" fmla="*/ 164 w 166"/>
                <a:gd name="T15" fmla="*/ 66 h 100"/>
                <a:gd name="T16" fmla="*/ 166 w 166"/>
                <a:gd name="T17" fmla="*/ 56 h 100"/>
                <a:gd name="T18" fmla="*/ 164 w 166"/>
                <a:gd name="T19" fmla="*/ 48 h 100"/>
                <a:gd name="T20" fmla="*/ 160 w 166"/>
                <a:gd name="T21" fmla="*/ 38 h 100"/>
                <a:gd name="T22" fmla="*/ 152 w 166"/>
                <a:gd name="T23" fmla="*/ 28 h 100"/>
                <a:gd name="T24" fmla="*/ 142 w 166"/>
                <a:gd name="T25" fmla="*/ 18 h 100"/>
                <a:gd name="T26" fmla="*/ 130 w 166"/>
                <a:gd name="T27" fmla="*/ 12 h 100"/>
                <a:gd name="T28" fmla="*/ 116 w 166"/>
                <a:gd name="T29" fmla="*/ 4 h 100"/>
                <a:gd name="T30" fmla="*/ 100 w 166"/>
                <a:gd name="T31" fmla="*/ 0 h 100"/>
                <a:gd name="T32" fmla="*/ 84 w 166"/>
                <a:gd name="T33" fmla="*/ 0 h 100"/>
                <a:gd name="T34" fmla="*/ 66 w 166"/>
                <a:gd name="T35" fmla="*/ 0 h 100"/>
                <a:gd name="T36" fmla="*/ 50 w 166"/>
                <a:gd name="T37" fmla="*/ 4 h 100"/>
                <a:gd name="T38" fmla="*/ 36 w 166"/>
                <a:gd name="T39" fmla="*/ 12 h 100"/>
                <a:gd name="T40" fmla="*/ 24 w 166"/>
                <a:gd name="T41" fmla="*/ 18 h 100"/>
                <a:gd name="T42" fmla="*/ 14 w 166"/>
                <a:gd name="T43" fmla="*/ 28 h 100"/>
                <a:gd name="T44" fmla="*/ 6 w 166"/>
                <a:gd name="T45" fmla="*/ 38 h 100"/>
                <a:gd name="T46" fmla="*/ 2 w 166"/>
                <a:gd name="T47" fmla="*/ 48 h 100"/>
                <a:gd name="T48" fmla="*/ 0 w 166"/>
                <a:gd name="T49" fmla="*/ 56 h 100"/>
                <a:gd name="T50" fmla="*/ 2 w 166"/>
                <a:gd name="T51" fmla="*/ 66 h 100"/>
                <a:gd name="T52" fmla="*/ 6 w 166"/>
                <a:gd name="T53" fmla="*/ 74 h 100"/>
                <a:gd name="T54" fmla="*/ 14 w 166"/>
                <a:gd name="T55" fmla="*/ 80 h 100"/>
                <a:gd name="T56" fmla="*/ 24 w 166"/>
                <a:gd name="T57" fmla="*/ 88 h 100"/>
                <a:gd name="T58" fmla="*/ 36 w 166"/>
                <a:gd name="T59" fmla="*/ 92 h 100"/>
                <a:gd name="T60" fmla="*/ 50 w 166"/>
                <a:gd name="T61" fmla="*/ 96 h 100"/>
                <a:gd name="T62" fmla="*/ 66 w 166"/>
                <a:gd name="T63" fmla="*/ 100 h 100"/>
                <a:gd name="T64" fmla="*/ 84 w 166"/>
                <a:gd name="T65" fmla="*/ 10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100"/>
                <a:gd name="T101" fmla="*/ 166 w 166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100">
                  <a:moveTo>
                    <a:pt x="84" y="100"/>
                  </a:moveTo>
                  <a:lnTo>
                    <a:pt x="100" y="100"/>
                  </a:lnTo>
                  <a:lnTo>
                    <a:pt x="116" y="96"/>
                  </a:lnTo>
                  <a:lnTo>
                    <a:pt x="130" y="92"/>
                  </a:lnTo>
                  <a:lnTo>
                    <a:pt x="142" y="88"/>
                  </a:lnTo>
                  <a:lnTo>
                    <a:pt x="152" y="80"/>
                  </a:lnTo>
                  <a:lnTo>
                    <a:pt x="160" y="74"/>
                  </a:lnTo>
                  <a:lnTo>
                    <a:pt x="164" y="66"/>
                  </a:lnTo>
                  <a:lnTo>
                    <a:pt x="166" y="56"/>
                  </a:lnTo>
                  <a:lnTo>
                    <a:pt x="164" y="48"/>
                  </a:lnTo>
                  <a:lnTo>
                    <a:pt x="160" y="38"/>
                  </a:lnTo>
                  <a:lnTo>
                    <a:pt x="152" y="28"/>
                  </a:lnTo>
                  <a:lnTo>
                    <a:pt x="142" y="18"/>
                  </a:lnTo>
                  <a:lnTo>
                    <a:pt x="130" y="12"/>
                  </a:lnTo>
                  <a:lnTo>
                    <a:pt x="116" y="4"/>
                  </a:lnTo>
                  <a:lnTo>
                    <a:pt x="100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0" y="4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4" y="28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4" y="80"/>
                  </a:lnTo>
                  <a:lnTo>
                    <a:pt x="24" y="88"/>
                  </a:lnTo>
                  <a:lnTo>
                    <a:pt x="36" y="92"/>
                  </a:lnTo>
                  <a:lnTo>
                    <a:pt x="50" y="96"/>
                  </a:lnTo>
                  <a:lnTo>
                    <a:pt x="66" y="100"/>
                  </a:lnTo>
                  <a:lnTo>
                    <a:pt x="84" y="100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1" name="Freeform 166"/>
            <p:cNvSpPr>
              <a:spLocks/>
            </p:cNvSpPr>
            <p:nvPr/>
          </p:nvSpPr>
          <p:spPr bwMode="auto">
            <a:xfrm>
              <a:off x="4689475" y="3651250"/>
              <a:ext cx="241300" cy="146050"/>
            </a:xfrm>
            <a:custGeom>
              <a:avLst/>
              <a:gdLst>
                <a:gd name="T0" fmla="*/ 76 w 152"/>
                <a:gd name="T1" fmla="*/ 0 h 92"/>
                <a:gd name="T2" fmla="*/ 90 w 152"/>
                <a:gd name="T3" fmla="*/ 2 h 92"/>
                <a:gd name="T4" fmla="*/ 104 w 152"/>
                <a:gd name="T5" fmla="*/ 4 h 92"/>
                <a:gd name="T6" fmla="*/ 118 w 152"/>
                <a:gd name="T7" fmla="*/ 10 h 92"/>
                <a:gd name="T8" fmla="*/ 130 w 152"/>
                <a:gd name="T9" fmla="*/ 18 h 92"/>
                <a:gd name="T10" fmla="*/ 138 w 152"/>
                <a:gd name="T11" fmla="*/ 26 h 92"/>
                <a:gd name="T12" fmla="*/ 146 w 152"/>
                <a:gd name="T13" fmla="*/ 34 h 92"/>
                <a:gd name="T14" fmla="*/ 150 w 152"/>
                <a:gd name="T15" fmla="*/ 44 h 92"/>
                <a:gd name="T16" fmla="*/ 152 w 152"/>
                <a:gd name="T17" fmla="*/ 52 h 92"/>
                <a:gd name="T18" fmla="*/ 150 w 152"/>
                <a:gd name="T19" fmla="*/ 60 h 92"/>
                <a:gd name="T20" fmla="*/ 146 w 152"/>
                <a:gd name="T21" fmla="*/ 68 h 92"/>
                <a:gd name="T22" fmla="*/ 138 w 152"/>
                <a:gd name="T23" fmla="*/ 74 h 92"/>
                <a:gd name="T24" fmla="*/ 130 w 152"/>
                <a:gd name="T25" fmla="*/ 80 h 92"/>
                <a:gd name="T26" fmla="*/ 118 w 152"/>
                <a:gd name="T27" fmla="*/ 86 h 92"/>
                <a:gd name="T28" fmla="*/ 104 w 152"/>
                <a:gd name="T29" fmla="*/ 88 h 92"/>
                <a:gd name="T30" fmla="*/ 90 w 152"/>
                <a:gd name="T31" fmla="*/ 92 h 92"/>
                <a:gd name="T32" fmla="*/ 76 w 152"/>
                <a:gd name="T33" fmla="*/ 92 h 92"/>
                <a:gd name="T34" fmla="*/ 60 w 152"/>
                <a:gd name="T35" fmla="*/ 92 h 92"/>
                <a:gd name="T36" fmla="*/ 46 w 152"/>
                <a:gd name="T37" fmla="*/ 88 h 92"/>
                <a:gd name="T38" fmla="*/ 32 w 152"/>
                <a:gd name="T39" fmla="*/ 86 h 92"/>
                <a:gd name="T40" fmla="*/ 22 w 152"/>
                <a:gd name="T41" fmla="*/ 80 h 92"/>
                <a:gd name="T42" fmla="*/ 12 w 152"/>
                <a:gd name="T43" fmla="*/ 74 h 92"/>
                <a:gd name="T44" fmla="*/ 6 w 152"/>
                <a:gd name="T45" fmla="*/ 68 h 92"/>
                <a:gd name="T46" fmla="*/ 0 w 152"/>
                <a:gd name="T47" fmla="*/ 60 h 92"/>
                <a:gd name="T48" fmla="*/ 0 w 152"/>
                <a:gd name="T49" fmla="*/ 52 h 92"/>
                <a:gd name="T50" fmla="*/ 0 w 152"/>
                <a:gd name="T51" fmla="*/ 44 h 92"/>
                <a:gd name="T52" fmla="*/ 6 w 152"/>
                <a:gd name="T53" fmla="*/ 34 h 92"/>
                <a:gd name="T54" fmla="*/ 12 w 152"/>
                <a:gd name="T55" fmla="*/ 26 h 92"/>
                <a:gd name="T56" fmla="*/ 22 w 152"/>
                <a:gd name="T57" fmla="*/ 18 h 92"/>
                <a:gd name="T58" fmla="*/ 32 w 152"/>
                <a:gd name="T59" fmla="*/ 10 h 92"/>
                <a:gd name="T60" fmla="*/ 46 w 152"/>
                <a:gd name="T61" fmla="*/ 4 h 92"/>
                <a:gd name="T62" fmla="*/ 60 w 152"/>
                <a:gd name="T63" fmla="*/ 2 h 92"/>
                <a:gd name="T64" fmla="*/ 76 w 152"/>
                <a:gd name="T65" fmla="*/ 0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92"/>
                <a:gd name="T101" fmla="*/ 152 w 15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92">
                  <a:moveTo>
                    <a:pt x="76" y="0"/>
                  </a:moveTo>
                  <a:lnTo>
                    <a:pt x="90" y="2"/>
                  </a:lnTo>
                  <a:lnTo>
                    <a:pt x="104" y="4"/>
                  </a:lnTo>
                  <a:lnTo>
                    <a:pt x="118" y="10"/>
                  </a:lnTo>
                  <a:lnTo>
                    <a:pt x="130" y="18"/>
                  </a:lnTo>
                  <a:lnTo>
                    <a:pt x="138" y="26"/>
                  </a:lnTo>
                  <a:lnTo>
                    <a:pt x="146" y="34"/>
                  </a:lnTo>
                  <a:lnTo>
                    <a:pt x="150" y="44"/>
                  </a:lnTo>
                  <a:lnTo>
                    <a:pt x="152" y="52"/>
                  </a:lnTo>
                  <a:lnTo>
                    <a:pt x="150" y="60"/>
                  </a:lnTo>
                  <a:lnTo>
                    <a:pt x="146" y="68"/>
                  </a:lnTo>
                  <a:lnTo>
                    <a:pt x="138" y="74"/>
                  </a:lnTo>
                  <a:lnTo>
                    <a:pt x="130" y="80"/>
                  </a:lnTo>
                  <a:lnTo>
                    <a:pt x="118" y="86"/>
                  </a:lnTo>
                  <a:lnTo>
                    <a:pt x="104" y="88"/>
                  </a:lnTo>
                  <a:lnTo>
                    <a:pt x="90" y="92"/>
                  </a:lnTo>
                  <a:lnTo>
                    <a:pt x="76" y="92"/>
                  </a:lnTo>
                  <a:lnTo>
                    <a:pt x="60" y="92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2" name="Freeform 167"/>
            <p:cNvSpPr>
              <a:spLocks/>
            </p:cNvSpPr>
            <p:nvPr/>
          </p:nvSpPr>
          <p:spPr bwMode="auto">
            <a:xfrm>
              <a:off x="4699000" y="3651250"/>
              <a:ext cx="219075" cy="133350"/>
            </a:xfrm>
            <a:custGeom>
              <a:avLst/>
              <a:gdLst>
                <a:gd name="T0" fmla="*/ 70 w 138"/>
                <a:gd name="T1" fmla="*/ 0 h 84"/>
                <a:gd name="T2" fmla="*/ 84 w 138"/>
                <a:gd name="T3" fmla="*/ 2 h 84"/>
                <a:gd name="T4" fmla="*/ 96 w 138"/>
                <a:gd name="T5" fmla="*/ 6 h 84"/>
                <a:gd name="T6" fmla="*/ 108 w 138"/>
                <a:gd name="T7" fmla="*/ 10 h 84"/>
                <a:gd name="T8" fmla="*/ 118 w 138"/>
                <a:gd name="T9" fmla="*/ 16 h 84"/>
                <a:gd name="T10" fmla="*/ 126 w 138"/>
                <a:gd name="T11" fmla="*/ 24 h 84"/>
                <a:gd name="T12" fmla="*/ 132 w 138"/>
                <a:gd name="T13" fmla="*/ 32 h 84"/>
                <a:gd name="T14" fmla="*/ 136 w 138"/>
                <a:gd name="T15" fmla="*/ 40 h 84"/>
                <a:gd name="T16" fmla="*/ 138 w 138"/>
                <a:gd name="T17" fmla="*/ 48 h 84"/>
                <a:gd name="T18" fmla="*/ 136 w 138"/>
                <a:gd name="T19" fmla="*/ 56 h 84"/>
                <a:gd name="T20" fmla="*/ 132 w 138"/>
                <a:gd name="T21" fmla="*/ 62 h 84"/>
                <a:gd name="T22" fmla="*/ 126 w 138"/>
                <a:gd name="T23" fmla="*/ 68 h 84"/>
                <a:gd name="T24" fmla="*/ 118 w 138"/>
                <a:gd name="T25" fmla="*/ 74 h 84"/>
                <a:gd name="T26" fmla="*/ 108 w 138"/>
                <a:gd name="T27" fmla="*/ 78 h 84"/>
                <a:gd name="T28" fmla="*/ 96 w 138"/>
                <a:gd name="T29" fmla="*/ 82 h 84"/>
                <a:gd name="T30" fmla="*/ 84 w 138"/>
                <a:gd name="T31" fmla="*/ 84 h 84"/>
                <a:gd name="T32" fmla="*/ 70 w 138"/>
                <a:gd name="T33" fmla="*/ 84 h 84"/>
                <a:gd name="T34" fmla="*/ 56 w 138"/>
                <a:gd name="T35" fmla="*/ 84 h 84"/>
                <a:gd name="T36" fmla="*/ 42 w 138"/>
                <a:gd name="T37" fmla="*/ 82 h 84"/>
                <a:gd name="T38" fmla="*/ 30 w 138"/>
                <a:gd name="T39" fmla="*/ 78 h 84"/>
                <a:gd name="T40" fmla="*/ 20 w 138"/>
                <a:gd name="T41" fmla="*/ 74 h 84"/>
                <a:gd name="T42" fmla="*/ 12 w 138"/>
                <a:gd name="T43" fmla="*/ 68 h 84"/>
                <a:gd name="T44" fmla="*/ 6 w 138"/>
                <a:gd name="T45" fmla="*/ 62 h 84"/>
                <a:gd name="T46" fmla="*/ 2 w 138"/>
                <a:gd name="T47" fmla="*/ 56 h 84"/>
                <a:gd name="T48" fmla="*/ 0 w 138"/>
                <a:gd name="T49" fmla="*/ 48 h 84"/>
                <a:gd name="T50" fmla="*/ 2 w 138"/>
                <a:gd name="T51" fmla="*/ 40 h 84"/>
                <a:gd name="T52" fmla="*/ 6 w 138"/>
                <a:gd name="T53" fmla="*/ 32 h 84"/>
                <a:gd name="T54" fmla="*/ 12 w 138"/>
                <a:gd name="T55" fmla="*/ 24 h 84"/>
                <a:gd name="T56" fmla="*/ 20 w 138"/>
                <a:gd name="T57" fmla="*/ 16 h 84"/>
                <a:gd name="T58" fmla="*/ 30 w 138"/>
                <a:gd name="T59" fmla="*/ 10 h 84"/>
                <a:gd name="T60" fmla="*/ 42 w 138"/>
                <a:gd name="T61" fmla="*/ 6 h 84"/>
                <a:gd name="T62" fmla="*/ 56 w 138"/>
                <a:gd name="T63" fmla="*/ 2 h 84"/>
                <a:gd name="T64" fmla="*/ 70 w 138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84"/>
                <a:gd name="T101" fmla="*/ 138 w 13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84">
                  <a:moveTo>
                    <a:pt x="70" y="0"/>
                  </a:moveTo>
                  <a:lnTo>
                    <a:pt x="84" y="2"/>
                  </a:lnTo>
                  <a:lnTo>
                    <a:pt x="96" y="6"/>
                  </a:lnTo>
                  <a:lnTo>
                    <a:pt x="108" y="10"/>
                  </a:lnTo>
                  <a:lnTo>
                    <a:pt x="118" y="16"/>
                  </a:lnTo>
                  <a:lnTo>
                    <a:pt x="126" y="24"/>
                  </a:lnTo>
                  <a:lnTo>
                    <a:pt x="132" y="32"/>
                  </a:lnTo>
                  <a:lnTo>
                    <a:pt x="136" y="40"/>
                  </a:lnTo>
                  <a:lnTo>
                    <a:pt x="138" y="48"/>
                  </a:lnTo>
                  <a:lnTo>
                    <a:pt x="136" y="56"/>
                  </a:lnTo>
                  <a:lnTo>
                    <a:pt x="132" y="62"/>
                  </a:lnTo>
                  <a:lnTo>
                    <a:pt x="126" y="68"/>
                  </a:lnTo>
                  <a:lnTo>
                    <a:pt x="118" y="74"/>
                  </a:lnTo>
                  <a:lnTo>
                    <a:pt x="108" y="78"/>
                  </a:lnTo>
                  <a:lnTo>
                    <a:pt x="96" y="82"/>
                  </a:lnTo>
                  <a:lnTo>
                    <a:pt x="84" y="84"/>
                  </a:lnTo>
                  <a:lnTo>
                    <a:pt x="70" y="84"/>
                  </a:lnTo>
                  <a:lnTo>
                    <a:pt x="56" y="84"/>
                  </a:lnTo>
                  <a:lnTo>
                    <a:pt x="42" y="82"/>
                  </a:lnTo>
                  <a:lnTo>
                    <a:pt x="30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32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0" y="1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3" name="Freeform 168"/>
            <p:cNvSpPr>
              <a:spLocks/>
            </p:cNvSpPr>
            <p:nvPr/>
          </p:nvSpPr>
          <p:spPr bwMode="auto">
            <a:xfrm>
              <a:off x="4711700" y="3654425"/>
              <a:ext cx="196850" cy="117475"/>
            </a:xfrm>
            <a:custGeom>
              <a:avLst/>
              <a:gdLst>
                <a:gd name="T0" fmla="*/ 62 w 124"/>
                <a:gd name="T1" fmla="*/ 0 h 74"/>
                <a:gd name="T2" fmla="*/ 74 w 124"/>
                <a:gd name="T3" fmla="*/ 0 h 74"/>
                <a:gd name="T4" fmla="*/ 86 w 124"/>
                <a:gd name="T5" fmla="*/ 4 h 74"/>
                <a:gd name="T6" fmla="*/ 96 w 124"/>
                <a:gd name="T7" fmla="*/ 8 h 74"/>
                <a:gd name="T8" fmla="*/ 106 w 124"/>
                <a:gd name="T9" fmla="*/ 14 h 74"/>
                <a:gd name="T10" fmla="*/ 112 w 124"/>
                <a:gd name="T11" fmla="*/ 20 h 74"/>
                <a:gd name="T12" fmla="*/ 118 w 124"/>
                <a:gd name="T13" fmla="*/ 28 h 74"/>
                <a:gd name="T14" fmla="*/ 122 w 124"/>
                <a:gd name="T15" fmla="*/ 34 h 74"/>
                <a:gd name="T16" fmla="*/ 124 w 124"/>
                <a:gd name="T17" fmla="*/ 42 h 74"/>
                <a:gd name="T18" fmla="*/ 122 w 124"/>
                <a:gd name="T19" fmla="*/ 48 h 74"/>
                <a:gd name="T20" fmla="*/ 118 w 124"/>
                <a:gd name="T21" fmla="*/ 54 h 74"/>
                <a:gd name="T22" fmla="*/ 112 w 124"/>
                <a:gd name="T23" fmla="*/ 60 h 74"/>
                <a:gd name="T24" fmla="*/ 106 w 124"/>
                <a:gd name="T25" fmla="*/ 64 h 74"/>
                <a:gd name="T26" fmla="*/ 96 w 124"/>
                <a:gd name="T27" fmla="*/ 68 h 74"/>
                <a:gd name="T28" fmla="*/ 86 w 124"/>
                <a:gd name="T29" fmla="*/ 72 h 74"/>
                <a:gd name="T30" fmla="*/ 74 w 124"/>
                <a:gd name="T31" fmla="*/ 74 h 74"/>
                <a:gd name="T32" fmla="*/ 62 w 124"/>
                <a:gd name="T33" fmla="*/ 74 h 74"/>
                <a:gd name="T34" fmla="*/ 50 w 124"/>
                <a:gd name="T35" fmla="*/ 74 h 74"/>
                <a:gd name="T36" fmla="*/ 38 w 124"/>
                <a:gd name="T37" fmla="*/ 72 h 74"/>
                <a:gd name="T38" fmla="*/ 26 w 124"/>
                <a:gd name="T39" fmla="*/ 68 h 74"/>
                <a:gd name="T40" fmla="*/ 18 w 124"/>
                <a:gd name="T41" fmla="*/ 64 h 74"/>
                <a:gd name="T42" fmla="*/ 10 w 124"/>
                <a:gd name="T43" fmla="*/ 60 h 74"/>
                <a:gd name="T44" fmla="*/ 4 w 124"/>
                <a:gd name="T45" fmla="*/ 54 h 74"/>
                <a:gd name="T46" fmla="*/ 0 w 124"/>
                <a:gd name="T47" fmla="*/ 48 h 74"/>
                <a:gd name="T48" fmla="*/ 0 w 124"/>
                <a:gd name="T49" fmla="*/ 42 h 74"/>
                <a:gd name="T50" fmla="*/ 0 w 124"/>
                <a:gd name="T51" fmla="*/ 34 h 74"/>
                <a:gd name="T52" fmla="*/ 4 w 124"/>
                <a:gd name="T53" fmla="*/ 28 h 74"/>
                <a:gd name="T54" fmla="*/ 10 w 124"/>
                <a:gd name="T55" fmla="*/ 20 h 74"/>
                <a:gd name="T56" fmla="*/ 18 w 124"/>
                <a:gd name="T57" fmla="*/ 14 h 74"/>
                <a:gd name="T58" fmla="*/ 26 w 124"/>
                <a:gd name="T59" fmla="*/ 8 h 74"/>
                <a:gd name="T60" fmla="*/ 38 w 124"/>
                <a:gd name="T61" fmla="*/ 4 h 74"/>
                <a:gd name="T62" fmla="*/ 50 w 124"/>
                <a:gd name="T63" fmla="*/ 0 h 74"/>
                <a:gd name="T64" fmla="*/ 62 w 124"/>
                <a:gd name="T65" fmla="*/ 0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74"/>
                <a:gd name="T101" fmla="*/ 124 w 124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74">
                  <a:moveTo>
                    <a:pt x="62" y="0"/>
                  </a:moveTo>
                  <a:lnTo>
                    <a:pt x="74" y="0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6" y="14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2" y="34"/>
                  </a:lnTo>
                  <a:lnTo>
                    <a:pt x="124" y="42"/>
                  </a:lnTo>
                  <a:lnTo>
                    <a:pt x="122" y="48"/>
                  </a:lnTo>
                  <a:lnTo>
                    <a:pt x="118" y="54"/>
                  </a:lnTo>
                  <a:lnTo>
                    <a:pt x="112" y="60"/>
                  </a:lnTo>
                  <a:lnTo>
                    <a:pt x="106" y="64"/>
                  </a:lnTo>
                  <a:lnTo>
                    <a:pt x="96" y="68"/>
                  </a:lnTo>
                  <a:lnTo>
                    <a:pt x="86" y="72"/>
                  </a:lnTo>
                  <a:lnTo>
                    <a:pt x="74" y="74"/>
                  </a:lnTo>
                  <a:lnTo>
                    <a:pt x="62" y="74"/>
                  </a:lnTo>
                  <a:lnTo>
                    <a:pt x="50" y="74"/>
                  </a:lnTo>
                  <a:lnTo>
                    <a:pt x="38" y="72"/>
                  </a:lnTo>
                  <a:lnTo>
                    <a:pt x="26" y="68"/>
                  </a:lnTo>
                  <a:lnTo>
                    <a:pt x="18" y="64"/>
                  </a:lnTo>
                  <a:lnTo>
                    <a:pt x="10" y="60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6" y="8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4" name="Freeform 169"/>
            <p:cNvSpPr>
              <a:spLocks/>
            </p:cNvSpPr>
            <p:nvPr/>
          </p:nvSpPr>
          <p:spPr bwMode="auto">
            <a:xfrm>
              <a:off x="4724400" y="3654425"/>
              <a:ext cx="171450" cy="104775"/>
            </a:xfrm>
            <a:custGeom>
              <a:avLst/>
              <a:gdLst>
                <a:gd name="T0" fmla="*/ 54 w 108"/>
                <a:gd name="T1" fmla="*/ 0 h 66"/>
                <a:gd name="T2" fmla="*/ 64 w 108"/>
                <a:gd name="T3" fmla="*/ 0 h 66"/>
                <a:gd name="T4" fmla="*/ 74 w 108"/>
                <a:gd name="T5" fmla="*/ 4 h 66"/>
                <a:gd name="T6" fmla="*/ 84 w 108"/>
                <a:gd name="T7" fmla="*/ 8 h 66"/>
                <a:gd name="T8" fmla="*/ 92 w 108"/>
                <a:gd name="T9" fmla="*/ 12 h 66"/>
                <a:gd name="T10" fmla="*/ 98 w 108"/>
                <a:gd name="T11" fmla="*/ 18 h 66"/>
                <a:gd name="T12" fmla="*/ 104 w 108"/>
                <a:gd name="T13" fmla="*/ 24 h 66"/>
                <a:gd name="T14" fmla="*/ 106 w 108"/>
                <a:gd name="T15" fmla="*/ 32 h 66"/>
                <a:gd name="T16" fmla="*/ 108 w 108"/>
                <a:gd name="T17" fmla="*/ 38 h 66"/>
                <a:gd name="T18" fmla="*/ 106 w 108"/>
                <a:gd name="T19" fmla="*/ 42 h 66"/>
                <a:gd name="T20" fmla="*/ 104 w 108"/>
                <a:gd name="T21" fmla="*/ 48 h 66"/>
                <a:gd name="T22" fmla="*/ 98 w 108"/>
                <a:gd name="T23" fmla="*/ 54 h 66"/>
                <a:gd name="T24" fmla="*/ 92 w 108"/>
                <a:gd name="T25" fmla="*/ 58 h 66"/>
                <a:gd name="T26" fmla="*/ 84 w 108"/>
                <a:gd name="T27" fmla="*/ 60 h 66"/>
                <a:gd name="T28" fmla="*/ 74 w 108"/>
                <a:gd name="T29" fmla="*/ 64 h 66"/>
                <a:gd name="T30" fmla="*/ 54 w 108"/>
                <a:gd name="T31" fmla="*/ 66 h 66"/>
                <a:gd name="T32" fmla="*/ 32 w 108"/>
                <a:gd name="T33" fmla="*/ 64 h 66"/>
                <a:gd name="T34" fmla="*/ 24 w 108"/>
                <a:gd name="T35" fmla="*/ 60 h 66"/>
                <a:gd name="T36" fmla="*/ 14 w 108"/>
                <a:gd name="T37" fmla="*/ 58 h 66"/>
                <a:gd name="T38" fmla="*/ 8 w 108"/>
                <a:gd name="T39" fmla="*/ 54 h 66"/>
                <a:gd name="T40" fmla="*/ 4 w 108"/>
                <a:gd name="T41" fmla="*/ 48 h 66"/>
                <a:gd name="T42" fmla="*/ 0 w 108"/>
                <a:gd name="T43" fmla="*/ 42 h 66"/>
                <a:gd name="T44" fmla="*/ 0 w 108"/>
                <a:gd name="T45" fmla="*/ 38 h 66"/>
                <a:gd name="T46" fmla="*/ 0 w 108"/>
                <a:gd name="T47" fmla="*/ 32 h 66"/>
                <a:gd name="T48" fmla="*/ 4 w 108"/>
                <a:gd name="T49" fmla="*/ 24 h 66"/>
                <a:gd name="T50" fmla="*/ 8 w 108"/>
                <a:gd name="T51" fmla="*/ 18 h 66"/>
                <a:gd name="T52" fmla="*/ 14 w 108"/>
                <a:gd name="T53" fmla="*/ 12 h 66"/>
                <a:gd name="T54" fmla="*/ 24 w 108"/>
                <a:gd name="T55" fmla="*/ 8 h 66"/>
                <a:gd name="T56" fmla="*/ 32 w 108"/>
                <a:gd name="T57" fmla="*/ 4 h 66"/>
                <a:gd name="T58" fmla="*/ 42 w 108"/>
                <a:gd name="T59" fmla="*/ 0 h 66"/>
                <a:gd name="T60" fmla="*/ 54 w 108"/>
                <a:gd name="T61" fmla="*/ 0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66"/>
                <a:gd name="T95" fmla="*/ 108 w 108"/>
                <a:gd name="T96" fmla="*/ 66 h 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66">
                  <a:moveTo>
                    <a:pt x="54" y="0"/>
                  </a:move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2"/>
                  </a:lnTo>
                  <a:lnTo>
                    <a:pt x="98" y="18"/>
                  </a:lnTo>
                  <a:lnTo>
                    <a:pt x="104" y="24"/>
                  </a:lnTo>
                  <a:lnTo>
                    <a:pt x="106" y="32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98" y="54"/>
                  </a:lnTo>
                  <a:lnTo>
                    <a:pt x="92" y="58"/>
                  </a:lnTo>
                  <a:lnTo>
                    <a:pt x="84" y="60"/>
                  </a:lnTo>
                  <a:lnTo>
                    <a:pt x="74" y="64"/>
                  </a:lnTo>
                  <a:lnTo>
                    <a:pt x="54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4" y="58"/>
                  </a:lnTo>
                  <a:lnTo>
                    <a:pt x="8" y="54"/>
                  </a:lnTo>
                  <a:lnTo>
                    <a:pt x="4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5" name="Freeform 170"/>
            <p:cNvSpPr>
              <a:spLocks/>
            </p:cNvSpPr>
            <p:nvPr/>
          </p:nvSpPr>
          <p:spPr bwMode="auto">
            <a:xfrm>
              <a:off x="4733925" y="3654425"/>
              <a:ext cx="149225" cy="92075"/>
            </a:xfrm>
            <a:custGeom>
              <a:avLst/>
              <a:gdLst>
                <a:gd name="T0" fmla="*/ 48 w 94"/>
                <a:gd name="T1" fmla="*/ 0 h 58"/>
                <a:gd name="T2" fmla="*/ 58 w 94"/>
                <a:gd name="T3" fmla="*/ 2 h 58"/>
                <a:gd name="T4" fmla="*/ 66 w 94"/>
                <a:gd name="T5" fmla="*/ 4 h 58"/>
                <a:gd name="T6" fmla="*/ 74 w 94"/>
                <a:gd name="T7" fmla="*/ 8 h 58"/>
                <a:gd name="T8" fmla="*/ 82 w 94"/>
                <a:gd name="T9" fmla="*/ 12 h 58"/>
                <a:gd name="T10" fmla="*/ 86 w 94"/>
                <a:gd name="T11" fmla="*/ 16 h 58"/>
                <a:gd name="T12" fmla="*/ 92 w 94"/>
                <a:gd name="T13" fmla="*/ 22 h 58"/>
                <a:gd name="T14" fmla="*/ 94 w 94"/>
                <a:gd name="T15" fmla="*/ 28 h 58"/>
                <a:gd name="T16" fmla="*/ 94 w 94"/>
                <a:gd name="T17" fmla="*/ 32 h 58"/>
                <a:gd name="T18" fmla="*/ 94 w 94"/>
                <a:gd name="T19" fmla="*/ 38 h 58"/>
                <a:gd name="T20" fmla="*/ 92 w 94"/>
                <a:gd name="T21" fmla="*/ 42 h 58"/>
                <a:gd name="T22" fmla="*/ 86 w 94"/>
                <a:gd name="T23" fmla="*/ 46 h 58"/>
                <a:gd name="T24" fmla="*/ 82 w 94"/>
                <a:gd name="T25" fmla="*/ 50 h 58"/>
                <a:gd name="T26" fmla="*/ 66 w 94"/>
                <a:gd name="T27" fmla="*/ 56 h 58"/>
                <a:gd name="T28" fmla="*/ 48 w 94"/>
                <a:gd name="T29" fmla="*/ 58 h 58"/>
                <a:gd name="T30" fmla="*/ 30 w 94"/>
                <a:gd name="T31" fmla="*/ 56 h 58"/>
                <a:gd name="T32" fmla="*/ 14 w 94"/>
                <a:gd name="T33" fmla="*/ 50 h 58"/>
                <a:gd name="T34" fmla="*/ 8 w 94"/>
                <a:gd name="T35" fmla="*/ 46 h 58"/>
                <a:gd name="T36" fmla="*/ 4 w 94"/>
                <a:gd name="T37" fmla="*/ 42 h 58"/>
                <a:gd name="T38" fmla="*/ 2 w 94"/>
                <a:gd name="T39" fmla="*/ 38 h 58"/>
                <a:gd name="T40" fmla="*/ 0 w 94"/>
                <a:gd name="T41" fmla="*/ 32 h 58"/>
                <a:gd name="T42" fmla="*/ 2 w 94"/>
                <a:gd name="T43" fmla="*/ 28 h 58"/>
                <a:gd name="T44" fmla="*/ 4 w 94"/>
                <a:gd name="T45" fmla="*/ 22 h 58"/>
                <a:gd name="T46" fmla="*/ 8 w 94"/>
                <a:gd name="T47" fmla="*/ 16 h 58"/>
                <a:gd name="T48" fmla="*/ 14 w 94"/>
                <a:gd name="T49" fmla="*/ 12 h 58"/>
                <a:gd name="T50" fmla="*/ 22 w 94"/>
                <a:gd name="T51" fmla="*/ 8 h 58"/>
                <a:gd name="T52" fmla="*/ 30 w 94"/>
                <a:gd name="T53" fmla="*/ 4 h 58"/>
                <a:gd name="T54" fmla="*/ 38 w 94"/>
                <a:gd name="T55" fmla="*/ 2 h 58"/>
                <a:gd name="T56" fmla="*/ 48 w 94"/>
                <a:gd name="T57" fmla="*/ 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"/>
                <a:gd name="T88" fmla="*/ 0 h 58"/>
                <a:gd name="T89" fmla="*/ 94 w 94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" h="58">
                  <a:moveTo>
                    <a:pt x="48" y="0"/>
                  </a:move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2"/>
                  </a:lnTo>
                  <a:lnTo>
                    <a:pt x="86" y="16"/>
                  </a:lnTo>
                  <a:lnTo>
                    <a:pt x="92" y="22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86" y="46"/>
                  </a:lnTo>
                  <a:lnTo>
                    <a:pt x="82" y="50"/>
                  </a:lnTo>
                  <a:lnTo>
                    <a:pt x="66" y="56"/>
                  </a:lnTo>
                  <a:lnTo>
                    <a:pt x="48" y="58"/>
                  </a:lnTo>
                  <a:lnTo>
                    <a:pt x="30" y="56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6" name="Freeform 171"/>
            <p:cNvSpPr>
              <a:spLocks/>
            </p:cNvSpPr>
            <p:nvPr/>
          </p:nvSpPr>
          <p:spPr bwMode="auto">
            <a:xfrm>
              <a:off x="4746625" y="3657600"/>
              <a:ext cx="127000" cy="76200"/>
            </a:xfrm>
            <a:custGeom>
              <a:avLst/>
              <a:gdLst>
                <a:gd name="T0" fmla="*/ 40 w 80"/>
                <a:gd name="T1" fmla="*/ 0 h 48"/>
                <a:gd name="T2" fmla="*/ 48 w 80"/>
                <a:gd name="T3" fmla="*/ 0 h 48"/>
                <a:gd name="T4" fmla="*/ 56 w 80"/>
                <a:gd name="T5" fmla="*/ 2 h 48"/>
                <a:gd name="T6" fmla="*/ 68 w 80"/>
                <a:gd name="T7" fmla="*/ 8 h 48"/>
                <a:gd name="T8" fmla="*/ 76 w 80"/>
                <a:gd name="T9" fmla="*/ 18 h 48"/>
                <a:gd name="T10" fmla="*/ 78 w 80"/>
                <a:gd name="T11" fmla="*/ 22 h 48"/>
                <a:gd name="T12" fmla="*/ 80 w 80"/>
                <a:gd name="T13" fmla="*/ 26 h 48"/>
                <a:gd name="T14" fmla="*/ 78 w 80"/>
                <a:gd name="T15" fmla="*/ 30 h 48"/>
                <a:gd name="T16" fmla="*/ 76 w 80"/>
                <a:gd name="T17" fmla="*/ 34 h 48"/>
                <a:gd name="T18" fmla="*/ 68 w 80"/>
                <a:gd name="T19" fmla="*/ 42 h 48"/>
                <a:gd name="T20" fmla="*/ 56 w 80"/>
                <a:gd name="T21" fmla="*/ 46 h 48"/>
                <a:gd name="T22" fmla="*/ 40 w 80"/>
                <a:gd name="T23" fmla="*/ 48 h 48"/>
                <a:gd name="T24" fmla="*/ 24 w 80"/>
                <a:gd name="T25" fmla="*/ 46 h 48"/>
                <a:gd name="T26" fmla="*/ 12 w 80"/>
                <a:gd name="T27" fmla="*/ 42 h 48"/>
                <a:gd name="T28" fmla="*/ 2 w 80"/>
                <a:gd name="T29" fmla="*/ 34 h 48"/>
                <a:gd name="T30" fmla="*/ 0 w 80"/>
                <a:gd name="T31" fmla="*/ 30 h 48"/>
                <a:gd name="T32" fmla="*/ 0 w 80"/>
                <a:gd name="T33" fmla="*/ 26 h 48"/>
                <a:gd name="T34" fmla="*/ 0 w 80"/>
                <a:gd name="T35" fmla="*/ 22 h 48"/>
                <a:gd name="T36" fmla="*/ 2 w 80"/>
                <a:gd name="T37" fmla="*/ 18 h 48"/>
                <a:gd name="T38" fmla="*/ 12 w 80"/>
                <a:gd name="T39" fmla="*/ 8 h 48"/>
                <a:gd name="T40" fmla="*/ 24 w 80"/>
                <a:gd name="T41" fmla="*/ 2 h 48"/>
                <a:gd name="T42" fmla="*/ 32 w 80"/>
                <a:gd name="T43" fmla="*/ 0 h 48"/>
                <a:gd name="T44" fmla="*/ 40 w 80"/>
                <a:gd name="T45" fmla="*/ 0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48"/>
                <a:gd name="T71" fmla="*/ 80 w 80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48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68" y="8"/>
                  </a:lnTo>
                  <a:lnTo>
                    <a:pt x="76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68" y="42"/>
                  </a:lnTo>
                  <a:lnTo>
                    <a:pt x="56" y="46"/>
                  </a:lnTo>
                  <a:lnTo>
                    <a:pt x="40" y="48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12" y="8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7" name="Freeform 172"/>
            <p:cNvSpPr>
              <a:spLocks/>
            </p:cNvSpPr>
            <p:nvPr/>
          </p:nvSpPr>
          <p:spPr bwMode="auto">
            <a:xfrm>
              <a:off x="4756150" y="3657600"/>
              <a:ext cx="104775" cy="63500"/>
            </a:xfrm>
            <a:custGeom>
              <a:avLst/>
              <a:gdLst>
                <a:gd name="T0" fmla="*/ 34 w 66"/>
                <a:gd name="T1" fmla="*/ 0 h 40"/>
                <a:gd name="T2" fmla="*/ 46 w 66"/>
                <a:gd name="T3" fmla="*/ 2 h 40"/>
                <a:gd name="T4" fmla="*/ 58 w 66"/>
                <a:gd name="T5" fmla="*/ 8 h 40"/>
                <a:gd name="T6" fmla="*/ 64 w 66"/>
                <a:gd name="T7" fmla="*/ 14 h 40"/>
                <a:gd name="T8" fmla="*/ 66 w 66"/>
                <a:gd name="T9" fmla="*/ 22 h 40"/>
                <a:gd name="T10" fmla="*/ 66 w 66"/>
                <a:gd name="T11" fmla="*/ 26 h 40"/>
                <a:gd name="T12" fmla="*/ 64 w 66"/>
                <a:gd name="T13" fmla="*/ 30 h 40"/>
                <a:gd name="T14" fmla="*/ 58 w 66"/>
                <a:gd name="T15" fmla="*/ 34 h 40"/>
                <a:gd name="T16" fmla="*/ 46 w 66"/>
                <a:gd name="T17" fmla="*/ 38 h 40"/>
                <a:gd name="T18" fmla="*/ 34 w 66"/>
                <a:gd name="T19" fmla="*/ 40 h 40"/>
                <a:gd name="T20" fmla="*/ 20 w 66"/>
                <a:gd name="T21" fmla="*/ 38 h 40"/>
                <a:gd name="T22" fmla="*/ 10 w 66"/>
                <a:gd name="T23" fmla="*/ 34 h 40"/>
                <a:gd name="T24" fmla="*/ 4 w 66"/>
                <a:gd name="T25" fmla="*/ 30 h 40"/>
                <a:gd name="T26" fmla="*/ 2 w 66"/>
                <a:gd name="T27" fmla="*/ 26 h 40"/>
                <a:gd name="T28" fmla="*/ 0 w 66"/>
                <a:gd name="T29" fmla="*/ 22 h 40"/>
                <a:gd name="T30" fmla="*/ 4 w 66"/>
                <a:gd name="T31" fmla="*/ 14 h 40"/>
                <a:gd name="T32" fmla="*/ 10 w 66"/>
                <a:gd name="T33" fmla="*/ 8 h 40"/>
                <a:gd name="T34" fmla="*/ 20 w 66"/>
                <a:gd name="T35" fmla="*/ 2 h 40"/>
                <a:gd name="T36" fmla="*/ 34 w 66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40"/>
                <a:gd name="T59" fmla="*/ 66 w 66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40">
                  <a:moveTo>
                    <a:pt x="34" y="0"/>
                  </a:moveTo>
                  <a:lnTo>
                    <a:pt x="46" y="2"/>
                  </a:lnTo>
                  <a:lnTo>
                    <a:pt x="58" y="8"/>
                  </a:lnTo>
                  <a:lnTo>
                    <a:pt x="64" y="14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58" y="34"/>
                  </a:lnTo>
                  <a:lnTo>
                    <a:pt x="46" y="38"/>
                  </a:lnTo>
                  <a:lnTo>
                    <a:pt x="34" y="40"/>
                  </a:lnTo>
                  <a:lnTo>
                    <a:pt x="20" y="38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8" name="Freeform 173"/>
            <p:cNvSpPr>
              <a:spLocks/>
            </p:cNvSpPr>
            <p:nvPr/>
          </p:nvSpPr>
          <p:spPr bwMode="auto">
            <a:xfrm>
              <a:off x="4768850" y="3657600"/>
              <a:ext cx="82550" cy="50800"/>
            </a:xfrm>
            <a:custGeom>
              <a:avLst/>
              <a:gdLst>
                <a:gd name="T0" fmla="*/ 26 w 52"/>
                <a:gd name="T1" fmla="*/ 0 h 32"/>
                <a:gd name="T2" fmla="*/ 36 w 52"/>
                <a:gd name="T3" fmla="*/ 2 h 32"/>
                <a:gd name="T4" fmla="*/ 44 w 52"/>
                <a:gd name="T5" fmla="*/ 6 h 32"/>
                <a:gd name="T6" fmla="*/ 50 w 52"/>
                <a:gd name="T7" fmla="*/ 12 h 32"/>
                <a:gd name="T8" fmla="*/ 52 w 52"/>
                <a:gd name="T9" fmla="*/ 18 h 32"/>
                <a:gd name="T10" fmla="*/ 50 w 52"/>
                <a:gd name="T11" fmla="*/ 24 h 32"/>
                <a:gd name="T12" fmla="*/ 44 w 52"/>
                <a:gd name="T13" fmla="*/ 28 h 32"/>
                <a:gd name="T14" fmla="*/ 36 w 52"/>
                <a:gd name="T15" fmla="*/ 30 h 32"/>
                <a:gd name="T16" fmla="*/ 26 w 52"/>
                <a:gd name="T17" fmla="*/ 32 h 32"/>
                <a:gd name="T18" fmla="*/ 16 w 52"/>
                <a:gd name="T19" fmla="*/ 30 h 32"/>
                <a:gd name="T20" fmla="*/ 8 w 52"/>
                <a:gd name="T21" fmla="*/ 28 h 32"/>
                <a:gd name="T22" fmla="*/ 2 w 52"/>
                <a:gd name="T23" fmla="*/ 24 h 32"/>
                <a:gd name="T24" fmla="*/ 0 w 52"/>
                <a:gd name="T25" fmla="*/ 18 h 32"/>
                <a:gd name="T26" fmla="*/ 2 w 52"/>
                <a:gd name="T27" fmla="*/ 12 h 32"/>
                <a:gd name="T28" fmla="*/ 8 w 52"/>
                <a:gd name="T29" fmla="*/ 6 h 32"/>
                <a:gd name="T30" fmla="*/ 16 w 52"/>
                <a:gd name="T31" fmla="*/ 2 h 32"/>
                <a:gd name="T32" fmla="*/ 26 w 5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2"/>
                <a:gd name="T53" fmla="*/ 52 w 5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2">
                  <a:moveTo>
                    <a:pt x="26" y="0"/>
                  </a:moveTo>
                  <a:lnTo>
                    <a:pt x="36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0" y="24"/>
                  </a:lnTo>
                  <a:lnTo>
                    <a:pt x="44" y="28"/>
                  </a:lnTo>
                  <a:lnTo>
                    <a:pt x="36" y="30"/>
                  </a:lnTo>
                  <a:lnTo>
                    <a:pt x="26" y="32"/>
                  </a:lnTo>
                  <a:lnTo>
                    <a:pt x="16" y="30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9" name="Freeform 174"/>
            <p:cNvSpPr>
              <a:spLocks/>
            </p:cNvSpPr>
            <p:nvPr/>
          </p:nvSpPr>
          <p:spPr bwMode="auto">
            <a:xfrm>
              <a:off x="4781550" y="3657600"/>
              <a:ext cx="57150" cy="38100"/>
            </a:xfrm>
            <a:custGeom>
              <a:avLst/>
              <a:gdLst>
                <a:gd name="T0" fmla="*/ 18 w 36"/>
                <a:gd name="T1" fmla="*/ 24 h 24"/>
                <a:gd name="T2" fmla="*/ 26 w 36"/>
                <a:gd name="T3" fmla="*/ 22 h 24"/>
                <a:gd name="T4" fmla="*/ 32 w 36"/>
                <a:gd name="T5" fmla="*/ 20 h 24"/>
                <a:gd name="T6" fmla="*/ 36 w 36"/>
                <a:gd name="T7" fmla="*/ 18 h 24"/>
                <a:gd name="T8" fmla="*/ 36 w 36"/>
                <a:gd name="T9" fmla="*/ 14 h 24"/>
                <a:gd name="T10" fmla="*/ 36 w 36"/>
                <a:gd name="T11" fmla="*/ 10 h 24"/>
                <a:gd name="T12" fmla="*/ 32 w 36"/>
                <a:gd name="T13" fmla="*/ 6 h 24"/>
                <a:gd name="T14" fmla="*/ 26 w 36"/>
                <a:gd name="T15" fmla="*/ 2 h 24"/>
                <a:gd name="T16" fmla="*/ 18 w 36"/>
                <a:gd name="T17" fmla="*/ 0 h 24"/>
                <a:gd name="T18" fmla="*/ 10 w 36"/>
                <a:gd name="T19" fmla="*/ 2 h 24"/>
                <a:gd name="T20" fmla="*/ 4 w 36"/>
                <a:gd name="T21" fmla="*/ 6 h 24"/>
                <a:gd name="T22" fmla="*/ 0 w 36"/>
                <a:gd name="T23" fmla="*/ 10 h 24"/>
                <a:gd name="T24" fmla="*/ 0 w 36"/>
                <a:gd name="T25" fmla="*/ 14 h 24"/>
                <a:gd name="T26" fmla="*/ 0 w 36"/>
                <a:gd name="T27" fmla="*/ 18 h 24"/>
                <a:gd name="T28" fmla="*/ 4 w 36"/>
                <a:gd name="T29" fmla="*/ 20 h 24"/>
                <a:gd name="T30" fmla="*/ 10 w 36"/>
                <a:gd name="T31" fmla="*/ 22 h 24"/>
                <a:gd name="T32" fmla="*/ 18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18" y="24"/>
                  </a:moveTo>
                  <a:lnTo>
                    <a:pt x="26" y="22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0" name="Freeform 175"/>
            <p:cNvSpPr>
              <a:spLocks/>
            </p:cNvSpPr>
            <p:nvPr/>
          </p:nvSpPr>
          <p:spPr bwMode="auto">
            <a:xfrm>
              <a:off x="2832100" y="3495675"/>
              <a:ext cx="628650" cy="666750"/>
            </a:xfrm>
            <a:custGeom>
              <a:avLst/>
              <a:gdLst>
                <a:gd name="T0" fmla="*/ 304 w 396"/>
                <a:gd name="T1" fmla="*/ 394 h 420"/>
                <a:gd name="T2" fmla="*/ 334 w 396"/>
                <a:gd name="T3" fmla="*/ 370 h 420"/>
                <a:gd name="T4" fmla="*/ 360 w 396"/>
                <a:gd name="T5" fmla="*/ 342 h 420"/>
                <a:gd name="T6" fmla="*/ 378 w 396"/>
                <a:gd name="T7" fmla="*/ 308 h 420"/>
                <a:gd name="T8" fmla="*/ 390 w 396"/>
                <a:gd name="T9" fmla="*/ 270 h 420"/>
                <a:gd name="T10" fmla="*/ 396 w 396"/>
                <a:gd name="T11" fmla="*/ 232 h 420"/>
                <a:gd name="T12" fmla="*/ 394 w 396"/>
                <a:gd name="T13" fmla="*/ 190 h 420"/>
                <a:gd name="T14" fmla="*/ 384 w 396"/>
                <a:gd name="T15" fmla="*/ 150 h 420"/>
                <a:gd name="T16" fmla="*/ 366 w 396"/>
                <a:gd name="T17" fmla="*/ 110 h 420"/>
                <a:gd name="T18" fmla="*/ 342 w 396"/>
                <a:gd name="T19" fmla="*/ 76 h 420"/>
                <a:gd name="T20" fmla="*/ 312 w 396"/>
                <a:gd name="T21" fmla="*/ 48 h 420"/>
                <a:gd name="T22" fmla="*/ 278 w 396"/>
                <a:gd name="T23" fmla="*/ 24 h 420"/>
                <a:gd name="T24" fmla="*/ 242 w 396"/>
                <a:gd name="T25" fmla="*/ 10 h 420"/>
                <a:gd name="T26" fmla="*/ 206 w 396"/>
                <a:gd name="T27" fmla="*/ 2 h 420"/>
                <a:gd name="T28" fmla="*/ 166 w 396"/>
                <a:gd name="T29" fmla="*/ 2 h 420"/>
                <a:gd name="T30" fmla="*/ 128 w 396"/>
                <a:gd name="T31" fmla="*/ 10 h 420"/>
                <a:gd name="T32" fmla="*/ 92 w 396"/>
                <a:gd name="T33" fmla="*/ 26 h 420"/>
                <a:gd name="T34" fmla="*/ 62 w 396"/>
                <a:gd name="T35" fmla="*/ 50 h 420"/>
                <a:gd name="T36" fmla="*/ 36 w 396"/>
                <a:gd name="T37" fmla="*/ 78 h 420"/>
                <a:gd name="T38" fmla="*/ 18 w 396"/>
                <a:gd name="T39" fmla="*/ 112 h 420"/>
                <a:gd name="T40" fmla="*/ 6 w 396"/>
                <a:gd name="T41" fmla="*/ 150 h 420"/>
                <a:gd name="T42" fmla="*/ 0 w 396"/>
                <a:gd name="T43" fmla="*/ 188 h 420"/>
                <a:gd name="T44" fmla="*/ 2 w 396"/>
                <a:gd name="T45" fmla="*/ 230 h 420"/>
                <a:gd name="T46" fmla="*/ 12 w 396"/>
                <a:gd name="T47" fmla="*/ 270 h 420"/>
                <a:gd name="T48" fmla="*/ 30 w 396"/>
                <a:gd name="T49" fmla="*/ 310 h 420"/>
                <a:gd name="T50" fmla="*/ 54 w 396"/>
                <a:gd name="T51" fmla="*/ 344 h 420"/>
                <a:gd name="T52" fmla="*/ 84 w 396"/>
                <a:gd name="T53" fmla="*/ 372 h 420"/>
                <a:gd name="T54" fmla="*/ 118 w 396"/>
                <a:gd name="T55" fmla="*/ 396 h 420"/>
                <a:gd name="T56" fmla="*/ 154 w 396"/>
                <a:gd name="T57" fmla="*/ 410 h 420"/>
                <a:gd name="T58" fmla="*/ 190 w 396"/>
                <a:gd name="T59" fmla="*/ 418 h 420"/>
                <a:gd name="T60" fmla="*/ 230 w 396"/>
                <a:gd name="T61" fmla="*/ 418 h 420"/>
                <a:gd name="T62" fmla="*/ 268 w 396"/>
                <a:gd name="T63" fmla="*/ 410 h 4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20"/>
                <a:gd name="T98" fmla="*/ 396 w 396"/>
                <a:gd name="T99" fmla="*/ 420 h 4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20">
                  <a:moveTo>
                    <a:pt x="286" y="404"/>
                  </a:moveTo>
                  <a:lnTo>
                    <a:pt x="304" y="394"/>
                  </a:lnTo>
                  <a:lnTo>
                    <a:pt x="320" y="384"/>
                  </a:lnTo>
                  <a:lnTo>
                    <a:pt x="334" y="370"/>
                  </a:lnTo>
                  <a:lnTo>
                    <a:pt x="348" y="356"/>
                  </a:lnTo>
                  <a:lnTo>
                    <a:pt x="360" y="342"/>
                  </a:lnTo>
                  <a:lnTo>
                    <a:pt x="370" y="326"/>
                  </a:lnTo>
                  <a:lnTo>
                    <a:pt x="378" y="308"/>
                  </a:lnTo>
                  <a:lnTo>
                    <a:pt x="386" y="290"/>
                  </a:lnTo>
                  <a:lnTo>
                    <a:pt x="390" y="270"/>
                  </a:lnTo>
                  <a:lnTo>
                    <a:pt x="394" y="252"/>
                  </a:lnTo>
                  <a:lnTo>
                    <a:pt x="396" y="232"/>
                  </a:lnTo>
                  <a:lnTo>
                    <a:pt x="396" y="210"/>
                  </a:lnTo>
                  <a:lnTo>
                    <a:pt x="394" y="190"/>
                  </a:lnTo>
                  <a:lnTo>
                    <a:pt x="390" y="170"/>
                  </a:lnTo>
                  <a:lnTo>
                    <a:pt x="384" y="150"/>
                  </a:lnTo>
                  <a:lnTo>
                    <a:pt x="376" y="130"/>
                  </a:lnTo>
                  <a:lnTo>
                    <a:pt x="366" y="110"/>
                  </a:lnTo>
                  <a:lnTo>
                    <a:pt x="354" y="92"/>
                  </a:lnTo>
                  <a:lnTo>
                    <a:pt x="342" y="76"/>
                  </a:lnTo>
                  <a:lnTo>
                    <a:pt x="328" y="60"/>
                  </a:lnTo>
                  <a:lnTo>
                    <a:pt x="312" y="48"/>
                  </a:lnTo>
                  <a:lnTo>
                    <a:pt x="296" y="36"/>
                  </a:lnTo>
                  <a:lnTo>
                    <a:pt x="278" y="24"/>
                  </a:lnTo>
                  <a:lnTo>
                    <a:pt x="262" y="16"/>
                  </a:lnTo>
                  <a:lnTo>
                    <a:pt x="242" y="10"/>
                  </a:lnTo>
                  <a:lnTo>
                    <a:pt x="224" y="4"/>
                  </a:lnTo>
                  <a:lnTo>
                    <a:pt x="206" y="2"/>
                  </a:lnTo>
                  <a:lnTo>
                    <a:pt x="186" y="0"/>
                  </a:lnTo>
                  <a:lnTo>
                    <a:pt x="166" y="2"/>
                  </a:lnTo>
                  <a:lnTo>
                    <a:pt x="148" y="4"/>
                  </a:lnTo>
                  <a:lnTo>
                    <a:pt x="128" y="10"/>
                  </a:lnTo>
                  <a:lnTo>
                    <a:pt x="110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50"/>
                  </a:lnTo>
                  <a:lnTo>
                    <a:pt x="48" y="64"/>
                  </a:lnTo>
                  <a:lnTo>
                    <a:pt x="36" y="78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10" y="130"/>
                  </a:lnTo>
                  <a:lnTo>
                    <a:pt x="6" y="150"/>
                  </a:lnTo>
                  <a:lnTo>
                    <a:pt x="2" y="168"/>
                  </a:lnTo>
                  <a:lnTo>
                    <a:pt x="0" y="188"/>
                  </a:lnTo>
                  <a:lnTo>
                    <a:pt x="0" y="210"/>
                  </a:lnTo>
                  <a:lnTo>
                    <a:pt x="2" y="230"/>
                  </a:lnTo>
                  <a:lnTo>
                    <a:pt x="6" y="250"/>
                  </a:lnTo>
                  <a:lnTo>
                    <a:pt x="12" y="270"/>
                  </a:lnTo>
                  <a:lnTo>
                    <a:pt x="20" y="290"/>
                  </a:lnTo>
                  <a:lnTo>
                    <a:pt x="30" y="310"/>
                  </a:lnTo>
                  <a:lnTo>
                    <a:pt x="42" y="328"/>
                  </a:lnTo>
                  <a:lnTo>
                    <a:pt x="54" y="344"/>
                  </a:lnTo>
                  <a:lnTo>
                    <a:pt x="70" y="360"/>
                  </a:lnTo>
                  <a:lnTo>
                    <a:pt x="84" y="372"/>
                  </a:lnTo>
                  <a:lnTo>
                    <a:pt x="100" y="384"/>
                  </a:lnTo>
                  <a:lnTo>
                    <a:pt x="118" y="396"/>
                  </a:lnTo>
                  <a:lnTo>
                    <a:pt x="134" y="404"/>
                  </a:lnTo>
                  <a:lnTo>
                    <a:pt x="154" y="410"/>
                  </a:lnTo>
                  <a:lnTo>
                    <a:pt x="172" y="416"/>
                  </a:lnTo>
                  <a:lnTo>
                    <a:pt x="190" y="418"/>
                  </a:lnTo>
                  <a:lnTo>
                    <a:pt x="210" y="420"/>
                  </a:lnTo>
                  <a:lnTo>
                    <a:pt x="230" y="418"/>
                  </a:lnTo>
                  <a:lnTo>
                    <a:pt x="248" y="416"/>
                  </a:lnTo>
                  <a:lnTo>
                    <a:pt x="268" y="410"/>
                  </a:lnTo>
                  <a:lnTo>
                    <a:pt x="286" y="404"/>
                  </a:lnTo>
                  <a:close/>
                </a:path>
              </a:pathLst>
            </a:custGeom>
            <a:solidFill>
              <a:srgbClr val="878787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1" name="Freeform 176"/>
            <p:cNvSpPr>
              <a:spLocks/>
            </p:cNvSpPr>
            <p:nvPr/>
          </p:nvSpPr>
          <p:spPr bwMode="auto">
            <a:xfrm>
              <a:off x="2867025" y="3536950"/>
              <a:ext cx="523875" cy="552450"/>
            </a:xfrm>
            <a:custGeom>
              <a:avLst/>
              <a:gdLst>
                <a:gd name="T0" fmla="*/ 252 w 330"/>
                <a:gd name="T1" fmla="*/ 328 h 348"/>
                <a:gd name="T2" fmla="*/ 278 w 330"/>
                <a:gd name="T3" fmla="*/ 308 h 348"/>
                <a:gd name="T4" fmla="*/ 300 w 330"/>
                <a:gd name="T5" fmla="*/ 284 h 348"/>
                <a:gd name="T6" fmla="*/ 316 w 330"/>
                <a:gd name="T7" fmla="*/ 256 h 348"/>
                <a:gd name="T8" fmla="*/ 326 w 330"/>
                <a:gd name="T9" fmla="*/ 224 h 348"/>
                <a:gd name="T10" fmla="*/ 330 w 330"/>
                <a:gd name="T11" fmla="*/ 192 h 348"/>
                <a:gd name="T12" fmla="*/ 328 w 330"/>
                <a:gd name="T13" fmla="*/ 158 h 348"/>
                <a:gd name="T14" fmla="*/ 318 w 330"/>
                <a:gd name="T15" fmla="*/ 124 h 348"/>
                <a:gd name="T16" fmla="*/ 304 w 330"/>
                <a:gd name="T17" fmla="*/ 90 h 348"/>
                <a:gd name="T18" fmla="*/ 284 w 330"/>
                <a:gd name="T19" fmla="*/ 62 h 348"/>
                <a:gd name="T20" fmla="*/ 260 w 330"/>
                <a:gd name="T21" fmla="*/ 38 h 348"/>
                <a:gd name="T22" fmla="*/ 232 w 330"/>
                <a:gd name="T23" fmla="*/ 20 h 348"/>
                <a:gd name="T24" fmla="*/ 202 w 330"/>
                <a:gd name="T25" fmla="*/ 8 h 348"/>
                <a:gd name="T26" fmla="*/ 170 w 330"/>
                <a:gd name="T27" fmla="*/ 0 h 348"/>
                <a:gd name="T28" fmla="*/ 138 w 330"/>
                <a:gd name="T29" fmla="*/ 0 h 348"/>
                <a:gd name="T30" fmla="*/ 108 w 330"/>
                <a:gd name="T31" fmla="*/ 8 h 348"/>
                <a:gd name="T32" fmla="*/ 76 w 330"/>
                <a:gd name="T33" fmla="*/ 20 h 348"/>
                <a:gd name="T34" fmla="*/ 50 w 330"/>
                <a:gd name="T35" fmla="*/ 40 h 348"/>
                <a:gd name="T36" fmla="*/ 30 w 330"/>
                <a:gd name="T37" fmla="*/ 64 h 348"/>
                <a:gd name="T38" fmla="*/ 14 w 330"/>
                <a:gd name="T39" fmla="*/ 92 h 348"/>
                <a:gd name="T40" fmla="*/ 4 w 330"/>
                <a:gd name="T41" fmla="*/ 124 h 348"/>
                <a:gd name="T42" fmla="*/ 0 w 330"/>
                <a:gd name="T43" fmla="*/ 156 h 348"/>
                <a:gd name="T44" fmla="*/ 2 w 330"/>
                <a:gd name="T45" fmla="*/ 190 h 348"/>
                <a:gd name="T46" fmla="*/ 10 w 330"/>
                <a:gd name="T47" fmla="*/ 224 h 348"/>
                <a:gd name="T48" fmla="*/ 26 w 330"/>
                <a:gd name="T49" fmla="*/ 258 h 348"/>
                <a:gd name="T50" fmla="*/ 46 w 330"/>
                <a:gd name="T51" fmla="*/ 286 h 348"/>
                <a:gd name="T52" fmla="*/ 70 w 330"/>
                <a:gd name="T53" fmla="*/ 310 h 348"/>
                <a:gd name="T54" fmla="*/ 98 w 330"/>
                <a:gd name="T55" fmla="*/ 328 h 348"/>
                <a:gd name="T56" fmla="*/ 128 w 330"/>
                <a:gd name="T57" fmla="*/ 340 h 348"/>
                <a:gd name="T58" fmla="*/ 158 w 330"/>
                <a:gd name="T59" fmla="*/ 348 h 348"/>
                <a:gd name="T60" fmla="*/ 190 w 330"/>
                <a:gd name="T61" fmla="*/ 348 h 348"/>
                <a:gd name="T62" fmla="*/ 222 w 330"/>
                <a:gd name="T63" fmla="*/ 342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348"/>
                <a:gd name="T98" fmla="*/ 330 w 330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348">
                  <a:moveTo>
                    <a:pt x="238" y="334"/>
                  </a:moveTo>
                  <a:lnTo>
                    <a:pt x="252" y="328"/>
                  </a:lnTo>
                  <a:lnTo>
                    <a:pt x="266" y="318"/>
                  </a:lnTo>
                  <a:lnTo>
                    <a:pt x="278" y="308"/>
                  </a:lnTo>
                  <a:lnTo>
                    <a:pt x="290" y="296"/>
                  </a:lnTo>
                  <a:lnTo>
                    <a:pt x="300" y="284"/>
                  </a:lnTo>
                  <a:lnTo>
                    <a:pt x="308" y="270"/>
                  </a:lnTo>
                  <a:lnTo>
                    <a:pt x="316" y="256"/>
                  </a:lnTo>
                  <a:lnTo>
                    <a:pt x="320" y="240"/>
                  </a:lnTo>
                  <a:lnTo>
                    <a:pt x="326" y="224"/>
                  </a:lnTo>
                  <a:lnTo>
                    <a:pt x="328" y="208"/>
                  </a:lnTo>
                  <a:lnTo>
                    <a:pt x="330" y="192"/>
                  </a:lnTo>
                  <a:lnTo>
                    <a:pt x="330" y="174"/>
                  </a:lnTo>
                  <a:lnTo>
                    <a:pt x="328" y="158"/>
                  </a:lnTo>
                  <a:lnTo>
                    <a:pt x="324" y="140"/>
                  </a:lnTo>
                  <a:lnTo>
                    <a:pt x="318" y="124"/>
                  </a:lnTo>
                  <a:lnTo>
                    <a:pt x="312" y="108"/>
                  </a:lnTo>
                  <a:lnTo>
                    <a:pt x="304" y="90"/>
                  </a:lnTo>
                  <a:lnTo>
                    <a:pt x="294" y="76"/>
                  </a:lnTo>
                  <a:lnTo>
                    <a:pt x="284" y="62"/>
                  </a:lnTo>
                  <a:lnTo>
                    <a:pt x="272" y="50"/>
                  </a:lnTo>
                  <a:lnTo>
                    <a:pt x="260" y="38"/>
                  </a:lnTo>
                  <a:lnTo>
                    <a:pt x="246" y="28"/>
                  </a:lnTo>
                  <a:lnTo>
                    <a:pt x="232" y="20"/>
                  </a:lnTo>
                  <a:lnTo>
                    <a:pt x="218" y="12"/>
                  </a:lnTo>
                  <a:lnTo>
                    <a:pt x="202" y="8"/>
                  </a:lnTo>
                  <a:lnTo>
                    <a:pt x="186" y="4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8"/>
                  </a:lnTo>
                  <a:lnTo>
                    <a:pt x="92" y="14"/>
                  </a:lnTo>
                  <a:lnTo>
                    <a:pt x="76" y="20"/>
                  </a:lnTo>
                  <a:lnTo>
                    <a:pt x="64" y="30"/>
                  </a:lnTo>
                  <a:lnTo>
                    <a:pt x="50" y="40"/>
                  </a:lnTo>
                  <a:lnTo>
                    <a:pt x="40" y="52"/>
                  </a:lnTo>
                  <a:lnTo>
                    <a:pt x="30" y="64"/>
                  </a:lnTo>
                  <a:lnTo>
                    <a:pt x="22" y="78"/>
                  </a:lnTo>
                  <a:lnTo>
                    <a:pt x="14" y="92"/>
                  </a:lnTo>
                  <a:lnTo>
                    <a:pt x="8" y="108"/>
                  </a:lnTo>
                  <a:lnTo>
                    <a:pt x="4" y="124"/>
                  </a:lnTo>
                  <a:lnTo>
                    <a:pt x="2" y="140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8" y="242"/>
                  </a:lnTo>
                  <a:lnTo>
                    <a:pt x="26" y="258"/>
                  </a:lnTo>
                  <a:lnTo>
                    <a:pt x="36" y="272"/>
                  </a:lnTo>
                  <a:lnTo>
                    <a:pt x="46" y="286"/>
                  </a:lnTo>
                  <a:lnTo>
                    <a:pt x="58" y="298"/>
                  </a:lnTo>
                  <a:lnTo>
                    <a:pt x="70" y="310"/>
                  </a:lnTo>
                  <a:lnTo>
                    <a:pt x="84" y="320"/>
                  </a:lnTo>
                  <a:lnTo>
                    <a:pt x="98" y="328"/>
                  </a:lnTo>
                  <a:lnTo>
                    <a:pt x="112" y="336"/>
                  </a:lnTo>
                  <a:lnTo>
                    <a:pt x="128" y="340"/>
                  </a:lnTo>
                  <a:lnTo>
                    <a:pt x="144" y="346"/>
                  </a:lnTo>
                  <a:lnTo>
                    <a:pt x="158" y="348"/>
                  </a:lnTo>
                  <a:lnTo>
                    <a:pt x="174" y="348"/>
                  </a:lnTo>
                  <a:lnTo>
                    <a:pt x="190" y="348"/>
                  </a:lnTo>
                  <a:lnTo>
                    <a:pt x="206" y="346"/>
                  </a:lnTo>
                  <a:lnTo>
                    <a:pt x="222" y="342"/>
                  </a:lnTo>
                  <a:lnTo>
                    <a:pt x="238" y="334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2" name="Freeform 177"/>
            <p:cNvSpPr>
              <a:spLocks/>
            </p:cNvSpPr>
            <p:nvPr/>
          </p:nvSpPr>
          <p:spPr bwMode="auto">
            <a:xfrm>
              <a:off x="3092450" y="3476625"/>
              <a:ext cx="69850" cy="219075"/>
            </a:xfrm>
            <a:custGeom>
              <a:avLst/>
              <a:gdLst>
                <a:gd name="T0" fmla="*/ 0 w 44"/>
                <a:gd name="T1" fmla="*/ 0 h 138"/>
                <a:gd name="T2" fmla="*/ 20 w 44"/>
                <a:gd name="T3" fmla="*/ 138 h 138"/>
                <a:gd name="T4" fmla="*/ 44 w 44"/>
                <a:gd name="T5" fmla="*/ 4 h 138"/>
                <a:gd name="T6" fmla="*/ 0 w 44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38"/>
                <a:gd name="T14" fmla="*/ 44 w 44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38">
                  <a:moveTo>
                    <a:pt x="0" y="0"/>
                  </a:moveTo>
                  <a:lnTo>
                    <a:pt x="20" y="138"/>
                  </a:lnTo>
                  <a:lnTo>
                    <a:pt x="4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3" name="Freeform 178"/>
            <p:cNvSpPr>
              <a:spLocks/>
            </p:cNvSpPr>
            <p:nvPr/>
          </p:nvSpPr>
          <p:spPr bwMode="auto">
            <a:xfrm>
              <a:off x="3098800" y="3482975"/>
              <a:ext cx="69850" cy="219075"/>
            </a:xfrm>
            <a:custGeom>
              <a:avLst/>
              <a:gdLst>
                <a:gd name="T0" fmla="*/ 0 w 44"/>
                <a:gd name="T1" fmla="*/ 0 h 138"/>
                <a:gd name="T2" fmla="*/ 20 w 44"/>
                <a:gd name="T3" fmla="*/ 138 h 138"/>
                <a:gd name="T4" fmla="*/ 44 w 44"/>
                <a:gd name="T5" fmla="*/ 4 h 138"/>
                <a:gd name="T6" fmla="*/ 0 60000 65536"/>
                <a:gd name="T7" fmla="*/ 0 60000 65536"/>
                <a:gd name="T8" fmla="*/ 0 60000 65536"/>
                <a:gd name="T9" fmla="*/ 0 w 44"/>
                <a:gd name="T10" fmla="*/ 0 h 138"/>
                <a:gd name="T11" fmla="*/ 44 w 44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38">
                  <a:moveTo>
                    <a:pt x="0" y="0"/>
                  </a:moveTo>
                  <a:lnTo>
                    <a:pt x="20" y="138"/>
                  </a:lnTo>
                  <a:lnTo>
                    <a:pt x="44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4" name="Freeform 179"/>
            <p:cNvSpPr>
              <a:spLocks/>
            </p:cNvSpPr>
            <p:nvPr/>
          </p:nvSpPr>
          <p:spPr bwMode="auto">
            <a:xfrm>
              <a:off x="3216275" y="3863975"/>
              <a:ext cx="203200" cy="136525"/>
            </a:xfrm>
            <a:custGeom>
              <a:avLst/>
              <a:gdLst>
                <a:gd name="T0" fmla="*/ 128 w 128"/>
                <a:gd name="T1" fmla="*/ 54 h 86"/>
                <a:gd name="T2" fmla="*/ 0 w 128"/>
                <a:gd name="T3" fmla="*/ 0 h 86"/>
                <a:gd name="T4" fmla="*/ 112 w 128"/>
                <a:gd name="T5" fmla="*/ 86 h 86"/>
                <a:gd name="T6" fmla="*/ 128 w 128"/>
                <a:gd name="T7" fmla="*/ 54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86"/>
                <a:gd name="T14" fmla="*/ 128 w 128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86">
                  <a:moveTo>
                    <a:pt x="128" y="54"/>
                  </a:moveTo>
                  <a:lnTo>
                    <a:pt x="0" y="0"/>
                  </a:lnTo>
                  <a:lnTo>
                    <a:pt x="112" y="86"/>
                  </a:lnTo>
                  <a:lnTo>
                    <a:pt x="128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5" name="Freeform 180"/>
            <p:cNvSpPr>
              <a:spLocks/>
            </p:cNvSpPr>
            <p:nvPr/>
          </p:nvSpPr>
          <p:spPr bwMode="auto">
            <a:xfrm>
              <a:off x="3222625" y="3870325"/>
              <a:ext cx="203200" cy="136525"/>
            </a:xfrm>
            <a:custGeom>
              <a:avLst/>
              <a:gdLst>
                <a:gd name="T0" fmla="*/ 128 w 128"/>
                <a:gd name="T1" fmla="*/ 54 h 86"/>
                <a:gd name="T2" fmla="*/ 0 w 128"/>
                <a:gd name="T3" fmla="*/ 0 h 86"/>
                <a:gd name="T4" fmla="*/ 112 w 128"/>
                <a:gd name="T5" fmla="*/ 86 h 86"/>
                <a:gd name="T6" fmla="*/ 0 60000 65536"/>
                <a:gd name="T7" fmla="*/ 0 60000 65536"/>
                <a:gd name="T8" fmla="*/ 0 60000 65536"/>
                <a:gd name="T9" fmla="*/ 0 w 128"/>
                <a:gd name="T10" fmla="*/ 0 h 86"/>
                <a:gd name="T11" fmla="*/ 128 w 128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86">
                  <a:moveTo>
                    <a:pt x="128" y="54"/>
                  </a:moveTo>
                  <a:lnTo>
                    <a:pt x="0" y="0"/>
                  </a:lnTo>
                  <a:lnTo>
                    <a:pt x="112" y="8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6" name="Freeform 181"/>
            <p:cNvSpPr>
              <a:spLocks/>
            </p:cNvSpPr>
            <p:nvPr/>
          </p:nvSpPr>
          <p:spPr bwMode="auto">
            <a:xfrm>
              <a:off x="2838450" y="3857625"/>
              <a:ext cx="196850" cy="130175"/>
            </a:xfrm>
            <a:custGeom>
              <a:avLst/>
              <a:gdLst>
                <a:gd name="T0" fmla="*/ 24 w 124"/>
                <a:gd name="T1" fmla="*/ 82 h 82"/>
                <a:gd name="T2" fmla="*/ 124 w 124"/>
                <a:gd name="T3" fmla="*/ 0 h 82"/>
                <a:gd name="T4" fmla="*/ 0 w 124"/>
                <a:gd name="T5" fmla="*/ 42 h 82"/>
                <a:gd name="T6" fmla="*/ 24 w 124"/>
                <a:gd name="T7" fmla="*/ 82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82"/>
                <a:gd name="T14" fmla="*/ 124 w 124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82">
                  <a:moveTo>
                    <a:pt x="24" y="82"/>
                  </a:moveTo>
                  <a:lnTo>
                    <a:pt x="124" y="0"/>
                  </a:lnTo>
                  <a:lnTo>
                    <a:pt x="0" y="42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7" name="Freeform 182"/>
            <p:cNvSpPr>
              <a:spLocks/>
            </p:cNvSpPr>
            <p:nvPr/>
          </p:nvSpPr>
          <p:spPr bwMode="auto">
            <a:xfrm>
              <a:off x="2844800" y="3863975"/>
              <a:ext cx="196850" cy="130175"/>
            </a:xfrm>
            <a:custGeom>
              <a:avLst/>
              <a:gdLst>
                <a:gd name="T0" fmla="*/ 24 w 124"/>
                <a:gd name="T1" fmla="*/ 82 h 82"/>
                <a:gd name="T2" fmla="*/ 124 w 124"/>
                <a:gd name="T3" fmla="*/ 0 h 82"/>
                <a:gd name="T4" fmla="*/ 0 w 124"/>
                <a:gd name="T5" fmla="*/ 42 h 82"/>
                <a:gd name="T6" fmla="*/ 0 60000 65536"/>
                <a:gd name="T7" fmla="*/ 0 60000 65536"/>
                <a:gd name="T8" fmla="*/ 0 60000 65536"/>
                <a:gd name="T9" fmla="*/ 0 w 124"/>
                <a:gd name="T10" fmla="*/ 0 h 82"/>
                <a:gd name="T11" fmla="*/ 124 w 124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" h="82">
                  <a:moveTo>
                    <a:pt x="24" y="82"/>
                  </a:moveTo>
                  <a:lnTo>
                    <a:pt x="124" y="0"/>
                  </a:lnTo>
                  <a:lnTo>
                    <a:pt x="0" y="4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8" name="Line 183"/>
            <p:cNvSpPr>
              <a:spLocks noChangeShapeType="1"/>
            </p:cNvSpPr>
            <p:nvPr/>
          </p:nvSpPr>
          <p:spPr bwMode="auto">
            <a:xfrm flipV="1">
              <a:off x="2720975" y="4092575"/>
              <a:ext cx="441325" cy="95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9" name="Line 184"/>
            <p:cNvSpPr>
              <a:spLocks noChangeShapeType="1"/>
            </p:cNvSpPr>
            <p:nvPr/>
          </p:nvSpPr>
          <p:spPr bwMode="auto">
            <a:xfrm flipH="1">
              <a:off x="2679700" y="3632200"/>
              <a:ext cx="238125" cy="3810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0" name="Line 185"/>
            <p:cNvSpPr>
              <a:spLocks noChangeShapeType="1"/>
            </p:cNvSpPr>
            <p:nvPr/>
          </p:nvSpPr>
          <p:spPr bwMode="auto">
            <a:xfrm flipH="1">
              <a:off x="3705225" y="2997200"/>
              <a:ext cx="838200" cy="482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1" name="Freeform 186"/>
            <p:cNvSpPr>
              <a:spLocks/>
            </p:cNvSpPr>
            <p:nvPr/>
          </p:nvSpPr>
          <p:spPr bwMode="auto">
            <a:xfrm>
              <a:off x="2511425" y="4079875"/>
              <a:ext cx="104775" cy="107950"/>
            </a:xfrm>
            <a:custGeom>
              <a:avLst/>
              <a:gdLst>
                <a:gd name="T0" fmla="*/ 48 w 66"/>
                <a:gd name="T1" fmla="*/ 66 h 68"/>
                <a:gd name="T2" fmla="*/ 54 w 66"/>
                <a:gd name="T3" fmla="*/ 62 h 68"/>
                <a:gd name="T4" fmla="*/ 58 w 66"/>
                <a:gd name="T5" fmla="*/ 58 h 68"/>
                <a:gd name="T6" fmla="*/ 62 w 66"/>
                <a:gd name="T7" fmla="*/ 54 h 68"/>
                <a:gd name="T8" fmla="*/ 64 w 66"/>
                <a:gd name="T9" fmla="*/ 48 h 68"/>
                <a:gd name="T10" fmla="*/ 66 w 66"/>
                <a:gd name="T11" fmla="*/ 40 h 68"/>
                <a:gd name="T12" fmla="*/ 66 w 66"/>
                <a:gd name="T13" fmla="*/ 34 h 68"/>
                <a:gd name="T14" fmla="*/ 64 w 66"/>
                <a:gd name="T15" fmla="*/ 28 h 68"/>
                <a:gd name="T16" fmla="*/ 62 w 66"/>
                <a:gd name="T17" fmla="*/ 20 h 68"/>
                <a:gd name="T18" fmla="*/ 58 w 66"/>
                <a:gd name="T19" fmla="*/ 14 h 68"/>
                <a:gd name="T20" fmla="*/ 54 w 66"/>
                <a:gd name="T21" fmla="*/ 10 h 68"/>
                <a:gd name="T22" fmla="*/ 50 w 66"/>
                <a:gd name="T23" fmla="*/ 6 h 68"/>
                <a:gd name="T24" fmla="*/ 44 w 66"/>
                <a:gd name="T25" fmla="*/ 2 h 68"/>
                <a:gd name="T26" fmla="*/ 38 w 66"/>
                <a:gd name="T27" fmla="*/ 0 h 68"/>
                <a:gd name="T28" fmla="*/ 32 w 66"/>
                <a:gd name="T29" fmla="*/ 0 h 68"/>
                <a:gd name="T30" fmla="*/ 24 w 66"/>
                <a:gd name="T31" fmla="*/ 0 h 68"/>
                <a:gd name="T32" fmla="*/ 18 w 66"/>
                <a:gd name="T33" fmla="*/ 2 h 68"/>
                <a:gd name="T34" fmla="*/ 12 w 66"/>
                <a:gd name="T35" fmla="*/ 6 h 68"/>
                <a:gd name="T36" fmla="*/ 8 w 66"/>
                <a:gd name="T37" fmla="*/ 10 h 68"/>
                <a:gd name="T38" fmla="*/ 4 w 66"/>
                <a:gd name="T39" fmla="*/ 16 h 68"/>
                <a:gd name="T40" fmla="*/ 2 w 66"/>
                <a:gd name="T41" fmla="*/ 20 h 68"/>
                <a:gd name="T42" fmla="*/ 0 w 66"/>
                <a:gd name="T43" fmla="*/ 28 h 68"/>
                <a:gd name="T44" fmla="*/ 0 w 66"/>
                <a:gd name="T45" fmla="*/ 34 h 68"/>
                <a:gd name="T46" fmla="*/ 2 w 66"/>
                <a:gd name="T47" fmla="*/ 40 h 68"/>
                <a:gd name="T48" fmla="*/ 4 w 66"/>
                <a:gd name="T49" fmla="*/ 48 h 68"/>
                <a:gd name="T50" fmla="*/ 8 w 66"/>
                <a:gd name="T51" fmla="*/ 54 h 68"/>
                <a:gd name="T52" fmla="*/ 12 w 66"/>
                <a:gd name="T53" fmla="*/ 58 h 68"/>
                <a:gd name="T54" fmla="*/ 16 w 66"/>
                <a:gd name="T55" fmla="*/ 64 h 68"/>
                <a:gd name="T56" fmla="*/ 22 w 66"/>
                <a:gd name="T57" fmla="*/ 66 h 68"/>
                <a:gd name="T58" fmla="*/ 28 w 66"/>
                <a:gd name="T59" fmla="*/ 68 h 68"/>
                <a:gd name="T60" fmla="*/ 36 w 66"/>
                <a:gd name="T61" fmla="*/ 68 h 68"/>
                <a:gd name="T62" fmla="*/ 42 w 66"/>
                <a:gd name="T63" fmla="*/ 68 h 68"/>
                <a:gd name="T64" fmla="*/ 48 w 66"/>
                <a:gd name="T65" fmla="*/ 66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8"/>
                <a:gd name="T101" fmla="*/ 66 w 66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8">
                  <a:moveTo>
                    <a:pt x="48" y="66"/>
                  </a:moveTo>
                  <a:lnTo>
                    <a:pt x="54" y="6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16" y="64"/>
                  </a:lnTo>
                  <a:lnTo>
                    <a:pt x="22" y="66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42" y="68"/>
                  </a:lnTo>
                  <a:lnTo>
                    <a:pt x="48" y="6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2" name="Line 187"/>
            <p:cNvSpPr>
              <a:spLocks noChangeShapeType="1"/>
            </p:cNvSpPr>
            <p:nvPr/>
          </p:nvSpPr>
          <p:spPr bwMode="auto">
            <a:xfrm flipH="1">
              <a:off x="2533650" y="4016375"/>
              <a:ext cx="120650" cy="730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3" name="Line 188"/>
            <p:cNvSpPr>
              <a:spLocks noChangeShapeType="1"/>
            </p:cNvSpPr>
            <p:nvPr/>
          </p:nvSpPr>
          <p:spPr bwMode="auto">
            <a:xfrm flipH="1">
              <a:off x="2593975" y="4111625"/>
              <a:ext cx="120650" cy="698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4" name="Freeform 189"/>
            <p:cNvSpPr>
              <a:spLocks/>
            </p:cNvSpPr>
            <p:nvPr/>
          </p:nvSpPr>
          <p:spPr bwMode="auto">
            <a:xfrm>
              <a:off x="2654300" y="4013200"/>
              <a:ext cx="79375" cy="101600"/>
            </a:xfrm>
            <a:custGeom>
              <a:avLst/>
              <a:gdLst>
                <a:gd name="T0" fmla="*/ 36 w 50"/>
                <a:gd name="T1" fmla="*/ 64 h 64"/>
                <a:gd name="T2" fmla="*/ 44 w 50"/>
                <a:gd name="T3" fmla="*/ 56 h 64"/>
                <a:gd name="T4" fmla="*/ 48 w 50"/>
                <a:gd name="T5" fmla="*/ 44 h 64"/>
                <a:gd name="T6" fmla="*/ 50 w 50"/>
                <a:gd name="T7" fmla="*/ 34 h 64"/>
                <a:gd name="T8" fmla="*/ 46 w 50"/>
                <a:gd name="T9" fmla="*/ 22 h 64"/>
                <a:gd name="T10" fmla="*/ 42 w 50"/>
                <a:gd name="T11" fmla="*/ 16 h 64"/>
                <a:gd name="T12" fmla="*/ 38 w 50"/>
                <a:gd name="T13" fmla="*/ 10 h 64"/>
                <a:gd name="T14" fmla="*/ 32 w 50"/>
                <a:gd name="T15" fmla="*/ 6 h 64"/>
                <a:gd name="T16" fmla="*/ 26 w 50"/>
                <a:gd name="T17" fmla="*/ 2 h 64"/>
                <a:gd name="T18" fmla="*/ 20 w 50"/>
                <a:gd name="T19" fmla="*/ 0 h 64"/>
                <a:gd name="T20" fmla="*/ 14 w 50"/>
                <a:gd name="T21" fmla="*/ 0 h 64"/>
                <a:gd name="T22" fmla="*/ 8 w 50"/>
                <a:gd name="T23" fmla="*/ 0 h 64"/>
                <a:gd name="T24" fmla="*/ 2 w 50"/>
                <a:gd name="T25" fmla="*/ 2 h 64"/>
                <a:gd name="T26" fmla="*/ 0 w 50"/>
                <a:gd name="T27" fmla="*/ 4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64"/>
                <a:gd name="T44" fmla="*/ 50 w 50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64">
                  <a:moveTo>
                    <a:pt x="36" y="64"/>
                  </a:moveTo>
                  <a:lnTo>
                    <a:pt x="44" y="56"/>
                  </a:lnTo>
                  <a:lnTo>
                    <a:pt x="48" y="44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2" y="16"/>
                  </a:lnTo>
                  <a:lnTo>
                    <a:pt x="38" y="10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5" name="Freeform 190"/>
            <p:cNvSpPr>
              <a:spLocks/>
            </p:cNvSpPr>
            <p:nvPr/>
          </p:nvSpPr>
          <p:spPr bwMode="auto">
            <a:xfrm>
              <a:off x="1263650" y="3444875"/>
              <a:ext cx="1181100" cy="1165225"/>
            </a:xfrm>
            <a:custGeom>
              <a:avLst/>
              <a:gdLst>
                <a:gd name="T0" fmla="*/ 252 w 744"/>
                <a:gd name="T1" fmla="*/ 734 h 734"/>
                <a:gd name="T2" fmla="*/ 744 w 744"/>
                <a:gd name="T3" fmla="*/ 160 h 734"/>
                <a:gd name="T4" fmla="*/ 0 w 744"/>
                <a:gd name="T5" fmla="*/ 160 h 734"/>
                <a:gd name="T6" fmla="*/ 136 w 744"/>
                <a:gd name="T7" fmla="*/ 0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34"/>
                <a:gd name="T14" fmla="*/ 744 w 744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34">
                  <a:moveTo>
                    <a:pt x="252" y="734"/>
                  </a:moveTo>
                  <a:lnTo>
                    <a:pt x="744" y="160"/>
                  </a:lnTo>
                  <a:lnTo>
                    <a:pt x="0" y="160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6" name="Line 191"/>
            <p:cNvSpPr>
              <a:spLocks noChangeShapeType="1"/>
            </p:cNvSpPr>
            <p:nvPr/>
          </p:nvSpPr>
          <p:spPr bwMode="auto">
            <a:xfrm flipH="1">
              <a:off x="1698625" y="4140200"/>
              <a:ext cx="863600" cy="49847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7" name="Line 192"/>
            <p:cNvSpPr>
              <a:spLocks noChangeShapeType="1"/>
            </p:cNvSpPr>
            <p:nvPr/>
          </p:nvSpPr>
          <p:spPr bwMode="auto">
            <a:xfrm flipV="1">
              <a:off x="2044700" y="3438525"/>
              <a:ext cx="215900" cy="25400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8" name="Line 193"/>
            <p:cNvSpPr>
              <a:spLocks noChangeShapeType="1"/>
            </p:cNvSpPr>
            <p:nvPr/>
          </p:nvSpPr>
          <p:spPr bwMode="auto">
            <a:xfrm flipV="1">
              <a:off x="1676400" y="3438525"/>
              <a:ext cx="215900" cy="25400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9" name="Rectangle 194"/>
            <p:cNvSpPr>
              <a:spLocks noChangeArrowheads="1"/>
            </p:cNvSpPr>
            <p:nvPr/>
          </p:nvSpPr>
          <p:spPr bwMode="auto">
            <a:xfrm>
              <a:off x="1800225" y="2720975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A</a:t>
              </a:r>
              <a:endParaRPr lang="en-US" sz="160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1020" name="Rectangle 195"/>
            <p:cNvSpPr>
              <a:spLocks noChangeArrowheads="1"/>
            </p:cNvSpPr>
            <p:nvPr/>
          </p:nvSpPr>
          <p:spPr bwMode="auto">
            <a:xfrm>
              <a:off x="2244725" y="2720975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B0F0"/>
                  </a:solidFill>
                  <a:latin typeface="Arial"/>
                </a:rPr>
                <a:t>B</a:t>
              </a:r>
              <a:endParaRPr lang="en-US" sz="1600" dirty="0">
                <a:solidFill>
                  <a:srgbClr val="00B0F0"/>
                </a:solidFill>
                <a:latin typeface="Arial"/>
              </a:endParaRPr>
            </a:p>
          </p:txBody>
        </p:sp>
        <p:sp>
          <p:nvSpPr>
            <p:cNvPr id="31021" name="Rectangle 196"/>
            <p:cNvSpPr>
              <a:spLocks noChangeArrowheads="1"/>
            </p:cNvSpPr>
            <p:nvPr/>
          </p:nvSpPr>
          <p:spPr bwMode="auto">
            <a:xfrm>
              <a:off x="2641600" y="2720975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66FF33"/>
                  </a:solidFill>
                  <a:latin typeface="Arial"/>
                </a:rPr>
                <a:t>C</a:t>
              </a:r>
              <a:endParaRPr lang="en-US" sz="1600" dirty="0">
                <a:solidFill>
                  <a:srgbClr val="66FF33"/>
                </a:solidFill>
                <a:latin typeface="Arial"/>
              </a:endParaRPr>
            </a:p>
          </p:txBody>
        </p:sp>
        <p:sp>
          <p:nvSpPr>
            <p:cNvPr id="31022" name="Freeform 197"/>
            <p:cNvSpPr>
              <a:spLocks/>
            </p:cNvSpPr>
            <p:nvPr/>
          </p:nvSpPr>
          <p:spPr bwMode="auto">
            <a:xfrm>
              <a:off x="666750" y="5413375"/>
              <a:ext cx="314325" cy="320675"/>
            </a:xfrm>
            <a:custGeom>
              <a:avLst/>
              <a:gdLst>
                <a:gd name="T0" fmla="*/ 170 w 198"/>
                <a:gd name="T1" fmla="*/ 178 h 202"/>
                <a:gd name="T2" fmla="*/ 182 w 198"/>
                <a:gd name="T3" fmla="*/ 164 h 202"/>
                <a:gd name="T4" fmla="*/ 190 w 198"/>
                <a:gd name="T5" fmla="*/ 146 h 202"/>
                <a:gd name="T6" fmla="*/ 196 w 198"/>
                <a:gd name="T7" fmla="*/ 128 h 202"/>
                <a:gd name="T8" fmla="*/ 198 w 198"/>
                <a:gd name="T9" fmla="*/ 110 h 202"/>
                <a:gd name="T10" fmla="*/ 196 w 198"/>
                <a:gd name="T11" fmla="*/ 90 h 202"/>
                <a:gd name="T12" fmla="*/ 190 w 198"/>
                <a:gd name="T13" fmla="*/ 70 h 202"/>
                <a:gd name="T14" fmla="*/ 180 w 198"/>
                <a:gd name="T15" fmla="*/ 52 h 202"/>
                <a:gd name="T16" fmla="*/ 168 w 198"/>
                <a:gd name="T17" fmla="*/ 36 h 202"/>
                <a:gd name="T18" fmla="*/ 152 w 198"/>
                <a:gd name="T19" fmla="*/ 22 h 202"/>
                <a:gd name="T20" fmla="*/ 134 w 198"/>
                <a:gd name="T21" fmla="*/ 10 h 202"/>
                <a:gd name="T22" fmla="*/ 114 w 198"/>
                <a:gd name="T23" fmla="*/ 4 h 202"/>
                <a:gd name="T24" fmla="*/ 100 w 198"/>
                <a:gd name="T25" fmla="*/ 0 h 202"/>
                <a:gd name="T26" fmla="*/ 80 w 198"/>
                <a:gd name="T27" fmla="*/ 0 h 202"/>
                <a:gd name="T28" fmla="*/ 62 w 198"/>
                <a:gd name="T29" fmla="*/ 4 h 202"/>
                <a:gd name="T30" fmla="*/ 44 w 198"/>
                <a:gd name="T31" fmla="*/ 12 h 202"/>
                <a:gd name="T32" fmla="*/ 28 w 198"/>
                <a:gd name="T33" fmla="*/ 24 h 202"/>
                <a:gd name="T34" fmla="*/ 16 w 198"/>
                <a:gd name="T35" fmla="*/ 40 h 202"/>
                <a:gd name="T36" fmla="*/ 6 w 198"/>
                <a:gd name="T37" fmla="*/ 56 h 202"/>
                <a:gd name="T38" fmla="*/ 2 w 198"/>
                <a:gd name="T39" fmla="*/ 74 h 202"/>
                <a:gd name="T40" fmla="*/ 0 w 198"/>
                <a:gd name="T41" fmla="*/ 94 h 202"/>
                <a:gd name="T42" fmla="*/ 2 w 198"/>
                <a:gd name="T43" fmla="*/ 114 h 202"/>
                <a:gd name="T44" fmla="*/ 8 w 198"/>
                <a:gd name="T45" fmla="*/ 132 h 202"/>
                <a:gd name="T46" fmla="*/ 16 w 198"/>
                <a:gd name="T47" fmla="*/ 150 h 202"/>
                <a:gd name="T48" fmla="*/ 30 w 198"/>
                <a:gd name="T49" fmla="*/ 168 h 202"/>
                <a:gd name="T50" fmla="*/ 46 w 198"/>
                <a:gd name="T51" fmla="*/ 182 h 202"/>
                <a:gd name="T52" fmla="*/ 64 w 198"/>
                <a:gd name="T53" fmla="*/ 192 h 202"/>
                <a:gd name="T54" fmla="*/ 82 w 198"/>
                <a:gd name="T55" fmla="*/ 200 h 202"/>
                <a:gd name="T56" fmla="*/ 102 w 198"/>
                <a:gd name="T57" fmla="*/ 202 h 202"/>
                <a:gd name="T58" fmla="*/ 118 w 198"/>
                <a:gd name="T59" fmla="*/ 202 h 202"/>
                <a:gd name="T60" fmla="*/ 136 w 198"/>
                <a:gd name="T61" fmla="*/ 198 h 202"/>
                <a:gd name="T62" fmla="*/ 154 w 198"/>
                <a:gd name="T63" fmla="*/ 190 h 202"/>
                <a:gd name="T64" fmla="*/ 170 w 198"/>
                <a:gd name="T65" fmla="*/ 178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2"/>
                <a:gd name="T101" fmla="*/ 198 w 198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2">
                  <a:moveTo>
                    <a:pt x="170" y="178"/>
                  </a:moveTo>
                  <a:lnTo>
                    <a:pt x="182" y="164"/>
                  </a:lnTo>
                  <a:lnTo>
                    <a:pt x="190" y="146"/>
                  </a:lnTo>
                  <a:lnTo>
                    <a:pt x="196" y="128"/>
                  </a:lnTo>
                  <a:lnTo>
                    <a:pt x="198" y="110"/>
                  </a:lnTo>
                  <a:lnTo>
                    <a:pt x="196" y="90"/>
                  </a:lnTo>
                  <a:lnTo>
                    <a:pt x="190" y="70"/>
                  </a:lnTo>
                  <a:lnTo>
                    <a:pt x="180" y="52"/>
                  </a:lnTo>
                  <a:lnTo>
                    <a:pt x="168" y="36"/>
                  </a:lnTo>
                  <a:lnTo>
                    <a:pt x="152" y="22"/>
                  </a:lnTo>
                  <a:lnTo>
                    <a:pt x="134" y="10"/>
                  </a:lnTo>
                  <a:lnTo>
                    <a:pt x="114" y="4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2" y="4"/>
                  </a:lnTo>
                  <a:lnTo>
                    <a:pt x="44" y="12"/>
                  </a:lnTo>
                  <a:lnTo>
                    <a:pt x="28" y="24"/>
                  </a:lnTo>
                  <a:lnTo>
                    <a:pt x="16" y="40"/>
                  </a:lnTo>
                  <a:lnTo>
                    <a:pt x="6" y="56"/>
                  </a:lnTo>
                  <a:lnTo>
                    <a:pt x="2" y="74"/>
                  </a:lnTo>
                  <a:lnTo>
                    <a:pt x="0" y="94"/>
                  </a:lnTo>
                  <a:lnTo>
                    <a:pt x="2" y="114"/>
                  </a:lnTo>
                  <a:lnTo>
                    <a:pt x="8" y="132"/>
                  </a:lnTo>
                  <a:lnTo>
                    <a:pt x="16" y="150"/>
                  </a:lnTo>
                  <a:lnTo>
                    <a:pt x="30" y="168"/>
                  </a:lnTo>
                  <a:lnTo>
                    <a:pt x="46" y="182"/>
                  </a:lnTo>
                  <a:lnTo>
                    <a:pt x="64" y="192"/>
                  </a:lnTo>
                  <a:lnTo>
                    <a:pt x="82" y="200"/>
                  </a:lnTo>
                  <a:lnTo>
                    <a:pt x="102" y="202"/>
                  </a:lnTo>
                  <a:lnTo>
                    <a:pt x="118" y="202"/>
                  </a:lnTo>
                  <a:lnTo>
                    <a:pt x="136" y="198"/>
                  </a:lnTo>
                  <a:lnTo>
                    <a:pt x="154" y="190"/>
                  </a:lnTo>
                  <a:lnTo>
                    <a:pt x="170" y="17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3" name="Line 198"/>
            <p:cNvSpPr>
              <a:spLocks noChangeShapeType="1"/>
            </p:cNvSpPr>
            <p:nvPr/>
          </p:nvSpPr>
          <p:spPr bwMode="auto">
            <a:xfrm flipH="1">
              <a:off x="692150" y="5168900"/>
              <a:ext cx="285750" cy="3048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4" name="Line 199"/>
            <p:cNvSpPr>
              <a:spLocks noChangeShapeType="1"/>
            </p:cNvSpPr>
            <p:nvPr/>
          </p:nvSpPr>
          <p:spPr bwMode="auto">
            <a:xfrm flipH="1">
              <a:off x="949325" y="5359400"/>
              <a:ext cx="260350" cy="3238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5" name="Freeform 200"/>
            <p:cNvSpPr>
              <a:spLocks/>
            </p:cNvSpPr>
            <p:nvPr/>
          </p:nvSpPr>
          <p:spPr bwMode="auto">
            <a:xfrm>
              <a:off x="977900" y="5127625"/>
              <a:ext cx="254000" cy="231775"/>
            </a:xfrm>
            <a:custGeom>
              <a:avLst/>
              <a:gdLst>
                <a:gd name="T0" fmla="*/ 146 w 160"/>
                <a:gd name="T1" fmla="*/ 146 h 146"/>
                <a:gd name="T2" fmla="*/ 154 w 160"/>
                <a:gd name="T3" fmla="*/ 134 h 146"/>
                <a:gd name="T4" fmla="*/ 158 w 160"/>
                <a:gd name="T5" fmla="*/ 120 h 146"/>
                <a:gd name="T6" fmla="*/ 160 w 160"/>
                <a:gd name="T7" fmla="*/ 104 h 146"/>
                <a:gd name="T8" fmla="*/ 160 w 160"/>
                <a:gd name="T9" fmla="*/ 88 h 146"/>
                <a:gd name="T10" fmla="*/ 158 w 160"/>
                <a:gd name="T11" fmla="*/ 74 h 146"/>
                <a:gd name="T12" fmla="*/ 152 w 160"/>
                <a:gd name="T13" fmla="*/ 58 h 146"/>
                <a:gd name="T14" fmla="*/ 144 w 160"/>
                <a:gd name="T15" fmla="*/ 44 h 146"/>
                <a:gd name="T16" fmla="*/ 134 w 160"/>
                <a:gd name="T17" fmla="*/ 32 h 146"/>
                <a:gd name="T18" fmla="*/ 120 w 160"/>
                <a:gd name="T19" fmla="*/ 18 h 146"/>
                <a:gd name="T20" fmla="*/ 104 w 160"/>
                <a:gd name="T21" fmla="*/ 8 h 146"/>
                <a:gd name="T22" fmla="*/ 86 w 160"/>
                <a:gd name="T23" fmla="*/ 2 h 146"/>
                <a:gd name="T24" fmla="*/ 68 w 160"/>
                <a:gd name="T25" fmla="*/ 0 h 146"/>
                <a:gd name="T26" fmla="*/ 52 w 160"/>
                <a:gd name="T27" fmla="*/ 0 h 146"/>
                <a:gd name="T28" fmla="*/ 34 w 160"/>
                <a:gd name="T29" fmla="*/ 4 h 146"/>
                <a:gd name="T30" fmla="*/ 18 w 160"/>
                <a:gd name="T31" fmla="*/ 10 h 146"/>
                <a:gd name="T32" fmla="*/ 4 w 160"/>
                <a:gd name="T33" fmla="*/ 22 h 146"/>
                <a:gd name="T34" fmla="*/ 0 w 160"/>
                <a:gd name="T35" fmla="*/ 26 h 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46"/>
                <a:gd name="T56" fmla="*/ 160 w 160"/>
                <a:gd name="T57" fmla="*/ 146 h 1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46">
                  <a:moveTo>
                    <a:pt x="146" y="146"/>
                  </a:moveTo>
                  <a:lnTo>
                    <a:pt x="154" y="134"/>
                  </a:lnTo>
                  <a:lnTo>
                    <a:pt x="158" y="120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58" y="74"/>
                  </a:lnTo>
                  <a:lnTo>
                    <a:pt x="152" y="58"/>
                  </a:lnTo>
                  <a:lnTo>
                    <a:pt x="144" y="44"/>
                  </a:lnTo>
                  <a:lnTo>
                    <a:pt x="134" y="32"/>
                  </a:lnTo>
                  <a:lnTo>
                    <a:pt x="120" y="18"/>
                  </a:lnTo>
                  <a:lnTo>
                    <a:pt x="104" y="8"/>
                  </a:lnTo>
                  <a:lnTo>
                    <a:pt x="86" y="2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34" y="4"/>
                  </a:lnTo>
                  <a:lnTo>
                    <a:pt x="18" y="10"/>
                  </a:lnTo>
                  <a:lnTo>
                    <a:pt x="4" y="22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6" name="Line 201"/>
            <p:cNvSpPr>
              <a:spLocks noChangeShapeType="1"/>
            </p:cNvSpPr>
            <p:nvPr/>
          </p:nvSpPr>
          <p:spPr bwMode="auto">
            <a:xfrm flipV="1">
              <a:off x="1171575" y="4737100"/>
              <a:ext cx="365125" cy="422275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0" name="Freeform 205"/>
            <p:cNvSpPr>
              <a:spLocks/>
            </p:cNvSpPr>
            <p:nvPr/>
          </p:nvSpPr>
          <p:spPr bwMode="auto">
            <a:xfrm>
              <a:off x="1927225" y="4168775"/>
              <a:ext cx="130175" cy="130175"/>
            </a:xfrm>
            <a:custGeom>
              <a:avLst/>
              <a:gdLst>
                <a:gd name="T0" fmla="*/ 70 w 82"/>
                <a:gd name="T1" fmla="*/ 72 h 82"/>
                <a:gd name="T2" fmla="*/ 74 w 82"/>
                <a:gd name="T3" fmla="*/ 66 h 82"/>
                <a:gd name="T4" fmla="*/ 78 w 82"/>
                <a:gd name="T5" fmla="*/ 60 h 82"/>
                <a:gd name="T6" fmla="*/ 80 w 82"/>
                <a:gd name="T7" fmla="*/ 52 h 82"/>
                <a:gd name="T8" fmla="*/ 82 w 82"/>
                <a:gd name="T9" fmla="*/ 44 h 82"/>
                <a:gd name="T10" fmla="*/ 80 w 82"/>
                <a:gd name="T11" fmla="*/ 36 h 82"/>
                <a:gd name="T12" fmla="*/ 78 w 82"/>
                <a:gd name="T13" fmla="*/ 30 h 82"/>
                <a:gd name="T14" fmla="*/ 74 w 82"/>
                <a:gd name="T15" fmla="*/ 22 h 82"/>
                <a:gd name="T16" fmla="*/ 70 w 82"/>
                <a:gd name="T17" fmla="*/ 14 h 82"/>
                <a:gd name="T18" fmla="*/ 62 w 82"/>
                <a:gd name="T19" fmla="*/ 10 h 82"/>
                <a:gd name="T20" fmla="*/ 56 w 82"/>
                <a:gd name="T21" fmla="*/ 6 h 82"/>
                <a:gd name="T22" fmla="*/ 48 w 82"/>
                <a:gd name="T23" fmla="*/ 2 h 82"/>
                <a:gd name="T24" fmla="*/ 40 w 82"/>
                <a:gd name="T25" fmla="*/ 0 h 82"/>
                <a:gd name="T26" fmla="*/ 32 w 82"/>
                <a:gd name="T27" fmla="*/ 2 h 82"/>
                <a:gd name="T28" fmla="*/ 26 w 82"/>
                <a:gd name="T29" fmla="*/ 2 h 82"/>
                <a:gd name="T30" fmla="*/ 18 w 82"/>
                <a:gd name="T31" fmla="*/ 6 h 82"/>
                <a:gd name="T32" fmla="*/ 12 w 82"/>
                <a:gd name="T33" fmla="*/ 10 h 82"/>
                <a:gd name="T34" fmla="*/ 6 w 82"/>
                <a:gd name="T35" fmla="*/ 16 h 82"/>
                <a:gd name="T36" fmla="*/ 4 w 82"/>
                <a:gd name="T37" fmla="*/ 24 h 82"/>
                <a:gd name="T38" fmla="*/ 2 w 82"/>
                <a:gd name="T39" fmla="*/ 30 h 82"/>
                <a:gd name="T40" fmla="*/ 0 w 82"/>
                <a:gd name="T41" fmla="*/ 38 h 82"/>
                <a:gd name="T42" fmla="*/ 2 w 82"/>
                <a:gd name="T43" fmla="*/ 46 h 82"/>
                <a:gd name="T44" fmla="*/ 4 w 82"/>
                <a:gd name="T45" fmla="*/ 54 h 82"/>
                <a:gd name="T46" fmla="*/ 8 w 82"/>
                <a:gd name="T47" fmla="*/ 62 h 82"/>
                <a:gd name="T48" fmla="*/ 12 w 82"/>
                <a:gd name="T49" fmla="*/ 68 h 82"/>
                <a:gd name="T50" fmla="*/ 20 w 82"/>
                <a:gd name="T51" fmla="*/ 74 h 82"/>
                <a:gd name="T52" fmla="*/ 26 w 82"/>
                <a:gd name="T53" fmla="*/ 78 h 82"/>
                <a:gd name="T54" fmla="*/ 34 w 82"/>
                <a:gd name="T55" fmla="*/ 80 h 82"/>
                <a:gd name="T56" fmla="*/ 42 w 82"/>
                <a:gd name="T57" fmla="*/ 82 h 82"/>
                <a:gd name="T58" fmla="*/ 50 w 82"/>
                <a:gd name="T59" fmla="*/ 82 h 82"/>
                <a:gd name="T60" fmla="*/ 56 w 82"/>
                <a:gd name="T61" fmla="*/ 80 h 82"/>
                <a:gd name="T62" fmla="*/ 64 w 82"/>
                <a:gd name="T63" fmla="*/ 78 h 82"/>
                <a:gd name="T64" fmla="*/ 70 w 82"/>
                <a:gd name="T65" fmla="*/ 72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82"/>
                <a:gd name="T101" fmla="*/ 82 w 82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82">
                  <a:moveTo>
                    <a:pt x="70" y="72"/>
                  </a:moveTo>
                  <a:lnTo>
                    <a:pt x="74" y="66"/>
                  </a:lnTo>
                  <a:lnTo>
                    <a:pt x="78" y="60"/>
                  </a:lnTo>
                  <a:lnTo>
                    <a:pt x="80" y="52"/>
                  </a:lnTo>
                  <a:lnTo>
                    <a:pt x="82" y="44"/>
                  </a:lnTo>
                  <a:lnTo>
                    <a:pt x="80" y="36"/>
                  </a:lnTo>
                  <a:lnTo>
                    <a:pt x="78" y="30"/>
                  </a:lnTo>
                  <a:lnTo>
                    <a:pt x="74" y="22"/>
                  </a:lnTo>
                  <a:lnTo>
                    <a:pt x="70" y="14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50" y="82"/>
                  </a:lnTo>
                  <a:lnTo>
                    <a:pt x="56" y="80"/>
                  </a:lnTo>
                  <a:lnTo>
                    <a:pt x="64" y="78"/>
                  </a:lnTo>
                  <a:lnTo>
                    <a:pt x="70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3" name="Line 206"/>
            <p:cNvSpPr>
              <a:spLocks noChangeShapeType="1"/>
            </p:cNvSpPr>
            <p:nvPr/>
          </p:nvSpPr>
          <p:spPr bwMode="auto">
            <a:xfrm flipH="1">
              <a:off x="1939925" y="4073525"/>
              <a:ext cx="114300" cy="1206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4" name="Line 207"/>
            <p:cNvSpPr>
              <a:spLocks noChangeShapeType="1"/>
            </p:cNvSpPr>
            <p:nvPr/>
          </p:nvSpPr>
          <p:spPr bwMode="auto">
            <a:xfrm flipH="1">
              <a:off x="2044700" y="4149725"/>
              <a:ext cx="104775" cy="1270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5" name="Freeform 208"/>
            <p:cNvSpPr>
              <a:spLocks/>
            </p:cNvSpPr>
            <p:nvPr/>
          </p:nvSpPr>
          <p:spPr bwMode="auto">
            <a:xfrm>
              <a:off x="2054225" y="4054475"/>
              <a:ext cx="101600" cy="95250"/>
            </a:xfrm>
            <a:custGeom>
              <a:avLst/>
              <a:gdLst>
                <a:gd name="T0" fmla="*/ 95250 w 64"/>
                <a:gd name="T1" fmla="*/ 95250 h 60"/>
                <a:gd name="T2" fmla="*/ 101600 w 64"/>
                <a:gd name="T3" fmla="*/ 76200 h 60"/>
                <a:gd name="T4" fmla="*/ 101600 w 64"/>
                <a:gd name="T5" fmla="*/ 57150 h 60"/>
                <a:gd name="T6" fmla="*/ 98425 w 64"/>
                <a:gd name="T7" fmla="*/ 38100 h 60"/>
                <a:gd name="T8" fmla="*/ 85725 w 64"/>
                <a:gd name="T9" fmla="*/ 22225 h 60"/>
                <a:gd name="T10" fmla="*/ 76200 w 64"/>
                <a:gd name="T11" fmla="*/ 12700 h 60"/>
                <a:gd name="T12" fmla="*/ 66675 w 64"/>
                <a:gd name="T13" fmla="*/ 6350 h 60"/>
                <a:gd name="T14" fmla="*/ 57150 w 64"/>
                <a:gd name="T15" fmla="*/ 3175 h 60"/>
                <a:gd name="T16" fmla="*/ 44450 w 64"/>
                <a:gd name="T17" fmla="*/ 0 h 60"/>
                <a:gd name="T18" fmla="*/ 34925 w 64"/>
                <a:gd name="T19" fmla="*/ 0 h 60"/>
                <a:gd name="T20" fmla="*/ 22225 w 64"/>
                <a:gd name="T21" fmla="*/ 3175 h 60"/>
                <a:gd name="T22" fmla="*/ 12700 w 64"/>
                <a:gd name="T23" fmla="*/ 9525 h 60"/>
                <a:gd name="T24" fmla="*/ 3175 w 64"/>
                <a:gd name="T25" fmla="*/ 15875 h 60"/>
                <a:gd name="T26" fmla="*/ 0 w 64"/>
                <a:gd name="T27" fmla="*/ 1905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0"/>
                <a:gd name="T44" fmla="*/ 64 w 64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0">
                  <a:moveTo>
                    <a:pt x="60" y="60"/>
                  </a:moveTo>
                  <a:lnTo>
                    <a:pt x="64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6" name="Freeform 209"/>
            <p:cNvSpPr>
              <a:spLocks/>
            </p:cNvSpPr>
            <p:nvPr/>
          </p:nvSpPr>
          <p:spPr bwMode="auto">
            <a:xfrm>
              <a:off x="1851025" y="4568825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7" name="Freeform 210"/>
            <p:cNvSpPr>
              <a:spLocks/>
            </p:cNvSpPr>
            <p:nvPr/>
          </p:nvSpPr>
          <p:spPr bwMode="auto">
            <a:xfrm>
              <a:off x="2079625" y="4441825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8" name="Freeform 211"/>
            <p:cNvSpPr>
              <a:spLocks/>
            </p:cNvSpPr>
            <p:nvPr/>
          </p:nvSpPr>
          <p:spPr bwMode="auto">
            <a:xfrm>
              <a:off x="2308225" y="4314825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29" name="Rectangle 212"/>
            <p:cNvSpPr>
              <a:spLocks noChangeArrowheads="1"/>
            </p:cNvSpPr>
            <p:nvPr/>
          </p:nvSpPr>
          <p:spPr bwMode="auto">
            <a:xfrm>
              <a:off x="-323381" y="2774315"/>
              <a:ext cx="1638269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RF Synchronous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Lasers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499 MHz,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Δ</a:t>
              </a:r>
              <a:r>
                <a:rPr lang="az-Cyrl-AZ" sz="1600" dirty="0">
                  <a:solidFill>
                    <a:srgbClr val="000000"/>
                  </a:solidFill>
                  <a:latin typeface="Arial"/>
                </a:rPr>
                <a:t>Ф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= 120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</a:t>
              </a:r>
            </a:p>
          </p:txBody>
        </p:sp>
        <p:sp>
          <p:nvSpPr>
            <p:cNvPr id="30730" name="Rectangle 213"/>
            <p:cNvSpPr>
              <a:spLocks noChangeArrowheads="1"/>
            </p:cNvSpPr>
            <p:nvPr/>
          </p:nvSpPr>
          <p:spPr bwMode="auto">
            <a:xfrm>
              <a:off x="533400" y="2879725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731" name="Rectangle 214"/>
            <p:cNvSpPr>
              <a:spLocks noChangeArrowheads="1"/>
            </p:cNvSpPr>
            <p:nvPr/>
          </p:nvSpPr>
          <p:spPr bwMode="auto">
            <a:xfrm>
              <a:off x="342900" y="3076575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732" name="Rectangle 215"/>
            <p:cNvSpPr>
              <a:spLocks noChangeArrowheads="1"/>
            </p:cNvSpPr>
            <p:nvPr/>
          </p:nvSpPr>
          <p:spPr bwMode="auto">
            <a:xfrm>
              <a:off x="349250" y="3254375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733" name="Rectangle 216"/>
            <p:cNvSpPr>
              <a:spLocks noChangeArrowheads="1"/>
            </p:cNvSpPr>
            <p:nvPr/>
          </p:nvSpPr>
          <p:spPr bwMode="auto">
            <a:xfrm>
              <a:off x="565150" y="3267075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734" name="Rectangle 217"/>
            <p:cNvSpPr>
              <a:spLocks noChangeArrowheads="1"/>
            </p:cNvSpPr>
            <p:nvPr/>
          </p:nvSpPr>
          <p:spPr bwMode="auto">
            <a:xfrm>
              <a:off x="591824" y="4029075"/>
              <a:ext cx="14185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Pockels Cell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35" name="Rectangle 218"/>
            <p:cNvSpPr>
              <a:spLocks noChangeArrowheads="1"/>
            </p:cNvSpPr>
            <p:nvPr/>
          </p:nvSpPr>
          <p:spPr bwMode="auto">
            <a:xfrm>
              <a:off x="461565" y="5013325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Gun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36" name="Rectangle 219"/>
            <p:cNvSpPr>
              <a:spLocks noChangeArrowheads="1"/>
            </p:cNvSpPr>
            <p:nvPr/>
          </p:nvSpPr>
          <p:spPr bwMode="auto">
            <a:xfrm>
              <a:off x="4716463" y="1524000"/>
              <a:ext cx="116998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2 Linacs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1497 MHz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69" name="Rectangle 258"/>
            <p:cNvSpPr>
              <a:spLocks noChangeArrowheads="1"/>
            </p:cNvSpPr>
            <p:nvPr/>
          </p:nvSpPr>
          <p:spPr bwMode="auto">
            <a:xfrm>
              <a:off x="6267450" y="4219575"/>
              <a:ext cx="1279525" cy="8191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0" name="Line 259"/>
            <p:cNvSpPr>
              <a:spLocks noChangeShapeType="1"/>
            </p:cNvSpPr>
            <p:nvPr/>
          </p:nvSpPr>
          <p:spPr bwMode="auto">
            <a:xfrm>
              <a:off x="6267450" y="46196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1" name="Line 260"/>
            <p:cNvSpPr>
              <a:spLocks noChangeShapeType="1"/>
            </p:cNvSpPr>
            <p:nvPr/>
          </p:nvSpPr>
          <p:spPr bwMode="auto">
            <a:xfrm>
              <a:off x="6318250" y="46196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2" name="Line 261"/>
            <p:cNvSpPr>
              <a:spLocks noChangeShapeType="1"/>
            </p:cNvSpPr>
            <p:nvPr/>
          </p:nvSpPr>
          <p:spPr bwMode="auto">
            <a:xfrm>
              <a:off x="6369050" y="46196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3" name="Line 262"/>
            <p:cNvSpPr>
              <a:spLocks noChangeShapeType="1"/>
            </p:cNvSpPr>
            <p:nvPr/>
          </p:nvSpPr>
          <p:spPr bwMode="auto">
            <a:xfrm>
              <a:off x="6419850" y="4619625"/>
              <a:ext cx="2540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4" name="Line 263"/>
            <p:cNvSpPr>
              <a:spLocks noChangeShapeType="1"/>
            </p:cNvSpPr>
            <p:nvPr/>
          </p:nvSpPr>
          <p:spPr bwMode="auto">
            <a:xfrm>
              <a:off x="64706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5" name="Line 264"/>
            <p:cNvSpPr>
              <a:spLocks noChangeShapeType="1"/>
            </p:cNvSpPr>
            <p:nvPr/>
          </p:nvSpPr>
          <p:spPr bwMode="auto">
            <a:xfrm>
              <a:off x="65214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6" name="Line 265"/>
            <p:cNvSpPr>
              <a:spLocks noChangeShapeType="1"/>
            </p:cNvSpPr>
            <p:nvPr/>
          </p:nvSpPr>
          <p:spPr bwMode="auto">
            <a:xfrm>
              <a:off x="65722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7" name="Line 266"/>
            <p:cNvSpPr>
              <a:spLocks noChangeShapeType="1"/>
            </p:cNvSpPr>
            <p:nvPr/>
          </p:nvSpPr>
          <p:spPr bwMode="auto">
            <a:xfrm>
              <a:off x="66230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8" name="Line 267"/>
            <p:cNvSpPr>
              <a:spLocks noChangeShapeType="1"/>
            </p:cNvSpPr>
            <p:nvPr/>
          </p:nvSpPr>
          <p:spPr bwMode="auto">
            <a:xfrm>
              <a:off x="66738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79" name="Line 268"/>
            <p:cNvSpPr>
              <a:spLocks noChangeShapeType="1"/>
            </p:cNvSpPr>
            <p:nvPr/>
          </p:nvSpPr>
          <p:spPr bwMode="auto">
            <a:xfrm>
              <a:off x="6724650" y="462280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0" name="Line 269"/>
            <p:cNvSpPr>
              <a:spLocks noChangeShapeType="1"/>
            </p:cNvSpPr>
            <p:nvPr/>
          </p:nvSpPr>
          <p:spPr bwMode="auto">
            <a:xfrm>
              <a:off x="67754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1" name="Line 270"/>
            <p:cNvSpPr>
              <a:spLocks noChangeShapeType="1"/>
            </p:cNvSpPr>
            <p:nvPr/>
          </p:nvSpPr>
          <p:spPr bwMode="auto">
            <a:xfrm>
              <a:off x="68262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2" name="Line 271"/>
            <p:cNvSpPr>
              <a:spLocks noChangeShapeType="1"/>
            </p:cNvSpPr>
            <p:nvPr/>
          </p:nvSpPr>
          <p:spPr bwMode="auto">
            <a:xfrm>
              <a:off x="68770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3" name="Line 272"/>
            <p:cNvSpPr>
              <a:spLocks noChangeShapeType="1"/>
            </p:cNvSpPr>
            <p:nvPr/>
          </p:nvSpPr>
          <p:spPr bwMode="auto">
            <a:xfrm>
              <a:off x="69278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4" name="Line 273"/>
            <p:cNvSpPr>
              <a:spLocks noChangeShapeType="1"/>
            </p:cNvSpPr>
            <p:nvPr/>
          </p:nvSpPr>
          <p:spPr bwMode="auto">
            <a:xfrm>
              <a:off x="69786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5" name="Line 274"/>
            <p:cNvSpPr>
              <a:spLocks noChangeShapeType="1"/>
            </p:cNvSpPr>
            <p:nvPr/>
          </p:nvSpPr>
          <p:spPr bwMode="auto">
            <a:xfrm>
              <a:off x="7029450" y="462597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6" name="Line 275"/>
            <p:cNvSpPr>
              <a:spLocks noChangeShapeType="1"/>
            </p:cNvSpPr>
            <p:nvPr/>
          </p:nvSpPr>
          <p:spPr bwMode="auto">
            <a:xfrm>
              <a:off x="70802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7" name="Line 276"/>
            <p:cNvSpPr>
              <a:spLocks noChangeShapeType="1"/>
            </p:cNvSpPr>
            <p:nvPr/>
          </p:nvSpPr>
          <p:spPr bwMode="auto">
            <a:xfrm>
              <a:off x="71310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8" name="Line 277"/>
            <p:cNvSpPr>
              <a:spLocks noChangeShapeType="1"/>
            </p:cNvSpPr>
            <p:nvPr/>
          </p:nvSpPr>
          <p:spPr bwMode="auto">
            <a:xfrm>
              <a:off x="71818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89" name="Line 278"/>
            <p:cNvSpPr>
              <a:spLocks noChangeShapeType="1"/>
            </p:cNvSpPr>
            <p:nvPr/>
          </p:nvSpPr>
          <p:spPr bwMode="auto">
            <a:xfrm>
              <a:off x="72326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0" name="Line 279"/>
            <p:cNvSpPr>
              <a:spLocks noChangeShapeType="1"/>
            </p:cNvSpPr>
            <p:nvPr/>
          </p:nvSpPr>
          <p:spPr bwMode="auto">
            <a:xfrm>
              <a:off x="72834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1" name="Line 280"/>
            <p:cNvSpPr>
              <a:spLocks noChangeShapeType="1"/>
            </p:cNvSpPr>
            <p:nvPr/>
          </p:nvSpPr>
          <p:spPr bwMode="auto">
            <a:xfrm>
              <a:off x="7334250" y="4629150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2" name="Line 281"/>
            <p:cNvSpPr>
              <a:spLocks noChangeShapeType="1"/>
            </p:cNvSpPr>
            <p:nvPr/>
          </p:nvSpPr>
          <p:spPr bwMode="auto">
            <a:xfrm>
              <a:off x="7385050" y="4629150"/>
              <a:ext cx="2540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3" name="Line 282"/>
            <p:cNvSpPr>
              <a:spLocks noChangeShapeType="1"/>
            </p:cNvSpPr>
            <p:nvPr/>
          </p:nvSpPr>
          <p:spPr bwMode="auto">
            <a:xfrm>
              <a:off x="7435850" y="46323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4" name="Line 283"/>
            <p:cNvSpPr>
              <a:spLocks noChangeShapeType="1"/>
            </p:cNvSpPr>
            <p:nvPr/>
          </p:nvSpPr>
          <p:spPr bwMode="auto">
            <a:xfrm>
              <a:off x="7486650" y="46323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5" name="Line 284"/>
            <p:cNvSpPr>
              <a:spLocks noChangeShapeType="1"/>
            </p:cNvSpPr>
            <p:nvPr/>
          </p:nvSpPr>
          <p:spPr bwMode="auto">
            <a:xfrm>
              <a:off x="7537450" y="4632325"/>
              <a:ext cx="254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6" name="Freeform 285"/>
            <p:cNvSpPr>
              <a:spLocks/>
            </p:cNvSpPr>
            <p:nvPr/>
          </p:nvSpPr>
          <p:spPr bwMode="auto">
            <a:xfrm>
              <a:off x="6257925" y="4216400"/>
              <a:ext cx="1295400" cy="825500"/>
            </a:xfrm>
            <a:custGeom>
              <a:avLst/>
              <a:gdLst>
                <a:gd name="T0" fmla="*/ 0 w 816"/>
                <a:gd name="T1" fmla="*/ 412750 h 520"/>
                <a:gd name="T2" fmla="*/ 28575 w 816"/>
                <a:gd name="T3" fmla="*/ 349250 h 520"/>
                <a:gd name="T4" fmla="*/ 60325 w 816"/>
                <a:gd name="T5" fmla="*/ 282575 h 520"/>
                <a:gd name="T6" fmla="*/ 101600 w 816"/>
                <a:gd name="T7" fmla="*/ 206375 h 520"/>
                <a:gd name="T8" fmla="*/ 127000 w 816"/>
                <a:gd name="T9" fmla="*/ 168275 h 520"/>
                <a:gd name="T10" fmla="*/ 152400 w 816"/>
                <a:gd name="T11" fmla="*/ 130175 h 520"/>
                <a:gd name="T12" fmla="*/ 177800 w 816"/>
                <a:gd name="T13" fmla="*/ 95250 h 520"/>
                <a:gd name="T14" fmla="*/ 206375 w 816"/>
                <a:gd name="T15" fmla="*/ 63500 h 520"/>
                <a:gd name="T16" fmla="*/ 234950 w 816"/>
                <a:gd name="T17" fmla="*/ 38100 h 520"/>
                <a:gd name="T18" fmla="*/ 263525 w 816"/>
                <a:gd name="T19" fmla="*/ 19050 h 520"/>
                <a:gd name="T20" fmla="*/ 295275 w 816"/>
                <a:gd name="T21" fmla="*/ 6350 h 520"/>
                <a:gd name="T22" fmla="*/ 311150 w 816"/>
                <a:gd name="T23" fmla="*/ 0 h 520"/>
                <a:gd name="T24" fmla="*/ 323850 w 816"/>
                <a:gd name="T25" fmla="*/ 0 h 520"/>
                <a:gd name="T26" fmla="*/ 339725 w 816"/>
                <a:gd name="T27" fmla="*/ 0 h 520"/>
                <a:gd name="T28" fmla="*/ 355600 w 816"/>
                <a:gd name="T29" fmla="*/ 6350 h 520"/>
                <a:gd name="T30" fmla="*/ 387350 w 816"/>
                <a:gd name="T31" fmla="*/ 19050 h 520"/>
                <a:gd name="T32" fmla="*/ 415925 w 816"/>
                <a:gd name="T33" fmla="*/ 38100 h 520"/>
                <a:gd name="T34" fmla="*/ 444500 w 816"/>
                <a:gd name="T35" fmla="*/ 63500 h 520"/>
                <a:gd name="T36" fmla="*/ 473075 w 816"/>
                <a:gd name="T37" fmla="*/ 95250 h 520"/>
                <a:gd name="T38" fmla="*/ 498475 w 816"/>
                <a:gd name="T39" fmla="*/ 130175 h 520"/>
                <a:gd name="T40" fmla="*/ 523875 w 816"/>
                <a:gd name="T41" fmla="*/ 168275 h 520"/>
                <a:gd name="T42" fmla="*/ 546100 w 816"/>
                <a:gd name="T43" fmla="*/ 206375 h 520"/>
                <a:gd name="T44" fmla="*/ 587375 w 816"/>
                <a:gd name="T45" fmla="*/ 282575 h 520"/>
                <a:gd name="T46" fmla="*/ 619125 w 816"/>
                <a:gd name="T47" fmla="*/ 349250 h 520"/>
                <a:gd name="T48" fmla="*/ 647700 w 816"/>
                <a:gd name="T49" fmla="*/ 412750 h 520"/>
                <a:gd name="T50" fmla="*/ 673100 w 816"/>
                <a:gd name="T51" fmla="*/ 476250 h 520"/>
                <a:gd name="T52" fmla="*/ 704850 w 816"/>
                <a:gd name="T53" fmla="*/ 542925 h 520"/>
                <a:gd name="T54" fmla="*/ 746125 w 816"/>
                <a:gd name="T55" fmla="*/ 619125 h 520"/>
                <a:gd name="T56" fmla="*/ 768350 w 816"/>
                <a:gd name="T57" fmla="*/ 657225 h 520"/>
                <a:gd name="T58" fmla="*/ 793750 w 816"/>
                <a:gd name="T59" fmla="*/ 695325 h 520"/>
                <a:gd name="T60" fmla="*/ 822325 w 816"/>
                <a:gd name="T61" fmla="*/ 730250 h 520"/>
                <a:gd name="T62" fmla="*/ 847725 w 816"/>
                <a:gd name="T63" fmla="*/ 762000 h 520"/>
                <a:gd name="T64" fmla="*/ 879475 w 816"/>
                <a:gd name="T65" fmla="*/ 787400 h 520"/>
                <a:gd name="T66" fmla="*/ 908050 w 816"/>
                <a:gd name="T67" fmla="*/ 806450 h 520"/>
                <a:gd name="T68" fmla="*/ 923925 w 816"/>
                <a:gd name="T69" fmla="*/ 815975 h 520"/>
                <a:gd name="T70" fmla="*/ 939800 w 816"/>
                <a:gd name="T71" fmla="*/ 822325 h 520"/>
                <a:gd name="T72" fmla="*/ 955675 w 816"/>
                <a:gd name="T73" fmla="*/ 825500 h 520"/>
                <a:gd name="T74" fmla="*/ 971550 w 816"/>
                <a:gd name="T75" fmla="*/ 825500 h 520"/>
                <a:gd name="T76" fmla="*/ 987425 w 816"/>
                <a:gd name="T77" fmla="*/ 825500 h 520"/>
                <a:gd name="T78" fmla="*/ 1003300 w 816"/>
                <a:gd name="T79" fmla="*/ 822325 h 520"/>
                <a:gd name="T80" fmla="*/ 1019175 w 816"/>
                <a:gd name="T81" fmla="*/ 815975 h 520"/>
                <a:gd name="T82" fmla="*/ 1031875 w 816"/>
                <a:gd name="T83" fmla="*/ 806450 h 520"/>
                <a:gd name="T84" fmla="*/ 1063625 w 816"/>
                <a:gd name="T85" fmla="*/ 787400 h 520"/>
                <a:gd name="T86" fmla="*/ 1092200 w 816"/>
                <a:gd name="T87" fmla="*/ 762000 h 520"/>
                <a:gd name="T88" fmla="*/ 1120775 w 816"/>
                <a:gd name="T89" fmla="*/ 730250 h 520"/>
                <a:gd name="T90" fmla="*/ 1146175 w 816"/>
                <a:gd name="T91" fmla="*/ 695325 h 520"/>
                <a:gd name="T92" fmla="*/ 1171575 w 816"/>
                <a:gd name="T93" fmla="*/ 657225 h 520"/>
                <a:gd name="T94" fmla="*/ 1196975 w 816"/>
                <a:gd name="T95" fmla="*/ 619125 h 520"/>
                <a:gd name="T96" fmla="*/ 1238250 w 816"/>
                <a:gd name="T97" fmla="*/ 542925 h 520"/>
                <a:gd name="T98" fmla="*/ 1270000 w 816"/>
                <a:gd name="T99" fmla="*/ 476250 h 520"/>
                <a:gd name="T100" fmla="*/ 1295400 w 816"/>
                <a:gd name="T101" fmla="*/ 412750 h 5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6"/>
                <a:gd name="T154" fmla="*/ 0 h 520"/>
                <a:gd name="T155" fmla="*/ 816 w 816"/>
                <a:gd name="T156" fmla="*/ 520 h 5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6" h="520">
                  <a:moveTo>
                    <a:pt x="0" y="260"/>
                  </a:moveTo>
                  <a:lnTo>
                    <a:pt x="18" y="220"/>
                  </a:lnTo>
                  <a:lnTo>
                    <a:pt x="38" y="178"/>
                  </a:lnTo>
                  <a:lnTo>
                    <a:pt x="64" y="130"/>
                  </a:lnTo>
                  <a:lnTo>
                    <a:pt x="80" y="106"/>
                  </a:lnTo>
                  <a:lnTo>
                    <a:pt x="96" y="82"/>
                  </a:lnTo>
                  <a:lnTo>
                    <a:pt x="112" y="60"/>
                  </a:lnTo>
                  <a:lnTo>
                    <a:pt x="130" y="40"/>
                  </a:lnTo>
                  <a:lnTo>
                    <a:pt x="148" y="24"/>
                  </a:lnTo>
                  <a:lnTo>
                    <a:pt x="166" y="12"/>
                  </a:lnTo>
                  <a:lnTo>
                    <a:pt x="186" y="4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4" y="4"/>
                  </a:lnTo>
                  <a:lnTo>
                    <a:pt x="244" y="12"/>
                  </a:lnTo>
                  <a:lnTo>
                    <a:pt x="262" y="24"/>
                  </a:lnTo>
                  <a:lnTo>
                    <a:pt x="280" y="40"/>
                  </a:lnTo>
                  <a:lnTo>
                    <a:pt x="298" y="60"/>
                  </a:lnTo>
                  <a:lnTo>
                    <a:pt x="314" y="82"/>
                  </a:lnTo>
                  <a:lnTo>
                    <a:pt x="330" y="106"/>
                  </a:lnTo>
                  <a:lnTo>
                    <a:pt x="344" y="130"/>
                  </a:lnTo>
                  <a:lnTo>
                    <a:pt x="370" y="178"/>
                  </a:lnTo>
                  <a:lnTo>
                    <a:pt x="390" y="220"/>
                  </a:lnTo>
                  <a:lnTo>
                    <a:pt x="408" y="260"/>
                  </a:lnTo>
                  <a:lnTo>
                    <a:pt x="424" y="300"/>
                  </a:lnTo>
                  <a:lnTo>
                    <a:pt x="444" y="342"/>
                  </a:lnTo>
                  <a:lnTo>
                    <a:pt x="470" y="390"/>
                  </a:lnTo>
                  <a:lnTo>
                    <a:pt x="484" y="414"/>
                  </a:lnTo>
                  <a:lnTo>
                    <a:pt x="500" y="438"/>
                  </a:lnTo>
                  <a:lnTo>
                    <a:pt x="518" y="460"/>
                  </a:lnTo>
                  <a:lnTo>
                    <a:pt x="534" y="480"/>
                  </a:lnTo>
                  <a:lnTo>
                    <a:pt x="554" y="496"/>
                  </a:lnTo>
                  <a:lnTo>
                    <a:pt x="572" y="508"/>
                  </a:lnTo>
                  <a:lnTo>
                    <a:pt x="582" y="514"/>
                  </a:lnTo>
                  <a:lnTo>
                    <a:pt x="592" y="518"/>
                  </a:lnTo>
                  <a:lnTo>
                    <a:pt x="602" y="520"/>
                  </a:lnTo>
                  <a:lnTo>
                    <a:pt x="612" y="520"/>
                  </a:lnTo>
                  <a:lnTo>
                    <a:pt x="622" y="520"/>
                  </a:lnTo>
                  <a:lnTo>
                    <a:pt x="632" y="518"/>
                  </a:lnTo>
                  <a:lnTo>
                    <a:pt x="642" y="514"/>
                  </a:lnTo>
                  <a:lnTo>
                    <a:pt x="650" y="508"/>
                  </a:lnTo>
                  <a:lnTo>
                    <a:pt x="670" y="496"/>
                  </a:lnTo>
                  <a:lnTo>
                    <a:pt x="688" y="480"/>
                  </a:lnTo>
                  <a:lnTo>
                    <a:pt x="706" y="460"/>
                  </a:lnTo>
                  <a:lnTo>
                    <a:pt x="722" y="438"/>
                  </a:lnTo>
                  <a:lnTo>
                    <a:pt x="738" y="414"/>
                  </a:lnTo>
                  <a:lnTo>
                    <a:pt x="754" y="390"/>
                  </a:lnTo>
                  <a:lnTo>
                    <a:pt x="780" y="342"/>
                  </a:lnTo>
                  <a:lnTo>
                    <a:pt x="800" y="300"/>
                  </a:lnTo>
                  <a:lnTo>
                    <a:pt x="816" y="2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7" name="Freeform 286"/>
            <p:cNvSpPr>
              <a:spLocks/>
            </p:cNvSpPr>
            <p:nvPr/>
          </p:nvSpPr>
          <p:spPr bwMode="auto">
            <a:xfrm>
              <a:off x="6432550" y="4225925"/>
              <a:ext cx="76200" cy="76200"/>
            </a:xfrm>
            <a:custGeom>
              <a:avLst/>
              <a:gdLst>
                <a:gd name="T0" fmla="*/ 76200 w 48"/>
                <a:gd name="T1" fmla="*/ 38100 h 48"/>
                <a:gd name="T2" fmla="*/ 73025 w 48"/>
                <a:gd name="T3" fmla="*/ 50800 h 48"/>
                <a:gd name="T4" fmla="*/ 66675 w 48"/>
                <a:gd name="T5" fmla="*/ 63500 h 48"/>
                <a:gd name="T6" fmla="*/ 53975 w 48"/>
                <a:gd name="T7" fmla="*/ 73025 h 48"/>
                <a:gd name="T8" fmla="*/ 38100 w 48"/>
                <a:gd name="T9" fmla="*/ 76200 h 48"/>
                <a:gd name="T10" fmla="*/ 25400 w 48"/>
                <a:gd name="T11" fmla="*/ 73025 h 48"/>
                <a:gd name="T12" fmla="*/ 12700 w 48"/>
                <a:gd name="T13" fmla="*/ 63500 h 48"/>
                <a:gd name="T14" fmla="*/ 3175 w 48"/>
                <a:gd name="T15" fmla="*/ 50800 h 48"/>
                <a:gd name="T16" fmla="*/ 0 w 48"/>
                <a:gd name="T17" fmla="*/ 38100 h 48"/>
                <a:gd name="T18" fmla="*/ 3175 w 48"/>
                <a:gd name="T19" fmla="*/ 22225 h 48"/>
                <a:gd name="T20" fmla="*/ 12700 w 48"/>
                <a:gd name="T21" fmla="*/ 9525 h 48"/>
                <a:gd name="T22" fmla="*/ 25400 w 48"/>
                <a:gd name="T23" fmla="*/ 3175 h 48"/>
                <a:gd name="T24" fmla="*/ 38100 w 48"/>
                <a:gd name="T25" fmla="*/ 0 h 48"/>
                <a:gd name="T26" fmla="*/ 53975 w 48"/>
                <a:gd name="T27" fmla="*/ 3175 h 48"/>
                <a:gd name="T28" fmla="*/ 66675 w 48"/>
                <a:gd name="T29" fmla="*/ 9525 h 48"/>
                <a:gd name="T30" fmla="*/ 73025 w 48"/>
                <a:gd name="T31" fmla="*/ 22225 h 48"/>
                <a:gd name="T32" fmla="*/ 76200 w 48"/>
                <a:gd name="T33" fmla="*/ 3810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8" name="Freeform 287"/>
            <p:cNvSpPr>
              <a:spLocks/>
            </p:cNvSpPr>
            <p:nvPr/>
          </p:nvSpPr>
          <p:spPr bwMode="auto">
            <a:xfrm>
              <a:off x="6861175" y="4584700"/>
              <a:ext cx="76200" cy="76200"/>
            </a:xfrm>
            <a:custGeom>
              <a:avLst/>
              <a:gdLst>
                <a:gd name="T0" fmla="*/ 76200 w 48"/>
                <a:gd name="T1" fmla="*/ 38100 h 48"/>
                <a:gd name="T2" fmla="*/ 73025 w 48"/>
                <a:gd name="T3" fmla="*/ 53975 h 48"/>
                <a:gd name="T4" fmla="*/ 66675 w 48"/>
                <a:gd name="T5" fmla="*/ 63500 h 48"/>
                <a:gd name="T6" fmla="*/ 53975 w 48"/>
                <a:gd name="T7" fmla="*/ 73025 h 48"/>
                <a:gd name="T8" fmla="*/ 38100 w 48"/>
                <a:gd name="T9" fmla="*/ 76200 h 48"/>
                <a:gd name="T10" fmla="*/ 22225 w 48"/>
                <a:gd name="T11" fmla="*/ 73025 h 48"/>
                <a:gd name="T12" fmla="*/ 12700 w 48"/>
                <a:gd name="T13" fmla="*/ 63500 h 48"/>
                <a:gd name="T14" fmla="*/ 3175 w 48"/>
                <a:gd name="T15" fmla="*/ 53975 h 48"/>
                <a:gd name="T16" fmla="*/ 0 w 48"/>
                <a:gd name="T17" fmla="*/ 38100 h 48"/>
                <a:gd name="T18" fmla="*/ 3175 w 48"/>
                <a:gd name="T19" fmla="*/ 22225 h 48"/>
                <a:gd name="T20" fmla="*/ 12700 w 48"/>
                <a:gd name="T21" fmla="*/ 12700 h 48"/>
                <a:gd name="T22" fmla="*/ 22225 w 48"/>
                <a:gd name="T23" fmla="*/ 3175 h 48"/>
                <a:gd name="T24" fmla="*/ 38100 w 48"/>
                <a:gd name="T25" fmla="*/ 0 h 48"/>
                <a:gd name="T26" fmla="*/ 53975 w 48"/>
                <a:gd name="T27" fmla="*/ 3175 h 48"/>
                <a:gd name="T28" fmla="*/ 66675 w 48"/>
                <a:gd name="T29" fmla="*/ 12700 h 48"/>
                <a:gd name="T30" fmla="*/ 73025 w 48"/>
                <a:gd name="T31" fmla="*/ 22225 h 48"/>
                <a:gd name="T32" fmla="*/ 76200 w 48"/>
                <a:gd name="T33" fmla="*/ 3810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24"/>
                  </a:move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9" name="Freeform 288"/>
            <p:cNvSpPr>
              <a:spLocks/>
            </p:cNvSpPr>
            <p:nvPr/>
          </p:nvSpPr>
          <p:spPr bwMode="auto">
            <a:xfrm>
              <a:off x="7292975" y="4946650"/>
              <a:ext cx="76200" cy="73025"/>
            </a:xfrm>
            <a:custGeom>
              <a:avLst/>
              <a:gdLst>
                <a:gd name="T0" fmla="*/ 76200 w 48"/>
                <a:gd name="T1" fmla="*/ 38100 h 46"/>
                <a:gd name="T2" fmla="*/ 73025 w 48"/>
                <a:gd name="T3" fmla="*/ 50800 h 46"/>
                <a:gd name="T4" fmla="*/ 63500 w 48"/>
                <a:gd name="T5" fmla="*/ 63500 h 46"/>
                <a:gd name="T6" fmla="*/ 53975 w 48"/>
                <a:gd name="T7" fmla="*/ 73025 h 46"/>
                <a:gd name="T8" fmla="*/ 38100 w 48"/>
                <a:gd name="T9" fmla="*/ 73025 h 46"/>
                <a:gd name="T10" fmla="*/ 22225 w 48"/>
                <a:gd name="T11" fmla="*/ 73025 h 46"/>
                <a:gd name="T12" fmla="*/ 9525 w 48"/>
                <a:gd name="T13" fmla="*/ 63500 h 46"/>
                <a:gd name="T14" fmla="*/ 3175 w 48"/>
                <a:gd name="T15" fmla="*/ 50800 h 46"/>
                <a:gd name="T16" fmla="*/ 0 w 48"/>
                <a:gd name="T17" fmla="*/ 38100 h 46"/>
                <a:gd name="T18" fmla="*/ 3175 w 48"/>
                <a:gd name="T19" fmla="*/ 22225 h 46"/>
                <a:gd name="T20" fmla="*/ 9525 w 48"/>
                <a:gd name="T21" fmla="*/ 9525 h 46"/>
                <a:gd name="T22" fmla="*/ 22225 w 48"/>
                <a:gd name="T23" fmla="*/ 3175 h 46"/>
                <a:gd name="T24" fmla="*/ 38100 w 48"/>
                <a:gd name="T25" fmla="*/ 0 h 46"/>
                <a:gd name="T26" fmla="*/ 53975 w 48"/>
                <a:gd name="T27" fmla="*/ 3175 h 46"/>
                <a:gd name="T28" fmla="*/ 63500 w 48"/>
                <a:gd name="T29" fmla="*/ 9525 h 46"/>
                <a:gd name="T30" fmla="*/ 73025 w 48"/>
                <a:gd name="T31" fmla="*/ 22225 h 46"/>
                <a:gd name="T32" fmla="*/ 76200 w 48"/>
                <a:gd name="T33" fmla="*/ 3810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6"/>
                <a:gd name="T53" fmla="*/ 48 w 48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6">
                  <a:moveTo>
                    <a:pt x="48" y="24"/>
                  </a:moveTo>
                  <a:lnTo>
                    <a:pt x="46" y="32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4" y="46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09" name="Line 298"/>
            <p:cNvSpPr>
              <a:spLocks noChangeShapeType="1"/>
            </p:cNvSpPr>
            <p:nvPr/>
          </p:nvSpPr>
          <p:spPr bwMode="auto">
            <a:xfrm>
              <a:off x="7556500" y="4632325"/>
              <a:ext cx="774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0" name="Freeform 299"/>
            <p:cNvSpPr>
              <a:spLocks/>
            </p:cNvSpPr>
            <p:nvPr/>
          </p:nvSpPr>
          <p:spPr bwMode="auto">
            <a:xfrm>
              <a:off x="8283575" y="4562475"/>
              <a:ext cx="206375" cy="123825"/>
            </a:xfrm>
            <a:custGeom>
              <a:avLst/>
              <a:gdLst>
                <a:gd name="T0" fmla="*/ 98425 w 130"/>
                <a:gd name="T1" fmla="*/ 38100 h 78"/>
                <a:gd name="T2" fmla="*/ 47625 w 130"/>
                <a:gd name="T3" fmla="*/ 19050 h 78"/>
                <a:gd name="T4" fmla="*/ 0 w 130"/>
                <a:gd name="T5" fmla="*/ 0 h 78"/>
                <a:gd name="T6" fmla="*/ 0 w 130"/>
                <a:gd name="T7" fmla="*/ 123825 h 78"/>
                <a:gd name="T8" fmla="*/ 38100 w 130"/>
                <a:gd name="T9" fmla="*/ 107950 h 78"/>
                <a:gd name="T10" fmla="*/ 98425 w 130"/>
                <a:gd name="T11" fmla="*/ 88900 h 78"/>
                <a:gd name="T12" fmla="*/ 158750 w 130"/>
                <a:gd name="T13" fmla="*/ 69850 h 78"/>
                <a:gd name="T14" fmla="*/ 206375 w 130"/>
                <a:gd name="T15" fmla="*/ 63500 h 78"/>
                <a:gd name="T16" fmla="*/ 158750 w 130"/>
                <a:gd name="T17" fmla="*/ 53975 h 78"/>
                <a:gd name="T18" fmla="*/ 98425 w 130"/>
                <a:gd name="T19" fmla="*/ 3810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78"/>
                <a:gd name="T32" fmla="*/ 130 w 130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78">
                  <a:moveTo>
                    <a:pt x="62" y="24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0" y="78"/>
                  </a:lnTo>
                  <a:lnTo>
                    <a:pt x="24" y="68"/>
                  </a:lnTo>
                  <a:lnTo>
                    <a:pt x="62" y="56"/>
                  </a:lnTo>
                  <a:lnTo>
                    <a:pt x="100" y="44"/>
                  </a:lnTo>
                  <a:lnTo>
                    <a:pt x="130" y="40"/>
                  </a:lnTo>
                  <a:lnTo>
                    <a:pt x="100" y="34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1" name="Line 300"/>
            <p:cNvSpPr>
              <a:spLocks noChangeShapeType="1"/>
            </p:cNvSpPr>
            <p:nvPr/>
          </p:nvSpPr>
          <p:spPr bwMode="auto">
            <a:xfrm flipH="1" flipV="1">
              <a:off x="7556500" y="4632325"/>
              <a:ext cx="685800" cy="4191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2" name="Freeform 301"/>
            <p:cNvSpPr>
              <a:spLocks/>
            </p:cNvSpPr>
            <p:nvPr/>
          </p:nvSpPr>
          <p:spPr bwMode="auto">
            <a:xfrm>
              <a:off x="8169275" y="4972050"/>
              <a:ext cx="206375" cy="158750"/>
            </a:xfrm>
            <a:custGeom>
              <a:avLst/>
              <a:gdLst>
                <a:gd name="T0" fmla="*/ 127000 w 130"/>
                <a:gd name="T1" fmla="*/ 82550 h 100"/>
                <a:gd name="T2" fmla="*/ 92075 w 130"/>
                <a:gd name="T3" fmla="*/ 38100 h 100"/>
                <a:gd name="T4" fmla="*/ 63500 w 130"/>
                <a:gd name="T5" fmla="*/ 0 h 100"/>
                <a:gd name="T6" fmla="*/ 0 w 130"/>
                <a:gd name="T7" fmla="*/ 104775 h 100"/>
                <a:gd name="T8" fmla="*/ 38100 w 130"/>
                <a:gd name="T9" fmla="*/ 111125 h 100"/>
                <a:gd name="T10" fmla="*/ 101600 w 130"/>
                <a:gd name="T11" fmla="*/ 123825 h 100"/>
                <a:gd name="T12" fmla="*/ 161925 w 130"/>
                <a:gd name="T13" fmla="*/ 142875 h 100"/>
                <a:gd name="T14" fmla="*/ 206375 w 130"/>
                <a:gd name="T15" fmla="*/ 158750 h 100"/>
                <a:gd name="T16" fmla="*/ 171450 w 130"/>
                <a:gd name="T17" fmla="*/ 127000 h 100"/>
                <a:gd name="T18" fmla="*/ 127000 w 130"/>
                <a:gd name="T19" fmla="*/ 8255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100"/>
                <a:gd name="T32" fmla="*/ 130 w 130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100">
                  <a:moveTo>
                    <a:pt x="80" y="52"/>
                  </a:moveTo>
                  <a:lnTo>
                    <a:pt x="58" y="24"/>
                  </a:lnTo>
                  <a:lnTo>
                    <a:pt x="40" y="0"/>
                  </a:lnTo>
                  <a:lnTo>
                    <a:pt x="0" y="66"/>
                  </a:lnTo>
                  <a:lnTo>
                    <a:pt x="24" y="70"/>
                  </a:lnTo>
                  <a:lnTo>
                    <a:pt x="64" y="78"/>
                  </a:lnTo>
                  <a:lnTo>
                    <a:pt x="102" y="90"/>
                  </a:lnTo>
                  <a:lnTo>
                    <a:pt x="130" y="100"/>
                  </a:lnTo>
                  <a:lnTo>
                    <a:pt x="108" y="80"/>
                  </a:lnTo>
                  <a:lnTo>
                    <a:pt x="8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3" name="Line 302"/>
            <p:cNvSpPr>
              <a:spLocks noChangeShapeType="1"/>
            </p:cNvSpPr>
            <p:nvPr/>
          </p:nvSpPr>
          <p:spPr bwMode="auto">
            <a:xfrm flipH="1">
              <a:off x="7562850" y="4206875"/>
              <a:ext cx="685800" cy="4191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4" name="Freeform 303"/>
            <p:cNvSpPr>
              <a:spLocks/>
            </p:cNvSpPr>
            <p:nvPr/>
          </p:nvSpPr>
          <p:spPr bwMode="auto">
            <a:xfrm>
              <a:off x="8172450" y="4114800"/>
              <a:ext cx="209550" cy="158750"/>
            </a:xfrm>
            <a:custGeom>
              <a:avLst/>
              <a:gdLst>
                <a:gd name="T0" fmla="*/ 130175 w 132"/>
                <a:gd name="T1" fmla="*/ 76200 h 100"/>
                <a:gd name="T2" fmla="*/ 95250 w 132"/>
                <a:gd name="T3" fmla="*/ 120650 h 100"/>
                <a:gd name="T4" fmla="*/ 66675 w 132"/>
                <a:gd name="T5" fmla="*/ 158750 h 100"/>
                <a:gd name="T6" fmla="*/ 0 w 132"/>
                <a:gd name="T7" fmla="*/ 53975 h 100"/>
                <a:gd name="T8" fmla="*/ 41275 w 132"/>
                <a:gd name="T9" fmla="*/ 47625 h 100"/>
                <a:gd name="T10" fmla="*/ 104775 w 132"/>
                <a:gd name="T11" fmla="*/ 34925 h 100"/>
                <a:gd name="T12" fmla="*/ 165100 w 132"/>
                <a:gd name="T13" fmla="*/ 15875 h 100"/>
                <a:gd name="T14" fmla="*/ 209550 w 132"/>
                <a:gd name="T15" fmla="*/ 0 h 100"/>
                <a:gd name="T16" fmla="*/ 174625 w 132"/>
                <a:gd name="T17" fmla="*/ 31750 h 100"/>
                <a:gd name="T18" fmla="*/ 130175 w 132"/>
                <a:gd name="T19" fmla="*/ 762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00"/>
                <a:gd name="T32" fmla="*/ 132 w 132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00">
                  <a:moveTo>
                    <a:pt x="82" y="48"/>
                  </a:moveTo>
                  <a:lnTo>
                    <a:pt x="60" y="76"/>
                  </a:lnTo>
                  <a:lnTo>
                    <a:pt x="42" y="100"/>
                  </a:lnTo>
                  <a:lnTo>
                    <a:pt x="0" y="34"/>
                  </a:lnTo>
                  <a:lnTo>
                    <a:pt x="26" y="30"/>
                  </a:lnTo>
                  <a:lnTo>
                    <a:pt x="66" y="22"/>
                  </a:lnTo>
                  <a:lnTo>
                    <a:pt x="104" y="10"/>
                  </a:lnTo>
                  <a:lnTo>
                    <a:pt x="132" y="0"/>
                  </a:lnTo>
                  <a:lnTo>
                    <a:pt x="110" y="20"/>
                  </a:lnTo>
                  <a:lnTo>
                    <a:pt x="8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5" name="Freeform 304"/>
            <p:cNvSpPr>
              <a:spLocks/>
            </p:cNvSpPr>
            <p:nvPr/>
          </p:nvSpPr>
          <p:spPr bwMode="auto">
            <a:xfrm>
              <a:off x="8086725" y="4937125"/>
              <a:ext cx="73025" cy="76200"/>
            </a:xfrm>
            <a:custGeom>
              <a:avLst/>
              <a:gdLst>
                <a:gd name="T0" fmla="*/ 73025 w 46"/>
                <a:gd name="T1" fmla="*/ 38100 h 48"/>
                <a:gd name="T2" fmla="*/ 73025 w 46"/>
                <a:gd name="T3" fmla="*/ 53975 h 48"/>
                <a:gd name="T4" fmla="*/ 63500 w 46"/>
                <a:gd name="T5" fmla="*/ 66675 h 48"/>
                <a:gd name="T6" fmla="*/ 50800 w 46"/>
                <a:gd name="T7" fmla="*/ 73025 h 48"/>
                <a:gd name="T8" fmla="*/ 38100 w 46"/>
                <a:gd name="T9" fmla="*/ 76200 h 48"/>
                <a:gd name="T10" fmla="*/ 22225 w 46"/>
                <a:gd name="T11" fmla="*/ 73025 h 48"/>
                <a:gd name="T12" fmla="*/ 9525 w 46"/>
                <a:gd name="T13" fmla="*/ 66675 h 48"/>
                <a:gd name="T14" fmla="*/ 3175 w 46"/>
                <a:gd name="T15" fmla="*/ 53975 h 48"/>
                <a:gd name="T16" fmla="*/ 0 w 46"/>
                <a:gd name="T17" fmla="*/ 38100 h 48"/>
                <a:gd name="T18" fmla="*/ 3175 w 46"/>
                <a:gd name="T19" fmla="*/ 25400 h 48"/>
                <a:gd name="T20" fmla="*/ 9525 w 46"/>
                <a:gd name="T21" fmla="*/ 12700 h 48"/>
                <a:gd name="T22" fmla="*/ 22225 w 46"/>
                <a:gd name="T23" fmla="*/ 3175 h 48"/>
                <a:gd name="T24" fmla="*/ 38100 w 46"/>
                <a:gd name="T25" fmla="*/ 0 h 48"/>
                <a:gd name="T26" fmla="*/ 50800 w 46"/>
                <a:gd name="T27" fmla="*/ 3175 h 48"/>
                <a:gd name="T28" fmla="*/ 63500 w 46"/>
                <a:gd name="T29" fmla="*/ 12700 h 48"/>
                <a:gd name="T30" fmla="*/ 73025 w 46"/>
                <a:gd name="T31" fmla="*/ 25400 h 48"/>
                <a:gd name="T32" fmla="*/ 73025 w 46"/>
                <a:gd name="T33" fmla="*/ 3810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8"/>
                <a:gd name="T53" fmla="*/ 46 w 4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8">
                  <a:moveTo>
                    <a:pt x="46" y="24"/>
                  </a:moveTo>
                  <a:lnTo>
                    <a:pt x="46" y="34"/>
                  </a:lnTo>
                  <a:lnTo>
                    <a:pt x="40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6" y="16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6" name="Freeform 305"/>
            <p:cNvSpPr>
              <a:spLocks/>
            </p:cNvSpPr>
            <p:nvPr/>
          </p:nvSpPr>
          <p:spPr bwMode="auto">
            <a:xfrm>
              <a:off x="7851775" y="4587875"/>
              <a:ext cx="76200" cy="76200"/>
            </a:xfrm>
            <a:custGeom>
              <a:avLst/>
              <a:gdLst>
                <a:gd name="T0" fmla="*/ 76200 w 48"/>
                <a:gd name="T1" fmla="*/ 38100 h 48"/>
                <a:gd name="T2" fmla="*/ 73025 w 48"/>
                <a:gd name="T3" fmla="*/ 50800 h 48"/>
                <a:gd name="T4" fmla="*/ 66675 w 48"/>
                <a:gd name="T5" fmla="*/ 63500 h 48"/>
                <a:gd name="T6" fmla="*/ 53975 w 48"/>
                <a:gd name="T7" fmla="*/ 73025 h 48"/>
                <a:gd name="T8" fmla="*/ 38100 w 48"/>
                <a:gd name="T9" fmla="*/ 76200 h 48"/>
                <a:gd name="T10" fmla="*/ 25400 w 48"/>
                <a:gd name="T11" fmla="*/ 73025 h 48"/>
                <a:gd name="T12" fmla="*/ 12700 w 48"/>
                <a:gd name="T13" fmla="*/ 63500 h 48"/>
                <a:gd name="T14" fmla="*/ 3175 w 48"/>
                <a:gd name="T15" fmla="*/ 50800 h 48"/>
                <a:gd name="T16" fmla="*/ 0 w 48"/>
                <a:gd name="T17" fmla="*/ 38100 h 48"/>
                <a:gd name="T18" fmla="*/ 3175 w 48"/>
                <a:gd name="T19" fmla="*/ 22225 h 48"/>
                <a:gd name="T20" fmla="*/ 12700 w 48"/>
                <a:gd name="T21" fmla="*/ 9525 h 48"/>
                <a:gd name="T22" fmla="*/ 25400 w 48"/>
                <a:gd name="T23" fmla="*/ 3175 h 48"/>
                <a:gd name="T24" fmla="*/ 38100 w 48"/>
                <a:gd name="T25" fmla="*/ 0 h 48"/>
                <a:gd name="T26" fmla="*/ 53975 w 48"/>
                <a:gd name="T27" fmla="*/ 3175 h 48"/>
                <a:gd name="T28" fmla="*/ 66675 w 48"/>
                <a:gd name="T29" fmla="*/ 9525 h 48"/>
                <a:gd name="T30" fmla="*/ 73025 w 48"/>
                <a:gd name="T31" fmla="*/ 22225 h 48"/>
                <a:gd name="T32" fmla="*/ 76200 w 48"/>
                <a:gd name="T33" fmla="*/ 3810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7" name="Freeform 306"/>
            <p:cNvSpPr>
              <a:spLocks/>
            </p:cNvSpPr>
            <p:nvPr/>
          </p:nvSpPr>
          <p:spPr bwMode="auto">
            <a:xfrm>
              <a:off x="7620000" y="4518025"/>
              <a:ext cx="76200" cy="76200"/>
            </a:xfrm>
            <a:custGeom>
              <a:avLst/>
              <a:gdLst>
                <a:gd name="T0" fmla="*/ 76200 w 48"/>
                <a:gd name="T1" fmla="*/ 38100 h 48"/>
                <a:gd name="T2" fmla="*/ 73025 w 48"/>
                <a:gd name="T3" fmla="*/ 53975 h 48"/>
                <a:gd name="T4" fmla="*/ 63500 w 48"/>
                <a:gd name="T5" fmla="*/ 63500 h 48"/>
                <a:gd name="T6" fmla="*/ 53975 w 48"/>
                <a:gd name="T7" fmla="*/ 73025 h 48"/>
                <a:gd name="T8" fmla="*/ 38100 w 48"/>
                <a:gd name="T9" fmla="*/ 76200 h 48"/>
                <a:gd name="T10" fmla="*/ 22225 w 48"/>
                <a:gd name="T11" fmla="*/ 73025 h 48"/>
                <a:gd name="T12" fmla="*/ 12700 w 48"/>
                <a:gd name="T13" fmla="*/ 63500 h 48"/>
                <a:gd name="T14" fmla="*/ 3175 w 48"/>
                <a:gd name="T15" fmla="*/ 53975 h 48"/>
                <a:gd name="T16" fmla="*/ 0 w 48"/>
                <a:gd name="T17" fmla="*/ 38100 h 48"/>
                <a:gd name="T18" fmla="*/ 3175 w 48"/>
                <a:gd name="T19" fmla="*/ 22225 h 48"/>
                <a:gd name="T20" fmla="*/ 12700 w 48"/>
                <a:gd name="T21" fmla="*/ 12700 h 48"/>
                <a:gd name="T22" fmla="*/ 22225 w 48"/>
                <a:gd name="T23" fmla="*/ 3175 h 48"/>
                <a:gd name="T24" fmla="*/ 38100 w 48"/>
                <a:gd name="T25" fmla="*/ 0 h 48"/>
                <a:gd name="T26" fmla="*/ 53975 w 48"/>
                <a:gd name="T27" fmla="*/ 3175 h 48"/>
                <a:gd name="T28" fmla="*/ 63500 w 48"/>
                <a:gd name="T29" fmla="*/ 12700 h 48"/>
                <a:gd name="T30" fmla="*/ 73025 w 48"/>
                <a:gd name="T31" fmla="*/ 22225 h 48"/>
                <a:gd name="T32" fmla="*/ 76200 w 48"/>
                <a:gd name="T33" fmla="*/ 3810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24"/>
                  </a:moveTo>
                  <a:lnTo>
                    <a:pt x="46" y="34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8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8" name="Freeform 307"/>
            <p:cNvSpPr>
              <a:spLocks/>
            </p:cNvSpPr>
            <p:nvPr/>
          </p:nvSpPr>
          <p:spPr bwMode="auto">
            <a:xfrm>
              <a:off x="5715000" y="3511550"/>
              <a:ext cx="457200" cy="688975"/>
            </a:xfrm>
            <a:custGeom>
              <a:avLst/>
              <a:gdLst>
                <a:gd name="T0" fmla="*/ 457200 w 288"/>
                <a:gd name="T1" fmla="*/ 688975 h 434"/>
                <a:gd name="T2" fmla="*/ 441325 w 288"/>
                <a:gd name="T3" fmla="*/ 682625 h 434"/>
                <a:gd name="T4" fmla="*/ 400050 w 288"/>
                <a:gd name="T5" fmla="*/ 660400 h 434"/>
                <a:gd name="T6" fmla="*/ 342900 w 288"/>
                <a:gd name="T7" fmla="*/ 625475 h 434"/>
                <a:gd name="T8" fmla="*/ 311150 w 288"/>
                <a:gd name="T9" fmla="*/ 600075 h 434"/>
                <a:gd name="T10" fmla="*/ 276225 w 288"/>
                <a:gd name="T11" fmla="*/ 571500 h 434"/>
                <a:gd name="T12" fmla="*/ 241300 w 288"/>
                <a:gd name="T13" fmla="*/ 542925 h 434"/>
                <a:gd name="T14" fmla="*/ 206375 w 288"/>
                <a:gd name="T15" fmla="*/ 508000 h 434"/>
                <a:gd name="T16" fmla="*/ 174625 w 288"/>
                <a:gd name="T17" fmla="*/ 466725 h 434"/>
                <a:gd name="T18" fmla="*/ 142875 w 288"/>
                <a:gd name="T19" fmla="*/ 425450 h 434"/>
                <a:gd name="T20" fmla="*/ 117475 w 288"/>
                <a:gd name="T21" fmla="*/ 377825 h 434"/>
                <a:gd name="T22" fmla="*/ 95250 w 288"/>
                <a:gd name="T23" fmla="*/ 327025 h 434"/>
                <a:gd name="T24" fmla="*/ 79375 w 288"/>
                <a:gd name="T25" fmla="*/ 273050 h 434"/>
                <a:gd name="T26" fmla="*/ 73025 w 288"/>
                <a:gd name="T27" fmla="*/ 247650 h 434"/>
                <a:gd name="T28" fmla="*/ 69850 w 288"/>
                <a:gd name="T29" fmla="*/ 215900 h 434"/>
                <a:gd name="T30" fmla="*/ 0 w 288"/>
                <a:gd name="T31" fmla="*/ 184150 h 434"/>
                <a:gd name="T32" fmla="*/ 136525 w 288"/>
                <a:gd name="T33" fmla="*/ 0 h 434"/>
                <a:gd name="T34" fmla="*/ 301625 w 288"/>
                <a:gd name="T35" fmla="*/ 349250 h 434"/>
                <a:gd name="T36" fmla="*/ 212725 w 288"/>
                <a:gd name="T37" fmla="*/ 301625 h 434"/>
                <a:gd name="T38" fmla="*/ 209550 w 288"/>
                <a:gd name="T39" fmla="*/ 307975 h 434"/>
                <a:gd name="T40" fmla="*/ 209550 w 288"/>
                <a:gd name="T41" fmla="*/ 327025 h 434"/>
                <a:gd name="T42" fmla="*/ 215900 w 288"/>
                <a:gd name="T43" fmla="*/ 358775 h 434"/>
                <a:gd name="T44" fmla="*/ 228600 w 288"/>
                <a:gd name="T45" fmla="*/ 403225 h 434"/>
                <a:gd name="T46" fmla="*/ 241300 w 288"/>
                <a:gd name="T47" fmla="*/ 428625 h 434"/>
                <a:gd name="T48" fmla="*/ 257175 w 288"/>
                <a:gd name="T49" fmla="*/ 457200 h 434"/>
                <a:gd name="T50" fmla="*/ 276225 w 288"/>
                <a:gd name="T51" fmla="*/ 488950 h 434"/>
                <a:gd name="T52" fmla="*/ 301625 w 288"/>
                <a:gd name="T53" fmla="*/ 523875 h 434"/>
                <a:gd name="T54" fmla="*/ 330200 w 288"/>
                <a:gd name="T55" fmla="*/ 561975 h 434"/>
                <a:gd name="T56" fmla="*/ 365125 w 288"/>
                <a:gd name="T57" fmla="*/ 600075 h 434"/>
                <a:gd name="T58" fmla="*/ 409575 w 288"/>
                <a:gd name="T59" fmla="*/ 644525 h 434"/>
                <a:gd name="T60" fmla="*/ 457200 w 288"/>
                <a:gd name="T61" fmla="*/ 688975 h 4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8"/>
                <a:gd name="T94" fmla="*/ 0 h 434"/>
                <a:gd name="T95" fmla="*/ 288 w 288"/>
                <a:gd name="T96" fmla="*/ 434 h 4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8" h="434">
                  <a:moveTo>
                    <a:pt x="288" y="434"/>
                  </a:moveTo>
                  <a:lnTo>
                    <a:pt x="278" y="430"/>
                  </a:lnTo>
                  <a:lnTo>
                    <a:pt x="252" y="416"/>
                  </a:lnTo>
                  <a:lnTo>
                    <a:pt x="216" y="394"/>
                  </a:lnTo>
                  <a:lnTo>
                    <a:pt x="196" y="378"/>
                  </a:lnTo>
                  <a:lnTo>
                    <a:pt x="174" y="360"/>
                  </a:lnTo>
                  <a:lnTo>
                    <a:pt x="152" y="342"/>
                  </a:lnTo>
                  <a:lnTo>
                    <a:pt x="130" y="320"/>
                  </a:lnTo>
                  <a:lnTo>
                    <a:pt x="110" y="294"/>
                  </a:lnTo>
                  <a:lnTo>
                    <a:pt x="90" y="268"/>
                  </a:lnTo>
                  <a:lnTo>
                    <a:pt x="74" y="238"/>
                  </a:lnTo>
                  <a:lnTo>
                    <a:pt x="60" y="206"/>
                  </a:lnTo>
                  <a:lnTo>
                    <a:pt x="50" y="172"/>
                  </a:lnTo>
                  <a:lnTo>
                    <a:pt x="46" y="156"/>
                  </a:lnTo>
                  <a:lnTo>
                    <a:pt x="44" y="136"/>
                  </a:lnTo>
                  <a:lnTo>
                    <a:pt x="0" y="116"/>
                  </a:lnTo>
                  <a:lnTo>
                    <a:pt x="86" y="0"/>
                  </a:lnTo>
                  <a:lnTo>
                    <a:pt x="190" y="220"/>
                  </a:lnTo>
                  <a:lnTo>
                    <a:pt x="134" y="190"/>
                  </a:lnTo>
                  <a:lnTo>
                    <a:pt x="132" y="194"/>
                  </a:lnTo>
                  <a:lnTo>
                    <a:pt x="132" y="206"/>
                  </a:lnTo>
                  <a:lnTo>
                    <a:pt x="136" y="226"/>
                  </a:lnTo>
                  <a:lnTo>
                    <a:pt x="144" y="254"/>
                  </a:lnTo>
                  <a:lnTo>
                    <a:pt x="152" y="270"/>
                  </a:lnTo>
                  <a:lnTo>
                    <a:pt x="162" y="288"/>
                  </a:lnTo>
                  <a:lnTo>
                    <a:pt x="174" y="308"/>
                  </a:lnTo>
                  <a:lnTo>
                    <a:pt x="190" y="330"/>
                  </a:lnTo>
                  <a:lnTo>
                    <a:pt x="208" y="354"/>
                  </a:lnTo>
                  <a:lnTo>
                    <a:pt x="230" y="378"/>
                  </a:lnTo>
                  <a:lnTo>
                    <a:pt x="258" y="406"/>
                  </a:lnTo>
                  <a:lnTo>
                    <a:pt x="288" y="434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19" name="Rectangle 308"/>
            <p:cNvSpPr>
              <a:spLocks noChangeArrowheads="1"/>
            </p:cNvSpPr>
            <p:nvPr/>
          </p:nvSpPr>
          <p:spPr bwMode="auto">
            <a:xfrm>
              <a:off x="6214551" y="3661717"/>
              <a:ext cx="14010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RF Separators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499 MHz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1" name="Line 310"/>
            <p:cNvSpPr>
              <a:spLocks noChangeShapeType="1"/>
            </p:cNvSpPr>
            <p:nvPr/>
          </p:nvSpPr>
          <p:spPr bwMode="auto">
            <a:xfrm flipV="1">
              <a:off x="1184275" y="4746625"/>
              <a:ext cx="365125" cy="4254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3" name="Freeform 209"/>
            <p:cNvSpPr>
              <a:spLocks/>
            </p:cNvSpPr>
            <p:nvPr/>
          </p:nvSpPr>
          <p:spPr bwMode="auto">
            <a:xfrm>
              <a:off x="1905000" y="35814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4" name="Freeform 209"/>
            <p:cNvSpPr>
              <a:spLocks/>
            </p:cNvSpPr>
            <p:nvPr/>
          </p:nvSpPr>
          <p:spPr bwMode="auto">
            <a:xfrm>
              <a:off x="1524000" y="35814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5" name="Freeform 209"/>
            <p:cNvSpPr>
              <a:spLocks/>
            </p:cNvSpPr>
            <p:nvPr/>
          </p:nvSpPr>
          <p:spPr bwMode="auto">
            <a:xfrm>
              <a:off x="1143000" y="35814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6" name="Freeform 209"/>
            <p:cNvSpPr>
              <a:spLocks/>
            </p:cNvSpPr>
            <p:nvPr/>
          </p:nvSpPr>
          <p:spPr bwMode="auto">
            <a:xfrm>
              <a:off x="4876800" y="46482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7" name="Freeform 210"/>
            <p:cNvSpPr>
              <a:spLocks/>
            </p:cNvSpPr>
            <p:nvPr/>
          </p:nvSpPr>
          <p:spPr bwMode="auto">
            <a:xfrm>
              <a:off x="4191000" y="42672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28" name="Freeform 209"/>
            <p:cNvSpPr>
              <a:spLocks/>
            </p:cNvSpPr>
            <p:nvPr/>
          </p:nvSpPr>
          <p:spPr bwMode="auto">
            <a:xfrm>
              <a:off x="3733800" y="3810000"/>
              <a:ext cx="254000" cy="196850"/>
            </a:xfrm>
            <a:custGeom>
              <a:avLst/>
              <a:gdLst>
                <a:gd name="T0" fmla="*/ 254000 w 160"/>
                <a:gd name="T1" fmla="*/ 196850 h 124"/>
                <a:gd name="T2" fmla="*/ 241300 w 160"/>
                <a:gd name="T3" fmla="*/ 184150 h 124"/>
                <a:gd name="T4" fmla="*/ 231775 w 160"/>
                <a:gd name="T5" fmla="*/ 171450 h 124"/>
                <a:gd name="T6" fmla="*/ 212725 w 160"/>
                <a:gd name="T7" fmla="*/ 139700 h 124"/>
                <a:gd name="T8" fmla="*/ 200025 w 160"/>
                <a:gd name="T9" fmla="*/ 104775 h 124"/>
                <a:gd name="T10" fmla="*/ 187325 w 160"/>
                <a:gd name="T11" fmla="*/ 73025 h 124"/>
                <a:gd name="T12" fmla="*/ 177800 w 160"/>
                <a:gd name="T13" fmla="*/ 44450 h 124"/>
                <a:gd name="T14" fmla="*/ 165100 w 160"/>
                <a:gd name="T15" fmla="*/ 22225 h 124"/>
                <a:gd name="T16" fmla="*/ 155575 w 160"/>
                <a:gd name="T17" fmla="*/ 12700 h 124"/>
                <a:gd name="T18" fmla="*/ 149225 w 160"/>
                <a:gd name="T19" fmla="*/ 6350 h 124"/>
                <a:gd name="T20" fmla="*/ 139700 w 160"/>
                <a:gd name="T21" fmla="*/ 0 h 124"/>
                <a:gd name="T22" fmla="*/ 127000 w 160"/>
                <a:gd name="T23" fmla="*/ 0 h 124"/>
                <a:gd name="T24" fmla="*/ 114300 w 160"/>
                <a:gd name="T25" fmla="*/ 0 h 124"/>
                <a:gd name="T26" fmla="*/ 104775 w 160"/>
                <a:gd name="T27" fmla="*/ 6350 h 124"/>
                <a:gd name="T28" fmla="*/ 98425 w 160"/>
                <a:gd name="T29" fmla="*/ 12700 h 124"/>
                <a:gd name="T30" fmla="*/ 88900 w 160"/>
                <a:gd name="T31" fmla="*/ 22225 h 124"/>
                <a:gd name="T32" fmla="*/ 76200 w 160"/>
                <a:gd name="T33" fmla="*/ 44450 h 124"/>
                <a:gd name="T34" fmla="*/ 66675 w 160"/>
                <a:gd name="T35" fmla="*/ 73025 h 124"/>
                <a:gd name="T36" fmla="*/ 53975 w 160"/>
                <a:gd name="T37" fmla="*/ 104775 h 124"/>
                <a:gd name="T38" fmla="*/ 41275 w 160"/>
                <a:gd name="T39" fmla="*/ 139700 h 124"/>
                <a:gd name="T40" fmla="*/ 22225 w 160"/>
                <a:gd name="T41" fmla="*/ 171450 h 124"/>
                <a:gd name="T42" fmla="*/ 12700 w 160"/>
                <a:gd name="T43" fmla="*/ 184150 h 124"/>
                <a:gd name="T44" fmla="*/ 0 w 160"/>
                <a:gd name="T45" fmla="*/ 19685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24"/>
                <a:gd name="T71" fmla="*/ 160 w 160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24">
                  <a:moveTo>
                    <a:pt x="160" y="124"/>
                  </a:moveTo>
                  <a:lnTo>
                    <a:pt x="152" y="116"/>
                  </a:lnTo>
                  <a:lnTo>
                    <a:pt x="146" y="108"/>
                  </a:lnTo>
                  <a:lnTo>
                    <a:pt x="134" y="88"/>
                  </a:lnTo>
                  <a:lnTo>
                    <a:pt x="126" y="66"/>
                  </a:lnTo>
                  <a:lnTo>
                    <a:pt x="118" y="46"/>
                  </a:lnTo>
                  <a:lnTo>
                    <a:pt x="112" y="28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4"/>
                  </a:lnTo>
                  <a:lnTo>
                    <a:pt x="48" y="28"/>
                  </a:lnTo>
                  <a:lnTo>
                    <a:pt x="42" y="46"/>
                  </a:lnTo>
                  <a:lnTo>
                    <a:pt x="34" y="66"/>
                  </a:lnTo>
                  <a:lnTo>
                    <a:pt x="26" y="8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0829" name="Straight Arrow Connector 330"/>
            <p:cNvCxnSpPr>
              <a:cxnSpLocks noChangeShapeType="1"/>
            </p:cNvCxnSpPr>
            <p:nvPr/>
          </p:nvCxnSpPr>
          <p:spPr bwMode="auto">
            <a:xfrm rot="16200000" flipH="1">
              <a:off x="5219700" y="2171700"/>
              <a:ext cx="3048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830" name="Straight Arrow Connector 332"/>
            <p:cNvCxnSpPr>
              <a:cxnSpLocks noChangeShapeType="1"/>
            </p:cNvCxnSpPr>
            <p:nvPr/>
          </p:nvCxnSpPr>
          <p:spPr bwMode="auto">
            <a:xfrm>
              <a:off x="5334000" y="2057400"/>
              <a:ext cx="1447800" cy="685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29" name="Rectangle 195"/>
          <p:cNvSpPr>
            <a:spLocks noChangeArrowheads="1"/>
          </p:cNvSpPr>
          <p:nvPr/>
        </p:nvSpPr>
        <p:spPr bwMode="auto">
          <a:xfrm>
            <a:off x="3658411" y="4055904"/>
            <a:ext cx="147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F0"/>
                </a:solidFill>
                <a:latin typeface="Arial"/>
              </a:rPr>
              <a:t>B</a:t>
            </a:r>
            <a:endParaRPr lang="en-US" sz="160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30" name="Rectangle 194"/>
          <p:cNvSpPr>
            <a:spLocks noChangeArrowheads="1"/>
          </p:cNvSpPr>
          <p:nvPr/>
        </p:nvSpPr>
        <p:spPr bwMode="auto">
          <a:xfrm>
            <a:off x="4070350" y="4800600"/>
            <a:ext cx="147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</a:rPr>
              <a:t>A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31" name="Rectangle 196"/>
          <p:cNvSpPr>
            <a:spLocks noChangeArrowheads="1"/>
          </p:cNvSpPr>
          <p:nvPr/>
        </p:nvSpPr>
        <p:spPr bwMode="auto">
          <a:xfrm>
            <a:off x="3453687" y="4963239"/>
            <a:ext cx="147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66FF33"/>
                </a:solidFill>
                <a:latin typeface="Arial"/>
              </a:rPr>
              <a:t>C</a:t>
            </a:r>
            <a:endParaRPr lang="en-US" sz="1600" dirty="0">
              <a:solidFill>
                <a:srgbClr val="66FF33"/>
              </a:solidFill>
              <a:latin typeface="Arial"/>
            </a:endParaRPr>
          </a:p>
        </p:txBody>
      </p:sp>
      <p:sp>
        <p:nvSpPr>
          <p:cNvPr id="332" name="Rectangle 218"/>
          <p:cNvSpPr>
            <a:spLocks noChangeArrowheads="1"/>
          </p:cNvSpPr>
          <p:nvPr/>
        </p:nvSpPr>
        <p:spPr bwMode="auto">
          <a:xfrm>
            <a:off x="337203" y="3080464"/>
            <a:ext cx="5850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111 ps</a:t>
            </a:r>
          </a:p>
        </p:txBody>
      </p:sp>
      <p:cxnSp>
        <p:nvCxnSpPr>
          <p:cNvPr id="339" name="Straight Arrow Connector 338"/>
          <p:cNvCxnSpPr>
            <a:stCxn id="332" idx="0"/>
            <a:endCxn id="315" idx="2"/>
          </p:cNvCxnSpPr>
          <p:nvPr/>
        </p:nvCxnSpPr>
        <p:spPr bwMode="auto">
          <a:xfrm rot="5400000" flipH="1" flipV="1">
            <a:off x="352139" y="2779754"/>
            <a:ext cx="578291" cy="23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61975"/>
          </a:xfrm>
        </p:spPr>
        <p:txBody>
          <a:bodyPr/>
          <a:lstStyle/>
          <a:p>
            <a:r>
              <a:rPr lang="en-US" altLang="en-US" sz="2800" dirty="0" smtClean="0"/>
              <a:t>Photo Finish, but at 2 billionths of a second !!!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685800"/>
            <a:ext cx="3810000" cy="2801909"/>
            <a:chOff x="4778472" y="733425"/>
            <a:chExt cx="3810000" cy="2801909"/>
          </a:xfrm>
        </p:grpSpPr>
        <p:pic>
          <p:nvPicPr>
            <p:cNvPr id="3075" name="Picture 3" descr="C:\Users\Joe\Desktop\CNU_Lifelong_Grames\d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796" y="1219199"/>
              <a:ext cx="3065803" cy="2316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4778472" y="733425"/>
              <a:ext cx="38100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Comic Sans MS" pitchFamily="66" charset="0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 smtClean="0">
                  <a:solidFill>
                    <a:srgbClr val="FF0000"/>
                  </a:solidFill>
                </a:rPr>
                <a:t>DC beam, not so useful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1506538" y="3641725"/>
            <a:ext cx="6265862" cy="2530475"/>
            <a:chOff x="745" y="2054"/>
            <a:chExt cx="4391" cy="1978"/>
          </a:xfrm>
        </p:grpSpPr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841" y="2080"/>
              <a:ext cx="3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rc 30"/>
            <p:cNvSpPr>
              <a:spLocks/>
            </p:cNvSpPr>
            <p:nvPr/>
          </p:nvSpPr>
          <p:spPr bwMode="auto">
            <a:xfrm>
              <a:off x="1236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rc 31"/>
            <p:cNvSpPr>
              <a:spLocks/>
            </p:cNvSpPr>
            <p:nvPr/>
          </p:nvSpPr>
          <p:spPr bwMode="auto">
            <a:xfrm rot="-10800000">
              <a:off x="1380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rc 32"/>
            <p:cNvSpPr>
              <a:spLocks/>
            </p:cNvSpPr>
            <p:nvPr/>
          </p:nvSpPr>
          <p:spPr bwMode="auto">
            <a:xfrm flipV="1">
              <a:off x="1524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rot="10800000" flipV="1">
              <a:off x="1092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rc 34"/>
            <p:cNvSpPr>
              <a:spLocks/>
            </p:cNvSpPr>
            <p:nvPr/>
          </p:nvSpPr>
          <p:spPr bwMode="auto">
            <a:xfrm>
              <a:off x="1812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rc 35"/>
            <p:cNvSpPr>
              <a:spLocks/>
            </p:cNvSpPr>
            <p:nvPr/>
          </p:nvSpPr>
          <p:spPr bwMode="auto">
            <a:xfrm rot="-10800000">
              <a:off x="1956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rc 36"/>
            <p:cNvSpPr>
              <a:spLocks/>
            </p:cNvSpPr>
            <p:nvPr/>
          </p:nvSpPr>
          <p:spPr bwMode="auto">
            <a:xfrm flipV="1">
              <a:off x="2100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rc 37"/>
            <p:cNvSpPr>
              <a:spLocks/>
            </p:cNvSpPr>
            <p:nvPr/>
          </p:nvSpPr>
          <p:spPr bwMode="auto">
            <a:xfrm rot="10800000" flipV="1">
              <a:off x="1668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rc 38"/>
            <p:cNvSpPr>
              <a:spLocks/>
            </p:cNvSpPr>
            <p:nvPr/>
          </p:nvSpPr>
          <p:spPr bwMode="auto">
            <a:xfrm>
              <a:off x="2388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rc 39"/>
            <p:cNvSpPr>
              <a:spLocks/>
            </p:cNvSpPr>
            <p:nvPr/>
          </p:nvSpPr>
          <p:spPr bwMode="auto">
            <a:xfrm rot="-10800000">
              <a:off x="2532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rc 40"/>
            <p:cNvSpPr>
              <a:spLocks/>
            </p:cNvSpPr>
            <p:nvPr/>
          </p:nvSpPr>
          <p:spPr bwMode="auto">
            <a:xfrm flipV="1">
              <a:off x="2676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rc 41"/>
            <p:cNvSpPr>
              <a:spLocks/>
            </p:cNvSpPr>
            <p:nvPr/>
          </p:nvSpPr>
          <p:spPr bwMode="auto">
            <a:xfrm rot="10800000" flipV="1">
              <a:off x="2244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rc 42"/>
            <p:cNvSpPr>
              <a:spLocks/>
            </p:cNvSpPr>
            <p:nvPr/>
          </p:nvSpPr>
          <p:spPr bwMode="auto">
            <a:xfrm>
              <a:off x="2964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rc 43"/>
            <p:cNvSpPr>
              <a:spLocks/>
            </p:cNvSpPr>
            <p:nvPr/>
          </p:nvSpPr>
          <p:spPr bwMode="auto">
            <a:xfrm rot="-10800000">
              <a:off x="3108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rc 44"/>
            <p:cNvSpPr>
              <a:spLocks/>
            </p:cNvSpPr>
            <p:nvPr/>
          </p:nvSpPr>
          <p:spPr bwMode="auto">
            <a:xfrm flipV="1">
              <a:off x="3252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rc 45"/>
            <p:cNvSpPr>
              <a:spLocks/>
            </p:cNvSpPr>
            <p:nvPr/>
          </p:nvSpPr>
          <p:spPr bwMode="auto">
            <a:xfrm rot="10800000" flipV="1">
              <a:off x="2820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rc 46"/>
            <p:cNvSpPr>
              <a:spLocks/>
            </p:cNvSpPr>
            <p:nvPr/>
          </p:nvSpPr>
          <p:spPr bwMode="auto">
            <a:xfrm>
              <a:off x="3540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rc 47"/>
            <p:cNvSpPr>
              <a:spLocks/>
            </p:cNvSpPr>
            <p:nvPr/>
          </p:nvSpPr>
          <p:spPr bwMode="auto">
            <a:xfrm rot="10800000" flipV="1">
              <a:off x="3396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985" y="210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>
              <a:off x="996" y="3110"/>
              <a:ext cx="35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1188" y="2390"/>
              <a:ext cx="85" cy="72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2916" y="2390"/>
              <a:ext cx="96" cy="72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1092" y="2054"/>
              <a:ext cx="372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omic Sans MS" pitchFamily="66" charset="0"/>
                </a:rPr>
                <a:t>A	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B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         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</a:rPr>
                <a:t>C</a:t>
              </a:r>
              <a:r>
                <a:rPr lang="en-US" sz="1800" b="0" kern="0" dirty="0">
                  <a:solidFill>
                    <a:sysClr val="windowText" lastClr="000000"/>
                  </a:solidFill>
                  <a:latin typeface="Comic Sans MS" pitchFamily="66" charset="0"/>
                </a:rPr>
                <a:t> </a:t>
              </a:r>
              <a:r>
                <a:rPr lang="en-US" sz="1800" b="0" kern="0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       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omic Sans MS" pitchFamily="66" charset="0"/>
                </a:rPr>
                <a:t>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	         B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         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</a:rPr>
                <a:t>C</a:t>
              </a: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1764" y="2966"/>
              <a:ext cx="96" cy="14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3492" y="2966"/>
              <a:ext cx="96" cy="14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2340" y="2678"/>
              <a:ext cx="96" cy="43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rc 56"/>
            <p:cNvSpPr>
              <a:spLocks/>
            </p:cNvSpPr>
            <p:nvPr/>
          </p:nvSpPr>
          <p:spPr bwMode="auto">
            <a:xfrm rot="-10800000">
              <a:off x="3684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rc 57"/>
            <p:cNvSpPr>
              <a:spLocks/>
            </p:cNvSpPr>
            <p:nvPr/>
          </p:nvSpPr>
          <p:spPr bwMode="auto">
            <a:xfrm flipV="1">
              <a:off x="3828" y="3038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rc 58"/>
            <p:cNvSpPr>
              <a:spLocks/>
            </p:cNvSpPr>
            <p:nvPr/>
          </p:nvSpPr>
          <p:spPr bwMode="auto">
            <a:xfrm>
              <a:off x="4116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rc 59"/>
            <p:cNvSpPr>
              <a:spLocks/>
            </p:cNvSpPr>
            <p:nvPr/>
          </p:nvSpPr>
          <p:spPr bwMode="auto">
            <a:xfrm rot="10800000" flipV="1">
              <a:off x="3972" y="2390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4068" y="2678"/>
              <a:ext cx="96" cy="43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4057" y="3302"/>
              <a:ext cx="10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1497 MHz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745" y="3782"/>
              <a:ext cx="9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60 degrees</a:t>
              </a:r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 flipV="1">
              <a:off x="1225" y="3158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95800" y="685800"/>
            <a:ext cx="3810000" cy="2895600"/>
            <a:chOff x="404926" y="685800"/>
            <a:chExt cx="3810000" cy="2895600"/>
          </a:xfrm>
        </p:grpSpPr>
        <p:pic>
          <p:nvPicPr>
            <p:cNvPr id="3074" name="Picture 2" descr="C:\Users\Joe\Desktop\CNU_Lifelong_Grames\bun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84" y="1219200"/>
              <a:ext cx="3365829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>
              <a:off x="404926" y="685800"/>
              <a:ext cx="38100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Comic Sans MS" pitchFamily="66" charset="0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 smtClean="0">
                  <a:solidFill>
                    <a:srgbClr val="FF0000"/>
                  </a:solidFill>
                </a:rPr>
                <a:t>3 lasers pulsing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29086" y="2927866"/>
              <a:ext cx="352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0" kern="0" dirty="0">
                  <a:solidFill>
                    <a:srgbClr val="33CC33"/>
                  </a:solidFill>
                  <a:latin typeface="Comic Sans MS" pitchFamily="66" charset="0"/>
                </a:rPr>
                <a:t>A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2432271" y="1383744"/>
              <a:ext cx="3006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800" b="0" kern="0" dirty="0" smtClean="0">
                  <a:latin typeface="Comic Sans MS" pitchFamily="66" charset="0"/>
                </a:rPr>
                <a:t>B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81072" y="2907268"/>
              <a:ext cx="324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0" kern="0" dirty="0" smtClean="0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 Box 61"/>
            <p:cNvSpPr txBox="1">
              <a:spLocks noChangeArrowheads="1"/>
            </p:cNvSpPr>
            <p:nvPr/>
          </p:nvSpPr>
          <p:spPr bwMode="auto">
            <a:xfrm>
              <a:off x="838200" y="1295400"/>
              <a:ext cx="11815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pitchFamily="66" charset="0"/>
                </a:rPr>
                <a:t>500 MHz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366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“C” in CEBAF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18450" cy="519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79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2425</Words>
  <Application>Microsoft Macintosh PowerPoint</Application>
  <PresentationFormat>On-screen Show (4:3)</PresentationFormat>
  <Paragraphs>670</Paragraphs>
  <Slides>49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Default Design</vt:lpstr>
      <vt:lpstr>Ops Review 2010</vt:lpstr>
      <vt:lpstr>Office Theme</vt:lpstr>
      <vt:lpstr>2_Office Theme</vt:lpstr>
      <vt:lpstr>4_Office Theme</vt:lpstr>
      <vt:lpstr>5_Office Theme</vt:lpstr>
      <vt:lpstr>6_Office Theme</vt:lpstr>
      <vt:lpstr>7_Office Theme</vt:lpstr>
      <vt:lpstr>1_Default Design</vt:lpstr>
      <vt:lpstr>2_Default Design</vt:lpstr>
      <vt:lpstr>3_Default Design</vt:lpstr>
      <vt:lpstr>Equation</vt:lpstr>
      <vt:lpstr>Chart</vt:lpstr>
      <vt:lpstr>Polarized Electron Sources</vt:lpstr>
      <vt:lpstr>Who needs electrons?</vt:lpstr>
      <vt:lpstr>PowerPoint Presentation</vt:lpstr>
      <vt:lpstr>PowerPoint Presentation</vt:lpstr>
      <vt:lpstr>What to do?</vt:lpstr>
      <vt:lpstr>How to make the electrons “powerful” ?</vt:lpstr>
      <vt:lpstr>PowerPoint Presentation</vt:lpstr>
      <vt:lpstr>Photo Finish, but at 2 billionths of a second !!!</vt:lpstr>
      <vt:lpstr>The “C” in CEBAF</vt:lpstr>
      <vt:lpstr>Accelerators Need Electron Beams How do we make them?</vt:lpstr>
      <vt:lpstr>The Canonical Emission Equations (slide courtesy of Dr. K. Jensen, Naval Research Laboratory)</vt:lpstr>
      <vt:lpstr>Field Emitter Sources</vt:lpstr>
      <vt:lpstr>Thermionic Emission</vt:lpstr>
      <vt:lpstr>Thermionic Emission</vt:lpstr>
      <vt:lpstr>Modern X-Ray Sources</vt:lpstr>
      <vt:lpstr>PowerPoint Presentation</vt:lpstr>
      <vt:lpstr>Klystrons — RF generators</vt:lpstr>
      <vt:lpstr>What about the probing with spin ?</vt:lpstr>
      <vt:lpstr>Parity Violation Experiments at CEBAF</vt:lpstr>
      <vt:lpstr>What does “234 ppb” even mean?</vt:lpstr>
      <vt:lpstr>PowerPoint Presentation</vt:lpstr>
      <vt:lpstr>Polarized Source Landscape 1970s</vt:lpstr>
      <vt:lpstr>Sources can be problematic !</vt:lpstr>
      <vt:lpstr>Polarized Source “Musts”</vt:lpstr>
      <vt:lpstr>GaAs….the method that caught on</vt:lpstr>
      <vt:lpstr>Photoemission from GaAs</vt:lpstr>
      <vt:lpstr>PowerPoint Presentation</vt:lpstr>
      <vt:lpstr>First Observation of Polarization from GaAs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Polarized GaAs Source “Musts”</vt:lpstr>
      <vt:lpstr>PowerPoint Presentation</vt:lpstr>
      <vt:lpstr>PowerPoint Presentation</vt:lpstr>
      <vt:lpstr>PowerPoint Presentation</vt:lpstr>
      <vt:lpstr>PowerPoint Presentation</vt:lpstr>
      <vt:lpstr>Fiber-based Drive Laser</vt:lpstr>
      <vt:lpstr>Polarized GaAs Source “Musts”</vt:lpstr>
      <vt:lpstr>PowerPoint Presentation</vt:lpstr>
      <vt:lpstr>PowerPoint Presentation</vt:lpstr>
      <vt:lpstr>Vacuum regimes</vt:lpstr>
      <vt:lpstr>Vacuum Conditions at CEBAF</vt:lpstr>
      <vt:lpstr>PowerPoint Presentation</vt:lpstr>
      <vt:lpstr>Ultra High Vacuum Pumps</vt:lpstr>
      <vt:lpstr>Always Tweaking the Design</vt:lpstr>
      <vt:lpstr>PowerPoint Presentation</vt:lpstr>
    </vt:vector>
  </TitlesOfParts>
  <Company>TJNAF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JLab IRFEL Upgrade Photogun</dc:title>
  <dc:creator>poelker</dc:creator>
  <cp:lastModifiedBy>Joe Grames</cp:lastModifiedBy>
  <cp:revision>339</cp:revision>
  <dcterms:created xsi:type="dcterms:W3CDTF">2003-09-11T18:51:42Z</dcterms:created>
  <dcterms:modified xsi:type="dcterms:W3CDTF">2014-07-17T12:52:40Z</dcterms:modified>
</cp:coreProperties>
</file>