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9" r:id="rId2"/>
    <p:sldId id="320" r:id="rId3"/>
    <p:sldId id="323" r:id="rId4"/>
    <p:sldId id="311" r:id="rId5"/>
    <p:sldId id="319" r:id="rId6"/>
    <p:sldId id="322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7" autoAdjust="0"/>
    <p:restoredTop sz="95728" autoAdjust="0"/>
  </p:normalViewPr>
  <p:slideViewPr>
    <p:cSldViewPr snapToGrid="0" snapToObjects="1">
      <p:cViewPr varScale="1">
        <p:scale>
          <a:sx n="90" d="100"/>
          <a:sy n="90" d="100"/>
        </p:scale>
        <p:origin x="240" y="6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C2C5F-E6D5-7D49-BAF0-A144D75BF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F19B1-039D-CA46-B4FD-E441C30F2A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6963-D45C-FE44-85BC-C63D2499FF26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336AD-33D4-FC4B-BEE7-FDA7CCB57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05CE3-E701-124B-B67C-3CBB3B809B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371-F13F-2A42-90A6-5C622690EF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2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August 22, 2018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August 22, 2018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August 22,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Electron Beam Setup for Bubble Chamber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9859917" cy="1209976"/>
          </a:xfrm>
        </p:spPr>
        <p:txBody>
          <a:bodyPr>
            <a:noAutofit/>
          </a:bodyPr>
          <a:lstStyle/>
          <a:p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14961" y="5518664"/>
            <a:ext cx="1716357" cy="365125"/>
          </a:xfrm>
        </p:spPr>
        <p:txBody>
          <a:bodyPr/>
          <a:lstStyle/>
          <a:p>
            <a:r>
              <a:rPr lang="en-US" sz="1600" dirty="0"/>
              <a:t>August 22,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3465947"/>
            <a:ext cx="10846141" cy="1794425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1" dirty="0"/>
              <a:t>Hofler</a:t>
            </a:r>
            <a:r>
              <a:rPr lang="en-US" dirty="0"/>
              <a:t>, Accelerator-Physics Experiment Liaison (APEL)</a:t>
            </a:r>
          </a:p>
          <a:p>
            <a:endParaRPr lang="en-US" dirty="0"/>
          </a:p>
          <a:p>
            <a:r>
              <a:rPr lang="en-US" dirty="0"/>
              <a:t>J. Benesch, B. Cade, A. Freyberger, J. Grames, R. Kazimi, M. McCaughn, D. Moser, M. Poelker, &amp; R. Suleiman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3181" y="141668"/>
            <a:ext cx="10583064" cy="756727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</a:rPr>
              <a:t>Electron Beam Setup for Bubble Chamber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A0B-9DD7-374B-9BE4-A75684F5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Improvements since 2015 Engineering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C7DE-85A5-9844-A68E-1636E64C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37" y="985218"/>
            <a:ext cx="5769407" cy="55011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Dipole</a:t>
            </a:r>
          </a:p>
          <a:p>
            <a:pPr lvl="1"/>
            <a:r>
              <a:rPr lang="en-US" sz="2100" dirty="0"/>
              <a:t>More accurate dipole field map [1,2]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Dipole current readback resolution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Readback with Digital Multimeter (Keithley 2000)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Higher resolution (1 mA) than trim card readback (5 mA)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Hall probe in dipole</a:t>
            </a:r>
          </a:p>
          <a:p>
            <a:pPr lvl="2"/>
            <a:r>
              <a:rPr lang="en-US" dirty="0"/>
              <a:t>Measure field in dipole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Digital Teslameter (Group3 Technology DTM-151)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MPT-231 Hall probe (Group3 Technology MPT-231)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Stray magnetic field shielding in 5D line [3]</a:t>
            </a:r>
          </a:p>
          <a:p>
            <a:pPr lvl="1"/>
            <a:endParaRPr lang="en-US" dirty="0"/>
          </a:p>
          <a:p>
            <a:r>
              <a:rPr lang="en-US" dirty="0"/>
              <a:t>Beam diagnostics</a:t>
            </a:r>
          </a:p>
          <a:p>
            <a:pPr lvl="1"/>
            <a:r>
              <a:rPr lang="en-US" sz="2100" dirty="0"/>
              <a:t>Wire scanner beam profile monitor (harp) in 5D line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Measure beam size upstream of radiator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A8442-8C82-5642-B566-D191120A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45EB9-2872-F544-B6BE-48789D39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7AD3-778C-6C44-89A7-684AA789FA38}"/>
              </a:ext>
            </a:extLst>
          </p:cNvPr>
          <p:cNvSpPr txBox="1"/>
          <p:nvPr/>
        </p:nvSpPr>
        <p:spPr>
          <a:xfrm>
            <a:off x="7415567" y="5297785"/>
            <a:ext cx="46357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R. Suleiman, BTeam presentation, 2016</a:t>
            </a:r>
          </a:p>
          <a:p>
            <a:r>
              <a:rPr lang="en-US" sz="1400" dirty="0"/>
              <a:t>[2] J. Benesch, JLAB-TN-017, 2015</a:t>
            </a:r>
          </a:p>
          <a:p>
            <a:r>
              <a:rPr lang="en-US" sz="1400" dirty="0"/>
              <a:t>[3] R. Suleiman, e-log 3392568, 2016</a:t>
            </a:r>
          </a:p>
          <a:p>
            <a:r>
              <a:rPr lang="en-US" sz="1400" dirty="0"/>
              <a:t>[4] Bubble Chamber wiki</a:t>
            </a:r>
          </a:p>
          <a:p>
            <a:r>
              <a:rPr lang="en-US" sz="1400" dirty="0">
                <a:solidFill>
                  <a:schemeClr val="bg1"/>
                </a:solidFill>
              </a:rPr>
              <a:t>[4] </a:t>
            </a:r>
            <a:r>
              <a:rPr lang="en-US" sz="1400" dirty="0"/>
              <a:t>(http://wiki.jlab.org/ciswiki/index.php/Bubble_Chamber)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C64723-7CD6-3241-86ED-991AD5A36B96}"/>
              </a:ext>
            </a:extLst>
          </p:cNvPr>
          <p:cNvGrpSpPr/>
          <p:nvPr/>
        </p:nvGrpSpPr>
        <p:grpSpPr>
          <a:xfrm>
            <a:off x="5661191" y="937845"/>
            <a:ext cx="6396095" cy="4359940"/>
            <a:chOff x="5661191" y="937845"/>
            <a:chExt cx="6396095" cy="43599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C41AE7-5595-0F49-8D2D-DE7F4E4EFDF6}"/>
                </a:ext>
              </a:extLst>
            </p:cNvPr>
            <p:cNvSpPr/>
            <p:nvPr/>
          </p:nvSpPr>
          <p:spPr>
            <a:xfrm>
              <a:off x="6011844" y="937845"/>
              <a:ext cx="6039479" cy="4359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D984E8-07E7-E440-B695-A4427C9DC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844" y="1617956"/>
              <a:ext cx="6045442" cy="3177427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448E15-7C34-5541-AD41-0A39D5B08C62}"/>
                </a:ext>
              </a:extLst>
            </p:cNvPr>
            <p:cNvSpPr/>
            <p:nvPr/>
          </p:nvSpPr>
          <p:spPr>
            <a:xfrm>
              <a:off x="6078910" y="1603668"/>
              <a:ext cx="453772" cy="696618"/>
            </a:xfrm>
            <a:prstGeom prst="ellipse">
              <a:avLst/>
            </a:prstGeom>
            <a:noFill/>
            <a:ln w="6032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8C6580-CC71-CF4F-A7DD-51D1BB72A2B2}"/>
                </a:ext>
              </a:extLst>
            </p:cNvPr>
            <p:cNvCxnSpPr/>
            <p:nvPr/>
          </p:nvCxnSpPr>
          <p:spPr>
            <a:xfrm flipV="1">
              <a:off x="6664911" y="1241787"/>
              <a:ext cx="1171575" cy="514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2B6249-0A94-8C40-B7AD-8F22F4F91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4442" y="1967316"/>
              <a:ext cx="1351432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325A8B-50C8-B84E-93A3-28C55FE82A48}"/>
                </a:ext>
              </a:extLst>
            </p:cNvPr>
            <p:cNvSpPr txBox="1"/>
            <p:nvPr/>
          </p:nvSpPr>
          <p:spPr>
            <a:xfrm>
              <a:off x="7755343" y="1072622"/>
              <a:ext cx="88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2D line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A6E528-B91D-0041-8E34-77E4FC252562}"/>
                </a:ext>
              </a:extLst>
            </p:cNvPr>
            <p:cNvSpPr txBox="1"/>
            <p:nvPr/>
          </p:nvSpPr>
          <p:spPr>
            <a:xfrm>
              <a:off x="7897765" y="1778254"/>
              <a:ext cx="195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Straight ahead line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94B06-EA56-184C-BBA4-841CB66D9A92}"/>
                </a:ext>
              </a:extLst>
            </p:cNvPr>
            <p:cNvSpPr/>
            <p:nvPr/>
          </p:nvSpPr>
          <p:spPr>
            <a:xfrm rot="1432492">
              <a:off x="9476071" y="3263821"/>
              <a:ext cx="410877" cy="536655"/>
            </a:xfrm>
            <a:prstGeom prst="ellipse">
              <a:avLst/>
            </a:prstGeom>
            <a:noFill/>
            <a:ln w="6032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DA1E84-9AF0-994C-B4CB-4DA8B4749E8D}"/>
                </a:ext>
              </a:extLst>
            </p:cNvPr>
            <p:cNvSpPr txBox="1"/>
            <p:nvPr/>
          </p:nvSpPr>
          <p:spPr>
            <a:xfrm>
              <a:off x="6532682" y="1002462"/>
              <a:ext cx="88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</a:rPr>
                <a:t>Dipole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C01E1F-F75E-C744-A586-A6E37B8293E4}"/>
                </a:ext>
              </a:extLst>
            </p:cNvPr>
            <p:cNvSpPr txBox="1"/>
            <p:nvPr/>
          </p:nvSpPr>
          <p:spPr>
            <a:xfrm>
              <a:off x="10220214" y="2242592"/>
              <a:ext cx="1463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2F92"/>
                  </a:solidFill>
                </a:rPr>
                <a:t>Harp location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2CBE873-461B-8346-946C-75EAE856A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1234" y="2441809"/>
              <a:ext cx="447556" cy="81953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FB3A9E-34AE-974F-8A4A-4F0653425C84}"/>
                </a:ext>
              </a:extLst>
            </p:cNvPr>
            <p:cNvSpPr txBox="1"/>
            <p:nvPr/>
          </p:nvSpPr>
          <p:spPr>
            <a:xfrm>
              <a:off x="6685933" y="4046407"/>
              <a:ext cx="3058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5D line</a:t>
              </a:r>
            </a:p>
            <a:p>
              <a:r>
                <a:rPr lang="en-US" dirty="0"/>
                <a:t>for Bubble Chamber Experiment (3.63 m from dipole to center of chamber)</a:t>
              </a:r>
            </a:p>
          </p:txBody>
        </p: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EB36EE41-58C0-334A-8A82-0E477CF11FED}"/>
                </a:ext>
              </a:extLst>
            </p:cNvPr>
            <p:cNvSpPr/>
            <p:nvPr/>
          </p:nvSpPr>
          <p:spPr>
            <a:xfrm rot="17743259">
              <a:off x="8524081" y="1065425"/>
              <a:ext cx="346600" cy="6072379"/>
            </a:xfrm>
            <a:prstGeom prst="leftBrac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CA1BAE5C-9410-7A44-A08D-1965FD1F7030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rot="10800000" flipV="1">
              <a:off x="6305800" y="1187128"/>
              <a:ext cx="226883" cy="387962"/>
            </a:xfrm>
            <a:prstGeom prst="bentConnector2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7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A0B-9DD7-374B-9BE4-A75684F5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Improvements since 2015 Engineering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C7DE-85A5-9844-A68E-1636E64C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37" y="985218"/>
            <a:ext cx="5769407" cy="55011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Dipole</a:t>
            </a:r>
          </a:p>
          <a:p>
            <a:pPr lvl="1"/>
            <a:r>
              <a:rPr lang="en-US" sz="2100" dirty="0"/>
              <a:t>More accurate dipole field map [1,2]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Dipole current readback resolution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Readback with Digital Multimeter (Keithley 2000)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Higher resolution (1 mA) than trim card readback (5 mA)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Hall probe in dipole</a:t>
            </a:r>
          </a:p>
          <a:p>
            <a:pPr lvl="2"/>
            <a:r>
              <a:rPr lang="en-US" dirty="0"/>
              <a:t>Measure field in dipole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Digital Teslameter (Group3 Technology DTM-151)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MPT-231 Hall probe (Group3 Technology MPT-231)</a:t>
            </a:r>
          </a:p>
          <a:p>
            <a:pPr lvl="1"/>
            <a:endParaRPr lang="en-US" dirty="0"/>
          </a:p>
          <a:p>
            <a:pPr lvl="1"/>
            <a:r>
              <a:rPr lang="en-US" sz="2100" dirty="0"/>
              <a:t>Stray magnetic field shielding in 5D line [3]</a:t>
            </a:r>
          </a:p>
          <a:p>
            <a:pPr lvl="1"/>
            <a:endParaRPr lang="en-US" dirty="0"/>
          </a:p>
          <a:p>
            <a:r>
              <a:rPr lang="en-US" dirty="0"/>
              <a:t>Beam diagnostics</a:t>
            </a:r>
          </a:p>
          <a:p>
            <a:pPr lvl="1"/>
            <a:r>
              <a:rPr lang="en-US" sz="2100" dirty="0"/>
              <a:t>Wire scanner beam profile monitor (harp) in 5D line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Measure beam size upstream of radiator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A8442-8C82-5642-B566-D191120A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45EB9-2872-F544-B6BE-48789D39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56ED0-413B-874E-80C9-E09CA3A8DC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81" y="937845"/>
            <a:ext cx="5695281" cy="5363011"/>
          </a:xfrm>
        </p:spPr>
        <p:txBody>
          <a:bodyPr/>
          <a:lstStyle/>
          <a:p>
            <a:r>
              <a:rPr lang="en-US" sz="1900" dirty="0"/>
              <a:t>Procedures for Operations [4]</a:t>
            </a:r>
          </a:p>
          <a:p>
            <a:pPr lvl="1"/>
            <a:r>
              <a:rPr lang="en-US" sz="1800" dirty="0"/>
              <a:t>Set energy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Use dipole Hall probe readback to set momentum delta and reproduce setting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Measure energy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Measure energy spread with harp in 2D line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Set optics to produce requested spot size on radiator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Quadrupole scan technique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Wire scanner beam profile monitors (harps) in straight ahead and 2D lines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7AD3-778C-6C44-89A7-684AA789FA38}"/>
              </a:ext>
            </a:extLst>
          </p:cNvPr>
          <p:cNvSpPr txBox="1"/>
          <p:nvPr/>
        </p:nvSpPr>
        <p:spPr>
          <a:xfrm>
            <a:off x="7415567" y="5297785"/>
            <a:ext cx="46357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R. Suleiman, BTeam presentation, 2016</a:t>
            </a:r>
          </a:p>
          <a:p>
            <a:r>
              <a:rPr lang="en-US" sz="1400" dirty="0"/>
              <a:t>[2] J. Benesch, JLAB-TN-017, 2015</a:t>
            </a:r>
          </a:p>
          <a:p>
            <a:r>
              <a:rPr lang="en-US" sz="1400" dirty="0"/>
              <a:t>[3] R. Suleiman, e-log 3392568, 2016</a:t>
            </a:r>
          </a:p>
          <a:p>
            <a:r>
              <a:rPr lang="en-US" sz="1400" dirty="0"/>
              <a:t>[4] Bubble Chamber wiki</a:t>
            </a:r>
          </a:p>
          <a:p>
            <a:r>
              <a:rPr lang="en-US" sz="1400" dirty="0">
                <a:solidFill>
                  <a:schemeClr val="bg1"/>
                </a:solidFill>
              </a:rPr>
              <a:t>[4] </a:t>
            </a:r>
            <a:r>
              <a:rPr lang="en-US" sz="1400" dirty="0"/>
              <a:t>(http://wiki.jlab.org/ciswiki/index.php/Bubble_Chamber)</a:t>
            </a:r>
          </a:p>
        </p:txBody>
      </p:sp>
    </p:spTree>
    <p:extLst>
      <p:ext uri="{BB962C8B-B14F-4D97-AF65-F5344CB8AC3E}">
        <p14:creationId xmlns:p14="http://schemas.microsoft.com/office/powerpoint/2010/main" val="423249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B908208A-51E5-254D-A26C-035FAC359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06" t="15867" r="17145" b="18305"/>
          <a:stretch/>
        </p:blipFill>
        <p:spPr>
          <a:xfrm>
            <a:off x="7280070" y="3958161"/>
            <a:ext cx="4944533" cy="24384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29D39A5-86BD-FB4A-916E-B2B365EC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Energy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390AC6A-99B1-CE46-97EA-10702AFAED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4519" y="801932"/>
            <a:ext cx="3961781" cy="566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451A1"/>
                </a:solidFill>
              </a:rPr>
              <a:t>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8451A1"/>
                </a:solidFill>
              </a:rPr>
              <a:t>A priori, center beam in quadrupole closest to BPM and note positions (except 2D—no quads).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8451A1"/>
                </a:solidFill>
              </a:rPr>
              <a:t>Turn OFF and cycle all unnecessary magnets around hysteresis loop.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Degauss dipole.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Establish straight ahead orbit with restricted corrector magnet set.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Adjust dipole setting (and cycle) for zero orbit in each dump BPM.</a:t>
            </a:r>
          </a:p>
          <a:p>
            <a:pPr marL="342900" indent="-342900">
              <a:buFont typeface="+mj-lt"/>
              <a:buAutoNum type="arabicPeriod" startAt="3"/>
            </a:pPr>
            <a:endParaRPr lang="en-US" b="1" dirty="0">
              <a:solidFill>
                <a:srgbClr val="8451A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C241F-5507-AA49-8006-F08E4882337B}"/>
              </a:ext>
            </a:extLst>
          </p:cNvPr>
          <p:cNvSpPr txBox="1"/>
          <p:nvPr/>
        </p:nvSpPr>
        <p:spPr>
          <a:xfrm>
            <a:off x="243103" y="6035114"/>
            <a:ext cx="323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BPM=Beam Position Monitor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52AC47-ABC8-524A-9E16-1E5BD4D1D09C}"/>
              </a:ext>
            </a:extLst>
          </p:cNvPr>
          <p:cNvGrpSpPr/>
          <p:nvPr/>
        </p:nvGrpSpPr>
        <p:grpSpPr>
          <a:xfrm>
            <a:off x="-155479" y="656492"/>
            <a:ext cx="3871703" cy="5610794"/>
            <a:chOff x="243103" y="996459"/>
            <a:chExt cx="3871703" cy="5610794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C0629E3-7A48-F34F-82C4-33D618E63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261" r="42380" b="42051"/>
            <a:stretch/>
          </p:blipFill>
          <p:spPr>
            <a:xfrm>
              <a:off x="243103" y="996459"/>
              <a:ext cx="3871703" cy="561079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5400D5-7E38-C743-A05D-07326F09995B}"/>
                </a:ext>
              </a:extLst>
            </p:cNvPr>
            <p:cNvSpPr txBox="1"/>
            <p:nvPr/>
          </p:nvSpPr>
          <p:spPr>
            <a:xfrm>
              <a:off x="1544949" y="3544044"/>
              <a:ext cx="1232624" cy="4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Dipole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60987B-B753-4A4E-8E13-BEA97ED1FDFE}"/>
                </a:ext>
              </a:extLst>
            </p:cNvPr>
            <p:cNvSpPr txBox="1"/>
            <p:nvPr/>
          </p:nvSpPr>
          <p:spPr>
            <a:xfrm>
              <a:off x="1223147" y="1797644"/>
              <a:ext cx="867344" cy="8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FC8D34"/>
                  </a:solidFill>
                </a:rPr>
                <a:t>2D</a:t>
              </a:r>
            </a:p>
            <a:p>
              <a:pPr algn="ctr"/>
              <a:r>
                <a:rPr lang="en-US" sz="2100" b="1" dirty="0">
                  <a:solidFill>
                    <a:srgbClr val="FC8D34"/>
                  </a:solidFill>
                </a:rPr>
                <a:t>-30</a:t>
              </a:r>
              <a:r>
                <a:rPr lang="en-US" sz="2100" b="1" baseline="30000" dirty="0">
                  <a:solidFill>
                    <a:srgbClr val="FC8D34"/>
                  </a:solidFill>
                </a:rPr>
                <a:t>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793ABE-67D3-A64E-A10E-747893724AEE}"/>
                </a:ext>
              </a:extLst>
            </p:cNvPr>
            <p:cNvSpPr txBox="1"/>
            <p:nvPr/>
          </p:nvSpPr>
          <p:spPr>
            <a:xfrm>
              <a:off x="2222119" y="1797644"/>
              <a:ext cx="867344" cy="8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DB34"/>
                  </a:solidFill>
                </a:rPr>
                <a:t>5D</a:t>
              </a:r>
            </a:p>
            <a:p>
              <a:pPr algn="ctr"/>
              <a:r>
                <a:rPr lang="en-US" sz="2100" b="1" dirty="0">
                  <a:solidFill>
                    <a:srgbClr val="00DB34"/>
                  </a:solidFill>
                </a:rPr>
                <a:t>25</a:t>
              </a:r>
              <a:r>
                <a:rPr lang="en-US" sz="2100" b="1" baseline="30000" dirty="0">
                  <a:solidFill>
                    <a:srgbClr val="00DB34"/>
                  </a:solidFill>
                </a:rPr>
                <a:t>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A99860-7A54-5A44-8DA7-B45335261362}"/>
                </a:ext>
              </a:extLst>
            </p:cNvPr>
            <p:cNvSpPr txBox="1"/>
            <p:nvPr/>
          </p:nvSpPr>
          <p:spPr>
            <a:xfrm>
              <a:off x="565183" y="1883251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B283FA-577F-6E40-8E84-4E25CD2C845F}"/>
                </a:ext>
              </a:extLst>
            </p:cNvPr>
            <p:cNvSpPr txBox="1"/>
            <p:nvPr/>
          </p:nvSpPr>
          <p:spPr>
            <a:xfrm>
              <a:off x="1831206" y="1449583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7882E5-8A5C-884E-8F92-444F70A98A3F}"/>
                </a:ext>
              </a:extLst>
            </p:cNvPr>
            <p:cNvSpPr txBox="1"/>
            <p:nvPr/>
          </p:nvSpPr>
          <p:spPr>
            <a:xfrm>
              <a:off x="2952047" y="1817261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390659-3E14-4F44-B10D-311008207697}"/>
                </a:ext>
              </a:extLst>
            </p:cNvPr>
            <p:cNvSpPr txBox="1"/>
            <p:nvPr/>
          </p:nvSpPr>
          <p:spPr>
            <a:xfrm>
              <a:off x="1827320" y="5835383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4">
                <a:extLst>
                  <a:ext uri="{FF2B5EF4-FFF2-40B4-BE49-F238E27FC236}">
                    <a16:creationId xmlns:a16="http://schemas.microsoft.com/office/drawing/2014/main" id="{B056B591-98A3-9B4F-B24C-0A02FA440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1808" y="801932"/>
                <a:ext cx="4265922" cy="3386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For fixed incoming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 Rounded MT Bold" panose="020F0704030504030204" pitchFamily="34" charset="77"/>
                  </a:rPr>
                  <a:t> =</a:t>
                </a:r>
                <a:r>
                  <a:rPr lang="en-US" sz="2000" dirty="0">
                    <a:solidFill>
                      <a:srgbClr val="0070C0"/>
                    </a:solidFill>
                    <a:latin typeface="Arial Rounded MT Bold" panose="020F0704030504030204" pitchFamily="34" charset="77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 Rounded MT Bold" panose="020F0704030504030204" pitchFamily="34" charset="77"/>
                  </a:rPr>
                  <a:t>,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400" i="1" dirty="0">
                  <a:solidFill>
                    <a:srgbClr val="0070C0"/>
                  </a:solidFill>
                  <a:latin typeface="Arial Rounded MT Bold" panose="020F0704030504030204" pitchFamily="34" charset="77"/>
                </a:endParaRPr>
              </a:p>
              <a:p>
                <a:pPr marL="457200" lvl="1" indent="0">
                  <a:buFont typeface="PingFangSC-Regular" charset="-12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>
                                      <a:solidFill>
                                        <a:srgbClr val="0070C0"/>
                                      </a:solidFill>
                                      <a:latin typeface="Arial Rounded MT Bold" panose="020F0704030504030204" pitchFamily="34" charset="77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>
                                      <a:solidFill>
                                        <a:srgbClr val="0070C0"/>
                                      </a:solidFill>
                                      <a:latin typeface="Arial Rounded MT Bold" panose="020F0704030504030204" pitchFamily="34" charset="77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srgbClr val="0070C0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70C0"/>
                  </a:solidFill>
                </a:endParaRPr>
              </a:p>
              <a:p>
                <a:pPr marL="0" indent="-109728">
                  <a:spcBef>
                    <a:spcPts val="1100"/>
                  </a:spcBef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Fits of dipole settings give p and errors in angle and field.</a:t>
                </a:r>
              </a:p>
              <a:p>
                <a:pPr marL="0" indent="-109728">
                  <a:spcBef>
                    <a:spcPts val="1100"/>
                  </a:spcBef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Note dipole setpoint</a:t>
                </a:r>
              </a:p>
              <a:p>
                <a:pPr marL="457200" lvl="1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&lt; 0 for beam in 2D line</a:t>
                </a:r>
              </a:p>
              <a:p>
                <a:pPr marL="457200" lvl="1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&gt; 0 </a:t>
                </a:r>
                <a:r>
                  <a:rPr lang="en-US" b="1" dirty="0">
                    <a:solidFill>
                      <a:srgbClr val="0070C0"/>
                    </a:solidFill>
                  </a:rPr>
                  <a:t>for beam in 5D line</a:t>
                </a:r>
              </a:p>
            </p:txBody>
          </p:sp>
        </mc:Choice>
        <mc:Fallback xmlns="">
          <p:sp>
            <p:nvSpPr>
              <p:cNvPr id="18" name="Content Placeholder 24">
                <a:extLst>
                  <a:ext uri="{FF2B5EF4-FFF2-40B4-BE49-F238E27FC236}">
                    <a16:creationId xmlns:a16="http://schemas.microsoft.com/office/drawing/2014/main" id="{B056B591-98A3-9B4F-B24C-0A02FA44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08" y="801932"/>
                <a:ext cx="4265922" cy="3386229"/>
              </a:xfrm>
              <a:prstGeom prst="rect">
                <a:avLst/>
              </a:prstGeom>
              <a:blipFill>
                <a:blip r:embed="rId6"/>
                <a:stretch>
                  <a:fillRect l="-1187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5201CA8-483F-5D44-81E3-FA296E9B23D9}"/>
              </a:ext>
            </a:extLst>
          </p:cNvPr>
          <p:cNvSpPr txBox="1"/>
          <p:nvPr/>
        </p:nvSpPr>
        <p:spPr>
          <a:xfrm>
            <a:off x="7431808" y="5851787"/>
            <a:ext cx="127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Accelerator coordinate system is LH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E94AF203-5DA8-F94F-9275-51E0FB50AFE8}"/>
              </a:ext>
            </a:extLst>
          </p:cNvPr>
          <p:cNvSpPr/>
          <p:nvPr/>
        </p:nvSpPr>
        <p:spPr>
          <a:xfrm>
            <a:off x="1348151" y="4314092"/>
            <a:ext cx="208521" cy="750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8B488-BA4B-4045-B40B-6E1F6A366AE7}"/>
              </a:ext>
            </a:extLst>
          </p:cNvPr>
          <p:cNvSpPr txBox="1"/>
          <p:nvPr/>
        </p:nvSpPr>
        <p:spPr>
          <a:xfrm>
            <a:off x="300740" y="4374753"/>
            <a:ext cx="128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Beam</a:t>
            </a:r>
          </a:p>
          <a:p>
            <a:r>
              <a:rPr lang="en-US" sz="2000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0DC4-C128-DD43-98DD-0F503A42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Measured Energies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CA06-8BE0-2A40-BF9C-03A1B925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4682C-FA2D-2F44-9C3F-F2F15AB9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7C49E3-E493-5944-A555-44B93A573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17679"/>
              </p:ext>
            </p:extLst>
          </p:nvPr>
        </p:nvGraphicFramePr>
        <p:xfrm>
          <a:off x="1961766" y="1536700"/>
          <a:ext cx="8268468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78">
                  <a:extLst>
                    <a:ext uri="{9D8B030D-6E8A-4147-A177-3AD203B41FA5}">
                      <a16:colId xmlns:a16="http://schemas.microsoft.com/office/drawing/2014/main" val="31480093"/>
                    </a:ext>
                  </a:extLst>
                </a:gridCol>
                <a:gridCol w="1378078">
                  <a:extLst>
                    <a:ext uri="{9D8B030D-6E8A-4147-A177-3AD203B41FA5}">
                      <a16:colId xmlns:a16="http://schemas.microsoft.com/office/drawing/2014/main" val="1304101883"/>
                    </a:ext>
                  </a:extLst>
                </a:gridCol>
                <a:gridCol w="1378078">
                  <a:extLst>
                    <a:ext uri="{9D8B030D-6E8A-4147-A177-3AD203B41FA5}">
                      <a16:colId xmlns:a16="http://schemas.microsoft.com/office/drawing/2014/main" val="1905730094"/>
                    </a:ext>
                  </a:extLst>
                </a:gridCol>
                <a:gridCol w="1378078">
                  <a:extLst>
                    <a:ext uri="{9D8B030D-6E8A-4147-A177-3AD203B41FA5}">
                      <a16:colId xmlns:a16="http://schemas.microsoft.com/office/drawing/2014/main" val="1601850929"/>
                    </a:ext>
                  </a:extLst>
                </a:gridCol>
                <a:gridCol w="1378078">
                  <a:extLst>
                    <a:ext uri="{9D8B030D-6E8A-4147-A177-3AD203B41FA5}">
                      <a16:colId xmlns:a16="http://schemas.microsoft.com/office/drawing/2014/main" val="2668644193"/>
                    </a:ext>
                  </a:extLst>
                </a:gridCol>
                <a:gridCol w="1378078">
                  <a:extLst>
                    <a:ext uri="{9D8B030D-6E8A-4147-A177-3AD203B41FA5}">
                      <a16:colId xmlns:a16="http://schemas.microsoft.com/office/drawing/2014/main" val="246582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p</a:t>
                      </a:r>
                    </a:p>
                    <a:p>
                      <a:pPr algn="ctr"/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K.E.</a:t>
                      </a:r>
                    </a:p>
                    <a:p>
                      <a:pPr algn="ctr"/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2D line dipole setting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5D (Bubble) line dipole setting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p</a:t>
                      </a:r>
                    </a:p>
                    <a:p>
                      <a:pPr algn="ctr"/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K.E.</a:t>
                      </a:r>
                    </a:p>
                    <a:p>
                      <a:pPr algn="ctr"/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139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-9937.637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8168.800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4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-9865.500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8099.000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-9632.300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7909.200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0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-9468.500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7771.400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-9320.700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7646.800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6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-9135.993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-8957.675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7338.900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14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09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51C7-9AA5-4A44-9410-EA9E67DB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Beam Energy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40CA-8986-0F45-9D6B-50CA2B9E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Dipole current uncertainty is 1 mA</a:t>
            </a:r>
          </a:p>
          <a:p>
            <a:pPr lvl="1"/>
            <a:r>
              <a:rPr lang="en-US" dirty="0"/>
              <a:t>Average dipole current for beam in 5D line 3.177 A</a:t>
            </a:r>
          </a:p>
          <a:p>
            <a:pPr lvl="1"/>
            <a:r>
              <a:rPr lang="en-US" dirty="0"/>
              <a:t>Average dipole current for beam in 2D line -3.817 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0.03% uncertainty</a:t>
            </a:r>
          </a:p>
          <a:p>
            <a:endParaRPr lang="en-US" dirty="0"/>
          </a:p>
          <a:p>
            <a:r>
              <a:rPr lang="en-US" dirty="0"/>
              <a:t>Field map uncertainty is 7 G cm [1,3]</a:t>
            </a:r>
          </a:p>
          <a:p>
            <a:endParaRPr lang="en-US" dirty="0"/>
          </a:p>
          <a:p>
            <a:r>
              <a:rPr lang="en-US" dirty="0"/>
              <a:t>Magnet Model (to find momentum from field map) uncertainty is ~0.1% [2,3]</a:t>
            </a:r>
          </a:p>
          <a:p>
            <a:endParaRPr lang="en-US" dirty="0"/>
          </a:p>
          <a:p>
            <a:r>
              <a:rPr lang="en-US" dirty="0"/>
              <a:t>Errors in bend angle and stray fields are still under study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BCBD2-5E3A-C24E-9D39-F5C978C9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9B755-9BDE-D140-9D09-7B91A067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70664300"/>
              </p:ext>
            </p:extLst>
          </p:nvPr>
        </p:nvGraphicFramePr>
        <p:xfrm>
          <a:off x="7244862" y="2136118"/>
          <a:ext cx="41014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713">
                  <a:extLst>
                    <a:ext uri="{9D8B030D-6E8A-4147-A177-3AD203B41FA5}">
                      <a16:colId xmlns:a16="http://schemas.microsoft.com/office/drawing/2014/main" val="1768682213"/>
                    </a:ext>
                  </a:extLst>
                </a:gridCol>
                <a:gridCol w="2050713">
                  <a:extLst>
                    <a:ext uri="{9D8B030D-6E8A-4147-A177-3AD203B41FA5}">
                      <a16:colId xmlns:a16="http://schemas.microsoft.com/office/drawing/2014/main" val="3762606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4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Dipole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5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  <a:r>
                        <a:rPr lang="en-US" baseline="0" dirty="0"/>
                        <a:t> Map [1,3]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 Model [2,3]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0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0.14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3205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91893" y="1295992"/>
            <a:ext cx="3619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Summary (so far):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DE46C-A2AE-7E4B-A46B-AD01ED62731E}"/>
              </a:ext>
            </a:extLst>
          </p:cNvPr>
          <p:cNvSpPr txBox="1"/>
          <p:nvPr/>
        </p:nvSpPr>
        <p:spPr>
          <a:xfrm>
            <a:off x="8604739" y="5609085"/>
            <a:ext cx="331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R. Suleiman, BTeam presentation, 2016</a:t>
            </a:r>
          </a:p>
          <a:p>
            <a:r>
              <a:rPr lang="en-US" sz="1400" dirty="0"/>
              <a:t>[2] J. Benesch, JLAB-TN-017, 2015</a:t>
            </a:r>
          </a:p>
          <a:p>
            <a:r>
              <a:rPr lang="en-US" sz="1400" dirty="0"/>
              <a:t>[3] J. Grames, JLAB-TN-17-001, 2017</a:t>
            </a:r>
          </a:p>
        </p:txBody>
      </p:sp>
    </p:spTree>
    <p:extLst>
      <p:ext uri="{BB962C8B-B14F-4D97-AF65-F5344CB8AC3E}">
        <p14:creationId xmlns:p14="http://schemas.microsoft.com/office/powerpoint/2010/main" val="110568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0DC4-C128-DD43-98DD-0F503A42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0"/>
            <a:ext cx="11285837" cy="728029"/>
          </a:xfrm>
        </p:spPr>
        <p:txBody>
          <a:bodyPr>
            <a:noAutofit/>
          </a:bodyPr>
          <a:lstStyle/>
          <a:p>
            <a:r>
              <a:rPr lang="en-US" sz="3200" dirty="0"/>
              <a:t>Summary and Future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CA06-8BE0-2A40-BF9C-03A1B925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Electron Beam Setup for Bubble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4682C-FA2D-2F44-9C3F-F2F15AB9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22314-537D-1D43-B553-349F001D80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6320" y="3222940"/>
            <a:ext cx="6035040" cy="3555718"/>
          </a:xfrm>
        </p:spPr>
        <p:txBody>
          <a:bodyPr>
            <a:normAutofit/>
          </a:bodyPr>
          <a:lstStyle/>
          <a:p>
            <a:r>
              <a:rPr lang="en-US" dirty="0"/>
              <a:t>To reduce variability in setting and measuring the energy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Put controller for Hall probe in a shielded box and move to floor (eliminate controller resets)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Reduce number of magnets used in straight ahead orbit (reduce ambient fields)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Improve ability to measure and reproduce beam orbit angles through dipole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fiducialize 2D and 5D harps AND/OR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quads to 2D line to establish orbit reference</a:t>
            </a:r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5F8491-4837-5A48-A62E-DF1FE5C6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" y="3222940"/>
            <a:ext cx="6035040" cy="2706347"/>
          </a:xfrm>
        </p:spPr>
        <p:txBody>
          <a:bodyPr>
            <a:normAutofit/>
          </a:bodyPr>
          <a:lstStyle/>
          <a:p>
            <a:r>
              <a:rPr lang="en-US" dirty="0"/>
              <a:t>To set and verify beam spot position on the radiator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Install retractable X-ray screen in front of the radiator</a:t>
            </a:r>
          </a:p>
          <a:p>
            <a:r>
              <a:rPr lang="en-US" dirty="0"/>
              <a:t>To reliably set the beam size at the radiator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Improve optics model to more accurately reflect beam dynamics affecting beam size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E4F76C3-79DF-494E-B03F-966E9A69DAF3}"/>
              </a:ext>
            </a:extLst>
          </p:cNvPr>
          <p:cNvSpPr txBox="1">
            <a:spLocks/>
          </p:cNvSpPr>
          <p:nvPr/>
        </p:nvSpPr>
        <p:spPr>
          <a:xfrm>
            <a:off x="564292" y="656491"/>
            <a:ext cx="11133437" cy="215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Efforts </a:t>
            </a:r>
            <a:r>
              <a:rPr lang="en-US" sz="2400" dirty="0"/>
              <a:t>since 2015 Engineering Run to improve dipole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field characterization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current and field monitoring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0070C0"/>
                </a:solidFill>
              </a:rPr>
              <a:t>⇒ Successful setting and measurement of energies during the 2018 Engineering Run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D989C-197A-1C4D-876E-8D20A7AE0879}"/>
              </a:ext>
            </a:extLst>
          </p:cNvPr>
          <p:cNvSpPr/>
          <p:nvPr/>
        </p:nvSpPr>
        <p:spPr>
          <a:xfrm>
            <a:off x="411100" y="2696651"/>
            <a:ext cx="11369800" cy="9144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FF4CDC-8B8F-9746-8D84-612E2C5A69D3}"/>
              </a:ext>
            </a:extLst>
          </p:cNvPr>
          <p:cNvSpPr txBox="1"/>
          <p:nvPr/>
        </p:nvSpPr>
        <p:spPr>
          <a:xfrm>
            <a:off x="1226312" y="2772479"/>
            <a:ext cx="973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Suggested Changes for Future Engineering Runs</a:t>
            </a:r>
          </a:p>
        </p:txBody>
      </p:sp>
    </p:spTree>
    <p:extLst>
      <p:ext uri="{BB962C8B-B14F-4D97-AF65-F5344CB8AC3E}">
        <p14:creationId xmlns:p14="http://schemas.microsoft.com/office/powerpoint/2010/main" val="354019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986</Words>
  <Application>Microsoft Macintosh PowerPoint</Application>
  <PresentationFormat>Widescreen</PresentationFormat>
  <Paragraphs>203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PingFangSC-Regular</vt:lpstr>
      <vt:lpstr>.PingFangSC-Regular</vt:lpstr>
      <vt:lpstr>Arial</vt:lpstr>
      <vt:lpstr>Arial Rounded MT Bold</vt:lpstr>
      <vt:lpstr>Calibri</vt:lpstr>
      <vt:lpstr>Cambria Math</vt:lpstr>
      <vt:lpstr>Wingdings</vt:lpstr>
      <vt:lpstr>Office Theme</vt:lpstr>
      <vt:lpstr>Electron Beam Setup for Bubble Chamber</vt:lpstr>
      <vt:lpstr>Improvements since 2015 Engineering Run</vt:lpstr>
      <vt:lpstr>Improvements since 2015 Engineering Run</vt:lpstr>
      <vt:lpstr>Energy Measurement</vt:lpstr>
      <vt:lpstr>Measured Energies</vt:lpstr>
      <vt:lpstr>Beam Energy Errors</vt:lpstr>
      <vt:lpstr>Summary and Future Plans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152</cp:revision>
  <cp:lastPrinted>2018-08-17T19:03:43Z</cp:lastPrinted>
  <dcterms:created xsi:type="dcterms:W3CDTF">2018-08-07T19:49:34Z</dcterms:created>
  <dcterms:modified xsi:type="dcterms:W3CDTF">2018-08-17T19:07:56Z</dcterms:modified>
</cp:coreProperties>
</file>