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35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89664" autoAdjust="0"/>
  </p:normalViewPr>
  <p:slideViewPr>
    <p:cSldViewPr snapToGrid="0">
      <p:cViewPr varScale="1">
        <p:scale>
          <a:sx n="61" d="100"/>
          <a:sy n="61" d="100"/>
        </p:scale>
        <p:origin x="74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A12BA-6412-484F-A84F-9ED922E39B8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195FC-914A-4B8F-AD36-07B35433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35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195FC-914A-4B8F-AD36-07B3543312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51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08853-5AF9-4371-AFC1-6C275AC36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7EE6C-D35E-4E53-B3C2-B35C6BBC9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827CE-C67A-4C49-A4D9-C4F46A239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1C195-686F-45CE-8B2A-D7DACBC7F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2F13A-888B-4020-AF2D-8320C03AE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4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F064-67AD-43B7-BDA5-319A44D4B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07C77F-5616-41DE-AAE9-6237D95C5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9D42F-F533-407A-8683-08F4673C3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3BD3A-C94E-4460-A546-220BCA475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D12C3-8774-42FB-A8FA-CF0082CCF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6674C5-4CCE-4963-A654-DB1A31F96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98AF1-7854-4317-AA4E-AF7301E21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E631B-A156-4616-A03D-09E6580A1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2B601-1273-4F8F-9FB4-FEFB25F2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325EE-5154-4B7D-8C55-F553E849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042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E88F3-DDF0-43F8-A117-3022BB69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9A823-7E82-45B2-94C0-C6D72A387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1F805-F115-430F-957B-091D7A705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33AB7-960A-4D6A-AACC-021F42204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E6A57-8040-4100-8E78-2C689F847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00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9A823-7E82-45B2-94C0-C6D72A387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89F8F8-DE0D-486B-B0C5-83FDF6A17C0A}"/>
              </a:ext>
            </a:extLst>
          </p:cNvPr>
          <p:cNvSpPr txBox="1"/>
          <p:nvPr userDrawn="1"/>
        </p:nvSpPr>
        <p:spPr>
          <a:xfrm>
            <a:off x="11629292" y="6400800"/>
            <a:ext cx="56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A20ADB4-98FB-4CB8-91FF-2930401730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4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CA011-041C-4A65-A3A0-EBAB143D6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7FB79-7051-4201-8D20-2FA479072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4C298-A285-4F2B-9B31-C6593A836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DA33D-C8ED-4149-92EC-4C271689C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3E8DC-DA51-4C8B-97BD-62DDC8B28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24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9557A-B4E9-4802-83E2-D60F1DCF7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99A3A-58B6-4F87-9C14-DB16E2E34A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31F3C-5199-4D4C-AF8A-6B13ABC6D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1D250-54DD-4604-B479-F1CE55B81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A11BA-8A5F-47D3-B997-64113135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30D79-95D5-448C-A20B-AEBA33819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97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DD6B8-1F80-4C77-B3D8-C796FAC96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1CEAF-0969-4C32-8E4E-0EBC1EA09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5C14F1-C249-4600-9450-A2C8074BB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6B107-37F5-48F3-A68F-6E06923AF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8F90E2-4F47-4E85-927F-AC09D5EDB8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D17D59-29B7-4431-B125-1F58C180C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B0F850-2770-4DF1-A2C5-863DAA8BF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82E0EC-6A0E-4C1F-BE70-F292A3FB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1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815B8-CB10-4B17-973F-A5F1BF29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D38C08-7C20-4967-897A-DE073F813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76EEE-CF8A-4C81-A61E-9B3EC0D6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121F4-27EB-43B6-8741-D67797708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5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2C1C2C-4336-4A6D-9ABD-988380FF4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09673-830E-4AA9-B665-2D2576AF1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F8B8F-57C6-4CCF-A69F-7598A7F8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785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88878-F6A2-433B-B5E6-9CED23BEA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F7043-BE73-4CC3-9C20-46BB375C5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B10A1-1539-4630-B5F0-705CBCB00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F5767-EDA2-427D-B7DD-9E041A4CA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07BF8-5B97-420C-ACB8-6CE3E8AB3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E2454-1902-4F12-A408-B6D080039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6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497B0-D9A4-4A0B-902F-DC3B8A8F6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CB70D0-4960-420C-B3E4-BFF1CCCC5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D71F3-A9C7-4338-8B74-F77FC45D4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962AE-55D8-418A-8EB2-C685E14FE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3598E-FE20-4096-A9C8-E96888D9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CA1F3-F2A4-4A6A-9341-23A2B0D79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4A0EC2-21D5-4386-9E7D-92D412BE5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FDDF2-3EAD-4517-AA13-1D55E8F56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35F9D-F437-42D5-983B-6D86AA692A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4627E-54F2-4EAB-AC3B-3C9E18EDAEA0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D4009-BA30-4DA1-918D-330CA9D86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1D8EC-2413-43F3-958F-115C8D100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7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93443-6EF0-4125-B7BF-BBB319B2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83" y="63673"/>
            <a:ext cx="11144434" cy="85999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Target Material Test for Positron Injector 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E8DFA-02E0-4A00-9548-E1D6911D9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202" y="1167300"/>
            <a:ext cx="7653614" cy="5196973"/>
          </a:xfrm>
        </p:spPr>
        <p:txBody>
          <a:bodyPr>
            <a:normAutofit/>
          </a:bodyPr>
          <a:lstStyle/>
          <a:p>
            <a:pPr marL="0" indent="0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Issues/challenges of (solid) positron source target:  </a:t>
            </a:r>
          </a:p>
          <a:p>
            <a:pPr marL="457200" indent="-457200">
              <a:lnSpc>
                <a:spcPts val="32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/>
              <a:t>High average thermal load: </a:t>
            </a:r>
          </a:p>
          <a:p>
            <a:pPr lvl="1">
              <a:lnSpc>
                <a:spcPts val="3200"/>
              </a:lnSpc>
              <a:spcBef>
                <a:spcPts val="0"/>
              </a:spcBef>
            </a:pPr>
            <a:r>
              <a:rPr lang="en-US" dirty="0"/>
              <a:t>Electron beam power ≥ 100 kW,</a:t>
            </a:r>
          </a:p>
          <a:p>
            <a:pPr lvl="1">
              <a:lnSpc>
                <a:spcPts val="3200"/>
              </a:lnSpc>
              <a:spcBef>
                <a:spcPts val="0"/>
              </a:spcBef>
            </a:pPr>
            <a:r>
              <a:rPr lang="en-US" dirty="0"/>
              <a:t>Average power deposited in target &gt; 15 kW.</a:t>
            </a:r>
          </a:p>
          <a:p>
            <a:pPr marL="457200" indent="-457200">
              <a:lnSpc>
                <a:spcPts val="32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/>
              <a:t>High peak energy deposition density PEDD per pulse/cycle. For 4 mm W target and 1 mA @ 120 MeV e</a:t>
            </a:r>
            <a:r>
              <a:rPr lang="en-US" sz="2400" baseline="30000" dirty="0"/>
              <a:t>-</a:t>
            </a:r>
            <a:r>
              <a:rPr lang="en-US" sz="2400" dirty="0"/>
              <a:t>:</a:t>
            </a:r>
          </a:p>
          <a:p>
            <a:pPr lvl="1">
              <a:lnSpc>
                <a:spcPts val="3200"/>
              </a:lnSpc>
              <a:spcBef>
                <a:spcPts val="0"/>
              </a:spcBef>
            </a:pPr>
            <a:r>
              <a:rPr lang="en-US" dirty="0"/>
              <a:t>PEDD ≈ 17 J/g,</a:t>
            </a:r>
          </a:p>
          <a:p>
            <a:pPr lvl="1">
              <a:lnSpc>
                <a:spcPts val="3200"/>
              </a:lnSpc>
              <a:spcBef>
                <a:spcPts val="0"/>
              </a:spcBef>
            </a:pPr>
            <a:r>
              <a:rPr lang="en-US" dirty="0"/>
              <a:t>Temperature rise per pulse ≈ 120 °C.</a:t>
            </a:r>
          </a:p>
          <a:p>
            <a:pPr marL="457200" indent="-457200">
              <a:lnSpc>
                <a:spcPts val="32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/>
              <a:t>High number of thermal cycles (up to 10</a:t>
            </a:r>
            <a:r>
              <a:rPr lang="en-US" sz="2400" baseline="30000" dirty="0"/>
              <a:t>8</a:t>
            </a:r>
            <a:r>
              <a:rPr lang="en-US" sz="2400" dirty="0"/>
              <a:t> cycles/year) and mechanical fatigue.</a:t>
            </a:r>
          </a:p>
          <a:p>
            <a:pPr marL="457200" indent="-457200">
              <a:lnSpc>
                <a:spcPts val="32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/>
              <a:t>Radiation damage limits the target life time. </a:t>
            </a:r>
          </a:p>
          <a:p>
            <a:pPr marL="457200" indent="-457200">
              <a:lnSpc>
                <a:spcPts val="3200"/>
              </a:lnSpc>
              <a:spcBef>
                <a:spcPts val="0"/>
              </a:spcBef>
              <a:buFont typeface="+mj-lt"/>
              <a:buAutoNum type="arabicPeriod"/>
            </a:pPr>
            <a:endParaRPr lang="en-US" sz="2400" dirty="0"/>
          </a:p>
          <a:p>
            <a:pPr>
              <a:lnSpc>
                <a:spcPts val="32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F262D4-0376-4E89-ABF1-C6274623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5267" y="6409106"/>
            <a:ext cx="468565" cy="365125"/>
          </a:xfrm>
        </p:spPr>
        <p:txBody>
          <a:bodyPr wrap="none"/>
          <a:lstStyle/>
          <a:p>
            <a:fld id="{FA20A8B9-356A-4873-9983-F9E9111CAE42}" type="slidenum">
              <a:rPr lang="en-US" sz="1800" smtClean="0">
                <a:solidFill>
                  <a:schemeClr val="tx1"/>
                </a:solidFill>
              </a:rPr>
              <a:t>1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A82A510-4969-44FA-8C5F-B4DBC9F0A7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850" r="14527"/>
          <a:stretch/>
        </p:blipFill>
        <p:spPr>
          <a:xfrm>
            <a:off x="8339836" y="2081777"/>
            <a:ext cx="3240976" cy="4617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6D7998-A838-4B3A-BF11-58B47C0E7240}"/>
              </a:ext>
            </a:extLst>
          </p:cNvPr>
          <p:cNvSpPr txBox="1"/>
          <p:nvPr/>
        </p:nvSpPr>
        <p:spPr>
          <a:xfrm>
            <a:off x="7966816" y="881448"/>
            <a:ext cx="3987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Example: 3D view of 60</a:t>
            </a:r>
            <a:r>
              <a:rPr lang="fr-FR" dirty="0"/>
              <a:t>° </a:t>
            </a:r>
            <a:r>
              <a:rPr lang="en-US" dirty="0"/>
              <a:t>sector of </a:t>
            </a:r>
            <a:br>
              <a:rPr lang="en-US" dirty="0"/>
            </a:br>
            <a:r>
              <a:rPr lang="en-US" dirty="0"/>
              <a:t>rotated water-cooled tungsten </a:t>
            </a:r>
            <a:r>
              <a:rPr lang="en-US" b="1" dirty="0"/>
              <a:t>17 kW </a:t>
            </a:r>
            <a:r>
              <a:rPr lang="en-US" dirty="0"/>
              <a:t>target irradiated by </a:t>
            </a:r>
            <a:r>
              <a:rPr lang="en-US" b="1" dirty="0"/>
              <a:t>120 kW </a:t>
            </a:r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n-US" dirty="0"/>
              <a:t> beam</a:t>
            </a:r>
            <a:br>
              <a:rPr lang="en-US" dirty="0"/>
            </a:br>
            <a:r>
              <a:rPr lang="en-US" i="1" dirty="0"/>
              <a:t>cut in the middle  </a:t>
            </a:r>
          </a:p>
        </p:txBody>
      </p:sp>
    </p:spTree>
    <p:extLst>
      <p:ext uri="{BB962C8B-B14F-4D97-AF65-F5344CB8AC3E}">
        <p14:creationId xmlns:p14="http://schemas.microsoft.com/office/powerpoint/2010/main" val="1643181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93443-6EF0-4125-B7BF-BBB319B2DE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4352" y="72848"/>
            <a:ext cx="4935984" cy="85999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n-lt"/>
              </a:rPr>
              <a:t>Test at MAMI (180 MeV e-)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E8DFA-02E0-4A00-9548-E1D6911D9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352" y="863389"/>
            <a:ext cx="5091622" cy="14616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To test the </a:t>
            </a:r>
            <a:r>
              <a:rPr lang="en-US" sz="2400" b="1" dirty="0"/>
              <a:t>radiation damage </a:t>
            </a:r>
            <a:r>
              <a:rPr lang="en-US" sz="2400" dirty="0"/>
              <a:t>of target materials at moderate elevated average temperatures (300 °C)</a:t>
            </a:r>
            <a:endParaRPr lang="en-US" sz="2400" b="1" dirty="0"/>
          </a:p>
          <a:p>
            <a:pPr>
              <a:spcAft>
                <a:spcPts val="600"/>
              </a:spcAft>
            </a:pPr>
            <a:endParaRPr lang="en-US" sz="24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AD01F0-3C76-4796-9DC8-585F7444B8B2}"/>
              </a:ext>
            </a:extLst>
          </p:cNvPr>
          <p:cNvSpPr txBox="1">
            <a:spLocks/>
          </p:cNvSpPr>
          <p:nvPr/>
        </p:nvSpPr>
        <p:spPr>
          <a:xfrm>
            <a:off x="544350" y="2376024"/>
            <a:ext cx="4593202" cy="85999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+mn-lt"/>
              </a:rPr>
              <a:t>Tasks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2D9E4C-CDA4-4CFA-8907-94B646B022C5}"/>
              </a:ext>
            </a:extLst>
          </p:cNvPr>
          <p:cNvSpPr txBox="1">
            <a:spLocks/>
          </p:cNvSpPr>
          <p:nvPr/>
        </p:nvSpPr>
        <p:spPr>
          <a:xfrm>
            <a:off x="544353" y="3236017"/>
            <a:ext cx="11103295" cy="36219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Define target geometry (thickness and other dimensions), target holder, and required beam time structure.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Simulate radiation damage and calculate target temperatures of different materials (pure W, W-Re and W-Cu alloys).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Buy the materials and equipment for the experiments and measure material properties before irradiation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Post-analysis of irradiated materials: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Surface analysis (cracks) using microscopes,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Changes in a bulk material (crystal structure), thermal and mechanical properties,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Measure radiation damage using X-rays (PETRA, DESY, </a:t>
            </a:r>
            <a:r>
              <a:rPr lang="en-US" sz="2000"/>
              <a:t>Hamburg).</a:t>
            </a:r>
            <a:endParaRPr lang="en-US" sz="20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BE879D7-2B9C-42B6-92A8-119D91A9BB91}"/>
              </a:ext>
            </a:extLst>
          </p:cNvPr>
          <p:cNvSpPr txBox="1">
            <a:spLocks/>
          </p:cNvSpPr>
          <p:nvPr/>
        </p:nvSpPr>
        <p:spPr>
          <a:xfrm>
            <a:off x="6711666" y="155072"/>
            <a:ext cx="4935984" cy="859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+mn-lt"/>
              </a:rPr>
              <a:t>Test at </a:t>
            </a:r>
            <a:r>
              <a:rPr lang="en-US" sz="2800" dirty="0" err="1">
                <a:latin typeface="+mn-lt"/>
              </a:rPr>
              <a:t>JLab</a:t>
            </a:r>
            <a:r>
              <a:rPr lang="en-US" sz="2800" dirty="0">
                <a:latin typeface="+mn-lt"/>
              </a:rPr>
              <a:t> (Laser)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A44B609-0B32-43B2-9198-ED95D3AA35E7}"/>
              </a:ext>
            </a:extLst>
          </p:cNvPr>
          <p:cNvSpPr txBox="1">
            <a:spLocks/>
          </p:cNvSpPr>
          <p:nvPr/>
        </p:nvSpPr>
        <p:spPr>
          <a:xfrm>
            <a:off x="6556026" y="863389"/>
            <a:ext cx="5091622" cy="2873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To test </a:t>
            </a:r>
            <a:r>
              <a:rPr lang="en-US" sz="2400" b="1" dirty="0"/>
              <a:t>high peak heat load </a:t>
            </a:r>
            <a:r>
              <a:rPr lang="en-US" sz="2400" dirty="0"/>
              <a:t>(PEDD) in a wide temperature range (up to 1000 °C)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To test </a:t>
            </a:r>
            <a:r>
              <a:rPr lang="en-US" sz="2400" b="1" dirty="0"/>
              <a:t>fatigues limits </a:t>
            </a:r>
            <a:r>
              <a:rPr lang="en-US" sz="2400" dirty="0"/>
              <a:t>at different T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6575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5829</TotalTime>
  <Words>283</Words>
  <Application>Microsoft Office PowerPoint</Application>
  <PresentationFormat>Widescreen</PresentationFormat>
  <Paragraphs>30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Target Material Test for Positron Injector </vt:lpstr>
      <vt:lpstr>Test at MAMI (180 MeV e-)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Temperature and Thermal Stress of Positron Target</dc:title>
  <dc:creator>andriy ushakov</dc:creator>
  <cp:lastModifiedBy>Andriy Ushakov</cp:lastModifiedBy>
  <cp:revision>471</cp:revision>
  <dcterms:created xsi:type="dcterms:W3CDTF">2021-11-17T15:31:29Z</dcterms:created>
  <dcterms:modified xsi:type="dcterms:W3CDTF">2022-11-16T15:49:27Z</dcterms:modified>
</cp:coreProperties>
</file>