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handoutMasterIdLst>
    <p:handoutMasterId r:id="rId3"/>
  </p:handoutMasterIdLst>
  <p:sldIdLst>
    <p:sldId id="256" r:id="rId2"/>
  </p:sldIdLst>
  <p:sldSz cx="9144000" cy="6858000" type="screen4x3"/>
  <p:notesSz cx="7010400" cy="9296400"/>
  <p:embeddedFontLst>
    <p:embeddedFont>
      <p:font typeface="Calibri" pitchFamily="34" charset="0"/>
      <p:regular r:id="rId4"/>
      <p:bold r:id="rId5"/>
      <p:italic r:id="rId6"/>
      <p:boldItalic r:id="rId7"/>
    </p:embeddedFont>
    <p:embeddedFont>
      <p:font typeface="Comic Sans MS" pitchFamily="66" charset="0"/>
      <p:regular r:id="rId8"/>
      <p:bold r:id="rId9"/>
    </p:embeddedFont>
  </p:embeddedFontLst>
  <p:defaultTextStyle>
    <a:defPPr>
      <a:defRPr lang="en-US"/>
    </a:defPPr>
    <a:lvl1pPr algn="ctr" rtl="0" fontAlgn="base">
      <a:spcBef>
        <a:spcPct val="0"/>
      </a:spcBef>
      <a:spcAft>
        <a:spcPct val="0"/>
      </a:spcAft>
      <a:defRPr sz="500" kern="1200">
        <a:solidFill>
          <a:schemeClr val="tx1"/>
        </a:solidFill>
        <a:latin typeface="Times New Roman" pitchFamily="18" charset="0"/>
        <a:ea typeface="+mn-ea"/>
        <a:cs typeface="+mn-cs"/>
      </a:defRPr>
    </a:lvl1pPr>
    <a:lvl2pPr marL="95235" algn="ctr" rtl="0" fontAlgn="base">
      <a:spcBef>
        <a:spcPct val="0"/>
      </a:spcBef>
      <a:spcAft>
        <a:spcPct val="0"/>
      </a:spcAft>
      <a:defRPr sz="500" kern="1200">
        <a:solidFill>
          <a:schemeClr val="tx1"/>
        </a:solidFill>
        <a:latin typeface="Times New Roman" pitchFamily="18" charset="0"/>
        <a:ea typeface="+mn-ea"/>
        <a:cs typeface="+mn-cs"/>
      </a:defRPr>
    </a:lvl2pPr>
    <a:lvl3pPr marL="190470" algn="ctr" rtl="0" fontAlgn="base">
      <a:spcBef>
        <a:spcPct val="0"/>
      </a:spcBef>
      <a:spcAft>
        <a:spcPct val="0"/>
      </a:spcAft>
      <a:defRPr sz="500" kern="1200">
        <a:solidFill>
          <a:schemeClr val="tx1"/>
        </a:solidFill>
        <a:latin typeface="Times New Roman" pitchFamily="18" charset="0"/>
        <a:ea typeface="+mn-ea"/>
        <a:cs typeface="+mn-cs"/>
      </a:defRPr>
    </a:lvl3pPr>
    <a:lvl4pPr marL="285704" algn="ctr" rtl="0" fontAlgn="base">
      <a:spcBef>
        <a:spcPct val="0"/>
      </a:spcBef>
      <a:spcAft>
        <a:spcPct val="0"/>
      </a:spcAft>
      <a:defRPr sz="500" kern="1200">
        <a:solidFill>
          <a:schemeClr val="tx1"/>
        </a:solidFill>
        <a:latin typeface="Times New Roman" pitchFamily="18" charset="0"/>
        <a:ea typeface="+mn-ea"/>
        <a:cs typeface="+mn-cs"/>
      </a:defRPr>
    </a:lvl4pPr>
    <a:lvl5pPr marL="380939" algn="ctr" rtl="0" fontAlgn="base">
      <a:spcBef>
        <a:spcPct val="0"/>
      </a:spcBef>
      <a:spcAft>
        <a:spcPct val="0"/>
      </a:spcAft>
      <a:defRPr sz="500" kern="1200">
        <a:solidFill>
          <a:schemeClr val="tx1"/>
        </a:solidFill>
        <a:latin typeface="Times New Roman" pitchFamily="18" charset="0"/>
        <a:ea typeface="+mn-ea"/>
        <a:cs typeface="+mn-cs"/>
      </a:defRPr>
    </a:lvl5pPr>
    <a:lvl6pPr marL="476174" algn="l" defTabSz="190470" rtl="0" eaLnBrk="1" latinLnBrk="0" hangingPunct="1">
      <a:defRPr sz="500" kern="1200">
        <a:solidFill>
          <a:schemeClr val="tx1"/>
        </a:solidFill>
        <a:latin typeface="Times New Roman" pitchFamily="18" charset="0"/>
        <a:ea typeface="+mn-ea"/>
        <a:cs typeface="+mn-cs"/>
      </a:defRPr>
    </a:lvl6pPr>
    <a:lvl7pPr marL="571409" algn="l" defTabSz="190470" rtl="0" eaLnBrk="1" latinLnBrk="0" hangingPunct="1">
      <a:defRPr sz="500" kern="1200">
        <a:solidFill>
          <a:schemeClr val="tx1"/>
        </a:solidFill>
        <a:latin typeface="Times New Roman" pitchFamily="18" charset="0"/>
        <a:ea typeface="+mn-ea"/>
        <a:cs typeface="+mn-cs"/>
      </a:defRPr>
    </a:lvl7pPr>
    <a:lvl8pPr marL="666643" algn="l" defTabSz="190470" rtl="0" eaLnBrk="1" latinLnBrk="0" hangingPunct="1">
      <a:defRPr sz="500" kern="1200">
        <a:solidFill>
          <a:schemeClr val="tx1"/>
        </a:solidFill>
        <a:latin typeface="Times New Roman" pitchFamily="18" charset="0"/>
        <a:ea typeface="+mn-ea"/>
        <a:cs typeface="+mn-cs"/>
      </a:defRPr>
    </a:lvl8pPr>
    <a:lvl9pPr marL="761878" algn="l" defTabSz="190470" rtl="0" eaLnBrk="1" latinLnBrk="0" hangingPunct="1">
      <a:defRPr sz="5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DCFF"/>
    <a:srgbClr val="C5CBFF"/>
    <a:srgbClr val="B9D4FF"/>
    <a:srgbClr val="A3C6FF"/>
    <a:srgbClr val="A3DCFF"/>
    <a:srgbClr val="93EAFB"/>
    <a:srgbClr val="C3F3FD"/>
    <a:srgbClr val="25C143"/>
    <a:srgbClr val="33CC33"/>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9710" autoAdjust="0"/>
  </p:normalViewPr>
  <p:slideViewPr>
    <p:cSldViewPr>
      <p:cViewPr>
        <p:scale>
          <a:sx n="200" d="100"/>
          <a:sy n="200" d="100"/>
        </p:scale>
        <p:origin x="-78" y="21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1"/>
            <a:ext cx="3037840" cy="466509"/>
          </a:xfrm>
          <a:prstGeom prst="rect">
            <a:avLst/>
          </a:prstGeom>
          <a:noFill/>
          <a:ln w="9525">
            <a:noFill/>
            <a:miter lim="800000"/>
            <a:headEnd/>
            <a:tailEnd/>
          </a:ln>
          <a:effectLst/>
        </p:spPr>
        <p:txBody>
          <a:bodyPr vert="horz" wrap="square" lIns="94464" tIns="47233" rIns="94464" bIns="47233" numCol="1" anchor="t" anchorCtr="0" compatLnSpc="1">
            <a:prstTxWarp prst="textNoShape">
              <a:avLst/>
            </a:prstTxWarp>
          </a:bodyPr>
          <a:lstStyle>
            <a:lvl1pPr algn="l" defTabSz="943718">
              <a:defRPr sz="1200"/>
            </a:lvl1pPr>
          </a:lstStyle>
          <a:p>
            <a:endParaRPr lang="en-US"/>
          </a:p>
        </p:txBody>
      </p:sp>
      <p:sp>
        <p:nvSpPr>
          <p:cNvPr id="4099" name="Rectangle 1027"/>
          <p:cNvSpPr>
            <a:spLocks noGrp="1" noChangeArrowheads="1"/>
          </p:cNvSpPr>
          <p:nvPr>
            <p:ph type="dt" sz="quarter" idx="1"/>
          </p:nvPr>
        </p:nvSpPr>
        <p:spPr bwMode="auto">
          <a:xfrm>
            <a:off x="3972560" y="1"/>
            <a:ext cx="3037840" cy="466509"/>
          </a:xfrm>
          <a:prstGeom prst="rect">
            <a:avLst/>
          </a:prstGeom>
          <a:noFill/>
          <a:ln w="9525">
            <a:noFill/>
            <a:miter lim="800000"/>
            <a:headEnd/>
            <a:tailEnd/>
          </a:ln>
          <a:effectLst/>
        </p:spPr>
        <p:txBody>
          <a:bodyPr vert="horz" wrap="square" lIns="94464" tIns="47233" rIns="94464" bIns="47233" numCol="1" anchor="t" anchorCtr="0" compatLnSpc="1">
            <a:prstTxWarp prst="textNoShape">
              <a:avLst/>
            </a:prstTxWarp>
          </a:bodyPr>
          <a:lstStyle>
            <a:lvl1pPr algn="r" defTabSz="943718">
              <a:defRPr sz="1200"/>
            </a:lvl1pPr>
          </a:lstStyle>
          <a:p>
            <a:endParaRPr lang="en-US"/>
          </a:p>
        </p:txBody>
      </p:sp>
      <p:sp>
        <p:nvSpPr>
          <p:cNvPr id="4100" name="Rectangle 1028"/>
          <p:cNvSpPr>
            <a:spLocks noGrp="1" noChangeArrowheads="1"/>
          </p:cNvSpPr>
          <p:nvPr>
            <p:ph type="ftr" sz="quarter" idx="2"/>
          </p:nvPr>
        </p:nvSpPr>
        <p:spPr bwMode="auto">
          <a:xfrm>
            <a:off x="0" y="8829893"/>
            <a:ext cx="3037840" cy="466509"/>
          </a:xfrm>
          <a:prstGeom prst="rect">
            <a:avLst/>
          </a:prstGeom>
          <a:noFill/>
          <a:ln w="9525">
            <a:noFill/>
            <a:miter lim="800000"/>
            <a:headEnd/>
            <a:tailEnd/>
          </a:ln>
          <a:effectLst/>
        </p:spPr>
        <p:txBody>
          <a:bodyPr vert="horz" wrap="square" lIns="94464" tIns="47233" rIns="94464" bIns="47233" numCol="1" anchor="b" anchorCtr="0" compatLnSpc="1">
            <a:prstTxWarp prst="textNoShape">
              <a:avLst/>
            </a:prstTxWarp>
          </a:bodyPr>
          <a:lstStyle>
            <a:lvl1pPr algn="l" defTabSz="943718">
              <a:defRPr sz="1200"/>
            </a:lvl1pPr>
          </a:lstStyle>
          <a:p>
            <a:endParaRPr lang="en-US"/>
          </a:p>
        </p:txBody>
      </p:sp>
      <p:sp>
        <p:nvSpPr>
          <p:cNvPr id="4101" name="Rectangle 1029"/>
          <p:cNvSpPr>
            <a:spLocks noGrp="1" noChangeArrowheads="1"/>
          </p:cNvSpPr>
          <p:nvPr>
            <p:ph type="sldNum" sz="quarter" idx="3"/>
          </p:nvPr>
        </p:nvSpPr>
        <p:spPr bwMode="auto">
          <a:xfrm>
            <a:off x="3972560" y="8829893"/>
            <a:ext cx="3037840" cy="466509"/>
          </a:xfrm>
          <a:prstGeom prst="rect">
            <a:avLst/>
          </a:prstGeom>
          <a:noFill/>
          <a:ln w="9525">
            <a:noFill/>
            <a:miter lim="800000"/>
            <a:headEnd/>
            <a:tailEnd/>
          </a:ln>
          <a:effectLst/>
        </p:spPr>
        <p:txBody>
          <a:bodyPr vert="horz" wrap="square" lIns="94464" tIns="47233" rIns="94464" bIns="47233" numCol="1" anchor="b" anchorCtr="0" compatLnSpc="1">
            <a:prstTxWarp prst="textNoShape">
              <a:avLst/>
            </a:prstTxWarp>
          </a:bodyPr>
          <a:lstStyle>
            <a:lvl1pPr algn="r" defTabSz="943718">
              <a:defRPr sz="1200"/>
            </a:lvl1pPr>
          </a:lstStyle>
          <a:p>
            <a:fld id="{FCFFC69D-6B65-4504-92A7-EEBC3B1738B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8" indent="0" algn="ctr">
              <a:buNone/>
              <a:defRPr>
                <a:solidFill>
                  <a:schemeClr val="tx1">
                    <a:tint val="75000"/>
                  </a:schemeClr>
                </a:solidFill>
              </a:defRPr>
            </a:lvl3pPr>
            <a:lvl4pPr marL="1371162"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A1B68-1781-4665-9AB0-82E7912EB9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46C3A-53E9-4DD1-B996-34C5EB4860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9"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6"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02F03-0EB8-4647-B0AB-B42D7C4D54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6A05B-AD5A-4B2C-B246-0AE7D211B1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08"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8" indent="0">
              <a:buNone/>
              <a:defRPr sz="1400">
                <a:solidFill>
                  <a:schemeClr val="tx1">
                    <a:tint val="75000"/>
                  </a:schemeClr>
                </a:solidFill>
              </a:defRPr>
            </a:lvl6pPr>
            <a:lvl7pPr marL="2742322" indent="0">
              <a:buNone/>
              <a:defRPr sz="1400">
                <a:solidFill>
                  <a:schemeClr val="tx1">
                    <a:tint val="75000"/>
                  </a:schemeClr>
                </a:solidFill>
              </a:defRPr>
            </a:lvl7pPr>
            <a:lvl8pPr marL="3199376"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AA156-997E-4C8C-8830-875D13A164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FF174-6D3F-4CE2-AD2B-3B2C77539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8" indent="0">
              <a:buNone/>
              <a:defRPr sz="1800" b="1"/>
            </a:lvl3pPr>
            <a:lvl4pPr marL="1371162"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54" indent="0">
              <a:buNone/>
              <a:defRPr sz="2000" b="1"/>
            </a:lvl2pPr>
            <a:lvl3pPr marL="914108" indent="0">
              <a:buNone/>
              <a:defRPr sz="1800" b="1"/>
            </a:lvl3pPr>
            <a:lvl4pPr marL="1371162"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31439-4256-4708-AABA-E1679715A0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87F34-F7FA-43AB-9BC9-76FFA477EA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ACE90-C717-4783-B835-C2BB40EE9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54" indent="0">
              <a:buNone/>
              <a:defRPr sz="1200"/>
            </a:lvl2pPr>
            <a:lvl3pPr marL="914108" indent="0">
              <a:buNone/>
              <a:defRPr sz="1000"/>
            </a:lvl3pPr>
            <a:lvl4pPr marL="1371162"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8CE3B-F9AF-4590-B897-BE5ACC70FF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4" indent="0">
              <a:buNone/>
              <a:defRPr sz="2800"/>
            </a:lvl2pPr>
            <a:lvl3pPr marL="914108" indent="0">
              <a:buNone/>
              <a:defRPr sz="2400"/>
            </a:lvl3pPr>
            <a:lvl4pPr marL="1371162" indent="0">
              <a:buNone/>
              <a:defRPr sz="2000"/>
            </a:lvl4pPr>
            <a:lvl5pPr marL="1828215" indent="0">
              <a:buNone/>
              <a:defRPr sz="2000"/>
            </a:lvl5pPr>
            <a:lvl6pPr marL="2285268" indent="0">
              <a:buNone/>
              <a:defRPr sz="2000"/>
            </a:lvl6pPr>
            <a:lvl7pPr marL="2742322" indent="0">
              <a:buNone/>
              <a:defRPr sz="2000"/>
            </a:lvl7pPr>
            <a:lvl8pPr marL="3199376" indent="0">
              <a:buNone/>
              <a:defRPr sz="2000"/>
            </a:lvl8pPr>
            <a:lvl9pPr marL="36564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8" indent="0">
              <a:buNone/>
              <a:defRPr sz="1000"/>
            </a:lvl3pPr>
            <a:lvl4pPr marL="1371162"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573D7-F853-42E0-B970-D487A3F2C9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0" tIns="45706" rIns="91410"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0" tIns="45706" rIns="91410"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fld id="{DB65EBD7-810E-4F2B-A040-2AD90774F5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108" rtl="0" eaLnBrk="1" latinLnBrk="0" hangingPunct="1">
        <a:spcBef>
          <a:spcPct val="0"/>
        </a:spcBef>
        <a:buNone/>
        <a:defRPr sz="4400" kern="1200">
          <a:solidFill>
            <a:schemeClr val="tx1"/>
          </a:solidFill>
          <a:latin typeface="+mj-lt"/>
          <a:ea typeface="+mj-ea"/>
          <a:cs typeface="+mj-cs"/>
        </a:defRPr>
      </a:lvl1pPr>
    </p:titleStyle>
    <p:bodyStyle>
      <a:lvl1pPr marL="342790" indent="-342790" algn="l" defTabSz="91410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2" indent="-285658" algn="l" defTabSz="914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4" indent="-228526" algn="l" defTabSz="914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88"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2"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6"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0"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02"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6"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54"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62" algn="l" defTabSz="914108" rtl="0" eaLnBrk="1" latinLnBrk="0" hangingPunct="1">
        <a:defRPr sz="1800" kern="1200">
          <a:solidFill>
            <a:schemeClr val="tx1"/>
          </a:solidFill>
          <a:latin typeface="+mn-lt"/>
          <a:ea typeface="+mn-ea"/>
          <a:cs typeface="+mn-cs"/>
        </a:defRPr>
      </a:lvl4pPr>
      <a:lvl5pPr marL="1828215" algn="l" defTabSz="914108" rtl="0" eaLnBrk="1" latinLnBrk="0" hangingPunct="1">
        <a:defRPr sz="1800" kern="1200">
          <a:solidFill>
            <a:schemeClr val="tx1"/>
          </a:solidFill>
          <a:latin typeface="+mn-lt"/>
          <a:ea typeface="+mn-ea"/>
          <a:cs typeface="+mn-cs"/>
        </a:defRPr>
      </a:lvl5pPr>
      <a:lvl6pPr marL="2285268" algn="l" defTabSz="914108" rtl="0" eaLnBrk="1" latinLnBrk="0" hangingPunct="1">
        <a:defRPr sz="1800" kern="1200">
          <a:solidFill>
            <a:schemeClr val="tx1"/>
          </a:solidFill>
          <a:latin typeface="+mn-lt"/>
          <a:ea typeface="+mn-ea"/>
          <a:cs typeface="+mn-cs"/>
        </a:defRPr>
      </a:lvl6pPr>
      <a:lvl7pPr marL="2742322" algn="l" defTabSz="914108" rtl="0" eaLnBrk="1" latinLnBrk="0" hangingPunct="1">
        <a:defRPr sz="1800" kern="1200">
          <a:solidFill>
            <a:schemeClr val="tx1"/>
          </a:solidFill>
          <a:latin typeface="+mn-lt"/>
          <a:ea typeface="+mn-ea"/>
          <a:cs typeface="+mn-cs"/>
        </a:defRPr>
      </a:lvl7pPr>
      <a:lvl8pPr marL="3199376" algn="l" defTabSz="914108" rtl="0" eaLnBrk="1" latinLnBrk="0" hangingPunct="1">
        <a:defRPr sz="1800" kern="1200">
          <a:solidFill>
            <a:schemeClr val="tx1"/>
          </a:solidFill>
          <a:latin typeface="+mn-lt"/>
          <a:ea typeface="+mn-ea"/>
          <a:cs typeface="+mn-cs"/>
        </a:defRPr>
      </a:lvl8pPr>
      <a:lvl9pPr marL="3656430" algn="l" defTabSz="9141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59" name="Rounded Rectangle 58"/>
          <p:cNvSpPr/>
          <p:nvPr/>
        </p:nvSpPr>
        <p:spPr>
          <a:xfrm>
            <a:off x="3587750" y="1857375"/>
            <a:ext cx="5429250" cy="365125"/>
          </a:xfrm>
          <a:prstGeom prst="roundRect">
            <a:avLst>
              <a:gd name="adj" fmla="val 19641"/>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67" name="Rounded Rectangle 66"/>
          <p:cNvSpPr/>
          <p:nvPr/>
        </p:nvSpPr>
        <p:spPr>
          <a:xfrm>
            <a:off x="3571875" y="5191125"/>
            <a:ext cx="5445125" cy="1508125"/>
          </a:xfrm>
          <a:prstGeom prst="roundRect">
            <a:avLst>
              <a:gd name="adj" fmla="val 7576"/>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47" name="Rounded Rectangle 46"/>
          <p:cNvSpPr/>
          <p:nvPr/>
        </p:nvSpPr>
        <p:spPr>
          <a:xfrm>
            <a:off x="3571875" y="3571875"/>
            <a:ext cx="5445125" cy="1476375"/>
          </a:xfrm>
          <a:prstGeom prst="roundRect">
            <a:avLst>
              <a:gd name="adj" fmla="val 7576"/>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41" name="Rounded Rectangle 40"/>
          <p:cNvSpPr/>
          <p:nvPr/>
        </p:nvSpPr>
        <p:spPr>
          <a:xfrm>
            <a:off x="3571875" y="2381250"/>
            <a:ext cx="5445125" cy="1047750"/>
          </a:xfrm>
          <a:prstGeom prst="roundRect">
            <a:avLst>
              <a:gd name="adj" fmla="val 7576"/>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40" name="Rounded Rectangle 39"/>
          <p:cNvSpPr/>
          <p:nvPr/>
        </p:nvSpPr>
        <p:spPr>
          <a:xfrm>
            <a:off x="127000" y="1857375"/>
            <a:ext cx="2984500" cy="4857750"/>
          </a:xfrm>
          <a:prstGeom prst="roundRect">
            <a:avLst>
              <a:gd name="adj" fmla="val 7576"/>
            </a:avLst>
          </a:prstGeom>
          <a:solidFill>
            <a:schemeClr val="bg1">
              <a:lumMod val="85000"/>
            </a:schemeClr>
          </a:solidFill>
          <a:effectLst>
            <a:outerShdw blurRad="50800" dist="38100" dir="2700000" algn="tl" rotWithShape="0">
              <a:prstClr val="black">
                <a:alpha val="40000"/>
              </a:prstClr>
            </a:outerShdw>
          </a:effectLst>
          <a:scene3d>
            <a:camera prst="orthographicFront"/>
            <a:lightRig rig="contrasting" dir="t"/>
          </a:scene3d>
          <a:sp3d extrusionH="76200" contourW="12700" prstMaterial="matte">
            <a:bevelT w="95250" h="95250"/>
            <a:extrusionClr>
              <a:schemeClr val="bg1">
                <a:lumMod val="85000"/>
              </a:schemeClr>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pic>
        <p:nvPicPr>
          <p:cNvPr id="2115" name="Picture 67" descr="office_of_science_logo_blankbg"/>
          <p:cNvPicPr>
            <a:picLocks noChangeAspect="1" noChangeArrowheads="1"/>
          </p:cNvPicPr>
          <p:nvPr/>
        </p:nvPicPr>
        <p:blipFill>
          <a:blip r:embed="rId2"/>
          <a:srcRect/>
          <a:stretch>
            <a:fillRect/>
          </a:stretch>
        </p:blipFill>
        <p:spPr bwMode="auto">
          <a:xfrm>
            <a:off x="7350125" y="158750"/>
            <a:ext cx="1031875" cy="220927"/>
          </a:xfrm>
          <a:prstGeom prst="rect">
            <a:avLst/>
          </a:prstGeom>
          <a:noFill/>
        </p:spPr>
      </p:pic>
      <p:sp>
        <p:nvSpPr>
          <p:cNvPr id="2327" name="Text Box 279"/>
          <p:cNvSpPr txBox="1">
            <a:spLocks noChangeArrowheads="1"/>
          </p:cNvSpPr>
          <p:nvPr/>
        </p:nvSpPr>
        <p:spPr bwMode="auto">
          <a:xfrm>
            <a:off x="2428875" y="127000"/>
            <a:ext cx="4143375" cy="896395"/>
          </a:xfrm>
          <a:prstGeom prst="rect">
            <a:avLst/>
          </a:prstGeom>
          <a:noFill/>
          <a:ln w="9525">
            <a:noFill/>
            <a:miter lim="800000"/>
            <a:headEnd/>
            <a:tailEnd/>
          </a:ln>
          <a:effectLst/>
        </p:spPr>
        <p:txBody>
          <a:bodyPr wrap="square" lIns="19047" tIns="9523" rIns="19047" bIns="9523">
            <a:spAutoFit/>
          </a:bodyPr>
          <a:lstStyle/>
          <a:p>
            <a:pPr>
              <a:spcBef>
                <a:spcPct val="50000"/>
              </a:spcBef>
            </a:pPr>
            <a:r>
              <a:rPr lang="en-US" sz="1500" dirty="0" smtClean="0"/>
              <a:t>Simple and inexpensive high voltage switch for driving Pockels cells and other low capacitance loads </a:t>
            </a:r>
          </a:p>
          <a:p>
            <a:pPr>
              <a:spcBef>
                <a:spcPct val="50000"/>
              </a:spcBef>
            </a:pPr>
            <a:r>
              <a:rPr lang="en-US" sz="900" dirty="0" smtClean="0">
                <a:latin typeface="Arial" pitchFamily="34" charset="0"/>
                <a:cs typeface="Arial" pitchFamily="34" charset="0"/>
              </a:rPr>
              <a:t>J. Hansknecht</a:t>
            </a:r>
          </a:p>
          <a:p>
            <a:pPr>
              <a:spcBef>
                <a:spcPct val="50000"/>
              </a:spcBef>
            </a:pPr>
            <a:endParaRPr lang="en-US" sz="900" dirty="0" smtClean="0">
              <a:latin typeface="Comic Sans MS" pitchFamily="66" charset="0"/>
              <a:cs typeface="Times New Roman" pitchFamily="18" charset="0"/>
            </a:endParaRPr>
          </a:p>
        </p:txBody>
      </p:sp>
      <p:sp>
        <p:nvSpPr>
          <p:cNvPr id="2350" name="Text Box 302"/>
          <p:cNvSpPr txBox="1">
            <a:spLocks noChangeArrowheads="1"/>
          </p:cNvSpPr>
          <p:nvPr/>
        </p:nvSpPr>
        <p:spPr bwMode="auto">
          <a:xfrm>
            <a:off x="174625" y="984250"/>
            <a:ext cx="8826500" cy="736729"/>
          </a:xfrm>
          <a:prstGeom prst="rect">
            <a:avLst/>
          </a:prstGeom>
          <a:noFill/>
          <a:ln w="25400" cap="rnd" cmpd="thickThin">
            <a:solidFill>
              <a:schemeClr val="tx1"/>
            </a:solidFill>
            <a:round/>
            <a:headEnd/>
            <a:tailEnd/>
          </a:ln>
          <a:effectLst/>
        </p:spPr>
        <p:txBody>
          <a:bodyPr wrap="square" lIns="95235" tIns="9523" rIns="95235" bIns="57141">
            <a:spAutoFit/>
          </a:bodyPr>
          <a:lstStyle/>
          <a:p>
            <a:pPr>
              <a:spcBef>
                <a:spcPct val="50000"/>
              </a:spcBef>
            </a:pPr>
            <a:r>
              <a:rPr lang="en-US" sz="1200" b="1" dirty="0" smtClean="0">
                <a:latin typeface="Arial" pitchFamily="34" charset="0"/>
                <a:cs typeface="Arial" pitchFamily="34" charset="0"/>
              </a:rPr>
              <a:t>ABSTRACT</a:t>
            </a:r>
            <a:r>
              <a:rPr lang="en-US" sz="200" b="1" dirty="0" smtClean="0">
                <a:latin typeface="Comic Sans MS" pitchFamily="66" charset="0"/>
              </a:rPr>
              <a:t>   </a:t>
            </a:r>
          </a:p>
          <a:p>
            <a:pPr algn="just">
              <a:spcBef>
                <a:spcPct val="50000"/>
              </a:spcBef>
            </a:pPr>
            <a:r>
              <a:rPr lang="en-US" sz="700" dirty="0" smtClean="0">
                <a:solidFill>
                  <a:srgbClr val="000000"/>
                </a:solidFill>
                <a:latin typeface="Arial" pitchFamily="34" charset="0"/>
                <a:cs typeface="Arial" pitchFamily="34" charset="0"/>
              </a:rPr>
              <a:t>The delivery of parity quality spin polarized electrons to the Jefferson Lab accelerator presents a unique high voltage engineering challenge.  Parity quality infers that both states of polarization are identical in every respect with the exception of spin orientation.  We create the optical spin reversal using a Pockels cell.  Cell selection and alignment are critical, but the cell also requires a high voltage control system that provides near perfect symmetry between the positive and negative high voltage states to achieve the symmetrical +/-  </a:t>
            </a:r>
            <a:r>
              <a:rPr lang="el-GR" sz="700" dirty="0" smtClean="0">
                <a:solidFill>
                  <a:srgbClr val="000000"/>
                </a:solidFill>
                <a:latin typeface="Arial" pitchFamily="34" charset="0"/>
                <a:cs typeface="Arial" pitchFamily="34" charset="0"/>
              </a:rPr>
              <a:t>λ</a:t>
            </a:r>
            <a:r>
              <a:rPr lang="en-US" sz="700" dirty="0" smtClean="0">
                <a:solidFill>
                  <a:srgbClr val="000000"/>
                </a:solidFill>
                <a:latin typeface="Arial" pitchFamily="34" charset="0"/>
                <a:cs typeface="Arial" pitchFamily="34" charset="0"/>
              </a:rPr>
              <a:t>/4 birefringence states.  We present a brief history of our design challenges and a solution that is simple, inexpensive, and particularly well suited for the application.</a:t>
            </a:r>
            <a:endParaRPr lang="en-US" sz="700" dirty="0">
              <a:solidFill>
                <a:srgbClr val="000000"/>
              </a:solidFill>
              <a:latin typeface="Arial" pitchFamily="34" charset="0"/>
              <a:cs typeface="Arial" pitchFamily="34" charset="0"/>
            </a:endParaRPr>
          </a:p>
        </p:txBody>
      </p:sp>
      <p:sp>
        <p:nvSpPr>
          <p:cNvPr id="5126" name="Rectangle 6"/>
          <p:cNvSpPr>
            <a:spLocks noChangeArrowheads="1"/>
          </p:cNvSpPr>
          <p:nvPr/>
        </p:nvSpPr>
        <p:spPr bwMode="auto">
          <a:xfrm>
            <a:off x="0" y="3119438"/>
            <a:ext cx="38531" cy="96176"/>
          </a:xfrm>
          <a:prstGeom prst="rect">
            <a:avLst/>
          </a:prstGeom>
          <a:noFill/>
          <a:ln w="9525">
            <a:noFill/>
            <a:miter lim="800000"/>
            <a:headEnd/>
            <a:tailEnd/>
          </a:ln>
          <a:effectLst/>
        </p:spPr>
        <p:txBody>
          <a:bodyPr wrap="none" lIns="19047" tIns="9523" rIns="19047" bIns="9523" anchor="ctr">
            <a:spAutoFit/>
          </a:bodyPr>
          <a:lstStyle/>
          <a:p>
            <a:endParaRPr lang="en-US"/>
          </a:p>
        </p:txBody>
      </p:sp>
      <p:sp>
        <p:nvSpPr>
          <p:cNvPr id="5514" name="Text Box 394"/>
          <p:cNvSpPr txBox="1">
            <a:spLocks noChangeArrowheads="1"/>
          </p:cNvSpPr>
          <p:nvPr/>
        </p:nvSpPr>
        <p:spPr bwMode="auto">
          <a:xfrm>
            <a:off x="7270750" y="444500"/>
            <a:ext cx="1397000" cy="142343"/>
          </a:xfrm>
          <a:prstGeom prst="rect">
            <a:avLst/>
          </a:prstGeom>
          <a:solidFill>
            <a:schemeClr val="accent1">
              <a:lumMod val="20000"/>
              <a:lumOff val="80000"/>
              <a:alpha val="8000"/>
            </a:schemeClr>
          </a:solidFill>
          <a:ln w="9525">
            <a:solidFill>
              <a:schemeClr val="tx1"/>
            </a:solidFill>
            <a:miter lim="800000"/>
            <a:headEnd/>
            <a:tailEnd/>
          </a:ln>
          <a:effectLst/>
        </p:spPr>
        <p:txBody>
          <a:bodyPr wrap="square" lIns="19047" tIns="9523" rIns="19047" bIns="9523">
            <a:spAutoFit/>
          </a:bodyPr>
          <a:lstStyle/>
          <a:p>
            <a:pPr algn="just"/>
            <a:r>
              <a:rPr lang="en-US" sz="400" dirty="0">
                <a:latin typeface="Arial" pitchFamily="34" charset="0"/>
                <a:cs typeface="Arial" pitchFamily="34" charset="0"/>
              </a:rPr>
              <a:t>Notice: Authored by </a:t>
            </a:r>
            <a:r>
              <a:rPr lang="en-US" sz="400" dirty="0" smtClean="0">
                <a:latin typeface="Arial" pitchFamily="34" charset="0"/>
                <a:cs typeface="Arial" pitchFamily="34" charset="0"/>
              </a:rPr>
              <a:t>Jefferson Science Associates, LLC under </a:t>
            </a:r>
            <a:r>
              <a:rPr lang="en-US" sz="400" dirty="0">
                <a:latin typeface="Arial" pitchFamily="34" charset="0"/>
                <a:cs typeface="Arial" pitchFamily="34" charset="0"/>
              </a:rPr>
              <a:t>U.S. DOE Contract No. </a:t>
            </a:r>
            <a:r>
              <a:rPr lang="en-US" sz="400" dirty="0" smtClean="0">
                <a:latin typeface="Arial" pitchFamily="34" charset="0"/>
                <a:cs typeface="Arial" pitchFamily="34" charset="0"/>
              </a:rPr>
              <a:t>DE-AC05-06OR23177. </a:t>
            </a:r>
            <a:endParaRPr lang="en-US" sz="400" dirty="0">
              <a:latin typeface="Arial" pitchFamily="34" charset="0"/>
              <a:cs typeface="Arial" pitchFamily="34" charset="0"/>
            </a:endParaRPr>
          </a:p>
        </p:txBody>
      </p:sp>
      <p:pic>
        <p:nvPicPr>
          <p:cNvPr id="1030" name="Picture 6"/>
          <p:cNvPicPr>
            <a:picLocks noChangeAspect="1" noChangeArrowheads="1"/>
          </p:cNvPicPr>
          <p:nvPr/>
        </p:nvPicPr>
        <p:blipFill>
          <a:blip r:embed="rId3" cstate="print"/>
          <a:srcRect/>
          <a:stretch>
            <a:fillRect/>
          </a:stretch>
        </p:blipFill>
        <p:spPr bwMode="auto">
          <a:xfrm>
            <a:off x="333375" y="111125"/>
            <a:ext cx="1635125" cy="757239"/>
          </a:xfrm>
          <a:prstGeom prst="rect">
            <a:avLst/>
          </a:prstGeom>
          <a:noFill/>
          <a:ln w="9525">
            <a:solidFill>
              <a:schemeClr val="accent1">
                <a:lumMod val="75000"/>
              </a:schemeClr>
            </a:solidFill>
            <a:miter lim="800000"/>
            <a:headEnd/>
            <a:tailEnd/>
          </a:ln>
          <a:effectLst>
            <a:outerShdw blurRad="50800" dist="38100" dir="2700000" algn="tl" rotWithShape="0">
              <a:prstClr val="black">
                <a:alpha val="40000"/>
              </a:prstClr>
            </a:outerShdw>
          </a:effectLst>
        </p:spPr>
      </p:pic>
      <p:pic>
        <p:nvPicPr>
          <p:cNvPr id="2" name="Picture 3"/>
          <p:cNvPicPr>
            <a:picLocks noChangeAspect="1" noChangeArrowheads="1"/>
          </p:cNvPicPr>
          <p:nvPr/>
        </p:nvPicPr>
        <p:blipFill>
          <a:blip r:embed="rId4" cstate="print"/>
          <a:srcRect/>
          <a:stretch>
            <a:fillRect/>
          </a:stretch>
        </p:blipFill>
        <p:spPr bwMode="auto">
          <a:xfrm>
            <a:off x="7143750" y="2571750"/>
            <a:ext cx="1270000" cy="655309"/>
          </a:xfrm>
          <a:prstGeom prst="rect">
            <a:avLst/>
          </a:prstGeom>
          <a:noFill/>
          <a:ln w="9525">
            <a:noFill/>
            <a:miter lim="800000"/>
            <a:headEnd/>
            <a:tailEnd/>
          </a:ln>
          <a:effectLst/>
        </p:spPr>
      </p:pic>
      <p:pic>
        <p:nvPicPr>
          <p:cNvPr id="3" name="Picture 4"/>
          <p:cNvPicPr>
            <a:picLocks noChangeAspect="1" noChangeArrowheads="1"/>
          </p:cNvPicPr>
          <p:nvPr/>
        </p:nvPicPr>
        <p:blipFill>
          <a:blip r:embed="rId5" cstate="print"/>
          <a:srcRect/>
          <a:stretch>
            <a:fillRect/>
          </a:stretch>
        </p:blipFill>
        <p:spPr bwMode="auto">
          <a:xfrm>
            <a:off x="3952875" y="2555875"/>
            <a:ext cx="777875" cy="684943"/>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a:srcRect l="3610" t="2950" r="2519" b="14454"/>
          <a:stretch>
            <a:fillRect/>
          </a:stretch>
        </p:blipFill>
        <p:spPr bwMode="auto">
          <a:xfrm>
            <a:off x="7143750" y="3778250"/>
            <a:ext cx="1651000" cy="889000"/>
          </a:xfrm>
          <a:prstGeom prst="rect">
            <a:avLst/>
          </a:prstGeom>
          <a:noFill/>
          <a:ln w="9525">
            <a:solidFill>
              <a:schemeClr val="tx1"/>
            </a:solid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3651250" y="3825875"/>
            <a:ext cx="682625" cy="511111"/>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cstate="print"/>
          <a:srcRect/>
          <a:stretch>
            <a:fillRect/>
          </a:stretch>
        </p:blipFill>
        <p:spPr bwMode="auto">
          <a:xfrm>
            <a:off x="4413250" y="3825875"/>
            <a:ext cx="666750" cy="50006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9"/>
          <a:srcRect/>
          <a:stretch>
            <a:fillRect/>
          </a:stretch>
        </p:blipFill>
        <p:spPr bwMode="auto">
          <a:xfrm>
            <a:off x="3651250" y="5397500"/>
            <a:ext cx="1222375" cy="916781"/>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0"/>
          <a:srcRect/>
          <a:stretch>
            <a:fillRect/>
          </a:stretch>
        </p:blipFill>
        <p:spPr bwMode="auto">
          <a:xfrm>
            <a:off x="4905375" y="5397500"/>
            <a:ext cx="1206500" cy="92075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1" cstate="print"/>
          <a:srcRect/>
          <a:stretch>
            <a:fillRect/>
          </a:stretch>
        </p:blipFill>
        <p:spPr bwMode="auto">
          <a:xfrm>
            <a:off x="5508625" y="2603500"/>
            <a:ext cx="1301750" cy="451996"/>
          </a:xfrm>
          <a:prstGeom prst="rect">
            <a:avLst/>
          </a:prstGeom>
          <a:noFill/>
          <a:ln w="9525">
            <a:noFill/>
            <a:miter lim="800000"/>
            <a:headEnd/>
            <a:tailEnd/>
          </a:ln>
          <a:effectLst/>
        </p:spPr>
      </p:pic>
      <p:pic>
        <p:nvPicPr>
          <p:cNvPr id="1026" name="Picture 2"/>
          <p:cNvPicPr>
            <a:picLocks noChangeAspect="1" noChangeArrowheads="1"/>
          </p:cNvPicPr>
          <p:nvPr/>
        </p:nvPicPr>
        <p:blipFill>
          <a:blip r:embed="rId12" cstate="print"/>
          <a:srcRect/>
          <a:stretch>
            <a:fillRect/>
          </a:stretch>
        </p:blipFill>
        <p:spPr bwMode="auto">
          <a:xfrm>
            <a:off x="254000" y="5095875"/>
            <a:ext cx="1190625" cy="8674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13" cstate="print"/>
          <a:srcRect/>
          <a:stretch>
            <a:fillRect/>
          </a:stretch>
        </p:blipFill>
        <p:spPr bwMode="auto">
          <a:xfrm>
            <a:off x="1651000" y="5095875"/>
            <a:ext cx="1193090" cy="8731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14" cstate="print"/>
          <a:srcRect/>
          <a:stretch>
            <a:fillRect/>
          </a:stretch>
        </p:blipFill>
        <p:spPr bwMode="auto">
          <a:xfrm>
            <a:off x="587375" y="2476500"/>
            <a:ext cx="1968500" cy="588211"/>
          </a:xfrm>
          <a:prstGeom prst="rect">
            <a:avLst/>
          </a:prstGeom>
          <a:noFill/>
          <a:ln w="9525">
            <a:noFill/>
            <a:miter lim="800000"/>
            <a:headEnd/>
            <a:tailEnd/>
          </a:ln>
          <a:effectLst/>
        </p:spPr>
      </p:pic>
      <p:pic>
        <p:nvPicPr>
          <p:cNvPr id="1029" name="Picture 5" descr="C:\Documents and Settings\hansknec\Desktop\snap22.jpg"/>
          <p:cNvPicPr>
            <a:picLocks noChangeAspect="1" noChangeArrowheads="1"/>
          </p:cNvPicPr>
          <p:nvPr/>
        </p:nvPicPr>
        <p:blipFill>
          <a:blip r:embed="rId15" cstate="print"/>
          <a:srcRect/>
          <a:stretch>
            <a:fillRect/>
          </a:stretch>
        </p:blipFill>
        <p:spPr bwMode="auto">
          <a:xfrm>
            <a:off x="333375" y="4508500"/>
            <a:ext cx="1063625" cy="557073"/>
          </a:xfrm>
          <a:prstGeom prst="rect">
            <a:avLst/>
          </a:prstGeom>
          <a:noFill/>
        </p:spPr>
      </p:pic>
      <p:pic>
        <p:nvPicPr>
          <p:cNvPr id="5" name="Picture 7"/>
          <p:cNvPicPr>
            <a:picLocks noChangeAspect="1" noChangeArrowheads="1"/>
          </p:cNvPicPr>
          <p:nvPr/>
        </p:nvPicPr>
        <p:blipFill>
          <a:blip r:embed="rId16" cstate="print"/>
          <a:srcRect/>
          <a:stretch>
            <a:fillRect/>
          </a:stretch>
        </p:blipFill>
        <p:spPr bwMode="auto">
          <a:xfrm>
            <a:off x="412750" y="3286125"/>
            <a:ext cx="746125" cy="594366"/>
          </a:xfrm>
          <a:prstGeom prst="rect">
            <a:avLst/>
          </a:prstGeom>
          <a:noFill/>
          <a:ln w="9525">
            <a:noFill/>
            <a:miter lim="800000"/>
            <a:headEnd/>
            <a:tailEnd/>
          </a:ln>
          <a:effectLst/>
        </p:spPr>
      </p:pic>
      <p:pic>
        <p:nvPicPr>
          <p:cNvPr id="6" name="Picture 8"/>
          <p:cNvPicPr>
            <a:picLocks noChangeAspect="1" noChangeArrowheads="1"/>
          </p:cNvPicPr>
          <p:nvPr/>
        </p:nvPicPr>
        <p:blipFill>
          <a:blip r:embed="rId17" cstate="print"/>
          <a:srcRect/>
          <a:stretch>
            <a:fillRect/>
          </a:stretch>
        </p:blipFill>
        <p:spPr bwMode="auto">
          <a:xfrm>
            <a:off x="5159375" y="3825875"/>
            <a:ext cx="658091" cy="508000"/>
          </a:xfrm>
          <a:prstGeom prst="rect">
            <a:avLst/>
          </a:prstGeom>
          <a:noFill/>
          <a:ln w="9525">
            <a:noFill/>
            <a:miter lim="800000"/>
            <a:headEnd/>
            <a:tailEnd/>
          </a:ln>
          <a:effectLst/>
        </p:spPr>
      </p:pic>
      <p:pic>
        <p:nvPicPr>
          <p:cNvPr id="7" name="Picture 9"/>
          <p:cNvPicPr>
            <a:picLocks noChangeAspect="1" noChangeArrowheads="1"/>
          </p:cNvPicPr>
          <p:nvPr/>
        </p:nvPicPr>
        <p:blipFill>
          <a:blip r:embed="rId18"/>
          <a:srcRect/>
          <a:stretch>
            <a:fillRect/>
          </a:stretch>
        </p:blipFill>
        <p:spPr bwMode="auto">
          <a:xfrm>
            <a:off x="5953125" y="3746500"/>
            <a:ext cx="954328" cy="1063625"/>
          </a:xfrm>
          <a:prstGeom prst="rect">
            <a:avLst/>
          </a:prstGeom>
          <a:noFill/>
          <a:ln w="9525">
            <a:noFill/>
            <a:miter lim="800000"/>
            <a:headEnd/>
            <a:tailEnd/>
          </a:ln>
          <a:effectLst/>
        </p:spPr>
      </p:pic>
      <p:pic>
        <p:nvPicPr>
          <p:cNvPr id="8" name="Picture 10"/>
          <p:cNvPicPr>
            <a:picLocks noChangeAspect="1" noChangeArrowheads="1"/>
          </p:cNvPicPr>
          <p:nvPr/>
        </p:nvPicPr>
        <p:blipFill>
          <a:blip r:embed="rId19" cstate="print"/>
          <a:srcRect/>
          <a:stretch>
            <a:fillRect/>
          </a:stretch>
        </p:blipFill>
        <p:spPr bwMode="auto">
          <a:xfrm>
            <a:off x="6175375" y="5413375"/>
            <a:ext cx="1359527" cy="889000"/>
          </a:xfrm>
          <a:prstGeom prst="rect">
            <a:avLst/>
          </a:prstGeom>
          <a:noFill/>
          <a:ln w="9525">
            <a:solidFill>
              <a:schemeClr val="tx1"/>
            </a:solidFill>
            <a:miter lim="800000"/>
            <a:headEnd/>
            <a:tailEnd/>
          </a:ln>
          <a:effectLst/>
        </p:spPr>
      </p:pic>
      <p:sp>
        <p:nvSpPr>
          <p:cNvPr id="30" name="TextBox 29"/>
          <p:cNvSpPr txBox="1"/>
          <p:nvPr/>
        </p:nvSpPr>
        <p:spPr>
          <a:xfrm>
            <a:off x="3540125" y="2016125"/>
            <a:ext cx="1428750" cy="142343"/>
          </a:xfrm>
          <a:prstGeom prst="rect">
            <a:avLst/>
          </a:prstGeom>
          <a:noFill/>
        </p:spPr>
        <p:txBody>
          <a:bodyPr wrap="square" lIns="19047" tIns="9523" rIns="19047" bIns="9523" rtlCol="0">
            <a:spAutoFit/>
          </a:bodyPr>
          <a:lstStyle/>
          <a:p>
            <a:r>
              <a:rPr lang="en-US" sz="800" dirty="0" smtClean="0">
                <a:solidFill>
                  <a:schemeClr val="tx2">
                    <a:lumMod val="75000"/>
                  </a:schemeClr>
                </a:solidFill>
              </a:rPr>
              <a:t>I = C</a:t>
            </a:r>
            <a:r>
              <a:rPr lang="el-GR" sz="800" dirty="0" smtClean="0">
                <a:solidFill>
                  <a:schemeClr val="tx2">
                    <a:lumMod val="75000"/>
                  </a:schemeClr>
                </a:solidFill>
              </a:rPr>
              <a:t>Δ</a:t>
            </a:r>
            <a:r>
              <a:rPr lang="en-US" sz="800" dirty="0" smtClean="0">
                <a:solidFill>
                  <a:schemeClr val="tx2">
                    <a:lumMod val="75000"/>
                  </a:schemeClr>
                </a:solidFill>
              </a:rPr>
              <a:t>V/ Charge time </a:t>
            </a:r>
            <a:endParaRPr lang="en-US" sz="800" dirty="0">
              <a:solidFill>
                <a:schemeClr val="tx2">
                  <a:lumMod val="75000"/>
                </a:schemeClr>
              </a:solidFill>
            </a:endParaRPr>
          </a:p>
        </p:txBody>
      </p:sp>
      <p:pic>
        <p:nvPicPr>
          <p:cNvPr id="9" name="Picture 11" descr="C:\Documents and Settings\hansknec\Desktop\snap44.jpg"/>
          <p:cNvPicPr>
            <a:picLocks noChangeAspect="1" noChangeArrowheads="1"/>
          </p:cNvPicPr>
          <p:nvPr/>
        </p:nvPicPr>
        <p:blipFill>
          <a:blip r:embed="rId20" cstate="print"/>
          <a:srcRect/>
          <a:stretch>
            <a:fillRect/>
          </a:stretch>
        </p:blipFill>
        <p:spPr bwMode="auto">
          <a:xfrm>
            <a:off x="349250" y="2095500"/>
            <a:ext cx="508000" cy="350289"/>
          </a:xfrm>
          <a:prstGeom prst="rect">
            <a:avLst/>
          </a:prstGeom>
          <a:noFill/>
        </p:spPr>
      </p:pic>
      <p:sp>
        <p:nvSpPr>
          <p:cNvPr id="32" name="TextBox 31"/>
          <p:cNvSpPr txBox="1"/>
          <p:nvPr/>
        </p:nvSpPr>
        <p:spPr>
          <a:xfrm>
            <a:off x="476250" y="1920875"/>
            <a:ext cx="2127250" cy="126954"/>
          </a:xfrm>
          <a:prstGeom prst="rect">
            <a:avLst/>
          </a:prstGeom>
          <a:noFill/>
        </p:spPr>
        <p:txBody>
          <a:bodyPr wrap="square" lIns="19047" tIns="9523" rIns="19047" bIns="9523" rtlCol="0">
            <a:spAutoFit/>
          </a:bodyPr>
          <a:lstStyle/>
          <a:p>
            <a:r>
              <a:rPr lang="en-US" sz="700" dirty="0" smtClean="0">
                <a:solidFill>
                  <a:schemeClr val="accent2"/>
                </a:solidFill>
                <a:latin typeface="Arial" pitchFamily="34" charset="0"/>
                <a:cs typeface="Arial" pitchFamily="34" charset="0"/>
              </a:rPr>
              <a:t>Initial attempts and problems encountered</a:t>
            </a:r>
            <a:endParaRPr lang="en-US" sz="700" dirty="0">
              <a:solidFill>
                <a:schemeClr val="accent2"/>
              </a:solidFill>
              <a:latin typeface="Arial" pitchFamily="34" charset="0"/>
              <a:cs typeface="Arial" pitchFamily="34" charset="0"/>
            </a:endParaRPr>
          </a:p>
        </p:txBody>
      </p:sp>
      <p:sp>
        <p:nvSpPr>
          <p:cNvPr id="33" name="TextBox 32"/>
          <p:cNvSpPr txBox="1"/>
          <p:nvPr/>
        </p:nvSpPr>
        <p:spPr>
          <a:xfrm>
            <a:off x="952500" y="2127250"/>
            <a:ext cx="1571625" cy="250064"/>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Two commercial high-speed / high-voltage transistor switches used to create a symmetrical drive circuit  (~$8000)</a:t>
            </a:r>
            <a:endParaRPr lang="en-US" dirty="0">
              <a:latin typeface="Arial" pitchFamily="34" charset="0"/>
              <a:cs typeface="Arial" pitchFamily="34" charset="0"/>
            </a:endParaRPr>
          </a:p>
        </p:txBody>
      </p:sp>
      <p:sp>
        <p:nvSpPr>
          <p:cNvPr id="34" name="TextBox 33"/>
          <p:cNvSpPr txBox="1"/>
          <p:nvPr/>
        </p:nvSpPr>
        <p:spPr>
          <a:xfrm>
            <a:off x="523875" y="3063875"/>
            <a:ext cx="2127250" cy="173120"/>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Capacitance behind switch must be much larger than capacitance on cell &amp; cell drive cable.  A real safety concern.</a:t>
            </a:r>
            <a:endParaRPr lang="en-US" dirty="0">
              <a:latin typeface="Arial" pitchFamily="34" charset="0"/>
              <a:cs typeface="Arial" pitchFamily="34" charset="0"/>
            </a:endParaRPr>
          </a:p>
        </p:txBody>
      </p:sp>
      <p:sp>
        <p:nvSpPr>
          <p:cNvPr id="35" name="TextBox 34"/>
          <p:cNvSpPr txBox="1"/>
          <p:nvPr/>
        </p:nvSpPr>
        <p:spPr>
          <a:xfrm>
            <a:off x="1206500" y="3429000"/>
            <a:ext cx="1460500" cy="250064"/>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Exaggeration of voltage droop on cell and subsequent re-charge after a </a:t>
            </a:r>
            <a:r>
              <a:rPr lang="en-US" dirty="0" err="1" smtClean="0">
                <a:latin typeface="Arial" pitchFamily="34" charset="0"/>
                <a:cs typeface="Arial" pitchFamily="34" charset="0"/>
              </a:rPr>
              <a:t>helicity</a:t>
            </a:r>
            <a:r>
              <a:rPr lang="en-US" dirty="0" smtClean="0">
                <a:latin typeface="Arial" pitchFamily="34" charset="0"/>
                <a:cs typeface="Arial" pitchFamily="34" charset="0"/>
              </a:rPr>
              <a:t> flip.  Not ideal, but still symmetrical  </a:t>
            </a:r>
            <a:endParaRPr lang="en-US" dirty="0">
              <a:latin typeface="Arial" pitchFamily="34" charset="0"/>
              <a:cs typeface="Arial" pitchFamily="34" charset="0"/>
            </a:endParaRPr>
          </a:p>
        </p:txBody>
      </p:sp>
      <p:pic>
        <p:nvPicPr>
          <p:cNvPr id="10" name="Picture 12"/>
          <p:cNvPicPr>
            <a:picLocks noChangeAspect="1" noChangeArrowheads="1"/>
          </p:cNvPicPr>
          <p:nvPr/>
        </p:nvPicPr>
        <p:blipFill>
          <a:blip r:embed="rId21" cstate="print"/>
          <a:srcRect/>
          <a:stretch>
            <a:fillRect/>
          </a:stretch>
        </p:blipFill>
        <p:spPr bwMode="auto">
          <a:xfrm>
            <a:off x="412750" y="3921125"/>
            <a:ext cx="734075" cy="539750"/>
          </a:xfrm>
          <a:prstGeom prst="rect">
            <a:avLst/>
          </a:prstGeom>
          <a:noFill/>
          <a:ln w="9525">
            <a:noFill/>
            <a:miter lim="800000"/>
            <a:headEnd/>
            <a:tailEnd/>
          </a:ln>
          <a:effectLst/>
        </p:spPr>
      </p:pic>
      <p:sp>
        <p:nvSpPr>
          <p:cNvPr id="37" name="TextBox 36"/>
          <p:cNvSpPr txBox="1"/>
          <p:nvPr/>
        </p:nvSpPr>
        <p:spPr>
          <a:xfrm>
            <a:off x="1190625" y="4048125"/>
            <a:ext cx="1460500" cy="250064"/>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Droop causes a serious problem when </a:t>
            </a:r>
            <a:r>
              <a:rPr lang="en-US" dirty="0" err="1" smtClean="0">
                <a:latin typeface="Arial" pitchFamily="34" charset="0"/>
                <a:cs typeface="Arial" pitchFamily="34" charset="0"/>
              </a:rPr>
              <a:t>helicity</a:t>
            </a:r>
            <a:r>
              <a:rPr lang="en-US" dirty="0" smtClean="0">
                <a:latin typeface="Arial" pitchFamily="34" charset="0"/>
                <a:cs typeface="Arial" pitchFamily="34" charset="0"/>
              </a:rPr>
              <a:t> flip rate is changed from a toggle pattern to a pseudo-random pattern  </a:t>
            </a:r>
            <a:endParaRPr lang="en-US" dirty="0">
              <a:latin typeface="Arial" pitchFamily="34" charset="0"/>
              <a:cs typeface="Arial" pitchFamily="34" charset="0"/>
            </a:endParaRPr>
          </a:p>
        </p:txBody>
      </p:sp>
      <p:sp>
        <p:nvSpPr>
          <p:cNvPr id="38" name="TextBox 37"/>
          <p:cNvSpPr txBox="1"/>
          <p:nvPr/>
        </p:nvSpPr>
        <p:spPr>
          <a:xfrm>
            <a:off x="1476375" y="4683125"/>
            <a:ext cx="1460500" cy="173120"/>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All-in-one commercial bipolar high-voltage switch   (~$10,000)</a:t>
            </a:r>
            <a:endParaRPr lang="en-US" dirty="0">
              <a:latin typeface="Arial" pitchFamily="34" charset="0"/>
              <a:cs typeface="Arial" pitchFamily="34" charset="0"/>
            </a:endParaRPr>
          </a:p>
        </p:txBody>
      </p:sp>
      <p:sp>
        <p:nvSpPr>
          <p:cNvPr id="39" name="TextBox 38"/>
          <p:cNvSpPr txBox="1"/>
          <p:nvPr/>
        </p:nvSpPr>
        <p:spPr>
          <a:xfrm>
            <a:off x="190500" y="5984875"/>
            <a:ext cx="2889250" cy="250064"/>
          </a:xfrm>
          <a:prstGeom prst="rect">
            <a:avLst/>
          </a:prstGeom>
          <a:noFill/>
        </p:spPr>
        <p:txBody>
          <a:bodyPr wrap="square" lIns="19047" tIns="9523" rIns="19047" bIns="9523" rtlCol="0">
            <a:spAutoFit/>
          </a:bodyPr>
          <a:lstStyle/>
          <a:p>
            <a:pPr algn="l"/>
            <a:r>
              <a:rPr lang="en-US" dirty="0" smtClean="0">
                <a:latin typeface="Arial" pitchFamily="34" charset="0"/>
                <a:cs typeface="Arial" pitchFamily="34" charset="0"/>
              </a:rPr>
              <a:t>Charge droop was greatly improved, but high speed ringing of the cell was a problem for the settling time.   In addition, the large high-speed switching currents created a noise induced </a:t>
            </a:r>
            <a:r>
              <a:rPr lang="en-US" dirty="0" err="1" smtClean="0">
                <a:latin typeface="Arial" pitchFamily="34" charset="0"/>
                <a:cs typeface="Arial" pitchFamily="34" charset="0"/>
              </a:rPr>
              <a:t>helicity</a:t>
            </a:r>
            <a:r>
              <a:rPr lang="en-US" dirty="0" smtClean="0">
                <a:latin typeface="Arial" pitchFamily="34" charset="0"/>
                <a:cs typeface="Arial" pitchFamily="34" charset="0"/>
              </a:rPr>
              <a:t> pickup on sensitive </a:t>
            </a:r>
            <a:r>
              <a:rPr lang="en-US" dirty="0" err="1" smtClean="0">
                <a:latin typeface="Arial" pitchFamily="34" charset="0"/>
                <a:cs typeface="Arial" pitchFamily="34" charset="0"/>
              </a:rPr>
              <a:t>helicity</a:t>
            </a:r>
            <a:r>
              <a:rPr lang="en-US" dirty="0" smtClean="0">
                <a:latin typeface="Arial" pitchFamily="34" charset="0"/>
                <a:cs typeface="Arial" pitchFamily="34" charset="0"/>
              </a:rPr>
              <a:t> DAQ components.</a:t>
            </a:r>
            <a:endParaRPr lang="en-US" dirty="0">
              <a:latin typeface="Arial" pitchFamily="34" charset="0"/>
              <a:cs typeface="Arial" pitchFamily="34" charset="0"/>
            </a:endParaRPr>
          </a:p>
        </p:txBody>
      </p:sp>
      <p:sp>
        <p:nvSpPr>
          <p:cNvPr id="43" name="TextBox 42"/>
          <p:cNvSpPr txBox="1"/>
          <p:nvPr/>
        </p:nvSpPr>
        <p:spPr>
          <a:xfrm>
            <a:off x="3238500" y="3254375"/>
            <a:ext cx="2190750" cy="96176"/>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Encapsulated </a:t>
            </a:r>
            <a:r>
              <a:rPr lang="en-US" dirty="0" err="1" smtClean="0">
                <a:latin typeface="Arial" pitchFamily="34" charset="0"/>
                <a:cs typeface="Arial" pitchFamily="34" charset="0"/>
              </a:rPr>
              <a:t>Opto</a:t>
            </a:r>
            <a:r>
              <a:rPr lang="en-US" dirty="0" smtClean="0">
                <a:latin typeface="Arial" pitchFamily="34" charset="0"/>
                <a:cs typeface="Arial" pitchFamily="34" charset="0"/>
              </a:rPr>
              <a:t>-diode  $67 each </a:t>
            </a:r>
            <a:endParaRPr lang="en-US" dirty="0">
              <a:latin typeface="Arial" pitchFamily="34" charset="0"/>
              <a:cs typeface="Arial" pitchFamily="34" charset="0"/>
            </a:endParaRPr>
          </a:p>
        </p:txBody>
      </p:sp>
      <p:sp>
        <p:nvSpPr>
          <p:cNvPr id="44" name="TextBox 43"/>
          <p:cNvSpPr txBox="1"/>
          <p:nvPr/>
        </p:nvSpPr>
        <p:spPr>
          <a:xfrm>
            <a:off x="4508500" y="2413000"/>
            <a:ext cx="3540125" cy="126954"/>
          </a:xfrm>
          <a:prstGeom prst="rect">
            <a:avLst/>
          </a:prstGeom>
          <a:noFill/>
        </p:spPr>
        <p:txBody>
          <a:bodyPr wrap="square" lIns="19047" tIns="9523" rIns="19047" bIns="9523" rtlCol="0">
            <a:spAutoFit/>
          </a:bodyPr>
          <a:lstStyle/>
          <a:p>
            <a:r>
              <a:rPr lang="en-US" sz="700" dirty="0" smtClean="0">
                <a:solidFill>
                  <a:schemeClr val="tx2">
                    <a:lumMod val="75000"/>
                  </a:schemeClr>
                </a:solidFill>
                <a:latin typeface="Arial" pitchFamily="34" charset="0"/>
                <a:cs typeface="Arial" pitchFamily="34" charset="0"/>
              </a:rPr>
              <a:t>Solution step 2-  Obtain a pair of simple, inexpensive high-voltage </a:t>
            </a:r>
            <a:r>
              <a:rPr lang="en-US" sz="700" dirty="0" err="1" smtClean="0">
                <a:solidFill>
                  <a:schemeClr val="tx2">
                    <a:lumMod val="75000"/>
                  </a:schemeClr>
                </a:solidFill>
                <a:latin typeface="Arial" pitchFamily="34" charset="0"/>
                <a:cs typeface="Arial" pitchFamily="34" charset="0"/>
              </a:rPr>
              <a:t>Opto</a:t>
            </a:r>
            <a:r>
              <a:rPr lang="en-US" sz="700" dirty="0" smtClean="0">
                <a:solidFill>
                  <a:schemeClr val="tx2">
                    <a:lumMod val="75000"/>
                  </a:schemeClr>
                </a:solidFill>
                <a:latin typeface="Arial" pitchFamily="34" charset="0"/>
                <a:cs typeface="Arial" pitchFamily="34" charset="0"/>
              </a:rPr>
              <a:t>-Diodes*</a:t>
            </a:r>
            <a:endParaRPr lang="en-US" sz="700" dirty="0">
              <a:solidFill>
                <a:schemeClr val="tx2">
                  <a:lumMod val="75000"/>
                </a:schemeClr>
              </a:solidFill>
              <a:latin typeface="Arial" pitchFamily="34" charset="0"/>
              <a:cs typeface="Arial" pitchFamily="34" charset="0"/>
            </a:endParaRPr>
          </a:p>
        </p:txBody>
      </p:sp>
      <p:sp>
        <p:nvSpPr>
          <p:cNvPr id="45" name="TextBox 44"/>
          <p:cNvSpPr txBox="1"/>
          <p:nvPr/>
        </p:nvSpPr>
        <p:spPr>
          <a:xfrm>
            <a:off x="5429250" y="3079750"/>
            <a:ext cx="1460500" cy="250064"/>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Operational specifications</a:t>
            </a:r>
          </a:p>
          <a:p>
            <a:r>
              <a:rPr lang="en-US" dirty="0" smtClean="0">
                <a:latin typeface="Arial" pitchFamily="34" charset="0"/>
                <a:cs typeface="Arial" pitchFamily="34" charset="0"/>
              </a:rPr>
              <a:t>Note the 230uA  typical reverse leakage when the LED’s are turned on </a:t>
            </a:r>
            <a:endParaRPr lang="en-US" dirty="0">
              <a:latin typeface="Arial" pitchFamily="34" charset="0"/>
              <a:cs typeface="Arial" pitchFamily="34" charset="0"/>
            </a:endParaRPr>
          </a:p>
        </p:txBody>
      </p:sp>
      <p:sp>
        <p:nvSpPr>
          <p:cNvPr id="46" name="TextBox 45"/>
          <p:cNvSpPr txBox="1"/>
          <p:nvPr/>
        </p:nvSpPr>
        <p:spPr>
          <a:xfrm>
            <a:off x="7175500" y="3206750"/>
            <a:ext cx="1222375" cy="96176"/>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Operational schematic </a:t>
            </a:r>
            <a:endParaRPr lang="en-US" dirty="0">
              <a:latin typeface="Arial" pitchFamily="34" charset="0"/>
              <a:cs typeface="Arial" pitchFamily="34" charset="0"/>
            </a:endParaRPr>
          </a:p>
        </p:txBody>
      </p:sp>
      <p:sp>
        <p:nvSpPr>
          <p:cNvPr id="48" name="TextBox 47"/>
          <p:cNvSpPr txBox="1"/>
          <p:nvPr/>
        </p:nvSpPr>
        <p:spPr>
          <a:xfrm>
            <a:off x="4032250" y="3603625"/>
            <a:ext cx="4540250" cy="126954"/>
          </a:xfrm>
          <a:prstGeom prst="rect">
            <a:avLst/>
          </a:prstGeom>
          <a:noFill/>
        </p:spPr>
        <p:txBody>
          <a:bodyPr wrap="square" lIns="19047" tIns="9523" rIns="19047" bIns="9523" rtlCol="0">
            <a:spAutoFit/>
          </a:bodyPr>
          <a:lstStyle/>
          <a:p>
            <a:r>
              <a:rPr lang="en-US" sz="700" dirty="0" smtClean="0">
                <a:solidFill>
                  <a:schemeClr val="tx2">
                    <a:lumMod val="75000"/>
                  </a:schemeClr>
                </a:solidFill>
                <a:latin typeface="Arial" pitchFamily="34" charset="0"/>
                <a:cs typeface="Arial" pitchFamily="34" charset="0"/>
              </a:rPr>
              <a:t>Solution step 3-  “Hack” diodes to increase </a:t>
            </a:r>
            <a:r>
              <a:rPr lang="en-US" sz="700" dirty="0" err="1" smtClean="0">
                <a:solidFill>
                  <a:schemeClr val="tx2">
                    <a:lumMod val="75000"/>
                  </a:schemeClr>
                </a:solidFill>
                <a:latin typeface="Arial" pitchFamily="34" charset="0"/>
                <a:cs typeface="Arial" pitchFamily="34" charset="0"/>
              </a:rPr>
              <a:t>transconductance</a:t>
            </a:r>
            <a:r>
              <a:rPr lang="en-US" sz="700" dirty="0" smtClean="0">
                <a:solidFill>
                  <a:schemeClr val="tx2">
                    <a:lumMod val="75000"/>
                  </a:schemeClr>
                </a:solidFill>
                <a:latin typeface="Arial" pitchFamily="34" charset="0"/>
                <a:cs typeface="Arial" pitchFamily="34" charset="0"/>
              </a:rPr>
              <a:t> by adding higher power LED’s</a:t>
            </a:r>
            <a:endParaRPr lang="en-US" sz="700" dirty="0">
              <a:solidFill>
                <a:schemeClr val="tx2">
                  <a:lumMod val="75000"/>
                </a:schemeClr>
              </a:solidFill>
              <a:latin typeface="Arial" pitchFamily="34" charset="0"/>
              <a:cs typeface="Arial" pitchFamily="34" charset="0"/>
            </a:endParaRPr>
          </a:p>
        </p:txBody>
      </p:sp>
      <p:sp>
        <p:nvSpPr>
          <p:cNvPr id="50" name="Right Arrow 49"/>
          <p:cNvSpPr/>
          <p:nvPr/>
        </p:nvSpPr>
        <p:spPr>
          <a:xfrm>
            <a:off x="4302125" y="4365625"/>
            <a:ext cx="111125" cy="111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51" name="Right Arrow 50"/>
          <p:cNvSpPr/>
          <p:nvPr/>
        </p:nvSpPr>
        <p:spPr>
          <a:xfrm>
            <a:off x="5048250" y="4365625"/>
            <a:ext cx="111125" cy="111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52" name="Right Arrow 51"/>
          <p:cNvSpPr/>
          <p:nvPr/>
        </p:nvSpPr>
        <p:spPr>
          <a:xfrm>
            <a:off x="5794375" y="4349750"/>
            <a:ext cx="111125" cy="111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53" name="TextBox 52"/>
          <p:cNvSpPr txBox="1"/>
          <p:nvPr/>
        </p:nvSpPr>
        <p:spPr>
          <a:xfrm>
            <a:off x="3603625" y="4397375"/>
            <a:ext cx="682625" cy="403953"/>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Cut off existing</a:t>
            </a:r>
          </a:p>
          <a:p>
            <a:r>
              <a:rPr lang="en-US" dirty="0" smtClean="0">
                <a:latin typeface="Arial" pitchFamily="34" charset="0"/>
                <a:cs typeface="Arial" pitchFamily="34" charset="0"/>
              </a:rPr>
              <a:t>LED’s so we can</a:t>
            </a:r>
          </a:p>
          <a:p>
            <a:r>
              <a:rPr lang="en-US" dirty="0" smtClean="0">
                <a:latin typeface="Arial" pitchFamily="34" charset="0"/>
                <a:cs typeface="Arial" pitchFamily="34" charset="0"/>
              </a:rPr>
              <a:t>add high power</a:t>
            </a:r>
          </a:p>
          <a:p>
            <a:r>
              <a:rPr lang="en-US" dirty="0" smtClean="0">
                <a:latin typeface="Arial" pitchFamily="34" charset="0"/>
                <a:cs typeface="Arial" pitchFamily="34" charset="0"/>
              </a:rPr>
              <a:t>LED’s to boost</a:t>
            </a:r>
          </a:p>
          <a:p>
            <a:r>
              <a:rPr lang="en-US" dirty="0" err="1" smtClean="0">
                <a:latin typeface="Arial" pitchFamily="34" charset="0"/>
                <a:cs typeface="Arial" pitchFamily="34" charset="0"/>
              </a:rPr>
              <a:t>transconductance</a:t>
            </a:r>
            <a:endParaRPr lang="en-US" dirty="0">
              <a:latin typeface="Arial" pitchFamily="34" charset="0"/>
              <a:cs typeface="Arial" pitchFamily="34" charset="0"/>
            </a:endParaRPr>
          </a:p>
        </p:txBody>
      </p:sp>
      <p:sp>
        <p:nvSpPr>
          <p:cNvPr id="54" name="TextBox 53"/>
          <p:cNvSpPr txBox="1"/>
          <p:nvPr/>
        </p:nvSpPr>
        <p:spPr>
          <a:xfrm>
            <a:off x="4429125" y="4397375"/>
            <a:ext cx="682625" cy="327009"/>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Optically polish</a:t>
            </a:r>
          </a:p>
          <a:p>
            <a:r>
              <a:rPr lang="en-US" dirty="0" smtClean="0">
                <a:latin typeface="Arial" pitchFamily="34" charset="0"/>
                <a:cs typeface="Arial" pitchFamily="34" charset="0"/>
              </a:rPr>
              <a:t>remaining </a:t>
            </a:r>
          </a:p>
          <a:p>
            <a:r>
              <a:rPr lang="en-US" dirty="0" smtClean="0">
                <a:latin typeface="Arial" pitchFamily="34" charset="0"/>
                <a:cs typeface="Arial" pitchFamily="34" charset="0"/>
              </a:rPr>
              <a:t>encapsulated</a:t>
            </a:r>
          </a:p>
          <a:p>
            <a:r>
              <a:rPr lang="en-US" dirty="0" smtClean="0">
                <a:latin typeface="Arial" pitchFamily="34" charset="0"/>
                <a:cs typeface="Arial" pitchFamily="34" charset="0"/>
              </a:rPr>
              <a:t>HV diode</a:t>
            </a:r>
            <a:endParaRPr lang="en-US" dirty="0">
              <a:latin typeface="Arial" pitchFamily="34" charset="0"/>
              <a:cs typeface="Arial" pitchFamily="34" charset="0"/>
            </a:endParaRPr>
          </a:p>
        </p:txBody>
      </p:sp>
      <p:sp>
        <p:nvSpPr>
          <p:cNvPr id="56" name="TextBox 55"/>
          <p:cNvSpPr txBox="1"/>
          <p:nvPr/>
        </p:nvSpPr>
        <p:spPr>
          <a:xfrm>
            <a:off x="5143500" y="4397375"/>
            <a:ext cx="682625" cy="327009"/>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Add mounting</a:t>
            </a:r>
          </a:p>
          <a:p>
            <a:r>
              <a:rPr lang="en-US" dirty="0" smtClean="0">
                <a:latin typeface="Arial" pitchFamily="34" charset="0"/>
                <a:cs typeface="Arial" pitchFamily="34" charset="0"/>
              </a:rPr>
              <a:t>tubes for new</a:t>
            </a:r>
          </a:p>
          <a:p>
            <a:r>
              <a:rPr lang="en-US" dirty="0" smtClean="0">
                <a:latin typeface="Arial" pitchFamily="34" charset="0"/>
                <a:cs typeface="Arial" pitchFamily="34" charset="0"/>
              </a:rPr>
              <a:t>high-power</a:t>
            </a:r>
          </a:p>
          <a:p>
            <a:r>
              <a:rPr lang="en-US" dirty="0" smtClean="0">
                <a:latin typeface="Arial" pitchFamily="34" charset="0"/>
                <a:cs typeface="Arial" pitchFamily="34" charset="0"/>
              </a:rPr>
              <a:t>LED’s</a:t>
            </a:r>
            <a:endParaRPr lang="en-US" dirty="0">
              <a:latin typeface="Arial" pitchFamily="34" charset="0"/>
              <a:cs typeface="Arial" pitchFamily="34" charset="0"/>
            </a:endParaRPr>
          </a:p>
        </p:txBody>
      </p:sp>
      <p:sp>
        <p:nvSpPr>
          <p:cNvPr id="57" name="TextBox 56"/>
          <p:cNvSpPr txBox="1"/>
          <p:nvPr/>
        </p:nvSpPr>
        <p:spPr>
          <a:xfrm>
            <a:off x="5746750" y="4826000"/>
            <a:ext cx="1301750" cy="173120"/>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Glue two assemblies together with and opaque barrier separation</a:t>
            </a:r>
            <a:endParaRPr lang="en-US" dirty="0">
              <a:latin typeface="Arial" pitchFamily="34" charset="0"/>
              <a:cs typeface="Arial" pitchFamily="34" charset="0"/>
            </a:endParaRPr>
          </a:p>
        </p:txBody>
      </p:sp>
      <p:sp>
        <p:nvSpPr>
          <p:cNvPr id="58" name="TextBox 57"/>
          <p:cNvSpPr txBox="1"/>
          <p:nvPr/>
        </p:nvSpPr>
        <p:spPr>
          <a:xfrm>
            <a:off x="190500" y="6318250"/>
            <a:ext cx="2889250" cy="277764"/>
          </a:xfrm>
          <a:prstGeom prst="rect">
            <a:avLst/>
          </a:prstGeom>
          <a:noFill/>
        </p:spPr>
        <p:txBody>
          <a:bodyPr wrap="square" lIns="19047" tIns="9523" rIns="19047" bIns="9523" rtlCol="0">
            <a:spAutoFit/>
          </a:bodyPr>
          <a:lstStyle/>
          <a:p>
            <a:pPr algn="l"/>
            <a:r>
              <a:rPr lang="en-US" sz="560" dirty="0" smtClean="0">
                <a:solidFill>
                  <a:schemeClr val="accent2"/>
                </a:solidFill>
                <a:latin typeface="Arial" pitchFamily="34" charset="0"/>
                <a:cs typeface="Arial" pitchFamily="34" charset="0"/>
              </a:rPr>
              <a:t>We concluded that we were going about this in the wrong way.  We want to slow down the switch transition time to prevent ringing.  A critically damped transition is needed.  This significantly drops the switch current handling requirement.</a:t>
            </a:r>
            <a:endParaRPr lang="en-US" sz="560" dirty="0">
              <a:solidFill>
                <a:schemeClr val="accent2"/>
              </a:solidFill>
              <a:latin typeface="Arial" pitchFamily="34" charset="0"/>
              <a:cs typeface="Arial" pitchFamily="34" charset="0"/>
            </a:endParaRPr>
          </a:p>
        </p:txBody>
      </p:sp>
      <p:sp>
        <p:nvSpPr>
          <p:cNvPr id="61" name="TextBox 60"/>
          <p:cNvSpPr txBox="1"/>
          <p:nvPr/>
        </p:nvSpPr>
        <p:spPr>
          <a:xfrm>
            <a:off x="3762375" y="1857375"/>
            <a:ext cx="5080000" cy="126954"/>
          </a:xfrm>
          <a:prstGeom prst="rect">
            <a:avLst/>
          </a:prstGeom>
          <a:noFill/>
        </p:spPr>
        <p:txBody>
          <a:bodyPr wrap="square" lIns="19047" tIns="9523" rIns="19047" bIns="9523" rtlCol="0">
            <a:spAutoFit/>
          </a:bodyPr>
          <a:lstStyle/>
          <a:p>
            <a:r>
              <a:rPr lang="en-US" sz="700" dirty="0" smtClean="0">
                <a:solidFill>
                  <a:schemeClr val="tx2">
                    <a:lumMod val="75000"/>
                  </a:schemeClr>
                </a:solidFill>
                <a:latin typeface="Arial" pitchFamily="34" charset="0"/>
                <a:cs typeface="Arial" pitchFamily="34" charset="0"/>
              </a:rPr>
              <a:t>Solution step 1-  Determine what we really need in terms of drive current to create a 100 microsecond rise-time </a:t>
            </a:r>
            <a:endParaRPr lang="en-US" sz="700" dirty="0">
              <a:solidFill>
                <a:schemeClr val="tx2">
                  <a:lumMod val="75000"/>
                </a:schemeClr>
              </a:solidFill>
              <a:latin typeface="Arial" pitchFamily="34" charset="0"/>
              <a:cs typeface="Arial" pitchFamily="34" charset="0"/>
            </a:endParaRPr>
          </a:p>
        </p:txBody>
      </p:sp>
      <p:sp>
        <p:nvSpPr>
          <p:cNvPr id="62" name="TextBox 61"/>
          <p:cNvSpPr txBox="1"/>
          <p:nvPr/>
        </p:nvSpPr>
        <p:spPr>
          <a:xfrm>
            <a:off x="4857750" y="1905000"/>
            <a:ext cx="3968750" cy="280842"/>
          </a:xfrm>
          <a:prstGeom prst="rect">
            <a:avLst/>
          </a:prstGeom>
          <a:noFill/>
        </p:spPr>
        <p:txBody>
          <a:bodyPr wrap="square" lIns="19047" tIns="9523" rIns="19047" bIns="9523" rtlCol="0">
            <a:spAutoFit/>
          </a:bodyPr>
          <a:lstStyle/>
          <a:p>
            <a:pPr algn="l"/>
            <a:endParaRPr lang="en-US" sz="600" dirty="0" smtClean="0">
              <a:latin typeface="Arial" pitchFamily="34" charset="0"/>
              <a:cs typeface="Arial" pitchFamily="34" charset="0"/>
            </a:endParaRPr>
          </a:p>
          <a:p>
            <a:pPr algn="l"/>
            <a:r>
              <a:rPr lang="en-US" dirty="0" smtClean="0">
                <a:latin typeface="Arial" pitchFamily="34" charset="0"/>
                <a:cs typeface="Arial" pitchFamily="34" charset="0"/>
              </a:rPr>
              <a:t>+λ/4 to - λ/4 = 5120V on our KD*P cell for 780nm            Cell capacitance= 6pf           Desired charge time = 100us</a:t>
            </a:r>
          </a:p>
          <a:p>
            <a:pPr algn="l"/>
            <a:r>
              <a:rPr lang="en-US" sz="600" b="1" dirty="0" smtClean="0">
                <a:latin typeface="Arial" pitchFamily="34" charset="0"/>
                <a:cs typeface="Arial" pitchFamily="34" charset="0"/>
              </a:rPr>
              <a:t>                                Calculated charge current is only 307uA !!</a:t>
            </a:r>
          </a:p>
        </p:txBody>
      </p:sp>
      <p:cxnSp>
        <p:nvCxnSpPr>
          <p:cNvPr id="64" name="Straight Arrow Connector 63"/>
          <p:cNvCxnSpPr/>
          <p:nvPr/>
        </p:nvCxnSpPr>
        <p:spPr>
          <a:xfrm>
            <a:off x="5238750" y="2143125"/>
            <a:ext cx="285750" cy="3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10800000">
            <a:off x="7080250" y="2143125"/>
            <a:ext cx="301625" cy="3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635375" y="6334125"/>
            <a:ext cx="1254125" cy="173120"/>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Pockels cell λ/2 transition optical result.  ~70us with no ringing.</a:t>
            </a:r>
            <a:endParaRPr lang="en-US" dirty="0">
              <a:latin typeface="Arial" pitchFamily="34" charset="0"/>
              <a:cs typeface="Arial" pitchFamily="34" charset="0"/>
            </a:endParaRPr>
          </a:p>
        </p:txBody>
      </p:sp>
      <p:sp>
        <p:nvSpPr>
          <p:cNvPr id="69" name="TextBox 68"/>
          <p:cNvSpPr txBox="1"/>
          <p:nvPr/>
        </p:nvSpPr>
        <p:spPr>
          <a:xfrm>
            <a:off x="4937125" y="6334125"/>
            <a:ext cx="1190625" cy="250064"/>
          </a:xfrm>
          <a:prstGeom prst="rect">
            <a:avLst/>
          </a:prstGeom>
          <a:noFill/>
        </p:spPr>
        <p:txBody>
          <a:bodyPr wrap="square" lIns="19047" tIns="9523" rIns="19047" bIns="9523" rtlCol="0">
            <a:spAutoFit/>
          </a:bodyPr>
          <a:lstStyle/>
          <a:p>
            <a:pPr algn="l"/>
            <a:r>
              <a:rPr lang="en-US" dirty="0" smtClean="0">
                <a:latin typeface="Arial" pitchFamily="34" charset="0"/>
                <a:cs typeface="Arial" pitchFamily="34" charset="0"/>
              </a:rPr>
              <a:t>Pockels cell λ/2 flipping at 1kHz.</a:t>
            </a:r>
          </a:p>
          <a:p>
            <a:pPr algn="l"/>
            <a:r>
              <a:rPr lang="en-US" dirty="0" smtClean="0">
                <a:latin typeface="Arial" pitchFamily="34" charset="0"/>
                <a:cs typeface="Arial" pitchFamily="34" charset="0"/>
              </a:rPr>
              <a:t>Perfect symmetry and no voltage droop over time.</a:t>
            </a:r>
            <a:endParaRPr lang="en-US" dirty="0">
              <a:latin typeface="Arial" pitchFamily="34" charset="0"/>
              <a:cs typeface="Arial" pitchFamily="34" charset="0"/>
            </a:endParaRPr>
          </a:p>
        </p:txBody>
      </p:sp>
      <p:sp>
        <p:nvSpPr>
          <p:cNvPr id="70" name="Down Arrow 69"/>
          <p:cNvSpPr/>
          <p:nvPr/>
        </p:nvSpPr>
        <p:spPr>
          <a:xfrm>
            <a:off x="6207125" y="2222500"/>
            <a:ext cx="158750" cy="1587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71" name="Down Arrow 70"/>
          <p:cNvSpPr/>
          <p:nvPr/>
        </p:nvSpPr>
        <p:spPr>
          <a:xfrm>
            <a:off x="6223000" y="3429000"/>
            <a:ext cx="158750" cy="1428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72" name="Down Arrow 71"/>
          <p:cNvSpPr/>
          <p:nvPr/>
        </p:nvSpPr>
        <p:spPr>
          <a:xfrm>
            <a:off x="6207125" y="5048250"/>
            <a:ext cx="158750" cy="1428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73" name="TextBox 72"/>
          <p:cNvSpPr txBox="1"/>
          <p:nvPr/>
        </p:nvSpPr>
        <p:spPr>
          <a:xfrm>
            <a:off x="7381875" y="4699000"/>
            <a:ext cx="1301750" cy="96176"/>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Push-Pull Circuit Schematic</a:t>
            </a:r>
            <a:endParaRPr lang="en-US" dirty="0">
              <a:latin typeface="Arial" pitchFamily="34" charset="0"/>
              <a:cs typeface="Arial" pitchFamily="34" charset="0"/>
            </a:endParaRPr>
          </a:p>
        </p:txBody>
      </p:sp>
      <p:sp>
        <p:nvSpPr>
          <p:cNvPr id="74" name="Rectangle 73"/>
          <p:cNvSpPr/>
          <p:nvPr/>
        </p:nvSpPr>
        <p:spPr>
          <a:xfrm>
            <a:off x="6048375" y="5175250"/>
            <a:ext cx="487313" cy="192360"/>
          </a:xfrm>
          <a:prstGeom prst="rect">
            <a:avLst/>
          </a:prstGeom>
          <a:noFill/>
        </p:spPr>
        <p:txBody>
          <a:bodyPr wrap="none" lIns="19047" tIns="9523" rIns="19047" bIns="9523">
            <a:spAutoFit/>
          </a:bodyPr>
          <a:lstStyle/>
          <a:p>
            <a:pPr algn="ctr"/>
            <a:r>
              <a:rPr lang="en-US" sz="1100" b="1" dirty="0" smtClean="0">
                <a:ln w="10541" cmpd="sng">
                  <a:solidFill>
                    <a:schemeClr val="accent1">
                      <a:shade val="88000"/>
                      <a:satMod val="110000"/>
                    </a:schemeClr>
                  </a:solidFill>
                  <a:prstDash val="solid"/>
                </a:ln>
                <a:solidFill>
                  <a:schemeClr val="tx2">
                    <a:lumMod val="75000"/>
                  </a:schemeClr>
                </a:solidFill>
              </a:rPr>
              <a:t>Results</a:t>
            </a:r>
            <a:endParaRPr lang="en-US" sz="1100" b="1" dirty="0">
              <a:ln w="10541" cmpd="sng">
                <a:solidFill>
                  <a:schemeClr val="accent1">
                    <a:shade val="88000"/>
                    <a:satMod val="110000"/>
                  </a:schemeClr>
                </a:solidFill>
                <a:prstDash val="solid"/>
              </a:ln>
              <a:solidFill>
                <a:schemeClr val="tx2">
                  <a:lumMod val="75000"/>
                </a:schemeClr>
              </a:solidFill>
            </a:endParaRPr>
          </a:p>
        </p:txBody>
      </p:sp>
      <p:sp>
        <p:nvSpPr>
          <p:cNvPr id="75" name="Rectangle 74"/>
          <p:cNvSpPr/>
          <p:nvPr/>
        </p:nvSpPr>
        <p:spPr>
          <a:xfrm>
            <a:off x="3111500" y="6365875"/>
            <a:ext cx="222250" cy="79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76" name="Rectangle 75"/>
          <p:cNvSpPr/>
          <p:nvPr/>
        </p:nvSpPr>
        <p:spPr>
          <a:xfrm>
            <a:off x="3286125" y="2016125"/>
            <a:ext cx="79375" cy="4429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77" name="Right Arrow 76"/>
          <p:cNvSpPr/>
          <p:nvPr/>
        </p:nvSpPr>
        <p:spPr>
          <a:xfrm>
            <a:off x="3286125" y="1968500"/>
            <a:ext cx="301625" cy="1587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78" name="TextBox 77"/>
          <p:cNvSpPr txBox="1"/>
          <p:nvPr/>
        </p:nvSpPr>
        <p:spPr>
          <a:xfrm>
            <a:off x="7696200" y="3276600"/>
            <a:ext cx="1317625" cy="111565"/>
          </a:xfrm>
          <a:prstGeom prst="rect">
            <a:avLst/>
          </a:prstGeom>
          <a:noFill/>
        </p:spPr>
        <p:txBody>
          <a:bodyPr wrap="square" lIns="19047" tIns="9523" rIns="19047" bIns="9523" rtlCol="0">
            <a:spAutoFit/>
          </a:bodyPr>
          <a:lstStyle/>
          <a:p>
            <a:r>
              <a:rPr lang="en-US" sz="400" dirty="0" smtClean="0">
                <a:latin typeface="Arial" pitchFamily="34" charset="0"/>
                <a:cs typeface="Arial" pitchFamily="34" charset="0"/>
              </a:rPr>
              <a:t>* OC-100-HG from Voltage Multipliers, Inc</a:t>
            </a:r>
            <a:r>
              <a:rPr lang="en-US" sz="600" dirty="0" smtClean="0">
                <a:latin typeface="Arial" pitchFamily="34" charset="0"/>
                <a:cs typeface="Arial" pitchFamily="34" charset="0"/>
              </a:rPr>
              <a:t>.</a:t>
            </a:r>
            <a:endParaRPr lang="en-US" sz="600" dirty="0">
              <a:latin typeface="Arial" pitchFamily="34" charset="0"/>
              <a:cs typeface="Arial" pitchFamily="34" charset="0"/>
            </a:endParaRPr>
          </a:p>
        </p:txBody>
      </p:sp>
      <p:sp>
        <p:nvSpPr>
          <p:cNvPr id="79" name="TextBox 78"/>
          <p:cNvSpPr txBox="1"/>
          <p:nvPr/>
        </p:nvSpPr>
        <p:spPr>
          <a:xfrm>
            <a:off x="7683500" y="5207000"/>
            <a:ext cx="1031875" cy="111565"/>
          </a:xfrm>
          <a:prstGeom prst="rect">
            <a:avLst/>
          </a:prstGeom>
          <a:noFill/>
        </p:spPr>
        <p:txBody>
          <a:bodyPr wrap="square" lIns="19047" tIns="9523" rIns="19047" bIns="9523" rtlCol="0">
            <a:spAutoFit/>
          </a:bodyPr>
          <a:lstStyle/>
          <a:p>
            <a:r>
              <a:rPr lang="en-US" sz="600" b="1" u="sng" dirty="0" smtClean="0">
                <a:latin typeface="Arial" pitchFamily="34" charset="0"/>
                <a:cs typeface="Arial" pitchFamily="34" charset="0"/>
              </a:rPr>
              <a:t>Conclusion</a:t>
            </a:r>
            <a:endParaRPr lang="en-US" sz="600" u="sng" dirty="0">
              <a:latin typeface="Arial" pitchFamily="34" charset="0"/>
              <a:cs typeface="Arial" pitchFamily="34" charset="0"/>
            </a:endParaRPr>
          </a:p>
        </p:txBody>
      </p:sp>
      <p:sp>
        <p:nvSpPr>
          <p:cNvPr id="80" name="TextBox 79"/>
          <p:cNvSpPr txBox="1"/>
          <p:nvPr/>
        </p:nvSpPr>
        <p:spPr>
          <a:xfrm>
            <a:off x="7556500" y="5318125"/>
            <a:ext cx="1358900" cy="1450393"/>
          </a:xfrm>
          <a:prstGeom prst="rect">
            <a:avLst/>
          </a:prstGeom>
          <a:noFill/>
        </p:spPr>
        <p:txBody>
          <a:bodyPr wrap="square" lIns="19047" tIns="9523" rIns="19047" bIns="9523" rtlCol="0">
            <a:spAutoFit/>
          </a:bodyPr>
          <a:lstStyle/>
          <a:p>
            <a:pPr algn="l"/>
            <a:r>
              <a:rPr lang="en-US" sz="540" dirty="0" smtClean="0">
                <a:latin typeface="Arial" pitchFamily="34" charset="0"/>
                <a:cs typeface="Arial" pitchFamily="34" charset="0"/>
              </a:rPr>
              <a:t>This project validated the old cliché   </a:t>
            </a:r>
          </a:p>
          <a:p>
            <a:pPr algn="l"/>
            <a:r>
              <a:rPr lang="en-US" sz="540" dirty="0" smtClean="0">
                <a:latin typeface="Arial" pitchFamily="34" charset="0"/>
                <a:cs typeface="Arial" pitchFamily="34" charset="0"/>
              </a:rPr>
              <a:t>         “Less is sometimes more”</a:t>
            </a:r>
          </a:p>
          <a:p>
            <a:pPr algn="l"/>
            <a:endParaRPr lang="en-US" sz="540" dirty="0" smtClean="0">
              <a:latin typeface="Arial" pitchFamily="34" charset="0"/>
              <a:cs typeface="Arial" pitchFamily="34" charset="0"/>
            </a:endParaRPr>
          </a:p>
          <a:p>
            <a:pPr algn="l"/>
            <a:r>
              <a:rPr lang="en-US" sz="540" dirty="0" smtClean="0">
                <a:latin typeface="Arial" pitchFamily="34" charset="0"/>
                <a:cs typeface="Arial" pitchFamily="34" charset="0"/>
              </a:rPr>
              <a:t>For this application, a switch has been constructed for under $200 that easily out performs switches costing over $10,000.</a:t>
            </a:r>
          </a:p>
          <a:p>
            <a:pPr algn="l"/>
            <a:endParaRPr lang="en-US" sz="540" dirty="0" smtClean="0">
              <a:latin typeface="Arial" pitchFamily="34" charset="0"/>
              <a:cs typeface="Arial" pitchFamily="34" charset="0"/>
            </a:endParaRPr>
          </a:p>
          <a:p>
            <a:pPr algn="l"/>
            <a:r>
              <a:rPr lang="en-US" sz="540" dirty="0" smtClean="0">
                <a:latin typeface="Arial" pitchFamily="34" charset="0"/>
                <a:cs typeface="Arial" pitchFamily="34" charset="0"/>
              </a:rPr>
              <a:t>The old switch was limited to 30 Hz </a:t>
            </a:r>
            <a:r>
              <a:rPr lang="en-US" sz="540" dirty="0" err="1" smtClean="0">
                <a:latin typeface="Arial" pitchFamily="34" charset="0"/>
                <a:cs typeface="Arial" pitchFamily="34" charset="0"/>
              </a:rPr>
              <a:t>helicity</a:t>
            </a:r>
            <a:r>
              <a:rPr lang="en-US" sz="540" dirty="0" smtClean="0">
                <a:latin typeface="Arial" pitchFamily="34" charset="0"/>
                <a:cs typeface="Arial" pitchFamily="34" charset="0"/>
              </a:rPr>
              <a:t> flip rates due to power handling limitations.  We can now achieve over 1 kHz flip rate.</a:t>
            </a:r>
          </a:p>
          <a:p>
            <a:pPr algn="l"/>
            <a:endParaRPr lang="en-US" sz="540" dirty="0" smtClean="0">
              <a:latin typeface="Arial" pitchFamily="34" charset="0"/>
              <a:cs typeface="Arial" pitchFamily="34" charset="0"/>
            </a:endParaRPr>
          </a:p>
          <a:p>
            <a:pPr algn="l"/>
            <a:r>
              <a:rPr lang="en-US" sz="540" dirty="0" smtClean="0">
                <a:latin typeface="Arial" pitchFamily="34" charset="0"/>
                <a:cs typeface="Arial" pitchFamily="34" charset="0"/>
              </a:rPr>
              <a:t>The switch design is presently being used to drive the </a:t>
            </a:r>
            <a:r>
              <a:rPr lang="en-US" sz="540" dirty="0" err="1" smtClean="0">
                <a:latin typeface="Arial" pitchFamily="34" charset="0"/>
                <a:cs typeface="Arial" pitchFamily="34" charset="0"/>
              </a:rPr>
              <a:t>helicity</a:t>
            </a:r>
            <a:r>
              <a:rPr lang="en-US" sz="540" dirty="0" smtClean="0">
                <a:latin typeface="Arial" pitchFamily="34" charset="0"/>
                <a:cs typeface="Arial" pitchFamily="34" charset="0"/>
              </a:rPr>
              <a:t> of the Jefferson Lab accelerator with unprecedented parity quality.  </a:t>
            </a:r>
          </a:p>
          <a:p>
            <a:pPr algn="l"/>
            <a:endParaRPr lang="en-US" sz="600" dirty="0" smtClean="0">
              <a:latin typeface="Arial" pitchFamily="34" charset="0"/>
              <a:cs typeface="Arial" pitchFamily="34" charset="0"/>
            </a:endParaRPr>
          </a:p>
          <a:p>
            <a:pPr algn="l"/>
            <a:endParaRPr lang="en-US" sz="600" dirty="0">
              <a:latin typeface="Arial" pitchFamily="34" charset="0"/>
              <a:cs typeface="Arial" pitchFamily="34" charset="0"/>
            </a:endParaRPr>
          </a:p>
        </p:txBody>
      </p:sp>
      <p:sp>
        <p:nvSpPr>
          <p:cNvPr id="81" name="TextBox 80"/>
          <p:cNvSpPr txBox="1"/>
          <p:nvPr/>
        </p:nvSpPr>
        <p:spPr>
          <a:xfrm>
            <a:off x="6191250" y="6350000"/>
            <a:ext cx="1254125" cy="250064"/>
          </a:xfrm>
          <a:prstGeom prst="rect">
            <a:avLst/>
          </a:prstGeom>
          <a:noFill/>
        </p:spPr>
        <p:txBody>
          <a:bodyPr wrap="square" lIns="19047" tIns="9523" rIns="19047" bIns="9523" rtlCol="0">
            <a:spAutoFit/>
          </a:bodyPr>
          <a:lstStyle/>
          <a:p>
            <a:r>
              <a:rPr lang="en-US" dirty="0" smtClean="0">
                <a:latin typeface="Arial" pitchFamily="34" charset="0"/>
                <a:cs typeface="Arial" pitchFamily="34" charset="0"/>
              </a:rPr>
              <a:t>Potential applications include bipolar high voltage biasing of electro-static steering plates in a </a:t>
            </a:r>
            <a:r>
              <a:rPr lang="en-US" dirty="0" err="1" smtClean="0">
                <a:latin typeface="Arial" pitchFamily="34" charset="0"/>
                <a:cs typeface="Arial" pitchFamily="34" charset="0"/>
              </a:rPr>
              <a:t>beamline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16569</TotalTime>
  <Words>610</Words>
  <Application>Microsoft PowerPoint</Application>
  <PresentationFormat>On-screen Show (4:3)</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Comic Sans MS</vt:lpstr>
      <vt:lpstr>Office Theme</vt:lpstr>
      <vt:lpstr>Slide 1</vt:lpstr>
    </vt:vector>
  </TitlesOfParts>
  <Company>TJNAF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Pockels switch</dc:title>
  <dc:creator>John Hansknecht</dc:creator>
  <cp:lastModifiedBy>hansknec</cp:lastModifiedBy>
  <cp:revision>293</cp:revision>
  <dcterms:created xsi:type="dcterms:W3CDTF">2006-06-28T13:44:24Z</dcterms:created>
  <dcterms:modified xsi:type="dcterms:W3CDTF">2008-10-07T18:28:59Z</dcterms:modified>
</cp:coreProperties>
</file>