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5"/>
  </p:notesMasterIdLst>
  <p:handoutMasterIdLst>
    <p:handoutMasterId r:id="rId46"/>
  </p:handoutMasterIdLst>
  <p:sldIdLst>
    <p:sldId id="578" r:id="rId2"/>
    <p:sldId id="660" r:id="rId3"/>
    <p:sldId id="724" r:id="rId4"/>
    <p:sldId id="685" r:id="rId5"/>
    <p:sldId id="626" r:id="rId6"/>
    <p:sldId id="659" r:id="rId7"/>
    <p:sldId id="727" r:id="rId8"/>
    <p:sldId id="713" r:id="rId9"/>
    <p:sldId id="729" r:id="rId10"/>
    <p:sldId id="688" r:id="rId11"/>
    <p:sldId id="720" r:id="rId12"/>
    <p:sldId id="735" r:id="rId13"/>
    <p:sldId id="701" r:id="rId14"/>
    <p:sldId id="736" r:id="rId15"/>
    <p:sldId id="741" r:id="rId16"/>
    <p:sldId id="742" r:id="rId17"/>
    <p:sldId id="743" r:id="rId18"/>
    <p:sldId id="732" r:id="rId19"/>
    <p:sldId id="733" r:id="rId20"/>
    <p:sldId id="744" r:id="rId21"/>
    <p:sldId id="622" r:id="rId22"/>
    <p:sldId id="737" r:id="rId23"/>
    <p:sldId id="734" r:id="rId24"/>
    <p:sldId id="719" r:id="rId25"/>
    <p:sldId id="738" r:id="rId26"/>
    <p:sldId id="739" r:id="rId27"/>
    <p:sldId id="723" r:id="rId28"/>
    <p:sldId id="573" r:id="rId29"/>
    <p:sldId id="709" r:id="rId30"/>
    <p:sldId id="711" r:id="rId31"/>
    <p:sldId id="704" r:id="rId32"/>
    <p:sldId id="745" r:id="rId33"/>
    <p:sldId id="721" r:id="rId34"/>
    <p:sldId id="665" r:id="rId35"/>
    <p:sldId id="698" r:id="rId36"/>
    <p:sldId id="728" r:id="rId37"/>
    <p:sldId id="731" r:id="rId38"/>
    <p:sldId id="708" r:id="rId39"/>
    <p:sldId id="675" r:id="rId40"/>
    <p:sldId id="683" r:id="rId41"/>
    <p:sldId id="679" r:id="rId42"/>
    <p:sldId id="673" r:id="rId43"/>
    <p:sldId id="680" r:id="rId44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  <a:srgbClr val="FFFF00"/>
    <a:srgbClr val="9BFFC8"/>
    <a:srgbClr val="CC00CC"/>
    <a:srgbClr val="00CC00"/>
    <a:srgbClr val="F64B16"/>
    <a:srgbClr val="CC6600"/>
    <a:srgbClr val="95E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154" autoAdjust="0"/>
  </p:normalViewPr>
  <p:slideViewPr>
    <p:cSldViewPr snapToGrid="0">
      <p:cViewPr varScale="1">
        <p:scale>
          <a:sx n="109" d="100"/>
          <a:sy n="109" d="100"/>
        </p:scale>
        <p:origin x="-1590" y="-114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63022" y="8921553"/>
            <a:ext cx="416184" cy="2759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40" y="4420906"/>
            <a:ext cx="5147022" cy="418805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585" tIns="60655" rIns="124585" bIns="60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40263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7445" y="8843406"/>
            <a:ext cx="591761" cy="44655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FE1DE24-5F93-414B-B4BB-D5F834695149}" type="slidenum">
              <a:rPr lang="en-US" smtClean="0"/>
              <a:t>34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773073" y="6655607"/>
            <a:ext cx="179322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UITF Progress meeting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569" y="1"/>
            <a:ext cx="8328338" cy="708337"/>
          </a:xfrm>
        </p:spPr>
        <p:txBody>
          <a:bodyPr/>
          <a:lstStyle/>
          <a:p>
            <a:pPr eaLnBrk="1" hangingPunct="1"/>
            <a:r>
              <a:rPr lang="en-US" smtClean="0"/>
              <a:t>UITF Project Status Meeting 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-1" y="775854"/>
            <a:ext cx="2729345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612" y="1711964"/>
            <a:ext cx="6400800" cy="17526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Matt </a:t>
            </a:r>
            <a:r>
              <a:rPr lang="en-US" b="0" dirty="0" err="1" smtClean="0">
                <a:solidFill>
                  <a:schemeClr val="tx1"/>
                </a:solidFill>
              </a:rPr>
              <a:t>Poelker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February 23, 2016</a:t>
            </a: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103" y="4177211"/>
            <a:ext cx="7611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Installed transfer line, leak checked 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Purchased a turbo pump for leaky shield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Building the heat exchanger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Controls getting worked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741" y="18896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53438"/>
            <a:ext cx="4303971" cy="3227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6665"/>
          <a:stretch/>
        </p:blipFill>
        <p:spPr>
          <a:xfrm>
            <a:off x="4528458" y="883389"/>
            <a:ext cx="4328159" cy="31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03" y="0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Engineering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375" y="888616"/>
            <a:ext cx="8304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I&amp;C building </a:t>
            </a:r>
            <a:r>
              <a:rPr lang="en-US" sz="2800" dirty="0" err="1" smtClean="0"/>
              <a:t>stripline</a:t>
            </a:r>
            <a:r>
              <a:rPr lang="en-US" sz="2800" dirty="0" smtClean="0"/>
              <a:t> bpm electronics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DC power prep-</a:t>
            </a:r>
            <a:r>
              <a:rPr lang="en-US" sz="2800" dirty="0" err="1" smtClean="0"/>
              <a:t>ing</a:t>
            </a:r>
            <a:r>
              <a:rPr lang="en-US" sz="2800" dirty="0" smtClean="0"/>
              <a:t> magnet racks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control boards in fab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group building second water skid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group building the klystron control panel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Safety System Group on track, ODH and PSS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Installation Group done with Cave1, can help with Cave2 when it makes sense</a:t>
            </a:r>
          </a:p>
        </p:txBody>
      </p:sp>
    </p:spTree>
    <p:extLst>
      <p:ext uri="{BB962C8B-B14F-4D97-AF65-F5344CB8AC3E}">
        <p14:creationId xmlns:p14="http://schemas.microsoft.com/office/powerpoint/2010/main" val="19216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968205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Met with </a:t>
            </a:r>
            <a:r>
              <a:rPr lang="en-US" sz="2800" dirty="0" err="1" smtClean="0"/>
              <a:t>Cryo</a:t>
            </a:r>
            <a:r>
              <a:rPr lang="en-US" sz="2800" dirty="0" smtClean="0"/>
              <a:t>, SRF, RF, and </a:t>
            </a:r>
            <a:r>
              <a:rPr lang="en-US" sz="2800" dirty="0" err="1" smtClean="0"/>
              <a:t>Kazimi</a:t>
            </a:r>
            <a:r>
              <a:rPr lang="en-US" sz="2800" dirty="0" smtClean="0"/>
              <a:t> of 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Discussing relief valves from ODH point of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Who does what?  </a:t>
            </a:r>
            <a:r>
              <a:rPr lang="en-US" sz="2800" dirty="0"/>
              <a:t>e</a:t>
            </a:r>
            <a:r>
              <a:rPr lang="en-US" sz="2800" dirty="0" smtClean="0"/>
              <a:t>.g. </a:t>
            </a:r>
            <a:r>
              <a:rPr lang="en-US" sz="2800" dirty="0" err="1" smtClean="0"/>
              <a:t>Cryo</a:t>
            </a:r>
            <a:r>
              <a:rPr lang="en-US" sz="2800" dirty="0" smtClean="0"/>
              <a:t> makes u-tubes and SRF stabs them, </a:t>
            </a:r>
            <a:r>
              <a:rPr lang="en-US" sz="2800" dirty="0" err="1" smtClean="0"/>
              <a:t>Cryo</a:t>
            </a:r>
            <a:r>
              <a:rPr lang="en-US" sz="2800" dirty="0" smtClean="0"/>
              <a:t> pulls cables, SRF provides connectors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Expect 8 MeV beam with available klystrons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575" y="28023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New ¼ CM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/>
          <a:stretch/>
        </p:blipFill>
        <p:spPr>
          <a:xfrm>
            <a:off x="4406538" y="796304"/>
            <a:ext cx="4667794" cy="3198028"/>
          </a:xfrm>
          <a:prstGeom prst="rect">
            <a:avLst/>
          </a:prstGeom>
        </p:spPr>
      </p:pic>
      <p:pic>
        <p:nvPicPr>
          <p:cNvPr id="8" name="Picture 2" descr="M:\asd\asddata\CryomoduleAssembly\pictures\QCM\DSC_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" y="914316"/>
            <a:ext cx="4182785" cy="27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3431" y="796304"/>
            <a:ext cx="3160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 at CMTF June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3100" y="3423122"/>
            <a:ext cx="323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Install at UITF July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65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Cryo</a:t>
            </a:r>
            <a:r>
              <a:rPr lang="en-US" kern="0" dirty="0" smtClean="0"/>
              <a:t>, SRF, RF and new 1/4 CM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29264"/>
            <a:ext cx="887533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Recall, we agreed on means to “park” the ¼ CM when not accelerating beam: circulate 80K LN2 through 35K shield line.  UITF should not be a burden on CTF 34 </a:t>
            </a:r>
            <a:r>
              <a:rPr lang="en-US" sz="2400" dirty="0" err="1" smtClean="0">
                <a:latin typeface="+mn-lt"/>
              </a:rPr>
              <a:t>wks</a:t>
            </a:r>
            <a:r>
              <a:rPr lang="en-US" sz="2400" dirty="0" smtClean="0">
                <a:latin typeface="+mn-lt"/>
              </a:rPr>
              <a:t> per year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LN2 temp could fluctuate 80 to 100 K, no problem for parking but…. </a:t>
            </a:r>
            <a:endParaRPr lang="en-US" sz="2400" dirty="0">
              <a:latin typeface="+mn-lt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How </a:t>
            </a:r>
            <a:r>
              <a:rPr lang="en-US" sz="2400" dirty="0">
                <a:latin typeface="+mn-lt"/>
              </a:rPr>
              <a:t>to cool </a:t>
            </a:r>
            <a:r>
              <a:rPr lang="en-US" sz="2400" dirty="0" err="1" smtClean="0">
                <a:latin typeface="+mn-lt"/>
              </a:rPr>
              <a:t>HDIce</a:t>
            </a:r>
            <a:r>
              <a:rPr lang="en-US" sz="2400" dirty="0" smtClean="0">
                <a:latin typeface="+mn-lt"/>
              </a:rPr>
              <a:t>? I think we are leaning toward CTF connection…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Nagging ODH assessment is “nagging” because some issues were ill-defined: parking strategy and relief valves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New ¼ CM requires waveguide tuners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Chad Seaton building </a:t>
            </a:r>
            <a:r>
              <a:rPr lang="en-US" sz="2400" dirty="0">
                <a:latin typeface="+mn-lt"/>
              </a:rPr>
              <a:t>the high power </a:t>
            </a:r>
            <a:r>
              <a:rPr lang="en-US" sz="2400" dirty="0" err="1">
                <a:latin typeface="+mn-lt"/>
              </a:rPr>
              <a:t>rf</a:t>
            </a:r>
            <a:r>
              <a:rPr lang="en-US" sz="2400" dirty="0">
                <a:latin typeface="+mn-lt"/>
              </a:rPr>
              <a:t> control </a:t>
            </a:r>
            <a:r>
              <a:rPr lang="en-US" sz="2400" dirty="0" smtClean="0">
                <a:latin typeface="+mn-lt"/>
              </a:rPr>
              <a:t>board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Next </a:t>
            </a:r>
            <a:r>
              <a:rPr lang="en-US" sz="2400" dirty="0">
                <a:latin typeface="+mn-lt"/>
              </a:rPr>
              <a:t>biggest issue: designing the waveguide layout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6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381" y="4091588"/>
            <a:ext cx="8969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Gun HV power supply installed inside SF6 tank, very little corona at 60 psi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Gun table and 80/20 </a:t>
            </a:r>
            <a:r>
              <a:rPr lang="en-US" sz="2400" dirty="0" err="1" smtClean="0"/>
              <a:t>keV</a:t>
            </a:r>
            <a:r>
              <a:rPr lang="en-US" sz="2400" dirty="0" smtClean="0"/>
              <a:t> beamline structure moved into place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NEXT:  add gun HV chamber, install big beamline elements, buy stuff….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2239" y="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Gun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69979"/>
            <a:ext cx="4303971" cy="3227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853438"/>
            <a:ext cx="4081417" cy="3061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2378" y="2690949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buncher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10" y="1075563"/>
            <a:ext cx="248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HV power supply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737828" y="1537228"/>
            <a:ext cx="866035" cy="3176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248297" y="2569029"/>
            <a:ext cx="243840" cy="20900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558285" y="769979"/>
            <a:ext cx="39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Barrel polished in 2 days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975" y="4767018"/>
            <a:ext cx="854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Yan Wang’s POISSON simulations validated by Fay Hannon using CST 3D field mapper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4821" y="10188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Gun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6" y="923109"/>
            <a:ext cx="3451435" cy="365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96" y="923109"/>
            <a:ext cx="3447007" cy="36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42352" y="1600591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 MV/m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7781" y="399109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8 MV/m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5216" y="7937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Gun and Beamline at GTS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3" y="803073"/>
            <a:ext cx="7162800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03" y="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Operations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8934" y="784455"/>
            <a:ext cx="8465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Network switcher hardware installed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Computer terminals installed in control 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6100 IOCs ordered, but we can use older IOCs if needed sooner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Groups are installing hardware in racks, and conversations have started with Software (Scott Higgins our POC)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5808" r="-1471" b="7598"/>
          <a:stretch/>
        </p:blipFill>
        <p:spPr>
          <a:xfrm>
            <a:off x="4005942" y="3474719"/>
            <a:ext cx="4737463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Reviews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</a:t>
            </a:r>
            <a:r>
              <a:rPr lang="en-US" sz="2400" dirty="0">
                <a:latin typeface="+mn-lt"/>
              </a:rPr>
              <a:t>Accelerator </a:t>
            </a:r>
            <a:r>
              <a:rPr lang="en-US" sz="2400" dirty="0" smtClean="0">
                <a:latin typeface="+mn-lt"/>
              </a:rPr>
              <a:t>Review: where </a:t>
            </a:r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eamline design is reviewed by Ops/CASA/SRF, March 15,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Geoff </a:t>
            </a:r>
            <a:r>
              <a:rPr lang="en-US" sz="1800" dirty="0" err="1" smtClean="0">
                <a:latin typeface="+mn-lt"/>
              </a:rPr>
              <a:t>Krafft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>
                <a:latin typeface="+mn-lt"/>
              </a:rPr>
              <a:t>Mike </a:t>
            </a:r>
            <a:r>
              <a:rPr lang="en-US" sz="1800" dirty="0" err="1">
                <a:latin typeface="+mn-lt"/>
              </a:rPr>
              <a:t>Spata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Reza </a:t>
            </a:r>
            <a:r>
              <a:rPr lang="en-US" sz="1800" dirty="0" err="1" smtClean="0">
                <a:latin typeface="+mn-lt"/>
              </a:rPr>
              <a:t>Kazimi</a:t>
            </a:r>
            <a:r>
              <a:rPr lang="en-US" sz="1800" dirty="0" smtClean="0">
                <a:latin typeface="+mn-lt"/>
              </a:rPr>
              <a:t>, Arne </a:t>
            </a:r>
            <a:r>
              <a:rPr lang="en-US" sz="1800" dirty="0" err="1" smtClean="0">
                <a:latin typeface="+mn-lt"/>
              </a:rPr>
              <a:t>Freyberger</a:t>
            </a:r>
            <a:r>
              <a:rPr lang="en-US" sz="1800" dirty="0" smtClean="0">
                <a:latin typeface="+mn-lt"/>
              </a:rPr>
              <a:t>, Todd </a:t>
            </a:r>
            <a:r>
              <a:rPr lang="en-US" sz="1800" dirty="0" err="1" smtClean="0">
                <a:latin typeface="+mn-lt"/>
              </a:rPr>
              <a:t>Satogata</a:t>
            </a:r>
            <a:r>
              <a:rPr lang="en-US" sz="1800" dirty="0" smtClean="0">
                <a:latin typeface="+mn-lt"/>
              </a:rPr>
              <a:t>, Bob </a:t>
            </a:r>
            <a:r>
              <a:rPr lang="en-US" sz="1800" dirty="0" err="1" smtClean="0">
                <a:latin typeface="+mn-lt"/>
              </a:rPr>
              <a:t>Rimmer</a:t>
            </a:r>
            <a:endParaRPr lang="en-US" sz="1800" dirty="0" smtClean="0"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Need to send out pre-review material soon: beamline design, optics envelope, machine protection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Safety Systems Review, May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Machine and Personnel, including radiation protection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SCMB?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Readiness Review, August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Commissioning and Operations plans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Experimental Readiness Review, December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Focused on </a:t>
            </a:r>
            <a:r>
              <a:rPr lang="en-US" sz="1800" dirty="0" err="1" smtClean="0">
                <a:latin typeface="+mn-lt"/>
              </a:rPr>
              <a:t>HDIce</a:t>
            </a:r>
            <a:endParaRPr lang="en-US" sz="1800" dirty="0" smtClean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Documents: FSAD, mini-AOD, ESAD</a:t>
            </a:r>
          </a:p>
        </p:txBody>
      </p:sp>
    </p:spTree>
    <p:extLst>
      <p:ext uri="{BB962C8B-B14F-4D97-AF65-F5344CB8AC3E}">
        <p14:creationId xmlns:p14="http://schemas.microsoft.com/office/powerpoint/2010/main" val="723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HDIce</a:t>
            </a:r>
            <a:endParaRPr lang="en-US" kern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2932" y="857815"/>
            <a:ext cx="6339840" cy="5013423"/>
            <a:chOff x="1137994" y="857816"/>
            <a:chExt cx="6339840" cy="501342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94" y="857816"/>
              <a:ext cx="6339840" cy="501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3321038" y="1802674"/>
              <a:ext cx="0" cy="3309257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3432714" y="1802673"/>
            <a:ext cx="5510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Stripline</a:t>
            </a:r>
            <a:r>
              <a:rPr lang="en-US" dirty="0" smtClean="0"/>
              <a:t> BPMs see 7nA beam with 1 Hz integration time.  But we want to see 1nA beam, or even less at UITF.  Don’t want to fly blind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731520" y="4763589"/>
            <a:ext cx="2246811" cy="174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235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0322" y="779078"/>
            <a:ext cx="8473044" cy="5287963"/>
          </a:xfrm>
        </p:spPr>
        <p:txBody>
          <a:bodyPr/>
          <a:lstStyle/>
          <a:p>
            <a:pPr marL="228600" lvl="1" indent="-228600" eaLnBrk="1" hangingPunct="1">
              <a:buFontTx/>
              <a:buChar char="•"/>
            </a:pPr>
            <a:r>
              <a:rPr lang="en-US" sz="2800" dirty="0" smtClean="0"/>
              <a:t>Purpose: </a:t>
            </a:r>
            <a:r>
              <a:rPr lang="en-US" sz="2800" dirty="0"/>
              <a:t>to inform Lab Leadership of the </a:t>
            </a:r>
            <a:r>
              <a:rPr lang="en-US" sz="2800" dirty="0" smtClean="0"/>
              <a:t>UITF status</a:t>
            </a:r>
          </a:p>
          <a:p>
            <a:pPr marL="228600" lvl="1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800" dirty="0" smtClean="0"/>
              <a:t>Action Items (from previous meetings)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Project Update</a:t>
            </a:r>
          </a:p>
          <a:p>
            <a:pPr lvl="1" eaLnBrk="1" hangingPunct="1"/>
            <a:r>
              <a:rPr lang="en-US" sz="2800" dirty="0" smtClean="0"/>
              <a:t>Progress Update</a:t>
            </a:r>
          </a:p>
          <a:p>
            <a:pPr lvl="1" eaLnBrk="1" hangingPunct="1"/>
            <a:r>
              <a:rPr lang="en-US" sz="2800" dirty="0" smtClean="0"/>
              <a:t>Milestones Update</a:t>
            </a:r>
          </a:p>
          <a:p>
            <a:pPr lvl="1" eaLnBrk="1" hangingPunct="1"/>
            <a:r>
              <a:rPr lang="en-US" sz="2800" dirty="0" smtClean="0"/>
              <a:t>Budget Update</a:t>
            </a:r>
          </a:p>
          <a:p>
            <a:pPr lvl="1" eaLnBrk="1" hangingPunct="1"/>
            <a:r>
              <a:rPr lang="en-US" sz="2800" dirty="0" smtClean="0"/>
              <a:t>Highlights &amp; Concerns</a:t>
            </a:r>
          </a:p>
          <a:p>
            <a:pPr lvl="1" eaLnBrk="1" hangingPunct="1"/>
            <a:r>
              <a:rPr lang="en-US" sz="2800" dirty="0" smtClean="0"/>
              <a:t>Next meeting agenda</a:t>
            </a:r>
          </a:p>
        </p:txBody>
      </p:sp>
    </p:spTree>
    <p:extLst>
      <p:ext uri="{BB962C8B-B14F-4D97-AF65-F5344CB8AC3E}">
        <p14:creationId xmlns:p14="http://schemas.microsoft.com/office/powerpoint/2010/main" val="7400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HDIce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0106" y="807076"/>
                <a:ext cx="8332567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𝒏𝑨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𝑫𝒖𝒕𝒚𝑭𝒂𝒄𝒕𝒐𝒓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𝑰𝒑𝒆𝒂𝒌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𝑰𝒃𝒂𝒔𝒆𝒍𝒊𝒏𝒆</m:t>
                      </m:r>
                    </m:oMath>
                  </m:oMathPara>
                </a14:m>
                <a:endParaRPr lang="en-US" b="1" baseline="-25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𝒎𝒔𝒆𝒄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𝟏𝟔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𝟕</m:t>
                        </m:r>
                        <m:r>
                          <a:rPr lang="en-US" b="1" i="1" smtClean="0">
                            <a:latin typeface="Cambria Math"/>
                          </a:rPr>
                          <m:t>𝒎𝒔𝒆𝒄</m:t>
                        </m:r>
                      </m:den>
                    </m:f>
                  </m:oMath>
                </a14:m>
                <a:r>
                  <a:rPr lang="en-US" b="1" i="1" dirty="0" smtClean="0"/>
                  <a:t> x 10 </a:t>
                </a:r>
                <a:r>
                  <a:rPr lang="en-US" b="1" i="1" dirty="0" err="1" smtClean="0"/>
                  <a:t>nA</a:t>
                </a:r>
                <a:r>
                  <a:rPr lang="en-US" b="1" i="1" dirty="0" smtClean="0"/>
                  <a:t> = 0.06 </a:t>
                </a:r>
                <a:r>
                  <a:rPr lang="en-US" b="1" i="1" dirty="0" err="1" smtClean="0"/>
                  <a:t>nA</a:t>
                </a:r>
                <a:r>
                  <a:rPr lang="en-US" b="1" i="1" dirty="0" smtClean="0"/>
                  <a:t> ;  </a:t>
                </a:r>
                <a:r>
                  <a:rPr lang="en-US" b="1" i="1" dirty="0" err="1" smtClean="0"/>
                  <a:t>I</a:t>
                </a:r>
                <a:r>
                  <a:rPr lang="en-US" b="1" i="1" baseline="-25000" dirty="0" err="1" smtClean="0"/>
                  <a:t>baseline</a:t>
                </a:r>
                <a:r>
                  <a:rPr lang="en-US" b="1" i="1" dirty="0" smtClean="0"/>
                  <a:t> = 0.94nA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06" y="807076"/>
                <a:ext cx="8332567" cy="1296124"/>
              </a:xfrm>
              <a:prstGeom prst="rect">
                <a:avLst/>
              </a:prstGeom>
              <a:blipFill rotWithShape="1">
                <a:blip r:embed="rId2"/>
                <a:stretch>
                  <a:fillRect b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00106" y="2338203"/>
            <a:ext cx="8424017" cy="2329543"/>
            <a:chOff x="362932" y="2899954"/>
            <a:chExt cx="8424017" cy="2329543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1428206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859280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428206" y="3587931"/>
              <a:ext cx="43107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859280" y="4868091"/>
              <a:ext cx="35052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360126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791200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360126" y="3587931"/>
              <a:ext cx="43107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770955" y="4868091"/>
              <a:ext cx="265894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62932" y="4868091"/>
              <a:ext cx="1079863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62932" y="5229497"/>
              <a:ext cx="842401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62932" y="2899954"/>
              <a:ext cx="0" cy="232954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787346" y="4902922"/>
            <a:ext cx="7380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 to work out details with </a:t>
            </a:r>
            <a:r>
              <a:rPr lang="en-US" dirty="0" err="1" smtClean="0"/>
              <a:t>HDIce</a:t>
            </a:r>
            <a:r>
              <a:rPr lang="en-US" dirty="0" smtClean="0"/>
              <a:t> and T. Allison, J. Musson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2232212" y="3026180"/>
            <a:ext cx="8964" cy="164156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411505" y="2576124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i="1" baseline="-25000" dirty="0" err="1" smtClean="0"/>
              <a:t>peak</a:t>
            </a:r>
            <a:endParaRPr lang="en-US" i="1" baseline="-250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390817" y="4306340"/>
            <a:ext cx="0" cy="38465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570111" y="3666260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i="1" baseline="-25000" dirty="0" err="1" smtClean="0"/>
              <a:t>baseline</a:t>
            </a:r>
            <a:endParaRPr lang="en-US" i="1" baseline="-250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497300" y="2779059"/>
            <a:ext cx="431074" cy="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221505" y="2549617"/>
            <a:ext cx="2519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Acceptable duration of high peak current: long enough to see but not long enough to depolarize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28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4813" y="0"/>
            <a:ext cx="8182100" cy="639763"/>
          </a:xfrm>
        </p:spPr>
        <p:txBody>
          <a:bodyPr/>
          <a:lstStyle/>
          <a:p>
            <a:r>
              <a:rPr lang="en-US" dirty="0" smtClean="0"/>
              <a:t>Milestones Update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38200"/>
              </p:ext>
            </p:extLst>
          </p:nvPr>
        </p:nvGraphicFramePr>
        <p:xfrm>
          <a:off x="186025" y="857310"/>
          <a:ext cx="8644465" cy="367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66"/>
                <a:gridCol w="872067"/>
                <a:gridCol w="2184400"/>
                <a:gridCol w="812800"/>
                <a:gridCol w="939800"/>
                <a:gridCol w="931333"/>
                <a:gridCol w="660400"/>
                <a:gridCol w="778933"/>
                <a:gridCol w="745066"/>
              </a:tblGrid>
              <a:tr h="4741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WBS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Milestone Description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Start Date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Projected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Finish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Complete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Days Float?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(%)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(Days)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372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1.04.xxx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Facilities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Civil work</a:t>
                      </a:r>
                      <a:r>
                        <a:rPr lang="en-US" sz="1200" b="0" baseline="0" dirty="0" smtClean="0"/>
                        <a:t> complete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6-4-15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August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50%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Gun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Demonstrate gun ok at 200 kW at FEL 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December</a:t>
                      </a:r>
                      <a:r>
                        <a:rPr lang="en-US" sz="1200" b="0" baseline="0" dirty="0" smtClean="0"/>
                        <a:t> 20</a:t>
                      </a:r>
                      <a:r>
                        <a:rPr lang="en-US" sz="1200" b="0" dirty="0" smtClean="0"/>
                        <a:t>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done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Commission cold ¼ CM, no beam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July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 to 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from Gun to Cup in front of ¼ 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September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20%</a:t>
                      </a:r>
                    </a:p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 to 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thru ¼ @</a:t>
                      </a:r>
                      <a:r>
                        <a:rPr lang="en-US" sz="1200" b="0" baseline="0" dirty="0" smtClean="0"/>
                        <a:t> MeV energy delivered to cup in front of </a:t>
                      </a:r>
                      <a:r>
                        <a:rPr lang="en-US" sz="1200" b="0" baseline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October 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to </a:t>
                      </a:r>
                      <a:r>
                        <a:rPr lang="en-US" sz="1200" b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April 2017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4609" y="4598233"/>
            <a:ext cx="7766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Facilities work complete by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RF applied to new ¼ CM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Beam at MeV during Fall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Physics preparing for installation of </a:t>
            </a:r>
            <a:r>
              <a:rPr lang="en-US" sz="2000" b="0" dirty="0" err="1" smtClean="0">
                <a:latin typeface="+mn-lt"/>
              </a:rPr>
              <a:t>HDIce</a:t>
            </a:r>
            <a:r>
              <a:rPr lang="en-US" sz="2000" b="0" dirty="0" smtClean="0">
                <a:latin typeface="+mn-lt"/>
              </a:rPr>
              <a:t> November,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4813" y="0"/>
            <a:ext cx="8182100" cy="639763"/>
          </a:xfrm>
        </p:spPr>
        <p:txBody>
          <a:bodyPr/>
          <a:lstStyle/>
          <a:p>
            <a:r>
              <a:rPr lang="en-US" dirty="0" smtClean="0"/>
              <a:t>Budget Update: Getting into Target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634" y="754966"/>
            <a:ext cx="8621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$55k UITF capital equipment shortfall, $833k labor shortfall ITFCRY, ITFPTB and RSR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Engineering </a:t>
            </a:r>
            <a:r>
              <a:rPr lang="en-US" sz="2000" dirty="0"/>
              <a:t>will donate money from one of their accounts to solve the UITF capital equipment shortfall of ~ 50k$.   I believe this money will come from an account managed by Anthony </a:t>
            </a:r>
            <a:r>
              <a:rPr lang="en-US" sz="2000" dirty="0" err="1"/>
              <a:t>Dipette</a:t>
            </a:r>
            <a:r>
              <a:rPr lang="en-US" sz="2000" dirty="0"/>
              <a:t>.   CEBAF won't suffer because we don't believe the work assigned to this account needs to get done this year.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To help address the 833k$ labor shortfall in Accelerator NP accounts ITFCRY and ITFPTB, there are three possible paths forward: </a:t>
            </a:r>
            <a:br>
              <a:rPr lang="en-US" sz="2000" dirty="0"/>
            </a:br>
            <a:r>
              <a:rPr lang="en-US" sz="2000" dirty="0"/>
              <a:t>1) Engineering will take a look at their ENGINF accounts to see if they can reduce scope and donate funds to Accelerator </a:t>
            </a:r>
            <a:br>
              <a:rPr lang="en-US" sz="2000" dirty="0"/>
            </a:br>
            <a:r>
              <a:rPr lang="en-US" sz="2000" dirty="0"/>
              <a:t>2) Engineering staff who would normally charge RSR will work opportunistically on ITFCRY and ITFPTB when CEBAF does not require assistance. </a:t>
            </a:r>
            <a:br>
              <a:rPr lang="en-US" sz="2000" dirty="0"/>
            </a:br>
            <a:r>
              <a:rPr lang="en-US" sz="2000" dirty="0"/>
              <a:t>3) Arne can reduce all RSR accounts by ~ 7% and we can assign this labor to ITFCRY and ITFPTB </a:t>
            </a:r>
            <a:br>
              <a:rPr lang="en-US" sz="2000" dirty="0"/>
            </a:b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4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</a:t>
            </a:r>
            <a:endParaRPr lang="en-US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53" y="811121"/>
            <a:ext cx="670401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813" y="3698693"/>
            <a:ext cx="8412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Gun Group procurements reduced by $55k to get capital into target, money moved to ITFPTB in defensible manner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2183" y="5416731"/>
            <a:ext cx="814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(yes, gun group will charge labor to UITFBL)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UITFBL</a:t>
            </a:r>
            <a:endParaRPr lang="en-US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" y="639764"/>
            <a:ext cx="9111765" cy="62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44" y="1280158"/>
            <a:ext cx="4755830" cy="20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0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ITFCRY</a:t>
            </a:r>
            <a:endParaRPr lang="en-US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" y="862147"/>
            <a:ext cx="9078887" cy="590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65" y="1610315"/>
            <a:ext cx="5039336" cy="146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ITFPTB</a:t>
            </a:r>
            <a:endParaRPr lang="en-US" kern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" y="806824"/>
            <a:ext cx="90471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59" y="1458651"/>
            <a:ext cx="5308665" cy="18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754950"/>
            <a:ext cx="8898903" cy="5457315"/>
          </a:xfrm>
          <a:solidFill>
            <a:schemeClr val="bg1"/>
          </a:solidFill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urrent status: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Need to revisit </a:t>
            </a: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costs, and especially costs related to connecting </a:t>
            </a:r>
            <a:r>
              <a:rPr lang="en-US" dirty="0" err="1" smtClean="0">
                <a:solidFill>
                  <a:schemeClr val="tx1"/>
                </a:solidFill>
              </a:rPr>
              <a:t>HDIce</a:t>
            </a:r>
            <a:r>
              <a:rPr lang="en-US" dirty="0" smtClean="0">
                <a:solidFill>
                  <a:schemeClr val="tx1"/>
                </a:solidFill>
              </a:rPr>
              <a:t> to CTF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Fill the racks and start loading software – success will depend on groups working opportunistically on UITF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¼ CM – where the work of many groups converge….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Designer Shaun Gregory oversubscribed: moveable supports for “big” beamline items, </a:t>
            </a:r>
            <a:r>
              <a:rPr lang="en-US" dirty="0">
                <a:solidFill>
                  <a:schemeClr val="tx1"/>
                </a:solidFill>
              </a:rPr>
              <a:t>waveguides, “</a:t>
            </a:r>
            <a:r>
              <a:rPr lang="en-US" dirty="0" err="1">
                <a:solidFill>
                  <a:schemeClr val="tx1"/>
                </a:solidFill>
              </a:rPr>
              <a:t>songsheets</a:t>
            </a:r>
            <a:r>
              <a:rPr lang="en-US" dirty="0">
                <a:solidFill>
                  <a:schemeClr val="tx1"/>
                </a:solidFill>
              </a:rPr>
              <a:t>”, </a:t>
            </a:r>
            <a:r>
              <a:rPr lang="en-US" dirty="0" err="1" smtClean="0">
                <a:solidFill>
                  <a:schemeClr val="tx1"/>
                </a:solidFill>
              </a:rPr>
              <a:t>stripline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BPM can, chopper chamber, MeV </a:t>
            </a:r>
            <a:r>
              <a:rPr lang="en-US" dirty="0" smtClean="0">
                <a:solidFill>
                  <a:schemeClr val="tx1"/>
                </a:solidFill>
              </a:rPr>
              <a:t>beamline and 80/20 girder structure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Gun </a:t>
            </a:r>
            <a:r>
              <a:rPr lang="en-US" dirty="0">
                <a:solidFill>
                  <a:schemeClr val="tx1"/>
                </a:solidFill>
              </a:rPr>
              <a:t>Group tech support occupied at LERF GTS right </a:t>
            </a:r>
            <a:r>
              <a:rPr lang="en-US" dirty="0" smtClean="0">
                <a:solidFill>
                  <a:schemeClr val="tx1"/>
                </a:solidFill>
              </a:rPr>
              <a:t>now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Have to get SCMB to weigh in on UITF shielding and means by which we limit beam current (e.g., PSS BCM(s))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RadCon</a:t>
            </a:r>
            <a:r>
              <a:rPr lang="en-US" dirty="0">
                <a:solidFill>
                  <a:schemeClr val="tx1"/>
                </a:solidFill>
              </a:rPr>
              <a:t>: installing CARMS, is that a big job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67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03" y="956954"/>
            <a:ext cx="8686800" cy="51798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There’s continued progress….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slides from past meetings, P&amp;C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41" y="-5622"/>
            <a:ext cx="4627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Proposed re-scoping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8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90649" y="5482131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Facilities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 b="-13432"/>
          <a:stretch/>
        </p:blipFill>
        <p:spPr bwMode="auto">
          <a:xfrm>
            <a:off x="3447502" y="1282666"/>
            <a:ext cx="5665508" cy="2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796772" y="1384663"/>
            <a:ext cx="3292005" cy="6879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89371" y="1429075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16200000">
            <a:off x="6500948" y="876930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1771" y="93710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ITFPTB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3042" y="2194744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UITFBL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4551" y="675492"/>
            <a:ext cx="333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ITFCRY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4877525" y="3236104"/>
            <a:ext cx="3883297" cy="292902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>
              <a:buFontTx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err="1" smtClean="0">
                <a:solidFill>
                  <a:srgbClr val="0036A2"/>
                </a:solidFill>
              </a:rPr>
              <a:t>Cryo</a:t>
            </a:r>
            <a:r>
              <a:rPr lang="en-US" sz="2800" kern="0" dirty="0">
                <a:solidFill>
                  <a:srgbClr val="0036A2"/>
                </a:solidFill>
              </a:rPr>
              <a:t> </a:t>
            </a:r>
            <a:r>
              <a:rPr lang="en-US" sz="2800" kern="0" dirty="0" smtClean="0">
                <a:solidFill>
                  <a:srgbClr val="0036A2"/>
                </a:solidFill>
              </a:rPr>
              <a:t>Infrastructure including some 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Polarized Target Beamline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UITF</a:t>
            </a: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</p:txBody>
      </p:sp>
      <p:sp>
        <p:nvSpPr>
          <p:cNvPr id="16" name="Oval 15"/>
          <p:cNvSpPr/>
          <p:nvPr/>
        </p:nvSpPr>
        <p:spPr bwMode="auto">
          <a:xfrm>
            <a:off x="450584" y="3120406"/>
            <a:ext cx="4100586" cy="28823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21" y="48975"/>
            <a:ext cx="401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refresh your memory…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21" y="8293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What we started with…</a:t>
            </a:r>
            <a:endParaRPr lang="en-US" sz="1800" dirty="0">
              <a:latin typeface="+mn-lt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9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1513" y="5606186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UITF as imagined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/>
          <a:stretch/>
        </p:blipFill>
        <p:spPr bwMode="auto">
          <a:xfrm>
            <a:off x="3447502" y="1282666"/>
            <a:ext cx="5665508" cy="17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iki.jlab.org/ciswiki/images/b/b2/New_suggested_labyrin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11" y="3236104"/>
            <a:ext cx="5058190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21"/>
          <a:stretch/>
        </p:blipFill>
        <p:spPr bwMode="auto">
          <a:xfrm>
            <a:off x="0" y="2648527"/>
            <a:ext cx="9146030" cy="39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21716"/>
            <a:ext cx="9146030" cy="8362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Design work was stopped…would like it to continue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1508" r="38677" b="11660"/>
          <a:stretch/>
        </p:blipFill>
        <p:spPr bwMode="auto">
          <a:xfrm>
            <a:off x="896561" y="622168"/>
            <a:ext cx="6938128" cy="21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HDIce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Lots of scattering at MeV energy.  Beam size very large at target.  Decided to flip the orientation of the target</a:t>
            </a:r>
            <a:endParaRPr lang="en-US" sz="24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Cave2 design seems fine either way, need a Physics designer to be responsible for installation at UITF</a:t>
            </a:r>
          </a:p>
        </p:txBody>
      </p:sp>
      <p:pic>
        <p:nvPicPr>
          <p:cNvPr id="9" name="Picture 4" descr="C:\Users\poelker\AppData\Local\Temp\ibc is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"/>
          <a:stretch/>
        </p:blipFill>
        <p:spPr bwMode="auto">
          <a:xfrm>
            <a:off x="264242" y="2616027"/>
            <a:ext cx="4213490" cy="24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poelker\AppData\Local\Temp\ibc is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7"/>
          <a:stretch/>
        </p:blipFill>
        <p:spPr bwMode="auto">
          <a:xfrm>
            <a:off x="4562574" y="2607162"/>
            <a:ext cx="4228662" cy="24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33121" y="3677610"/>
            <a:ext cx="1887568" cy="135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4595" y="3014467"/>
            <a:ext cx="2204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here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2926080" y="3599242"/>
            <a:ext cx="100611" cy="25064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264242" y="5092481"/>
            <a:ext cx="4199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Upstream radiation baffle blows up beam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54069" y="5065277"/>
            <a:ext cx="4199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this configuration, we can achieve desired small beam size at target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695447" y="3014467"/>
            <a:ext cx="3457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here, better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5797544" y="3599242"/>
            <a:ext cx="72033" cy="25064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8325" y="3974894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e-beam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 bwMode="auto">
          <a:xfrm>
            <a:off x="396352" y="3903962"/>
            <a:ext cx="821434" cy="68969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821" y="397163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e-beam</a:t>
            </a:r>
            <a:endParaRPr lang="en-US" dirty="0"/>
          </a:p>
        </p:txBody>
      </p:sp>
      <p:sp>
        <p:nvSpPr>
          <p:cNvPr id="24" name="Right Arrow 23"/>
          <p:cNvSpPr/>
          <p:nvPr/>
        </p:nvSpPr>
        <p:spPr bwMode="auto">
          <a:xfrm>
            <a:off x="4755848" y="3900698"/>
            <a:ext cx="821434" cy="68969"/>
          </a:xfrm>
          <a:prstGeom prst="rightArrow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6979" y="17060"/>
            <a:ext cx="446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Facilities (T. Renzo)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0" y="835914"/>
            <a:ext cx="7864851" cy="54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4" y="844149"/>
            <a:ext cx="8361379" cy="5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9" y="751186"/>
            <a:ext cx="7811459" cy="574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3249266"/>
            <a:ext cx="5943600" cy="2890520"/>
          </a:xfrm>
          <a:prstGeom prst="rect">
            <a:avLst/>
          </a:prstGeom>
        </p:spPr>
      </p:pic>
      <p:pic>
        <p:nvPicPr>
          <p:cNvPr id="8" name="Picture 7" descr="Figure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609600"/>
            <a:ext cx="6858000" cy="26396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629443" y="6036250"/>
            <a:ext cx="1341552" cy="6111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9443" y="1200150"/>
            <a:ext cx="7885113" cy="4457700"/>
            <a:chOff x="629443" y="1200150"/>
            <a:chExt cx="7885113" cy="4457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" y="1200150"/>
              <a:ext cx="7885113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629443" y="3318234"/>
              <a:ext cx="1341552" cy="4807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9443" y="4677242"/>
              <a:ext cx="1341552" cy="6111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8878" y="3249266"/>
              <a:ext cx="575035" cy="4743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58878" y="4672713"/>
              <a:ext cx="575035" cy="6157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983" y="1011176"/>
            <a:ext cx="84262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Combine the two features that provided incremental success: shed and doped insulator</a:t>
            </a:r>
            <a:endParaRPr lang="en-U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r="4298"/>
          <a:stretch>
            <a:fillRect/>
          </a:stretch>
        </p:blipFill>
        <p:spPr bwMode="auto">
          <a:xfrm>
            <a:off x="539397" y="1864039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/>
          <a:stretch/>
        </p:blipFill>
        <p:spPr bwMode="auto">
          <a:xfrm>
            <a:off x="5605468" y="1473965"/>
            <a:ext cx="2518046" cy="21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931736" y="2366128"/>
            <a:ext cx="2673732" cy="109350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453292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Next test late September</a:t>
            </a:r>
            <a:endParaRPr lang="en-US" sz="2800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402478" y="3621825"/>
            <a:ext cx="3020761" cy="2564499"/>
            <a:chOff x="4801680" y="2910520"/>
            <a:chExt cx="3897986" cy="32286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7" t="18483"/>
            <a:stretch/>
          </p:blipFill>
          <p:spPr bwMode="auto">
            <a:xfrm>
              <a:off x="6297105" y="3228157"/>
              <a:ext cx="2402561" cy="291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5"/>
            <a:stretch/>
          </p:blipFill>
          <p:spPr bwMode="auto">
            <a:xfrm>
              <a:off x="6488735" y="2910520"/>
              <a:ext cx="2019300" cy="35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80" y="3574697"/>
              <a:ext cx="14954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Multiply 4"/>
          <p:cNvSpPr/>
          <p:nvPr/>
        </p:nvSpPr>
        <p:spPr bwMode="auto">
          <a:xfrm>
            <a:off x="5059332" y="0"/>
            <a:ext cx="1303760" cy="754144"/>
          </a:xfrm>
          <a:prstGeom prst="mathMultiply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_pix\1020151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6" y="867266"/>
            <a:ext cx="2888137" cy="38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108" y="4817095"/>
            <a:ext cx="76373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The new gun happy at 325 kV, stopping at this voltage for now.  Shifting focus to building the beamline and photocathode deposition chamber (LDRD magnetized beam tests)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226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Building the electron gun at LERF GTS</a:t>
            </a:r>
            <a:endParaRPr lang="en-US" sz="2800" kern="0" dirty="0"/>
          </a:p>
        </p:txBody>
      </p:sp>
      <p:pic>
        <p:nvPicPr>
          <p:cNvPr id="3074" name="Picture 2" descr="Gun and sheep chamber side 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78" y="903818"/>
            <a:ext cx="5085729" cy="38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SSG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ODH system relatively simple: but need the power box removed from Cave2</a:t>
            </a:r>
            <a:endParaRPr lang="en-US" sz="24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PSS system more complicated: need Cave2 with a door, to install maglocks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Henry thinks his group can do the work if CEBAF work doesn’t get in the way (Hall A ion chambers, Hall C in spring?)</a:t>
            </a:r>
          </a:p>
        </p:txBody>
      </p:sp>
    </p:spTree>
    <p:extLst>
      <p:ext uri="{BB962C8B-B14F-4D97-AF65-F5344CB8AC3E}">
        <p14:creationId xmlns:p14="http://schemas.microsoft.com/office/powerpoint/2010/main" val="4467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6243" y="811509"/>
            <a:ext cx="8733936" cy="5457315"/>
          </a:xfrm>
          <a:solidFill>
            <a:schemeClr val="bg1"/>
          </a:solidFill>
        </p:spPr>
        <p:txBody>
          <a:bodyPr/>
          <a:lstStyle/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ommission ¼ CM (no beam), scheduled for Feb 2016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Electric/FM –   ($78k + $23k for com. conduit)		 101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Control </a:t>
            </a:r>
            <a:r>
              <a:rPr lang="en-US" dirty="0" smtClean="0">
                <a:solidFill>
                  <a:schemeClr val="tx1"/>
                </a:solidFill>
              </a:rPr>
              <a:t>room – 				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SRF checkout of ¼ CM present condition – </a:t>
            </a:r>
            <a:r>
              <a:rPr lang="en-US" dirty="0" smtClean="0">
                <a:solidFill>
                  <a:schemeClr val="tx1"/>
                </a:solidFill>
              </a:rPr>
              <a:t>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Level RF –						   16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Power RF –						   25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 controls – 					   33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Software control of RF –			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adequate shielding (Cave2 with a roof) – 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– (controls and pipe)				  68 +/-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Installation group					    9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ODH </a:t>
            </a:r>
            <a:r>
              <a:rPr lang="en-US" dirty="0">
                <a:solidFill>
                  <a:schemeClr val="tx1"/>
                </a:solidFill>
              </a:rPr>
              <a:t>- SSG </a:t>
            </a:r>
            <a:r>
              <a:rPr lang="en-US" dirty="0" smtClean="0">
                <a:solidFill>
                  <a:schemeClr val="tx1"/>
                </a:solidFill>
              </a:rPr>
              <a:t>						    2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EHS&amp;Q approvals…					     -</a:t>
            </a:r>
            <a:endParaRPr lang="en-US" dirty="0">
              <a:solidFill>
                <a:schemeClr val="tx1"/>
              </a:solidFill>
            </a:endParaRPr>
          </a:p>
          <a:p>
            <a:pPr marL="461963" lvl="2" indent="-461963">
              <a:buNone/>
            </a:pPr>
            <a:r>
              <a:rPr lang="en-US" dirty="0" smtClean="0">
                <a:solidFill>
                  <a:schemeClr val="tx1"/>
                </a:solidFill>
              </a:rPr>
              <a:t>Total								   254 k$</a:t>
            </a:r>
          </a:p>
        </p:txBody>
      </p:sp>
    </p:spTree>
    <p:extLst>
      <p:ext uri="{BB962C8B-B14F-4D97-AF65-F5344CB8AC3E}">
        <p14:creationId xmlns:p14="http://schemas.microsoft.com/office/powerpoint/2010/main" val="2968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Procurements?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68915"/>
              </p:ext>
            </p:extLst>
          </p:nvPr>
        </p:nvGraphicFramePr>
        <p:xfrm>
          <a:off x="499622" y="779381"/>
          <a:ext cx="8248453" cy="5221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838"/>
                <a:gridCol w="886119"/>
                <a:gridCol w="791852"/>
                <a:gridCol w="1084082"/>
                <a:gridCol w="4628562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~ required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spent in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FY14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 FY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To purchase in FY16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Facilities: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Cryo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90.8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waiting for update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RF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252.5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131.1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451.2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includes beamline components + contract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designer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I&amp;C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219.5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Hope to reduce this number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using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PLC technology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SSG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45.7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DC power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144.5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 cards…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Magnets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119.3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shop to make quads, assumed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100k but could be less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need three dipoles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Network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course, hope the number comes in lower:  750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k$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Action Items – </a:t>
            </a:r>
            <a:r>
              <a:rPr lang="en-US" dirty="0" smtClean="0"/>
              <a:t>November 23, 2015 Minutes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148" y="860280"/>
            <a:ext cx="84417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New </a:t>
            </a:r>
            <a:r>
              <a:rPr lang="en-US" sz="2000" u="sng" dirty="0"/>
              <a:t>Action Items</a:t>
            </a:r>
            <a:r>
              <a:rPr lang="en-US" sz="2000" u="sng" dirty="0" smtClean="0"/>
              <a:t>:</a:t>
            </a:r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Recall new dates:  Facilities work complete August 2016, </a:t>
            </a:r>
            <a:r>
              <a:rPr lang="en-US" sz="2000" dirty="0" err="1" smtClean="0"/>
              <a:t>Poelker</a:t>
            </a:r>
            <a:r>
              <a:rPr lang="en-US" sz="2000" dirty="0" smtClean="0"/>
              <a:t> suggests we install new ¼ CM July 2016. MeV beam milestone pushed to September/October 2016.   Is this OK with Team </a:t>
            </a:r>
            <a:r>
              <a:rPr lang="en-US" sz="2000" dirty="0" err="1" smtClean="0"/>
              <a:t>HDIce</a:t>
            </a:r>
            <a:r>
              <a:rPr lang="en-US" sz="2000" dirty="0" smtClean="0"/>
              <a:t>? </a:t>
            </a:r>
            <a:r>
              <a:rPr lang="en-US" sz="2000" dirty="0" smtClean="0">
                <a:solidFill>
                  <a:srgbClr val="FF0000"/>
                </a:solidFill>
              </a:rPr>
              <a:t>Yes</a:t>
            </a:r>
            <a:r>
              <a:rPr lang="en-US" sz="2000" dirty="0" smtClean="0"/>
              <a:t> Can we wrap up UITF capital equipment project in FY16?  </a:t>
            </a:r>
            <a:r>
              <a:rPr lang="en-US" sz="2000" dirty="0" smtClean="0">
                <a:solidFill>
                  <a:srgbClr val="FF0000"/>
                </a:solidFill>
              </a:rPr>
              <a:t>Yes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Downselect</a:t>
            </a:r>
            <a:r>
              <a:rPr lang="en-US" sz="2000" dirty="0" smtClean="0"/>
              <a:t> our means to cool </a:t>
            </a:r>
            <a:r>
              <a:rPr lang="en-US" sz="2000" dirty="0" err="1" smtClean="0"/>
              <a:t>HDIce</a:t>
            </a:r>
            <a:r>
              <a:rPr lang="en-US" sz="2000" dirty="0" smtClean="0"/>
              <a:t>: purchase </a:t>
            </a:r>
            <a:r>
              <a:rPr lang="en-US" sz="2000" dirty="0" err="1" smtClean="0"/>
              <a:t>dewars</a:t>
            </a:r>
            <a:r>
              <a:rPr lang="en-US" sz="2000" dirty="0" smtClean="0"/>
              <a:t> or connect to CTF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Firm up the CTF shutdown schedule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Poelker</a:t>
            </a:r>
            <a:r>
              <a:rPr lang="en-US" sz="2000" dirty="0" smtClean="0"/>
              <a:t>/</a:t>
            </a:r>
            <a:r>
              <a:rPr lang="en-US" sz="2000" dirty="0" err="1" smtClean="0"/>
              <a:t>Areti</a:t>
            </a:r>
            <a:r>
              <a:rPr lang="en-US" sz="2000" dirty="0" smtClean="0"/>
              <a:t> need to focus more attention on review processes and approvals:  Operations and Safety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Budget:  ~ $55k capital equipment shortfall UITF and ~ $833k labor shortfall ITFCRY, ITFPTB and RSR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55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dirty="0" smtClean="0"/>
              <a:t>Original vs Current Cost Estimate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346" y="740485"/>
            <a:ext cx="696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+mn-lt"/>
              </a:rPr>
              <a:t>Presented at </a:t>
            </a:r>
            <a:r>
              <a:rPr lang="en-US" sz="2800" b="0" dirty="0">
                <a:latin typeface="+mn-lt"/>
              </a:rPr>
              <a:t>UITF </a:t>
            </a:r>
            <a:r>
              <a:rPr lang="en-US" sz="2800" b="0" dirty="0" smtClean="0">
                <a:latin typeface="+mn-lt"/>
              </a:rPr>
              <a:t>meeting May </a:t>
            </a:r>
            <a:r>
              <a:rPr lang="en-US" sz="2800" b="0" dirty="0">
                <a:latin typeface="+mn-lt"/>
              </a:rPr>
              <a:t>13, </a:t>
            </a:r>
            <a:r>
              <a:rPr lang="en-US" sz="2800" b="0" dirty="0" smtClean="0">
                <a:latin typeface="+mn-lt"/>
              </a:rPr>
              <a:t>2015:</a:t>
            </a:r>
            <a:endParaRPr lang="en-US" sz="2800" b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5721" y="6027894"/>
            <a:ext cx="68636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1600" dirty="0"/>
              <a:t>T</a:t>
            </a:r>
            <a:r>
              <a:rPr lang="en-US" sz="1600" dirty="0" smtClean="0"/>
              <a:t>otal cost estimate.  The specific allocations for FY15 and 16 are not correct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12991"/>
              </p:ext>
            </p:extLst>
          </p:nvPr>
        </p:nvGraphicFramePr>
        <p:xfrm>
          <a:off x="555273" y="1342345"/>
          <a:ext cx="804672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/>
                <a:gridCol w="731520"/>
                <a:gridCol w="809728"/>
                <a:gridCol w="735291"/>
                <a:gridCol w="744717"/>
                <a:gridCol w="810706"/>
                <a:gridCol w="557158"/>
                <a:gridCol w="809728"/>
                <a:gridCol w="810705"/>
                <a:gridCol w="763572"/>
                <a:gridCol w="542075"/>
              </a:tblGrid>
              <a:tr h="24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Original Est. by Hari </a:t>
                      </a:r>
                      <a:r>
                        <a:rPr lang="en-US" sz="1200" u="none" strike="noStrike" dirty="0" err="1">
                          <a:effectLst/>
                        </a:rPr>
                        <a:t>Areti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 2-7-2014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462.54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478.95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941.49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682.70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671.23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1,353.94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312.08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557.10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869.18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465.00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830.07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1,295.07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7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774.62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1,036.05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1,810.66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1,333.458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1,501.306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2,649.011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Revised Est.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Labor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Proc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by Matt Poelker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160.32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189.48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349.80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233.08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274.29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507.37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 5-13-2015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937.36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611.17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1,548.53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1,396.67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907.95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2,304.62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49.0%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7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940.39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881.33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1,821.72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1,422.80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1,333.46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2,756.26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51.3%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2,038.07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1,681.98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3,720.05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3,052.56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2,515.70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5,568.26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Dfference from original estimate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(11.5)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(1,263.46)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(645.93)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(1,909.39)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</a:t>
                      </a:r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(1,719.10)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(1,014.40)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(2,919.25)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2591" y="126370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Loaded $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48994" y="126370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Direct $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6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Estimates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334000"/>
          </a:xfrm>
        </p:spPr>
        <p:txBody>
          <a:bodyPr/>
          <a:lstStyle/>
          <a:p>
            <a:r>
              <a:rPr lang="en-US" dirty="0" smtClean="0"/>
              <a:t>Original request to DOE:  $2.6M (loaded)</a:t>
            </a:r>
          </a:p>
          <a:p>
            <a:r>
              <a:rPr lang="en-US" dirty="0" smtClean="0"/>
              <a:t>Current estimate for completion: $5.6 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Delta increase of $2.9M (loaded)</a:t>
            </a:r>
          </a:p>
          <a:p>
            <a:endParaRPr lang="en-US" dirty="0"/>
          </a:p>
          <a:p>
            <a:r>
              <a:rPr lang="en-US" dirty="0" smtClean="0"/>
              <a:t>Labor estimates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effort by 11.5 FTEs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Increased labor by $1.7M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Procurements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by ~$</a:t>
            </a:r>
            <a:r>
              <a:rPr lang="en-US" dirty="0"/>
              <a:t>1</a:t>
            </a:r>
            <a:r>
              <a:rPr lang="en-US" dirty="0" smtClean="0"/>
              <a:t>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Several sub-system components were not included in the original estimate and later determined were necessary to complete the scope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Comparison Procurement Estimates (Direct $)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33592"/>
              </p:ext>
            </p:extLst>
          </p:nvPr>
        </p:nvGraphicFramePr>
        <p:xfrm>
          <a:off x="350364" y="809920"/>
          <a:ext cx="8539113" cy="53900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2008"/>
                <a:gridCol w="848412"/>
                <a:gridCol w="970961"/>
                <a:gridCol w="961534"/>
                <a:gridCol w="3516198"/>
              </a:tblGrid>
              <a:tr h="3893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System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 smtClean="0"/>
                        <a:t>Prev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Now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Delta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Comment</a:t>
                      </a:r>
                      <a:endParaRPr lang="en-US" b="1" dirty="0"/>
                    </a:p>
                  </a:txBody>
                  <a:tcPr/>
                </a:tc>
              </a:tr>
              <a:tr h="37053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(numbers</a:t>
                      </a:r>
                      <a:r>
                        <a:rPr lang="en-US" baseline="0" dirty="0" smtClean="0"/>
                        <a:t> are </a:t>
                      </a:r>
                      <a:r>
                        <a:rPr lang="en-US" baseline="0" dirty="0" err="1" smtClean="0"/>
                        <a:t>Proc</a:t>
                      </a:r>
                      <a:r>
                        <a:rPr lang="en-US" baseline="0" dirty="0" smtClean="0"/>
                        <a:t> and Labor)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Safety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RF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rf</a:t>
                      </a:r>
                      <a:r>
                        <a:rPr lang="en-US" dirty="0" smtClean="0"/>
                        <a:t> control boards,</a:t>
                      </a:r>
                      <a:r>
                        <a:rPr lang="en-US" baseline="0" dirty="0" smtClean="0"/>
                        <a:t> klystron PS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Cryogenics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Pipe,</a:t>
                      </a:r>
                      <a:r>
                        <a:rPr lang="en-US" baseline="0" dirty="0" smtClean="0"/>
                        <a:t> heat exchanger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Polarized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Gun insulators, beamline parts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I&amp;C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BPMs, viewers, </a:t>
                      </a:r>
                      <a:r>
                        <a:rPr lang="en-US" dirty="0" err="1" smtClean="0"/>
                        <a:t>picoammeters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DC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Trim cards and parts</a:t>
                      </a:r>
                      <a:endParaRPr lang="en-US" dirty="0"/>
                    </a:p>
                  </a:txBody>
                  <a:tcPr/>
                </a:tc>
              </a:tr>
              <a:tr h="411327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Addl.</a:t>
                      </a:r>
                      <a:r>
                        <a:rPr lang="en-US" baseline="0" dirty="0" smtClean="0"/>
                        <a:t> quads, correctors, dipoles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err="1" smtClean="0"/>
                        <a:t>HDIce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814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Network, IOCs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CIS FY14 Actuals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FY14 actuals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1,028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1,684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+656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 and FY15 UITF Procurements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65901"/>
              </p:ext>
            </p:extLst>
          </p:nvPr>
        </p:nvGraphicFramePr>
        <p:xfrm>
          <a:off x="292231" y="753355"/>
          <a:ext cx="8616099" cy="5709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951"/>
                <a:gridCol w="92691"/>
                <a:gridCol w="603315"/>
                <a:gridCol w="348178"/>
                <a:gridCol w="1851795"/>
                <a:gridCol w="522092"/>
                <a:gridCol w="360500"/>
                <a:gridCol w="2119438"/>
                <a:gridCol w="897139"/>
              </a:tblGrid>
              <a:tr h="1632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FY14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FY15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Addl.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expected FY15 procurements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Solid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Works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CAD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Insulator flange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30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450kV HV power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bpm components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7.6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20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semiconducting R30 insulators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semiconducting R30 insulators_v2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 cards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~100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gun HV 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Klystron HV power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magnets (machine shop)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to 130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ion pumps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concrete wall removal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Chopper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amplifiers (x2)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beamline Y 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LLRF parts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skid for chopper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photocathode prep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steering magnets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keV beamline support structure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drill penetrations in concrete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SF6 tank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Addl.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FY15 procurement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303.5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assorted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waveguide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effectLst/>
                          <a:latin typeface="+mn-lt"/>
                        </a:rPr>
                        <a:t>Credit card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21.8</a:t>
                      </a: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SSG sensor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shop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40.8</a:t>
                      </a: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assorted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178.3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82325" y="4974175"/>
            <a:ext cx="303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FY14 + FY15 Procurements: 670.8</a:t>
            </a:r>
          </a:p>
          <a:p>
            <a:r>
              <a:rPr lang="en-US" sz="1800" dirty="0" smtClean="0"/>
              <a:t>UITF Total Procurements 1682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68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components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Engineering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Mech</a:t>
            </a:r>
            <a:r>
              <a:rPr lang="en-US" sz="1600" dirty="0" smtClean="0"/>
              <a:t> Design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Installation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Cryo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Safety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I&amp;C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DC Power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Low Level RF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High Power RF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Survey &amp; Alignment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SRF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Build new ¼ CM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Commission with 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Operations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Network and communications</a:t>
            </a: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Update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00339" y="1203950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</a:t>
            </a:r>
            <a:r>
              <a:rPr lang="en-US" sz="2000" dirty="0" smtClean="0"/>
              <a:t>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Source Group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Reliable 350kV ops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¼ CM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EHSQ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Shielding approval, ODH assessment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hazard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FSAD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Accel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Readiness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Commissioning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HDIce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Installation at Cave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Beam on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339" y="4786135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2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289" y="3900723"/>
            <a:ext cx="4714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Cave 1 electric and network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NEXT: Clean off ledge and move IPC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6334" y="7937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Facilities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1" y="831667"/>
            <a:ext cx="3971109" cy="297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1257" y="1425120"/>
            <a:ext cx="4747619" cy="35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8000" y="7937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Facilities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my_pix\111615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4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y_pix\111615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3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526" y="4292389"/>
            <a:ext cx="7943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Precast concrete bids to arrive soon – this package includes bracing and means to secure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layer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2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Facilities Tasks and Timeline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0" y="646218"/>
            <a:ext cx="914399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February 2016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Cave1 </a:t>
            </a:r>
            <a:r>
              <a:rPr lang="it-IT" sz="1600" dirty="0">
                <a:solidFill>
                  <a:srgbClr val="002060"/>
                </a:solidFill>
              </a:rPr>
              <a:t>electrical work complete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Facilities </a:t>
            </a:r>
            <a:r>
              <a:rPr lang="it-IT" sz="1600" dirty="0">
                <a:solidFill>
                  <a:srgbClr val="002060"/>
                </a:solidFill>
              </a:rPr>
              <a:t>has issued PR for Cave2 concrete and bracing, out for bids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March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Installation Group </a:t>
            </a:r>
            <a:r>
              <a:rPr lang="it-IT" sz="1600" dirty="0" smtClean="0">
                <a:solidFill>
                  <a:srgbClr val="002060"/>
                </a:solidFill>
              </a:rPr>
              <a:t>willing to secure </a:t>
            </a:r>
            <a:r>
              <a:rPr lang="it-IT" sz="1600" dirty="0">
                <a:solidFill>
                  <a:srgbClr val="002060"/>
                </a:solidFill>
              </a:rPr>
              <a:t>Cave2 structure, </a:t>
            </a:r>
            <a:r>
              <a:rPr lang="it-IT" sz="1600" dirty="0" smtClean="0">
                <a:solidFill>
                  <a:srgbClr val="002060"/>
                </a:solidFill>
              </a:rPr>
              <a:t>install </a:t>
            </a:r>
            <a:r>
              <a:rPr lang="it-IT" sz="1600" dirty="0">
                <a:solidFill>
                  <a:srgbClr val="002060"/>
                </a:solidFill>
              </a:rPr>
              <a:t>other </a:t>
            </a:r>
            <a:r>
              <a:rPr lang="it-IT" sz="1600" dirty="0" smtClean="0">
                <a:solidFill>
                  <a:srgbClr val="002060"/>
                </a:solidFill>
              </a:rPr>
              <a:t>utilities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 smtClean="0"/>
              <a:t>April</a:t>
            </a:r>
            <a:r>
              <a:rPr lang="it-IT" sz="1800" dirty="0"/>
              <a:t>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moves IPC outside Cave2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Concrete for Cave2 arriving on site, installing it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Physics installs 2nd layer of concrete, adds bracing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May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Cave2 including labyrinth complete, roof not yet installed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June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focus shifts to utilities inside Cave2: electricity, lights, fire suppression, gate</a:t>
            </a:r>
            <a:r>
              <a:rPr lang="it-IT" sz="1800" dirty="0">
                <a:solidFill>
                  <a:srgbClr val="002060"/>
                </a:solidFill>
              </a:rPr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July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continues to work on utilities inside Cave2: electricity, lights, fire suppression, gate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August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completes utilities inside Cave2: electricity, lights, fire suppression, gate, entire Cave2 roof installed.  All bracing complete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provides power to big Bertha from diesel generator (this could happen later, since </a:t>
            </a:r>
            <a:r>
              <a:rPr lang="it-IT" sz="1600" dirty="0" smtClean="0">
                <a:solidFill>
                  <a:srgbClr val="002060"/>
                </a:solidFill>
              </a:rPr>
              <a:t>no </a:t>
            </a:r>
            <a:r>
              <a:rPr lang="it-IT" sz="1600" dirty="0">
                <a:solidFill>
                  <a:srgbClr val="002060"/>
                </a:solidFill>
              </a:rPr>
              <a:t>Beam to HDIce until Jan 2017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100113</TotalTime>
  <Pages>1</Pages>
  <Words>2029</Words>
  <Application>Microsoft Office PowerPoint</Application>
  <PresentationFormat>Letter Paper (8.5x11 in)</PresentationFormat>
  <Paragraphs>572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Custom Design</vt:lpstr>
      <vt:lpstr>UITF Project Status Meeting </vt:lpstr>
      <vt:lpstr>Outline</vt:lpstr>
      <vt:lpstr>PowerPoint Presentation</vt:lpstr>
      <vt:lpstr>PowerPoint Presentation</vt:lpstr>
      <vt:lpstr>Progress Update</vt:lpstr>
      <vt:lpstr>Progress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 Update</vt:lpstr>
      <vt:lpstr>Budget Update: Getting into Target</vt:lpstr>
      <vt:lpstr>PowerPoint Presentation</vt:lpstr>
      <vt:lpstr>PowerPoint Presentation</vt:lpstr>
      <vt:lpstr>PowerPoint Presentation</vt:lpstr>
      <vt:lpstr>PowerPoint Presentation</vt:lpstr>
      <vt:lpstr>Schedule Ramifications  </vt:lpstr>
      <vt:lpstr>Summary</vt:lpstr>
      <vt:lpstr>Backup Slides</vt:lpstr>
      <vt:lpstr>PowerPoint Presentation</vt:lpstr>
      <vt:lpstr>Design work was stopped…would like it to continue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 Ramifications </vt:lpstr>
      <vt:lpstr>FY16 Procurements?</vt:lpstr>
      <vt:lpstr>Original vs Current Cost Estimate</vt:lpstr>
      <vt:lpstr>Revised Estimates Breakdown</vt:lpstr>
      <vt:lpstr>Comparison Procurement Estimates (Direct $)</vt:lpstr>
      <vt:lpstr>FY14 and FY15 UITF Procurements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1087</cp:revision>
  <cp:lastPrinted>2000-12-01T16:23:09Z</cp:lastPrinted>
  <dcterms:created xsi:type="dcterms:W3CDTF">2005-02-01T21:25:50Z</dcterms:created>
  <dcterms:modified xsi:type="dcterms:W3CDTF">2016-02-23T18:00:01Z</dcterms:modified>
</cp:coreProperties>
</file>